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1pPr>
    <a:lvl2pPr marL="0" marR="0" indent="457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2pPr>
    <a:lvl3pPr marL="0" marR="0" indent="914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3pPr>
    <a:lvl4pPr marL="0" marR="0" indent="1371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4pPr>
    <a:lvl5pPr marL="0" marR="0" indent="18288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5pPr>
    <a:lvl6pPr marL="0" marR="0" indent="22860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6pPr>
    <a:lvl7pPr marL="0" marR="0" indent="2743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7pPr>
    <a:lvl8pPr marL="0" marR="0" indent="3200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8pPr>
    <a:lvl9pPr marL="0" marR="0" indent="3657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1" spc="0" strike="noStrike" sz="12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38100" dist="38100" dir="2700000">
            <a:srgbClr val="000000"/>
          </a:outerShdw>
        </a:effectLst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Tahoma"/>
          <a:ea typeface="Tahoma"/>
          <a:cs typeface="Tahoma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DDD"/>
          </a:solidFill>
        </a:fill>
      </a:tcStyle>
    </a:wholeTbl>
    <a:band2H>
      <a:tcTxStyle b="def" i="def"/>
      <a:tcStyle>
        <a:tcBdr/>
        <a:fill>
          <a:solidFill>
            <a:srgbClr val="E6EFE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ahoma"/>
          <a:ea typeface="Tahoma"/>
          <a:cs typeface="Tahoma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2E4E9"/>
          </a:solidFill>
        </a:fill>
      </a:tcStyle>
    </a:wholeTbl>
    <a:band2H>
      <a:tcTxStyle b="def" i="def"/>
      <a:tcStyle>
        <a:tcBdr/>
        <a:fill>
          <a:solidFill>
            <a:srgbClr val="F1F2F4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ahoma"/>
          <a:ea typeface="Tahoma"/>
          <a:cs typeface="Tahoma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D1D9"/>
          </a:solidFill>
        </a:fill>
      </a:tcStyle>
    </a:wholeTbl>
    <a:band2H>
      <a:tcTxStyle b="def" i="def"/>
      <a:tcStyle>
        <a:tcBdr/>
        <a:fill>
          <a:solidFill>
            <a:srgbClr val="E7E9ED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ahoma"/>
          <a:ea typeface="Tahoma"/>
          <a:cs typeface="Tahoma"/>
        </a:font>
        <a:srgbClr val="00336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A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00336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3366"/>
              </a:solidFill>
              <a:prstDash val="solid"/>
              <a:round/>
            </a:ln>
          </a:top>
          <a:bottom>
            <a:ln w="254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3366"/>
              </a:solidFill>
              <a:prstDash val="solid"/>
              <a:round/>
            </a:ln>
          </a:top>
          <a:bottom>
            <a:ln w="25400" cap="flat">
              <a:solidFill>
                <a:srgbClr val="003366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ahoma"/>
          <a:ea typeface="Tahoma"/>
          <a:cs typeface="Tahoma"/>
        </a:font>
        <a:srgbClr val="003366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2"/>
          </a:solidFill>
        </a:fill>
      </a:tcStyle>
    </a:wholeTbl>
    <a:band2H>
      <a:tcTxStyle b="def" i="def"/>
      <a:tcStyle>
        <a:tcBdr/>
        <a:fill>
          <a:solidFill>
            <a:srgbClr val="E6E7EA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3366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8" name="Shape 12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>
            <a:lvl1pPr>
              <a:defRPr i="0" sz="440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buSzPct val="65000"/>
              <a:buChar char="■"/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i="0" sz="400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spcBef>
                <a:spcPts val="400"/>
              </a:spcBef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lnSpc>
                <a:spcPct val="100000"/>
              </a:lnSpc>
              <a:spcBef>
                <a:spcPts val="400"/>
              </a:spcBef>
              <a:buSzTx/>
              <a:buNone/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lnSpc>
                <a:spcPct val="100000"/>
              </a:lnSpc>
              <a:spcBef>
                <a:spcPts val="400"/>
              </a:spcBef>
              <a:buSzTx/>
              <a:buNone/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lnSpc>
                <a:spcPct val="100000"/>
              </a:lnSpc>
              <a:spcBef>
                <a:spcPts val="400"/>
              </a:spcBef>
              <a:buSzTx/>
              <a:buNone/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lnSpc>
                <a:spcPct val="100000"/>
              </a:lnSpc>
              <a:spcBef>
                <a:spcPts val="400"/>
              </a:spcBef>
              <a:buSzTx/>
              <a:buNone/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>
            <a:lvl1pPr>
              <a:defRPr i="0" sz="440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>
                <a:srgbClr val="00CCFF"/>
              </a:buClr>
              <a:buSzPct val="65000"/>
              <a:buChar char="■"/>
              <a:tabLst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lnSpc>
                <a:spcPct val="100000"/>
              </a:lnSpc>
              <a:spcBef>
                <a:spcPts val="600"/>
              </a:spcBef>
              <a:buClr>
                <a:srgbClr val="00CCFF"/>
              </a:buClr>
              <a:tabLst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lnSpc>
                <a:spcPct val="100000"/>
              </a:lnSpc>
              <a:spcBef>
                <a:spcPts val="600"/>
              </a:spcBef>
              <a:buClr>
                <a:srgbClr val="00CCFF"/>
              </a:buClr>
              <a:tabLst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lnSpc>
                <a:spcPct val="100000"/>
              </a:lnSpc>
              <a:spcBef>
                <a:spcPts val="600"/>
              </a:spcBef>
              <a:buClr>
                <a:srgbClr val="00CCFF"/>
              </a:buClr>
              <a:tabLst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lnSpc>
                <a:spcPct val="100000"/>
              </a:lnSpc>
              <a:spcBef>
                <a:spcPts val="600"/>
              </a:spcBef>
              <a:buClr>
                <a:srgbClr val="00CCFF"/>
              </a:buClr>
              <a:tabLst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i="0" sz="440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spcBef>
                <a:spcPts val="500"/>
              </a:spcBef>
              <a:tabLst/>
              <a:defRPr b="1" sz="2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lnSpc>
                <a:spcPct val="100000"/>
              </a:lnSpc>
              <a:spcBef>
                <a:spcPts val="500"/>
              </a:spcBef>
              <a:buSzTx/>
              <a:buNone/>
              <a:tabLst/>
              <a:defRPr b="1" sz="2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lnSpc>
                <a:spcPct val="100000"/>
              </a:lnSpc>
              <a:spcBef>
                <a:spcPts val="500"/>
              </a:spcBef>
              <a:buSzTx/>
              <a:buNone/>
              <a:tabLst/>
              <a:defRPr b="1" sz="2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lnSpc>
                <a:spcPct val="100000"/>
              </a:lnSpc>
              <a:spcBef>
                <a:spcPts val="500"/>
              </a:spcBef>
              <a:buSzTx/>
              <a:buNone/>
              <a:tabLst/>
              <a:defRPr b="1" sz="2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lnSpc>
                <a:spcPct val="100000"/>
              </a:lnSpc>
              <a:spcBef>
                <a:spcPts val="500"/>
              </a:spcBef>
              <a:buSzTx/>
              <a:buNone/>
              <a:tabLst/>
              <a:defRPr b="1" sz="2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  <a:spcBef>
                <a:spcPts val="500"/>
              </a:spcBef>
              <a:tabLst/>
              <a:defRPr b="1"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>
            <a:lvl1pPr>
              <a:defRPr i="0" sz="440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i="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buSzPct val="65000"/>
              <a:buChar char="■"/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tabLst/>
              <a:defRPr sz="1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i="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2pPr marL="0" indent="457200">
              <a:buSzTx/>
              <a:buNone/>
            </a:lvl2pPr>
            <a:lvl3pPr marL="0" indent="914400">
              <a:buSzTx/>
              <a:buNone/>
            </a:lvl3pPr>
            <a:lvl4pPr marL="0" indent="1371600">
              <a:buSzTx/>
              <a:buNone/>
            </a:lvl4pPr>
            <a:lvl5pPr marL="0" indent="1828800"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>
            <a:lvl1pPr>
              <a:defRPr i="0" sz="440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xfrm>
            <a:off x="457200" y="1981200"/>
            <a:ext cx="8229600" cy="41148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buSzPct val="65000"/>
              <a:buChar char="■"/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381000"/>
            <a:ext cx="2057400" cy="5715000"/>
          </a:xfrm>
          <a:prstGeom prst="rect">
            <a:avLst/>
          </a:prstGeom>
        </p:spPr>
        <p:txBody>
          <a:bodyPr/>
          <a:lstStyle>
            <a:lvl1pPr>
              <a:defRPr i="0" sz="4400">
                <a:solidFill>
                  <a:srgbClr val="E5FFFF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381000"/>
            <a:ext cx="6019800" cy="57150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buSzPct val="65000"/>
              <a:buChar char="■"/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>
                <a:srgbClr val="00CCFF"/>
              </a:buClr>
              <a:tabLst/>
              <a:defRPr sz="32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xfrm>
            <a:off x="8549972" y="6457220"/>
            <a:ext cx="273656" cy="26425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1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300"/>
              </a:spcBef>
              <a:tabLst>
                <a:tab pos="444500" algn="l"/>
              </a:tabLst>
            </a:lvl1pPr>
            <a:lvl2pPr>
              <a:spcBef>
                <a:spcPts val="300"/>
              </a:spcBef>
              <a:tabLst>
                <a:tab pos="444500" algn="l"/>
              </a:tabLst>
            </a:lvl2pPr>
            <a:lvl3pPr>
              <a:spcBef>
                <a:spcPts val="300"/>
              </a:spcBef>
              <a:tabLst>
                <a:tab pos="444500" algn="l"/>
              </a:tabLst>
            </a:lvl3pPr>
            <a:lvl4pPr>
              <a:spcBef>
                <a:spcPts val="300"/>
              </a:spcBef>
              <a:tabLst>
                <a:tab pos="444500" algn="l"/>
              </a:tabLst>
            </a:lvl4pPr>
            <a:lvl5pPr>
              <a:spcBef>
                <a:spcPts val="300"/>
              </a:spcBef>
              <a:tabLst>
                <a:tab pos="444500" algn="l"/>
              </a:tabLst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xfrm>
            <a:off x="4419600" y="5988050"/>
            <a:ext cx="2133600" cy="368301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4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400"/>
              </a:spcBef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661307" indent="-204107">
              <a:spcBef>
                <a:spcPts val="400"/>
              </a:spcBef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1104900" indent="-190500">
              <a:spcBef>
                <a:spcPts val="400"/>
              </a:spcBef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1600200" indent="-228600">
              <a:spcBef>
                <a:spcPts val="400"/>
              </a:spcBef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2057400" indent="-228600">
              <a:spcBef>
                <a:spcPts val="400"/>
              </a:spcBef>
              <a:tabLst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xfrm>
            <a:off x="4419600" y="5988050"/>
            <a:ext cx="2133600" cy="368301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defRPr sz="14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04800" y="76200"/>
            <a:ext cx="8534400" cy="990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04800" y="1143000"/>
            <a:ext cx="85344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486400" y="5988050"/>
            <a:ext cx="21336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>
              <a:spcBef>
                <a:spcPts val="300"/>
              </a:spcBef>
              <a:defRPr>
                <a:solidFill>
                  <a:srgbClr val="059797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20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1pPr>
      <a:lvl2pPr marL="620485" marR="0" indent="-163285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Pct val="65000"/>
        <a:buFontTx/>
        <a:buChar char="■"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2pPr>
      <a:lvl3pPr marL="1066800" marR="0" indent="-152400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Pct val="65000"/>
        <a:buFontTx/>
        <a:buChar char="■"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3pPr>
      <a:lvl4pPr marL="1554480" marR="0" indent="-182880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Pct val="65000"/>
        <a:buFontTx/>
        <a:buChar char="■"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4pPr>
      <a:lvl5pPr marL="2011679" marR="0" indent="-182879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Pct val="65000"/>
        <a:buFontTx/>
        <a:buChar char="■"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5pPr>
      <a:lvl6pPr marL="2468879" marR="0" indent="-182879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Pct val="65000"/>
        <a:buFontTx/>
        <a:buChar char="■"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6pPr>
      <a:lvl7pPr marL="2926079" marR="0" indent="-182879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Pct val="65000"/>
        <a:buFontTx/>
        <a:buChar char="■"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7pPr>
      <a:lvl8pPr marL="3383279" marR="0" indent="-182879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Pct val="65000"/>
        <a:buFontTx/>
        <a:buChar char="■"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8pPr>
      <a:lvl9pPr marL="3840479" marR="0" indent="-182879" algn="l" defTabSz="914400" rtl="0" latinLnBrk="0">
        <a:lnSpc>
          <a:spcPct val="170000"/>
        </a:lnSpc>
        <a:spcBef>
          <a:spcPts val="0"/>
        </a:spcBef>
        <a:spcAft>
          <a:spcPts val="0"/>
        </a:spcAft>
        <a:buClrTx/>
        <a:buSzPct val="65000"/>
        <a:buFontTx/>
        <a:buChar char="■"/>
        <a:tabLst>
          <a:tab pos="457200" algn="l"/>
          <a:tab pos="914400" algn="l"/>
          <a:tab pos="1371600" algn="l"/>
          <a:tab pos="1828800" algn="l"/>
          <a:tab pos="2286000" algn="l"/>
        </a:tabLst>
        <a:defRPr b="0" baseline="0" cap="none" i="0" spc="0" strike="noStrike" sz="16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1pPr>
      <a:lvl2pPr marL="0" marR="0" indent="45720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2pPr>
      <a:lvl3pPr marL="0" marR="0" indent="91440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3pPr>
      <a:lvl4pPr marL="0" marR="0" indent="137160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4pPr>
      <a:lvl5pPr marL="0" marR="0" indent="182880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5pPr>
      <a:lvl6pPr marL="0" marR="0" indent="228600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6pPr>
      <a:lvl7pPr marL="0" marR="0" indent="274320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7pPr>
      <a:lvl8pPr marL="0" marR="0" indent="320040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8pPr>
      <a:lvl9pPr marL="0" marR="0" indent="3657600" algn="ct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b="0" baseline="0" cap="none" i="1" spc="0" strike="noStrike" sz="1200" u="none">
          <a:solidFill>
            <a:schemeClr val="tx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ecanfigurethisout.org/ENERGY/Web_notes/Nuclear/Small_Modular_Reactors_Supporting.htm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7" Type="http://schemas.openxmlformats.org/officeDocument/2006/relationships/image" Target="../media/image20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2"/>
          <p:cNvSpPr txBox="1"/>
          <p:nvPr>
            <p:ph type="title"/>
          </p:nvPr>
        </p:nvSpPr>
        <p:spPr>
          <a:xfrm>
            <a:off x="304800" y="-25400"/>
            <a:ext cx="8534400" cy="654050"/>
          </a:xfrm>
          <a:prstGeom prst="rect">
            <a:avLst/>
          </a:prstGeom>
        </p:spPr>
        <p:txBody>
          <a:bodyPr/>
          <a:lstStyle/>
          <a:p>
            <a:pPr/>
            <a:r>
              <a:t>Small Modular Reactors</a:t>
            </a:r>
          </a:p>
        </p:txBody>
      </p:sp>
      <p:sp>
        <p:nvSpPr>
          <p:cNvPr id="131" name="Rectangle 3"/>
          <p:cNvSpPr txBox="1"/>
          <p:nvPr>
            <p:ph type="body" sz="quarter" idx="1"/>
          </p:nvPr>
        </p:nvSpPr>
        <p:spPr>
          <a:xfrm>
            <a:off x="304800" y="533400"/>
            <a:ext cx="8534400" cy="65405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John C. Bean</a:t>
            </a:r>
          </a:p>
        </p:txBody>
      </p:sp>
      <p:sp>
        <p:nvSpPr>
          <p:cNvPr id="132" name="Rectangle 5"/>
          <p:cNvSpPr txBox="1"/>
          <p:nvPr/>
        </p:nvSpPr>
        <p:spPr>
          <a:xfrm>
            <a:off x="304800" y="6457220"/>
            <a:ext cx="8534400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/>
            <a:r>
              <a:t>Figures being developed for the full noteset:</a:t>
            </a:r>
          </a:p>
        </p:txBody>
      </p:sp>
      <p:sp>
        <p:nvSpPr>
          <p:cNvPr id="133" name="Rectangle 3"/>
          <p:cNvSpPr txBox="1"/>
          <p:nvPr/>
        </p:nvSpPr>
        <p:spPr>
          <a:xfrm>
            <a:off x="304800" y="1003496"/>
            <a:ext cx="8534400" cy="233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>
              <a:lnSpc>
                <a:spcPct val="120000"/>
              </a:lnSpc>
              <a:tabLst>
                <a:tab pos="444500" algn="l"/>
                <a:tab pos="914400" algn="l"/>
                <a:tab pos="1371600" algn="l"/>
                <a:tab pos="1828800" algn="l"/>
                <a:tab pos="2286000" algn="l"/>
              </a:tabLst>
              <a:defRPr b="1" i="0" sz="1600">
                <a:solidFill>
                  <a:srgbClr val="FF2600"/>
                </a:solidFill>
              </a:defRPr>
            </a:pPr>
            <a:r>
              <a:t>Still Under Construction</a:t>
            </a:r>
          </a:p>
          <a:p>
            <a:pPr algn="l">
              <a:lnSpc>
                <a:spcPct val="120000"/>
              </a:lnSpc>
              <a:tabLst>
                <a:tab pos="444500" algn="l"/>
                <a:tab pos="914400" algn="l"/>
                <a:tab pos="1371600" algn="l"/>
                <a:tab pos="1828800" algn="l"/>
                <a:tab pos="2286000" algn="l"/>
              </a:tabLst>
              <a:defRPr i="0" sz="1600"/>
            </a:pPr>
          </a:p>
          <a:p>
            <a:pPr>
              <a:lnSpc>
                <a:spcPct val="120000"/>
              </a:lnSpc>
              <a:tabLst>
                <a:tab pos="444500" algn="l"/>
                <a:tab pos="914400" algn="l"/>
                <a:tab pos="1371600" algn="l"/>
                <a:tab pos="1828800" algn="l"/>
                <a:tab pos="2286000" algn="l"/>
              </a:tabLst>
              <a:defRPr i="0" sz="1600"/>
            </a:pPr>
            <a:r>
              <a:t>But my research to-date is already summarized</a:t>
            </a:r>
          </a:p>
          <a:p>
            <a:pPr lvl="1" indent="640896">
              <a:lnSpc>
                <a:spcPct val="120000"/>
              </a:lnSpc>
              <a:tabLst>
                <a:tab pos="444500" algn="l"/>
                <a:tab pos="914400" algn="l"/>
                <a:tab pos="1371600" algn="l"/>
                <a:tab pos="1828800" algn="l"/>
                <a:tab pos="2286000" algn="l"/>
              </a:tabLst>
              <a:defRPr i="0" sz="600"/>
            </a:pPr>
          </a:p>
          <a:p>
            <a:pPr>
              <a:lnSpc>
                <a:spcPct val="120000"/>
              </a:lnSpc>
              <a:tabLst>
                <a:tab pos="444500" algn="l"/>
                <a:tab pos="914400" algn="l"/>
                <a:tab pos="1371600" algn="l"/>
                <a:tab pos="1828800" algn="l"/>
                <a:tab pos="2286000" algn="l"/>
              </a:tabLst>
              <a:defRPr i="0" sz="1600"/>
            </a:pPr>
            <a:r>
              <a:t>in this noteset's web-posted </a:t>
            </a:r>
            <a:r>
              <a:rPr b="1"/>
              <a:t>Resources webpage</a:t>
            </a:r>
            <a:r>
              <a:t> (</a:t>
            </a:r>
            <a:r>
              <a:rPr u="sng">
                <a:solidFill>
                  <a:srgbClr val="00CCFF"/>
                </a:solidFill>
                <a:uFill>
                  <a:solidFill>
                    <a:srgbClr val="00CCFF"/>
                  </a:solidFill>
                </a:uFill>
                <a:hlinkClick r:id="rId2" invalidUrl="" action="" tgtFrame="" tooltip="" history="1" highlightClick="0" endSnd="0"/>
              </a:rPr>
              <a:t>link</a:t>
            </a:r>
            <a:r>
              <a:t>),</a:t>
            </a:r>
          </a:p>
          <a:p>
            <a:pPr>
              <a:lnSpc>
                <a:spcPct val="120000"/>
              </a:lnSpc>
              <a:tabLst>
                <a:tab pos="444500" algn="l"/>
                <a:tab pos="914400" algn="l"/>
                <a:tab pos="1371600" algn="l"/>
                <a:tab pos="1828800" algn="l"/>
                <a:tab pos="2286000" algn="l"/>
              </a:tabLst>
              <a:defRPr i="0" sz="700"/>
            </a:pPr>
          </a:p>
          <a:p>
            <a:pPr>
              <a:lnSpc>
                <a:spcPct val="120000"/>
              </a:lnSpc>
              <a:tabLst>
                <a:tab pos="444500" algn="l"/>
                <a:tab pos="914400" algn="l"/>
                <a:tab pos="1371600" algn="l"/>
                <a:tab pos="1828800" algn="l"/>
                <a:tab pos="2286000" algn="l"/>
              </a:tabLst>
              <a:defRPr i="0" sz="1600"/>
            </a:pPr>
            <a:r>
              <a:t>	which includes links to &amp; cached copies of almost 200 sources, organized by topic:</a:t>
            </a:r>
          </a:p>
        </p:txBody>
      </p:sp>
      <p:pic>
        <p:nvPicPr>
          <p:cNvPr id="13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6379" y="2941046"/>
            <a:ext cx="1614917" cy="31632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63721" y="2961024"/>
            <a:ext cx="1614917" cy="3123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22422" y="2926138"/>
            <a:ext cx="1614916" cy="3193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081123" y="2929437"/>
            <a:ext cx="1614916" cy="3186455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Rectangle 5"/>
          <p:cNvSpPr txBox="1"/>
          <p:nvPr/>
        </p:nvSpPr>
        <p:spPr>
          <a:xfrm>
            <a:off x="7889023" y="4169000"/>
            <a:ext cx="921900" cy="498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b="1" sz="2900"/>
            </a:lvl1pPr>
          </a:lstStyle>
          <a:p>
            <a:pPr/>
            <a:r>
              <a:t>. .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2"/>
          <p:cNvSpPr txBox="1"/>
          <p:nvPr>
            <p:ph type="title"/>
          </p:nvPr>
        </p:nvSpPr>
        <p:spPr>
          <a:xfrm>
            <a:off x="417139" y="-16352"/>
            <a:ext cx="8412188" cy="428967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</a:lstStyle>
          <a:p>
            <a:pPr/>
            <a:r>
              <a:t>My cut-and-paste edit of Wikipedia's SMR List → Western designs only, sorted by "Status"</a:t>
            </a:r>
          </a:p>
        </p:txBody>
      </p:sp>
      <p:sp>
        <p:nvSpPr>
          <p:cNvPr id="141" name="Rectangle 3"/>
          <p:cNvSpPr txBox="1"/>
          <p:nvPr>
            <p:ph type="body" sz="quarter" idx="1"/>
          </p:nvPr>
        </p:nvSpPr>
        <p:spPr>
          <a:xfrm>
            <a:off x="143470" y="6129609"/>
            <a:ext cx="4063359" cy="6105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30000"/>
              </a:lnSpc>
              <a:tabLst>
                <a:tab pos="1816100" algn="l"/>
              </a:tabLst>
              <a:defRPr sz="800"/>
            </a:pPr>
            <a:r>
              <a:t>PWR = Pressurized Water Reactor 	F = Fast = Using fast / unmoderated Neutrons </a:t>
            </a:r>
          </a:p>
          <a:p>
            <a:pPr>
              <a:lnSpc>
                <a:spcPct val="130000"/>
              </a:lnSpc>
              <a:tabLst>
                <a:tab pos="1816100" algn="l"/>
              </a:tabLst>
              <a:defRPr sz="800"/>
            </a:pPr>
            <a:r>
              <a:t>SFR = Sodium Cooled Fast Reactor	BWR = Boiling Water Reactor		HPR = Heat Pipe Reactor	MSR = Molten Salt Reactor		</a:t>
            </a:r>
          </a:p>
        </p:txBody>
      </p:sp>
      <p:sp>
        <p:nvSpPr>
          <p:cNvPr id="142" name="Rectangle 3"/>
          <p:cNvSpPr txBox="1"/>
          <p:nvPr/>
        </p:nvSpPr>
        <p:spPr>
          <a:xfrm>
            <a:off x="4339655" y="6129609"/>
            <a:ext cx="4732092" cy="610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l">
              <a:lnSpc>
                <a:spcPct val="130000"/>
              </a:lnSpc>
              <a:tabLst>
                <a:tab pos="457200" algn="l"/>
                <a:tab pos="2578100" algn="l"/>
              </a:tabLst>
              <a:defRPr i="0" sz="800"/>
            </a:pPr>
            <a:r>
              <a:t>FBR = Fast Breeder Reactor 	LFR = Lead Cooled Fast Reactor	GTHMR = Gas Turbine Helium Modular Reactor	MCSFR = Molten Chloride Salt Fast Reactor</a:t>
            </a:r>
          </a:p>
          <a:p>
            <a:pPr algn="l">
              <a:lnSpc>
                <a:spcPct val="130000"/>
              </a:lnSpc>
              <a:tabLst>
                <a:tab pos="457200" algn="l"/>
                <a:tab pos="2578100" algn="l"/>
              </a:tabLst>
              <a:defRPr i="0" sz="800"/>
            </a:pPr>
            <a:r>
              <a:t>HTGR = High Temperature Gas Cooled Fast Reactor</a:t>
            </a:r>
          </a:p>
        </p:txBody>
      </p:sp>
      <p:sp>
        <p:nvSpPr>
          <p:cNvPr id="143" name="Rectangle 2"/>
          <p:cNvSpPr txBox="1"/>
          <p:nvPr/>
        </p:nvSpPr>
        <p:spPr>
          <a:xfrm>
            <a:off x="5272844" y="389565"/>
            <a:ext cx="3185882" cy="1163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>
              <a:lnSpc>
                <a:spcPct val="120000"/>
              </a:lnSpc>
              <a:defRPr i="0">
                <a:solidFill>
                  <a:srgbClr val="CF7CE8"/>
                </a:solidFill>
              </a:defRPr>
            </a:pPr>
            <a:r>
              <a:t>In Operation as of 2025 (0) </a:t>
            </a:r>
          </a:p>
          <a:p>
            <a:pPr>
              <a:lnSpc>
                <a:spcPct val="120000"/>
              </a:lnSpc>
              <a:defRPr i="0"/>
            </a:pPr>
            <a:r>
              <a:rPr>
                <a:solidFill>
                  <a:srgbClr val="D2ED7A"/>
                </a:solidFill>
              </a:rPr>
              <a:t>Under Construction (1 in Argentina) </a:t>
            </a:r>
            <a:r>
              <a:t> </a:t>
            </a:r>
          </a:p>
          <a:p>
            <a:pPr>
              <a:lnSpc>
                <a:spcPct val="120000"/>
              </a:lnSpc>
              <a:defRPr i="0"/>
            </a:pPr>
            <a:r>
              <a:rPr>
                <a:solidFill>
                  <a:srgbClr val="71EB50"/>
                </a:solidFill>
              </a:rPr>
              <a:t>Licensed (2)</a:t>
            </a:r>
            <a:r>
              <a:t> or </a:t>
            </a:r>
            <a:r>
              <a:rPr>
                <a:solidFill>
                  <a:srgbClr val="E8CD5E"/>
                </a:solidFill>
              </a:rPr>
              <a:t>Seeking License (2)</a:t>
            </a:r>
            <a:r>
              <a:t>  </a:t>
            </a:r>
          </a:p>
          <a:p>
            <a:pPr>
              <a:lnSpc>
                <a:spcPct val="120000"/>
              </a:lnSpc>
              <a:defRPr i="0"/>
            </a:pPr>
            <a:r>
              <a:t>Detailed Design → Design Concept only</a:t>
            </a:r>
          </a:p>
          <a:p>
            <a:pPr>
              <a:lnSpc>
                <a:spcPct val="120000"/>
              </a:lnSpc>
              <a:defRPr i="0"/>
            </a:pPr>
            <a:r>
              <a:t>Abandoned or </a:t>
            </a:r>
            <a:r>
              <a:rPr>
                <a:solidFill>
                  <a:srgbClr val="CCCCCC"/>
                </a:solidFill>
              </a:rPr>
              <a:t>Cancelled</a:t>
            </a:r>
          </a:p>
        </p:txBody>
      </p:sp>
      <p:grpSp>
        <p:nvGrpSpPr>
          <p:cNvPr id="152" name="Group"/>
          <p:cNvGrpSpPr/>
          <p:nvPr/>
        </p:nvGrpSpPr>
        <p:grpSpPr>
          <a:xfrm>
            <a:off x="4617720" y="1597937"/>
            <a:ext cx="4496130" cy="4486775"/>
            <a:chOff x="0" y="0"/>
            <a:chExt cx="4496129" cy="4486773"/>
          </a:xfrm>
        </p:grpSpPr>
        <p:pic>
          <p:nvPicPr>
            <p:cNvPr id="144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35729" r="0" b="0"/>
            <a:stretch>
              <a:fillRect/>
            </a:stretch>
          </p:blipFill>
          <p:spPr>
            <a:xfrm>
              <a:off x="6514" y="0"/>
              <a:ext cx="4477976" cy="5230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516166"/>
              <a:ext cx="4480560" cy="5950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6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388" y="1095576"/>
              <a:ext cx="4480561" cy="9690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7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869" y="2061165"/>
              <a:ext cx="4480561" cy="1555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79" y="2204930"/>
              <a:ext cx="4480561" cy="6780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" name="pasted-movie.png" descr="pasted-movi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485" y="2926675"/>
              <a:ext cx="4480034" cy="3826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0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5569" y="3565620"/>
              <a:ext cx="4480561" cy="9211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1" name="pasted-movie.png" descr="pasted-movie.png"/>
            <p:cNvPicPr>
              <a:picLocks noChangeAspect="1"/>
            </p:cNvPicPr>
            <p:nvPr/>
          </p:nvPicPr>
          <p:blipFill>
            <a:blip r:embed="rId9">
              <a:extLst/>
            </a:blip>
            <a:srcRect l="0" t="63919" r="0" b="0"/>
            <a:stretch>
              <a:fillRect/>
            </a:stretch>
          </p:blipFill>
          <p:spPr>
            <a:xfrm>
              <a:off x="15490" y="3293700"/>
              <a:ext cx="4480561" cy="2761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63" name="Group"/>
          <p:cNvGrpSpPr/>
          <p:nvPr/>
        </p:nvGrpSpPr>
        <p:grpSpPr>
          <a:xfrm>
            <a:off x="62825" y="413400"/>
            <a:ext cx="4493031" cy="5673588"/>
            <a:chOff x="0" y="0"/>
            <a:chExt cx="4493030" cy="5673586"/>
          </a:xfrm>
        </p:grpSpPr>
        <p:pic>
          <p:nvPicPr>
            <p:cNvPr id="153" name="pasted-movie.png" descr="pasted-movie.png"/>
            <p:cNvPicPr>
              <a:picLocks noChangeAspect="1"/>
            </p:cNvPicPr>
            <p:nvPr/>
          </p:nvPicPr>
          <p:blipFill>
            <a:blip r:embed="rId9">
              <a:extLst/>
            </a:blip>
            <a:srcRect l="0" t="0" r="0" b="32883"/>
            <a:stretch>
              <a:fillRect/>
            </a:stretch>
          </p:blipFill>
          <p:spPr>
            <a:xfrm>
              <a:off x="0" y="0"/>
              <a:ext cx="4480560" cy="5136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4" name="pasted-movie.png" descr="pasted-movie.pn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6363" y="556761"/>
              <a:ext cx="4480561" cy="1604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" name="pasted-movie.png" descr="pasted-movie.png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2869" y="1551617"/>
              <a:ext cx="4480561" cy="6350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6" name="pasted-movie.png" descr="pasted-movie.png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6363" y="759068"/>
              <a:ext cx="4480561" cy="7512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7" name="pasted-movie.png" descr="pasted-movie.png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2263" y="2228431"/>
              <a:ext cx="4480561" cy="10756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8" name="pasted-movie.png" descr="pasted-movie.png"/>
            <p:cNvPicPr>
              <a:picLocks noChangeAspect="1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6363" y="3874057"/>
              <a:ext cx="4480561" cy="266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9" name="pasted-movie.png" descr="pasted-movie.png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10792" y="4130046"/>
              <a:ext cx="4480561" cy="6400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0" name="pasted-movie.png" descr="pasted-movie.png"/>
            <p:cNvPicPr>
              <a:picLocks noChangeAspect="1"/>
            </p:cNvPicPr>
            <p:nvPr/>
          </p:nvPicPr>
          <p:blipFill>
            <a:blip r:embed="rId16">
              <a:extLst/>
            </a:blip>
            <a:stretch>
              <a:fillRect/>
            </a:stretch>
          </p:blipFill>
          <p:spPr>
            <a:xfrm>
              <a:off x="8116" y="4736093"/>
              <a:ext cx="4480561" cy="6400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63100"/>
            <a:stretch>
              <a:fillRect/>
            </a:stretch>
          </p:blipFill>
          <p:spPr>
            <a:xfrm>
              <a:off x="15055" y="5373308"/>
              <a:ext cx="4477976" cy="3002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2" name="pasted-movie.png" descr="pasted-movie.png"/>
            <p:cNvPicPr>
              <a:picLocks noChangeAspect="1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5983" y="3289302"/>
              <a:ext cx="4480561" cy="5948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4" name="Rectangle 5"/>
          <p:cNvSpPr txBox="1"/>
          <p:nvPr/>
        </p:nvSpPr>
        <p:spPr>
          <a:xfrm>
            <a:off x="1947055" y="6626525"/>
            <a:ext cx="5386968" cy="2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900">
                <a:solidFill>
                  <a:srgbClr val="059797"/>
                </a:solidFill>
              </a:defRPr>
            </a:lvl1pPr>
          </a:lstStyle>
          <a:p>
            <a:pPr/>
            <a:r>
              <a:t>Drawn from: https://en.wikipedia.org/wiki/List_of_small_modular_reactor_designs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5"/>
          <p:cNvSpPr txBox="1"/>
          <p:nvPr/>
        </p:nvSpPr>
        <p:spPr>
          <a:xfrm>
            <a:off x="304800" y="6457220"/>
            <a:ext cx="8534400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/>
            <a:r>
              <a:t>An Introduction to Sustainable Energy Systems: WeCanFigureThisOut.org/ENERGY/Energy_home.htm</a:t>
            </a:r>
          </a:p>
        </p:txBody>
      </p:sp>
      <p:sp>
        <p:nvSpPr>
          <p:cNvPr id="167" name="Rectangle 2"/>
          <p:cNvSpPr txBox="1"/>
          <p:nvPr>
            <p:ph type="title"/>
          </p:nvPr>
        </p:nvSpPr>
        <p:spPr>
          <a:xfrm>
            <a:off x="304800" y="76200"/>
            <a:ext cx="8534400" cy="838200"/>
          </a:xfrm>
          <a:prstGeom prst="rect">
            <a:avLst/>
          </a:prstGeom>
        </p:spPr>
        <p:txBody>
          <a:bodyPr/>
          <a:lstStyle/>
          <a:p>
            <a:pPr/>
            <a:r>
              <a:t>Credits / Acknowledgements</a:t>
            </a:r>
          </a:p>
        </p:txBody>
      </p:sp>
      <p:sp>
        <p:nvSpPr>
          <p:cNvPr id="168" name="Rectangle 3"/>
          <p:cNvSpPr txBox="1"/>
          <p:nvPr>
            <p:ph type="body" idx="1"/>
          </p:nvPr>
        </p:nvSpPr>
        <p:spPr>
          <a:xfrm>
            <a:off x="165280" y="990600"/>
            <a:ext cx="8813440" cy="3513602"/>
          </a:xfrm>
          <a:prstGeom prst="rect">
            <a:avLst/>
          </a:prstGeom>
        </p:spPr>
        <p:txBody>
          <a:bodyPr>
            <a:noAutofit/>
          </a:bodyPr>
          <a:lstStyle/>
          <a:p>
            <a:pPr/>
            <a:r>
              <a:t>Some materials used in this class were developed under a National Science Foundation "Research Initiation Grant in Engineering Education" (RIGEE).</a:t>
            </a:r>
          </a:p>
          <a:p>
            <a:pPr/>
          </a:p>
          <a:p>
            <a:pPr/>
            <a:r>
              <a:t>Other materials, including the WeCanFigureThisOut.org "Virtual Lab" science education website, were developed under even earlier NSF "Course, Curriculum and Laboratory Improvement" (CCLI) and "Nanoscience Undergraduate Education" (NUE) awards.</a:t>
            </a:r>
          </a:p>
          <a:p>
            <a:pPr/>
          </a:p>
          <a:p>
            <a:pPr algn="ctr"/>
            <a:r>
              <a:rPr>
                <a:solidFill>
                  <a:srgbClr val="E04550"/>
                </a:solidFill>
              </a:rPr>
              <a:t>Copyright John C. Bean</a:t>
            </a:r>
          </a:p>
          <a:p>
            <a:pPr algn="ctr">
              <a:defRPr sz="1400"/>
            </a:pPr>
            <a:r>
              <a:t>(But permission is granted for use by individual instructors &amp; students in non-profit academic institutions)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wipe dir="r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Lecture 1 - What is Nanoscience">
  <a:themeElements>
    <a:clrScheme name="Lecture 1 - What is Nanoscience">
      <a:dk1>
        <a:srgbClr val="000000"/>
      </a:dk1>
      <a:lt1>
        <a:srgbClr val="FFFFFF"/>
      </a:lt1>
      <a:dk2>
        <a:srgbClr val="059797"/>
      </a:dk2>
      <a:lt2>
        <a:srgbClr val="FBC901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00FF"/>
      </a:hlink>
      <a:folHlink>
        <a:srgbClr val="FF00FF"/>
      </a:folHlink>
    </a:clrScheme>
    <a:fontScheme name="Lecture 1 - What is Nanoscien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Lecture 1 - What is Nanoscie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1800" u="none" kumimoji="0" normalizeH="0">
            <a:ln>
              <a:noFill/>
            </a:ln>
            <a:solidFill>
              <a:srgbClr val="003366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1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38100" dir="2700000">
                <a:srgbClr val="000000"/>
              </a:outerShdw>
            </a:effectLst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Lecture 1 - What is Nanoscience">
  <a:themeElements>
    <a:clrScheme name="Lecture 1 - What is Nanoscience">
      <a:dk1>
        <a:srgbClr val="000000"/>
      </a:dk1>
      <a:lt1>
        <a:srgbClr val="FFFFFF"/>
      </a:lt1>
      <a:dk2>
        <a:srgbClr val="059797"/>
      </a:dk2>
      <a:lt2>
        <a:srgbClr val="FBC901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00FF"/>
      </a:hlink>
      <a:folHlink>
        <a:srgbClr val="FF00FF"/>
      </a:folHlink>
    </a:clrScheme>
    <a:fontScheme name="Lecture 1 - What is Nanoscien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Lecture 1 - What is Nanoscie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1800" u="none" kumimoji="0" normalizeH="0">
            <a:ln>
              <a:noFill/>
            </a:ln>
            <a:solidFill>
              <a:srgbClr val="003366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1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38100" dir="2700000">
                <a:srgbClr val="000000"/>
              </a:outerShdw>
            </a:effectLst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