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notesSlides/notesSlide5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5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9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6" r:id="rId1"/>
  </p:sldMasterIdLst>
  <p:notesMasterIdLst>
    <p:notesMasterId r:id="rId61"/>
  </p:notesMasterIdLst>
  <p:handoutMasterIdLst>
    <p:handoutMasterId r:id="rId62"/>
  </p:handoutMasterIdLst>
  <p:sldIdLst>
    <p:sldId id="263" r:id="rId2"/>
    <p:sldId id="320" r:id="rId3"/>
    <p:sldId id="265" r:id="rId4"/>
    <p:sldId id="341" r:id="rId5"/>
    <p:sldId id="324" r:id="rId6"/>
    <p:sldId id="315" r:id="rId7"/>
    <p:sldId id="323" r:id="rId8"/>
    <p:sldId id="267" r:id="rId9"/>
    <p:sldId id="270" r:id="rId10"/>
    <p:sldId id="342" r:id="rId11"/>
    <p:sldId id="271" r:id="rId12"/>
    <p:sldId id="272" r:id="rId13"/>
    <p:sldId id="312" r:id="rId14"/>
    <p:sldId id="273" r:id="rId15"/>
    <p:sldId id="274" r:id="rId16"/>
    <p:sldId id="321" r:id="rId17"/>
    <p:sldId id="278" r:id="rId18"/>
    <p:sldId id="276" r:id="rId19"/>
    <p:sldId id="317" r:id="rId20"/>
    <p:sldId id="326" r:id="rId21"/>
    <p:sldId id="277" r:id="rId22"/>
    <p:sldId id="280" r:id="rId23"/>
    <p:sldId id="281" r:id="rId24"/>
    <p:sldId id="328" r:id="rId25"/>
    <p:sldId id="279" r:id="rId26"/>
    <p:sldId id="384" r:id="rId27"/>
    <p:sldId id="343" r:id="rId28"/>
    <p:sldId id="344" r:id="rId29"/>
    <p:sldId id="346" r:id="rId30"/>
    <p:sldId id="345" r:id="rId31"/>
    <p:sldId id="347" r:id="rId32"/>
    <p:sldId id="355" r:id="rId33"/>
    <p:sldId id="348" r:id="rId34"/>
    <p:sldId id="349" r:id="rId35"/>
    <p:sldId id="356" r:id="rId36"/>
    <p:sldId id="350" r:id="rId37"/>
    <p:sldId id="351" r:id="rId38"/>
    <p:sldId id="352" r:id="rId39"/>
    <p:sldId id="360" r:id="rId40"/>
    <p:sldId id="357" r:id="rId41"/>
    <p:sldId id="353" r:id="rId42"/>
    <p:sldId id="374" r:id="rId43"/>
    <p:sldId id="364" r:id="rId44"/>
    <p:sldId id="368" r:id="rId45"/>
    <p:sldId id="369" r:id="rId46"/>
    <p:sldId id="382" r:id="rId47"/>
    <p:sldId id="381" r:id="rId48"/>
    <p:sldId id="365" r:id="rId49"/>
    <p:sldId id="370" r:id="rId50"/>
    <p:sldId id="371" r:id="rId51"/>
    <p:sldId id="375" r:id="rId52"/>
    <p:sldId id="378" r:id="rId53"/>
    <p:sldId id="372" r:id="rId54"/>
    <p:sldId id="376" r:id="rId55"/>
    <p:sldId id="377" r:id="rId56"/>
    <p:sldId id="373" r:id="rId57"/>
    <p:sldId id="379" r:id="rId58"/>
    <p:sldId id="383" r:id="rId59"/>
    <p:sldId id="264" r:id="rId60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Tahoma" pitchFamily="-103" charset="0"/>
        <a:ea typeface="Arial" pitchFamily="-103" charset="0"/>
        <a:cs typeface="Arial" pitchFamily="-10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FF"/>
    <a:srgbClr val="FFB5B7"/>
    <a:srgbClr val="FFD0CC"/>
    <a:srgbClr val="42A419"/>
    <a:srgbClr val="FBC901"/>
    <a:srgbClr val="891475"/>
    <a:srgbClr val="C7BC00"/>
    <a:srgbClr val="19860E"/>
    <a:srgbClr val="91FFC0"/>
    <a:srgbClr val="80FF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0124" autoAdjust="0"/>
    <p:restoredTop sz="94660"/>
  </p:normalViewPr>
  <p:slideViewPr>
    <p:cSldViewPr>
      <p:cViewPr>
        <p:scale>
          <a:sx n="120" d="100"/>
          <a:sy n="120" d="100"/>
        </p:scale>
        <p:origin x="-81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fld id="{DA54737B-DEBD-0C41-A169-B44A809F2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9" tIns="46480" rIns="92959" bIns="464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b="0">
                <a:latin typeface="Arial" pitchFamily="-103" charset="0"/>
              </a:defRPr>
            </a:lvl1pPr>
          </a:lstStyle>
          <a:p>
            <a:pPr>
              <a:defRPr/>
            </a:pPr>
            <a:fld id="{793F8295-DF5C-CF49-A39B-FFD995630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Arial" pitchFamily="-103" charset="0"/>
        <a:cs typeface="Arial" pitchFamily="-10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Arial" pitchFamily="-103" charset="0"/>
        <a:cs typeface="Arial" pitchFamily="-10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Arial" pitchFamily="-103" charset="0"/>
        <a:cs typeface="Arial" pitchFamily="-10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Arial" pitchFamily="-103" charset="0"/>
        <a:cs typeface="Arial" pitchFamily="-10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Arial" pitchFamily="-103" charset="0"/>
        <a:cs typeface="Arial" pitchFamily="-10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19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13B76-D046-5A48-A07C-BC792951E12D}" type="slidenum">
              <a:rPr lang="en-US">
                <a:latin typeface="Arial" charset="0"/>
                <a:ea typeface="Arial" charset="0"/>
                <a:cs typeface="Arial" charset="0"/>
              </a:rPr>
              <a:pPr/>
              <a:t>26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29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39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49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58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C8CE5-8AE6-7146-A45F-8F196420B49D}" type="slidenum">
              <a:rPr lang="en-US"/>
              <a:pPr/>
              <a:t>59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8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7978E-E0FF-7B4F-BDD0-9CCB9122C2ED}" type="slidenum">
              <a:rPr lang="en-US"/>
              <a:pPr/>
              <a:t>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76200"/>
            <a:ext cx="8534400" cy="990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1143000"/>
            <a:ext cx="8534400" cy="5257800"/>
          </a:xfrm>
        </p:spPr>
        <p:txBody>
          <a:bodyPr/>
          <a:lstStyle>
            <a:lvl1pPr marL="0" indent="0">
              <a:buFont typeface="Wingdings" pitchFamily="-103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>
            <a:lvl1pPr>
              <a:defRPr sz="12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"We're not in Kansas Anymore!" - A Hands-on Introduction to Nanoscience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1768-ACA1-1F44-910C-500114575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13FDE-F5BB-D34D-A554-494869E0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FCF3-69FE-344B-8D4C-8CCEF0C4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10CE-091B-1243-9D8E-73ACFE999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A0FE-3DE0-1441-AF45-2BA8F40CA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4A9E-DDBC-5941-8D35-6CFCE9C6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185D-3814-5B44-BDCB-056BFDBA8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99BD-C197-6B49-9DBE-AEF126A22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E179B-1167-9041-9E5F-CA9991C0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19133-7340-FF44-A7CE-572665AFE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defRPr>
            </a:lvl1pPr>
          </a:lstStyle>
          <a:p>
            <a:pPr>
              <a:defRPr/>
            </a:pPr>
            <a:fld id="{1EC099DF-D559-894F-BC60-A799D1951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03" charset="0"/>
          <a:ea typeface="Arial" pitchFamily="-103" charset="0"/>
          <a:cs typeface="Arial" pitchFamily="-10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3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3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virlab.virginia.edu/Energy_class/Lecture_notes/Nuclear%20Power%20-%20But%20they%20blow%20up.pptx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www.virlab.virginia.edu/Energy_class/Lecture_notes/Carbon%20Fuels%20-%20Fossil%20-%20Biomass%20-%20Biofuel.pptx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://www.virlab.virginia.edu/Energy_class/Lecture_notes/Gen%20IV%20Nuclear%20Reactors.pptx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lab.virginia.edu/Energy_class/Lecture_notes/Nuclear%20Power%20-%20But%20they%20blow%20up.pptx" TargetMode="External"/><Relationship Id="rId4" Type="http://schemas.openxmlformats.org/officeDocument/2006/relationships/hyperlink" Target="http://www.virlab.virginia.edu/Energy_class/Lecture_notes/Other%20Gen%20IV%20Nuclear%20Reactors.pptx" TargetMode="External"/><Relationship Id="rId5" Type="http://schemas.openxmlformats.org/officeDocument/2006/relationships/hyperlink" Target="http://www.virlab.virginia.edu/Energy_class/Lecture_notes/Prehistoric%20Nuclear%20Reactors.pptx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Next Generation Nuclear Power – Part I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Nuclear is the </a:t>
            </a:r>
            <a:r>
              <a:rPr lang="en-US" sz="1800" i="1" dirty="0" smtClean="0"/>
              <a:t>other</a:t>
            </a:r>
            <a:r>
              <a:rPr lang="en-US" sz="1800" dirty="0" smtClean="0"/>
              <a:t> power technology for which major improvements are forecast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1800" dirty="0" smtClean="0"/>
              <a:t>And, because nuclear has ~ no carbon footprint, it's going to be hard to ignore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So in what areas might strong improvements be possible?  These: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	Reactors using </a:t>
            </a:r>
            <a:r>
              <a:rPr lang="en-US" sz="1800" b="1" dirty="0" smtClean="0">
                <a:solidFill>
                  <a:srgbClr val="FBC901"/>
                </a:solidFill>
              </a:rPr>
              <a:t>more naturally abundant fuels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Reactors using </a:t>
            </a:r>
            <a:r>
              <a:rPr lang="en-US" sz="1800" b="1" dirty="0" smtClean="0">
                <a:solidFill>
                  <a:srgbClr val="FBC901"/>
                </a:solidFill>
              </a:rPr>
              <a:t>smaller quantities of fuel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Reactors producing </a:t>
            </a:r>
            <a:r>
              <a:rPr lang="en-US" sz="1800" b="1" dirty="0" smtClean="0">
                <a:solidFill>
                  <a:srgbClr val="FBC901"/>
                </a:solidFill>
              </a:rPr>
              <a:t>shorter lived waste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Reactors that are </a:t>
            </a:r>
            <a:r>
              <a:rPr lang="en-US" sz="1800" b="1" dirty="0" smtClean="0">
                <a:solidFill>
                  <a:srgbClr val="FBC901"/>
                </a:solidFill>
              </a:rPr>
              <a:t>smaller, simpler, and cheaper</a:t>
            </a:r>
            <a:r>
              <a:rPr lang="en-US" sz="1800" b="1" dirty="0" smtClean="0"/>
              <a:t> </a:t>
            </a:r>
            <a:r>
              <a:rPr lang="en-US" sz="1800" dirty="0" smtClean="0"/>
              <a:t>to build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100" dirty="0" smtClean="0"/>
              <a:t>	</a:t>
            </a:r>
            <a:r>
              <a:rPr lang="en-US" sz="1800" dirty="0" smtClean="0"/>
              <a:t>And topping most everyone's list: REACTORS THAT ARE MUCH </a:t>
            </a:r>
            <a:r>
              <a:rPr lang="en-US" sz="1800" b="1" dirty="0" smtClean="0">
                <a:solidFill>
                  <a:srgbClr val="FBC901"/>
                </a:solidFill>
              </a:rPr>
              <a:t>SAFER</a:t>
            </a:r>
            <a:endParaRPr lang="en-US" sz="1800" b="1" dirty="0">
              <a:solidFill>
                <a:srgbClr val="FBC90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46125"/>
            <a:ext cx="8686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Which come from GE/Hitachi and Westinghouse, respectively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And which focus on automatic/passive shutdown, and on cost reduction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ES-BWR</a:t>
            </a:r>
            <a:r>
              <a:rPr lang="en-US" sz="1800" dirty="0" smtClean="0"/>
              <a:t> (economic simplified BWR)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algn="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AP1000</a:t>
            </a:r>
            <a:r>
              <a:rPr lang="en-US" sz="1800" dirty="0" smtClean="0"/>
              <a:t> (advanced passive PWR)</a:t>
            </a:r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algn="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Significant changes are apparent in even these figures</a:t>
            </a:r>
          </a:p>
          <a:p>
            <a:pPr eaLnBrk="1" hangingPunct="1">
              <a:defRPr/>
            </a:pPr>
            <a:endParaRPr lang="en-US" sz="16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4860925"/>
            <a:ext cx="2438400" cy="32067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9999"/>
                </a:solidFill>
              </a:rPr>
              <a:t>www.nrc.gov/reactors/new-reactors/design-cert/esbwr.html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6525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Looking more closely at the two big U.S. </a:t>
            </a:r>
            <a:r>
              <a:rPr lang="en-US" sz="2200" b="1" i="1" dirty="0" smtClean="0">
                <a:solidFill>
                  <a:srgbClr val="FBC901"/>
                </a:solidFill>
              </a:rPr>
              <a:t>Gen III/III+ </a:t>
            </a:r>
            <a:r>
              <a:rPr lang="en-US" sz="2200" i="1" dirty="0" smtClean="0"/>
              <a:t>designs: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67546"/>
            <a:ext cx="3093899" cy="2140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020606"/>
            <a:ext cx="1905000" cy="2689225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248400" y="5927725"/>
            <a:ext cx="2362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200" b="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www.technologyreview.com/article/411028/new-nukes/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04800" y="6400800"/>
            <a:ext cx="853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ea"/>
                <a:ea typeface="Arial" pitchFamily="-103" charset="0"/>
                <a:cs typeface="Arial" pitchFamily="-103" charset="0"/>
              </a:rPr>
              <a:t>An Introduction to Sustainable Energy Systems: www.virlab.virginia.edu/Energy_class/Energy_class.htm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Based primarily on </a:t>
            </a:r>
            <a:r>
              <a:rPr lang="en-US" sz="1800" b="1" dirty="0" smtClean="0">
                <a:solidFill>
                  <a:srgbClr val="FFCC00"/>
                </a:solidFill>
              </a:rPr>
              <a:t>SIMPLIFICATION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Which is used to address both </a:t>
            </a:r>
            <a:r>
              <a:rPr lang="en-US" sz="1800" b="1" dirty="0" smtClean="0">
                <a:solidFill>
                  <a:srgbClr val="FFCC00"/>
                </a:solidFill>
              </a:rPr>
              <a:t>safety</a:t>
            </a:r>
            <a:r>
              <a:rPr lang="en-US" sz="1800" dirty="0" smtClean="0"/>
              <a:t> and </a:t>
            </a:r>
            <a:r>
              <a:rPr lang="en-US" sz="1800" b="1" dirty="0" smtClean="0">
                <a:solidFill>
                  <a:srgbClr val="FFCC00"/>
                </a:solidFill>
              </a:rPr>
              <a:t>cost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800" dirty="0" smtClean="0"/>
              <a:t>Simplification is most heavily promoted in the AP1000 PWR design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To illustrate, let's review present day (Gen II) Pressurized Water Reactors: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Gen II </a:t>
            </a:r>
            <a:r>
              <a:rPr lang="en-US" sz="1800" b="1" dirty="0" err="1" smtClean="0">
                <a:solidFill>
                  <a:srgbClr val="FBC901"/>
                </a:solidFill>
              </a:rPr>
              <a:t>PWR's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dirty="0" smtClean="0"/>
              <a:t>are are this:		Or, a bit more completely, this:</a:t>
            </a:r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486400" y="6461125"/>
            <a:ext cx="2971800" cy="320675"/>
          </a:xfrm>
        </p:spPr>
        <p:txBody>
          <a:bodyPr/>
          <a:lstStyle/>
          <a:p>
            <a:pPr lvl="0">
              <a:defRPr/>
            </a:pPr>
            <a:r>
              <a:rPr lang="en-US" dirty="0" err="1" smtClean="0">
                <a:solidFill>
                  <a:srgbClr val="009999"/>
                </a:solidFill>
              </a:rPr>
              <a:t>www.nrc.gov/reactors/pwrs.html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Both are efforts at improving our </a:t>
            </a:r>
            <a:r>
              <a:rPr lang="en-US" sz="2200" b="1" i="1" dirty="0" smtClean="0"/>
              <a:t>current</a:t>
            </a:r>
            <a:r>
              <a:rPr lang="en-US" sz="2200" i="1" dirty="0" smtClean="0"/>
              <a:t> reactor designs</a:t>
            </a:r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3565525"/>
            <a:ext cx="4572000" cy="2057400"/>
            <a:chOff x="1219200" y="2112981"/>
            <a:chExt cx="5486400" cy="2840019"/>
          </a:xfrm>
        </p:grpSpPr>
        <p:sp>
          <p:nvSpPr>
            <p:cNvPr id="9" name="Rectangle 8"/>
            <p:cNvSpPr/>
            <p:nvPr/>
          </p:nvSpPr>
          <p:spPr bwMode="auto">
            <a:xfrm>
              <a:off x="1219200" y="2133600"/>
              <a:ext cx="5410200" cy="28194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2112981"/>
              <a:ext cx="5486400" cy="284001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505200"/>
            <a:ext cx="3223292" cy="2971800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5775325"/>
            <a:ext cx="464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ea"/>
                <a:ea typeface="Arial" pitchFamily="-103" charset="0"/>
                <a:cs typeface="Arial" pitchFamily="-103" charset="0"/>
              </a:rPr>
              <a:t>http://hyperphysics.phy-astr.gsu.edu/hbase/nucene/reactor.html</a:t>
            </a:r>
            <a:endParaRPr kumimoji="0" lang="en-US" sz="1200" b="0" i="1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Which I discovered by researching how </a:t>
            </a:r>
            <a:r>
              <a:rPr lang="en-US" sz="1800" b="1" dirty="0" smtClean="0"/>
              <a:t>a </a:t>
            </a:r>
            <a:r>
              <a:rPr lang="en-US" sz="1800" b="1" dirty="0" smtClean="0">
                <a:solidFill>
                  <a:srgbClr val="FBC901"/>
                </a:solidFill>
              </a:rPr>
              <a:t>Gen II PWR </a:t>
            </a:r>
            <a:r>
              <a:rPr lang="en-US" sz="1800" dirty="0" smtClean="0"/>
              <a:t>is shut down 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That research led me to two particularly interesting sources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The blog of a nuclear engineer / PWR plant operator: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	</a:t>
            </a:r>
            <a:r>
              <a:rPr lang="en-US" sz="1800" i="1" dirty="0" smtClean="0">
                <a:solidFill>
                  <a:srgbClr val="FFCC00"/>
                </a:solidFill>
              </a:rPr>
              <a:t>"A primer on a how a pressurized water reactor shuts down" </a:t>
            </a:r>
            <a:r>
              <a:rPr lang="en-US" sz="1800" i="1" baseline="30000" dirty="0" smtClean="0">
                <a:solidFill>
                  <a:srgbClr val="FFCC00"/>
                </a:solidFill>
              </a:rPr>
              <a:t>1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	A U.S. Nuclear Regulatory Commission Technical Training Center manual: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	</a:t>
            </a:r>
            <a:r>
              <a:rPr lang="en-US" sz="1800" i="1" dirty="0" smtClean="0">
                <a:solidFill>
                  <a:srgbClr val="FFCC00"/>
                </a:solidFill>
              </a:rPr>
              <a:t>"Pressurized Water Reactor (PWR) Systems" </a:t>
            </a:r>
            <a:r>
              <a:rPr lang="en-US" sz="1800" i="1" baseline="30000" dirty="0" smtClean="0">
                <a:solidFill>
                  <a:srgbClr val="FFCC00"/>
                </a:solidFill>
              </a:rPr>
              <a:t>2</a:t>
            </a:r>
            <a:r>
              <a:rPr lang="en-US" sz="1800" i="1" dirty="0" smtClean="0">
                <a:solidFill>
                  <a:srgbClr val="FFCC00"/>
                </a:solidFill>
              </a:rPr>
              <a:t> 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These gave me a </a:t>
            </a:r>
            <a:r>
              <a:rPr lang="en-US" sz="1800" b="1" dirty="0" smtClean="0"/>
              <a:t>much</a:t>
            </a:r>
            <a:r>
              <a:rPr lang="en-US" sz="1800" dirty="0" smtClean="0"/>
              <a:t> more complete picture 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600" dirty="0" smtClean="0"/>
              <a:t>	</a:t>
            </a:r>
            <a:r>
              <a:rPr lang="en-US" sz="1800" dirty="0" smtClean="0"/>
              <a:t>of the very complex hardware and many operating modes </a:t>
            </a:r>
            <a:br>
              <a:rPr lang="en-US" sz="1800" dirty="0" smtClean="0"/>
            </a:br>
            <a:endParaRPr lang="en-US" sz="600" dirty="0" smtClean="0"/>
          </a:p>
          <a:p>
            <a:pPr eaLnBrk="1" hangingPunct="1">
              <a:defRPr/>
            </a:pPr>
            <a:r>
              <a:rPr lang="en-US" sz="1800" dirty="0" smtClean="0"/>
              <a:t>		of a </a:t>
            </a:r>
            <a:r>
              <a:rPr lang="en-US" sz="1800" dirty="0" err="1" smtClean="0"/>
              <a:t>PWR's</a:t>
            </a:r>
            <a:r>
              <a:rPr lang="en-US" sz="1800" dirty="0" smtClean="0"/>
              <a:t> </a:t>
            </a:r>
            <a:r>
              <a:rPr lang="en-US" sz="1800" b="1" dirty="0" smtClean="0"/>
              <a:t>complete</a:t>
            </a:r>
            <a:r>
              <a:rPr lang="en-US" sz="1800" dirty="0" smtClean="0"/>
              <a:t> cooling (and emergency cooling) system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Which I can </a:t>
            </a:r>
            <a:r>
              <a:rPr lang="en-US" sz="1800" i="1" dirty="0" smtClean="0"/>
              <a:t>partially</a:t>
            </a:r>
            <a:r>
              <a:rPr lang="en-US" sz="1800" dirty="0" smtClean="0"/>
              <a:t> convey via the figures from the NRC training manual:</a:t>
            </a:r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9999"/>
                </a:solidFill>
              </a:rPr>
              <a:t>1) http://evergreennuclear.blogspot.com/2011/08/primer-on-how-pressurized-water-reactor.html </a:t>
            </a:r>
          </a:p>
          <a:p>
            <a:pPr>
              <a:defRPr/>
            </a:pPr>
            <a:endParaRPr lang="en-US" sz="700" dirty="0" smtClean="0">
              <a:solidFill>
                <a:srgbClr val="009999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9999"/>
                </a:solidFill>
              </a:rPr>
              <a:t>2) http://www.nrc.gov/reading-rm/basic-ref/teachers/04.pdf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But those drawings do not tell anywhere near the whole story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248400" y="5715000"/>
            <a:ext cx="22860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9999"/>
                </a:solidFill>
              </a:rPr>
              <a:t>http://www.nrc.gov/reading-rm/basic-ref/teachers/04.pdf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From </a:t>
            </a:r>
            <a:r>
              <a:rPr lang="en-US" sz="2200" i="1" dirty="0" err="1" smtClean="0"/>
              <a:t>NRC's</a:t>
            </a:r>
            <a:r>
              <a:rPr lang="en-US" sz="2200" i="1" dirty="0" smtClean="0"/>
              <a:t> explanation of </a:t>
            </a:r>
            <a:r>
              <a:rPr lang="en-US" sz="2200" b="1" i="1" dirty="0" smtClean="0"/>
              <a:t>one</a:t>
            </a:r>
            <a:r>
              <a:rPr lang="en-US" sz="2200" i="1" dirty="0" smtClean="0"/>
              <a:t> present day PWR cooling system: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1828800" cy="1691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071" y="762000"/>
            <a:ext cx="2427729" cy="1718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762000"/>
            <a:ext cx="2438400" cy="1702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895601"/>
            <a:ext cx="2209800" cy="1599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2743200"/>
            <a:ext cx="2286000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2667000"/>
            <a:ext cx="2057400" cy="1673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4724400"/>
            <a:ext cx="1403460" cy="2089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200" y="4876800"/>
            <a:ext cx="1913386" cy="18288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 bwMode="auto">
          <a:xfrm>
            <a:off x="2438400" y="1447800"/>
            <a:ext cx="4572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867400" y="1447800"/>
            <a:ext cx="4572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2667000" y="5638800"/>
            <a:ext cx="4572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0800000">
            <a:off x="2590800" y="3505200"/>
            <a:ext cx="4572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5867400" y="3352800"/>
            <a:ext cx="4572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5400000">
            <a:off x="7505700" y="2498586"/>
            <a:ext cx="3048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1181100" y="4381500"/>
            <a:ext cx="304800" cy="3810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That cool down explanation required so many figures because: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The cooling system can be called upon to operate in so MANY different ways: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Normal operation 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Initial shutdown (when high temp convection does not require pumps)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Hours later when lower temperatures make pumps essential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Different ways of supplying water to those pumps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Different ways of dumping heat absorbed in that water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Plus alterations in operating modes based on emergency priorities, for instance: 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If the most immediate risk appears to be running out of water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Or if the immediate risk is of loosing power to the emergency pumps 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algn="ctr" eaLnBrk="1" hangingPunct="1">
              <a:defRPr/>
            </a:pPr>
            <a:r>
              <a:rPr lang="en-US" sz="1800" i="1" dirty="0" smtClean="0"/>
              <a:t>(and so on and so on) </a:t>
            </a:r>
          </a:p>
          <a:p>
            <a:pPr eaLnBrk="1" hangingPunct="1">
              <a:defRPr/>
            </a:pPr>
            <a:endParaRPr lang="en-US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The manual and blog </a:t>
            </a:r>
            <a:r>
              <a:rPr lang="en-US" sz="2200" b="1" i="1" dirty="0" smtClean="0"/>
              <a:t>were</a:t>
            </a:r>
            <a:r>
              <a:rPr lang="en-US" sz="2200" i="1" dirty="0" smtClean="0"/>
              <a:t> interesting reads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 learned a lot, and saw lot of cleverness employed to deal with various situations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smtClean="0"/>
              <a:t>HOWEVER: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I was appalled by the complexity, which amounted to a </a:t>
            </a:r>
            <a:r>
              <a:rPr lang="en-US" sz="1800" b="1" dirty="0" smtClean="0">
                <a:solidFill>
                  <a:srgbClr val="FFCC00"/>
                </a:solidFill>
              </a:rPr>
              <a:t>"Plumber's Nightmare"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FFCC00"/>
              </a:solidFill>
            </a:endParaRPr>
          </a:p>
          <a:p>
            <a:pPr eaLnBrk="1" hangingPunct="1">
              <a:defRPr/>
            </a:pPr>
            <a:r>
              <a:rPr lang="en-US" sz="1800" dirty="0" smtClean="0"/>
              <a:t>I was also alarmed by </a:t>
            </a:r>
            <a:r>
              <a:rPr lang="en-US" sz="1800" b="1" dirty="0" smtClean="0">
                <a:solidFill>
                  <a:srgbClr val="FBC901"/>
                </a:solidFill>
              </a:rPr>
              <a:t>how many pipes penetrated the containment walls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Offering </a:t>
            </a:r>
            <a:r>
              <a:rPr lang="en-US" sz="1800" b="1" dirty="0" smtClean="0"/>
              <a:t>so many </a:t>
            </a:r>
            <a:r>
              <a:rPr lang="en-US" sz="1800" dirty="0" smtClean="0"/>
              <a:t>paths for the possible escape of radioactivity 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	</a:t>
            </a:r>
            <a:r>
              <a:rPr lang="en-US" sz="1800" i="1" dirty="0" smtClean="0"/>
              <a:t>Many, many more than shown in the common PWR diagrams!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And by how easy it might be for an error/malfunction to facilitate that escape, 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800" dirty="0" smtClean="0"/>
              <a:t>	Via the wrong combination of valves opened at the wrong time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800" dirty="0" smtClean="0"/>
              <a:t>	Or by malfunctions of those many pipes, valves, and other components</a:t>
            </a:r>
            <a:endParaRPr lang="en-US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In engineering, new designs </a:t>
            </a:r>
            <a:r>
              <a:rPr lang="en-US" sz="2200" b="1" i="1" dirty="0" smtClean="0"/>
              <a:t>can</a:t>
            </a:r>
            <a:r>
              <a:rPr lang="en-US" sz="2200" i="1" dirty="0" smtClean="0"/>
              <a:t> have a common failing: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initial design starts out addressing known challenges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Then, discovering a new challenge, a </a:t>
            </a:r>
            <a:r>
              <a:rPr lang="en-US" sz="1800" b="1" dirty="0" smtClean="0"/>
              <a:t>layer is added </a:t>
            </a:r>
            <a:r>
              <a:rPr lang="en-US" sz="1800" dirty="0" smtClean="0"/>
              <a:t>to deal with </a:t>
            </a:r>
            <a:r>
              <a:rPr lang="en-US" sz="1800" b="1" dirty="0" smtClean="0"/>
              <a:t>it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Then, finding another challenge, another </a:t>
            </a:r>
            <a:r>
              <a:rPr lang="en-US" sz="1800" b="1" dirty="0" smtClean="0"/>
              <a:t>layer is added </a:t>
            </a:r>
            <a:r>
              <a:rPr lang="en-US" sz="1800" dirty="0" smtClean="0"/>
              <a:t>to deal with </a:t>
            </a:r>
            <a:r>
              <a:rPr lang="en-US" sz="1800" b="1" dirty="0" smtClean="0"/>
              <a:t>it</a:t>
            </a:r>
            <a:r>
              <a:rPr lang="en-US" sz="1800" dirty="0" smtClean="0"/>
              <a:t> . . .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algn="ctr" eaLnBrk="1" hangingPunct="1">
              <a:defRPr/>
            </a:pPr>
            <a:r>
              <a:rPr lang="en-US" sz="1800" i="1" dirty="0" smtClean="0"/>
              <a:t>(with the danger of these engineering </a:t>
            </a:r>
            <a:r>
              <a:rPr lang="en-US" sz="1800" b="1" i="1" dirty="0" smtClean="0"/>
              <a:t>layers</a:t>
            </a:r>
            <a:r>
              <a:rPr lang="en-US" sz="1800" i="1" dirty="0" smtClean="0"/>
              <a:t> degenerating into </a:t>
            </a:r>
            <a:r>
              <a:rPr lang="en-US" sz="1800" b="1" i="1" dirty="0" smtClean="0"/>
              <a:t>band-aids</a:t>
            </a:r>
            <a:r>
              <a:rPr lang="en-US" sz="1800" i="1" dirty="0" smtClean="0"/>
              <a:t>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Best Engineering Practice </a:t>
            </a:r>
            <a:r>
              <a:rPr lang="en-US" sz="1800" dirty="0" smtClean="0"/>
              <a:t>&amp; </a:t>
            </a:r>
            <a:r>
              <a:rPr lang="en-US" sz="1800" dirty="0" smtClean="0">
                <a:solidFill>
                  <a:srgbClr val="FFCC00"/>
                </a:solidFill>
              </a:rPr>
              <a:t>Quality by Design </a:t>
            </a:r>
            <a:r>
              <a:rPr lang="en-US" sz="1800" dirty="0" smtClean="0"/>
              <a:t>require that someone eventually yell: </a:t>
            </a:r>
            <a:r>
              <a:rPr lang="en-US" sz="1100" i="1" dirty="0" smtClean="0"/>
              <a:t>	</a:t>
            </a:r>
          </a:p>
          <a:p>
            <a:pPr algn="ctr" eaLnBrk="1" hangingPunct="1">
              <a:defRPr/>
            </a:pPr>
            <a:r>
              <a:rPr lang="en-US" sz="1800" i="1" dirty="0" smtClean="0"/>
              <a:t>"STOP!  It's time to start over and (using what we NOW know) </a:t>
            </a:r>
          </a:p>
          <a:p>
            <a:pPr algn="ctr" eaLnBrk="1" hangingPunct="1">
              <a:defRPr/>
            </a:pPr>
            <a:endParaRPr lang="en-US" sz="300" i="1" dirty="0" smtClean="0"/>
          </a:p>
          <a:p>
            <a:pPr algn="ctr" eaLnBrk="1" hangingPunct="1">
              <a:defRPr/>
            </a:pPr>
            <a:r>
              <a:rPr lang="en-US" sz="1800" i="1" dirty="0" smtClean="0"/>
              <a:t>design a simpler system meeting ALL of these challenges"</a:t>
            </a:r>
          </a:p>
          <a:p>
            <a:pPr algn="ctr"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1800" dirty="0" smtClean="0"/>
              <a:t>Or, as put more eloquently by French Author/Aviator Antoine de Saint-Exupery: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algn="ctr" eaLnBrk="1" hangingPunct="1">
              <a:defRPr/>
            </a:pPr>
            <a:r>
              <a:rPr lang="en-US" sz="1700" i="1" dirty="0" smtClean="0">
                <a:solidFill>
                  <a:srgbClr val="FFCC00"/>
                </a:solidFill>
              </a:rPr>
              <a:t>"A designer knows he has achieved perfection not when there is nothing left to add,</a:t>
            </a:r>
          </a:p>
          <a:p>
            <a:pPr algn="ctr" eaLnBrk="1" hangingPunct="1">
              <a:defRPr/>
            </a:pPr>
            <a:r>
              <a:rPr lang="en-US" sz="300" i="1" dirty="0" smtClean="0">
                <a:solidFill>
                  <a:srgbClr val="FFCC00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700" i="1" dirty="0" smtClean="0">
                <a:solidFill>
                  <a:srgbClr val="FFCC00"/>
                </a:solidFill>
              </a:rPr>
              <a:t>but when there is nothing left to take away"</a:t>
            </a:r>
          </a:p>
          <a:p>
            <a:pPr eaLnBrk="1" hangingPunct="1">
              <a:defRPr/>
            </a:pPr>
            <a:endParaRPr lang="en-US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7162800" cy="37376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6858000" y="1371600"/>
            <a:ext cx="2197100" cy="533400"/>
          </a:xfrm>
          <a:prstGeom prst="rect">
            <a:avLst/>
          </a:prstGeom>
          <a:solidFill>
            <a:schemeClr val="bg1">
              <a:lumMod val="20000"/>
              <a:lumOff val="80000"/>
              <a:alpha val="85000"/>
            </a:schemeClr>
          </a:solidFill>
          <a:ln w="12700" cap="flat" cmpd="sng" algn="ctr">
            <a:solidFill>
              <a:srgbClr val="FBC9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eaVert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3" charset="0"/>
              <a:ea typeface="Arial" pitchFamily="-103" charset="0"/>
              <a:cs typeface="Arial" pitchFamily="-103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050" dirty="0" smtClean="0">
                <a:solidFill>
                  <a:schemeClr val="accent1"/>
                </a:solidFill>
              </a:rPr>
              <a:t>www.iaea.org/NuclearPower/Downloads/Technology/meetings/2011-Jul-4-8-ANRT-WS/2_USA_UK_AP1000_Westinghouse_Pfister.pdf</a:t>
            </a:r>
            <a:endParaRPr lang="en-US" sz="1050" dirty="0">
              <a:solidFill>
                <a:schemeClr val="accent1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Which drove Westinghouse to simplify their Gen III/III+ AP1000: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1054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Assuming drawings are similarly inclusive, simplification IS dramatic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i="1" dirty="0" smtClean="0"/>
              <a:t>Further, heat-exchanger + evaporative-cooling scheme seems really clever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900" i="1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i="1" dirty="0" smtClean="0"/>
              <a:t>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83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C00"/>
                </a:solidFill>
              </a:rPr>
              <a:t>vs.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31000" y="13716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lang="en-US" sz="1200" b="0" kern="0" dirty="0" smtClean="0"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~ B</a:t>
            </a:r>
            <a:r>
              <a:rPr kumimoji="0" lang="en-US" sz="1200" b="0" i="0" u="none" strike="noStrike" kern="0" cap="none" spc="0" normalizeH="0" noProof="0" dirty="0" err="1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uilt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-in heat-exchanger </a:t>
            </a:r>
            <a:r>
              <a:rPr lang="en-US" sz="1200" b="0" kern="0" dirty="0" smtClean="0"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evaporative-cooling tower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BC90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rot="10800000" flipV="1">
            <a:off x="6324600" y="1981200"/>
            <a:ext cx="609600" cy="533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BC9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85800"/>
            <a:ext cx="89154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AP1000 Advanced PWR vs. present day PWR reactor parts/component count:</a:t>
            </a:r>
            <a:endParaRPr lang="en-US" sz="1800" baseline="300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It's additionally claimed that simplification &amp; shrinkage allow the AP1000: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 	To be made from 300 factory-assembled and pre-tested modules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	Facilitating a short (for reactors) 36 month construction schedule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		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172200"/>
            <a:ext cx="86106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figure: www.ukap1000application.com/ap1000_at_a_glance.aspx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But an even more dramatic figure is: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83" y="1260764"/>
            <a:ext cx="4186517" cy="32350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384925"/>
            <a:ext cx="8534400" cy="473075"/>
          </a:xfrm>
        </p:spPr>
        <p:txBody>
          <a:bodyPr/>
          <a:lstStyle/>
          <a:p>
            <a:pPr>
              <a:defRPr/>
            </a:pPr>
            <a:r>
              <a:rPr lang="en-US" sz="1050" dirty="0" smtClean="0">
                <a:solidFill>
                  <a:schemeClr val="accent1"/>
                </a:solidFill>
              </a:rPr>
              <a:t>1) https://nuclear.gepower.com/content/dam/gepower-nuclear/global/en_US/documents/product-fact-sheets/ESBWR%20Fact%20Sheet.pdf</a:t>
            </a:r>
          </a:p>
          <a:p>
            <a:pPr>
              <a:defRPr/>
            </a:pPr>
            <a:endParaRPr lang="en-US" sz="4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sz="1050" dirty="0" smtClean="0">
                <a:solidFill>
                  <a:schemeClr val="accent1"/>
                </a:solidFill>
              </a:rPr>
              <a:t>2) </a:t>
            </a:r>
            <a:r>
              <a:rPr lang="en-US" sz="1050" dirty="0" err="1" smtClean="0">
                <a:solidFill>
                  <a:schemeClr val="accent1"/>
                </a:solidFill>
              </a:rPr>
              <a:t>http://www.energetics.com/resourcecenter/products/communication/samples/Documents/ge_nuc_reactor_factsheet.pdf</a:t>
            </a:r>
            <a:endParaRPr lang="en-US" sz="1050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en-US" sz="400" dirty="0" smtClean="0">
              <a:solidFill>
                <a:schemeClr val="accent1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Comparable information for the GE/Hitachi ES-BWR design?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915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Detailed information was much harder to come by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Perhaps because development/deployment is ~ 5-10 years behind AP1000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But the claimed simplification was not quite as dramatic as in AP1000: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"25% pumps, valves and motors eliminated" (vs. 35-50%) </a:t>
            </a:r>
            <a:r>
              <a:rPr lang="en-US" sz="1800" baseline="30000" dirty="0" smtClean="0"/>
              <a:t> 1 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Construction schedule is not quite as short:  45 months (vs. 36) </a:t>
            </a:r>
            <a:r>
              <a:rPr lang="en-US" sz="1800" baseline="30000" dirty="0" smtClean="0"/>
              <a:t>2</a:t>
            </a:r>
            <a:endParaRPr lang="en-US" sz="1800" dirty="0" smtClean="0"/>
          </a:p>
          <a:p>
            <a:pPr eaLnBrk="1" hangingPunct="1">
              <a:defRPr/>
            </a:pPr>
            <a:endParaRPr lang="en-US" sz="2800" baseline="30000" dirty="0" smtClean="0"/>
          </a:p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HOWEVER, BY 2016:</a:t>
            </a:r>
            <a:endParaRPr lang="en-US" sz="1200" b="1" dirty="0" smtClean="0">
              <a:solidFill>
                <a:srgbClr val="FBC901"/>
              </a:solidFill>
            </a:endParaRPr>
          </a:p>
          <a:p>
            <a:pPr eaLnBrk="1" hangingPunct="1">
              <a:defRPr/>
            </a:pPr>
            <a:r>
              <a:rPr lang="en-US" sz="1200" dirty="0" smtClean="0"/>
              <a:t>	</a:t>
            </a:r>
          </a:p>
          <a:p>
            <a:pPr algn="ctr" eaLnBrk="1" hangingPunct="1">
              <a:defRPr/>
            </a:pPr>
            <a:r>
              <a:rPr lang="en-US" sz="1800" dirty="0" smtClean="0"/>
              <a:t>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four U.S. AP-1000's were falling well behind their construction schedule</a:t>
            </a:r>
          </a:p>
          <a:p>
            <a:pPr algn="ctr" eaLnBrk="1" hangingPunct="1">
              <a:defRPr/>
            </a:pPr>
            <a:endParaRPr lang="en-US" sz="1000" dirty="0" smtClean="0"/>
          </a:p>
          <a:p>
            <a:pPr algn="ctr" eaLnBrk="1" hangingPunct="1">
              <a:defRPr/>
            </a:pPr>
            <a:r>
              <a:rPr lang="en-US" sz="1800" dirty="0" smtClean="0"/>
              <a:t>Making promised 36 month completion look </a:t>
            </a:r>
            <a:r>
              <a:rPr lang="en-US" sz="1800" b="1" dirty="0" smtClean="0"/>
              <a:t>exceedingly</a:t>
            </a:r>
            <a:r>
              <a:rPr lang="en-US" sz="1800" dirty="0" smtClean="0"/>
              <a:t> unlikely</a:t>
            </a:r>
          </a:p>
          <a:p>
            <a:pPr algn="ctr" eaLnBrk="1" hangingPunct="1">
              <a:defRPr/>
            </a:pPr>
            <a:endParaRPr lang="en-US" sz="1000" dirty="0" smtClean="0"/>
          </a:p>
          <a:p>
            <a:pPr algn="ctr" eaLnBrk="1" hangingPunct="1">
              <a:defRPr/>
            </a:pPr>
            <a:r>
              <a:rPr lang="en-US" sz="1800" i="1" dirty="0" smtClean="0"/>
              <a:t>Feeding </a:t>
            </a:r>
            <a:r>
              <a:rPr lang="en-US" sz="1800" i="1" dirty="0" err="1" smtClean="0"/>
              <a:t>nuclear's</a:t>
            </a:r>
            <a:r>
              <a:rPr lang="en-US" sz="1800" i="1" dirty="0" smtClean="0"/>
              <a:t> bad boy image of </a:t>
            </a:r>
            <a:r>
              <a:rPr lang="en-US" sz="1800" i="1" dirty="0" smtClean="0">
                <a:solidFill>
                  <a:srgbClr val="FBC901"/>
                </a:solidFill>
              </a:rPr>
              <a:t>"Always behind schedule and over budget!"</a:t>
            </a:r>
          </a:p>
          <a:p>
            <a:pPr algn="ctr" eaLnBrk="1" hangingPunct="1">
              <a:defRPr/>
            </a:pPr>
            <a:endParaRPr lang="en-US" sz="1200" i="1" dirty="0" smtClean="0">
              <a:solidFill>
                <a:srgbClr val="FBC901"/>
              </a:solidFill>
            </a:endParaRPr>
          </a:p>
          <a:p>
            <a:pPr algn="ctr" eaLnBrk="1" hangingPunct="1">
              <a:defRPr/>
            </a:pPr>
            <a:r>
              <a:rPr lang="en-US" sz="1400" dirty="0" smtClean="0"/>
              <a:t>(I'll return to this in the upcoming "Breaking News" slide)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In an earlier version of this lecture: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89154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I tried to describe </a:t>
            </a:r>
            <a:r>
              <a:rPr lang="en-US" sz="1800" b="1" dirty="0" smtClean="0"/>
              <a:t>all</a:t>
            </a:r>
            <a:r>
              <a:rPr lang="en-US" sz="1800" dirty="0" smtClean="0"/>
              <a:t> of the major new nuclear reactor designs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900" i="1" dirty="0" smtClean="0"/>
              <a:t>	</a:t>
            </a:r>
            <a:r>
              <a:rPr lang="en-US" sz="1800" dirty="0" smtClean="0"/>
              <a:t>Or at least </a:t>
            </a:r>
            <a:r>
              <a:rPr lang="en-US" sz="1800" b="1" dirty="0" smtClean="0"/>
              <a:t>all</a:t>
            </a:r>
            <a:r>
              <a:rPr lang="en-US" sz="1800" dirty="0" smtClean="0"/>
              <a:t> being planned, or widely discussed, here in the US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But I learned that there are well over a dozen new </a:t>
            </a:r>
            <a:r>
              <a:rPr lang="en-US" sz="1800" b="1" dirty="0" smtClean="0"/>
              <a:t>types</a:t>
            </a:r>
            <a:r>
              <a:rPr lang="en-US" sz="1800" dirty="0" smtClean="0"/>
              <a:t> of reactors alone 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With (often) many </a:t>
            </a:r>
            <a:r>
              <a:rPr lang="en-US" sz="1800" b="1" dirty="0" smtClean="0"/>
              <a:t>dozens</a:t>
            </a:r>
            <a:r>
              <a:rPr lang="en-US" sz="1800" dirty="0" smtClean="0"/>
              <a:t> of designs being developed for </a:t>
            </a:r>
            <a:r>
              <a:rPr lang="en-US" sz="1800" b="1" dirty="0" smtClean="0"/>
              <a:t>each</a:t>
            </a:r>
            <a:r>
              <a:rPr lang="en-US" sz="1800" dirty="0" smtClean="0"/>
              <a:t> type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Reviews I found thus quickly degenerated into simple long lists of reactors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Each typically "explained" by no more than 1-2 figures, on 1-2 pages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r>
              <a:rPr lang="en-US" sz="1800" i="1" dirty="0" smtClean="0"/>
              <a:t>Using figures &amp; quotes </a:t>
            </a:r>
            <a:r>
              <a:rPr lang="en-US" sz="1800" b="1" i="1" dirty="0" smtClean="0"/>
              <a:t>copied</a:t>
            </a:r>
            <a:r>
              <a:rPr lang="en-US" sz="1800" i="1" dirty="0" smtClean="0"/>
              <a:t> </a:t>
            </a:r>
            <a:r>
              <a:rPr lang="en-US" sz="1800" b="1" i="1" dirty="0" smtClean="0"/>
              <a:t>directly</a:t>
            </a:r>
            <a:r>
              <a:rPr lang="en-US" sz="1800" i="1" dirty="0" smtClean="0"/>
              <a:t> from the reactor's developers (!)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i="1" dirty="0" smtClean="0"/>
              <a:t>	</a:t>
            </a:r>
            <a:r>
              <a:rPr lang="en-US" sz="1800" dirty="0" smtClean="0"/>
              <a:t>Providing ~ no understanding of the design's real strengths or weaknesses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So, instead, I am going to focus strongly on designs offering revolutionary change</a:t>
            </a:r>
          </a:p>
          <a:p>
            <a:pPr eaLnBrk="1" hangingPunct="1">
              <a:defRPr/>
            </a:pPr>
            <a:endParaRPr lang="en-US" sz="700" dirty="0" smtClean="0">
              <a:solidFill>
                <a:srgbClr val="FFCC00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Particularly in the area of safety</a:t>
            </a:r>
            <a:endParaRPr lang="en-US" sz="1800" dirty="0" smtClean="0">
              <a:solidFill>
                <a:srgbClr val="FFCC00"/>
              </a:solidFill>
            </a:endParaRPr>
          </a:p>
          <a:p>
            <a:pPr eaLnBrk="1" hangingPunct="1">
              <a:defRPr/>
            </a:pPr>
            <a:endParaRPr lang="en-US" sz="1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915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/>
              <a:t>Simplification</a:t>
            </a:r>
            <a:r>
              <a:rPr lang="en-US" sz="1800" dirty="0" smtClean="0"/>
              <a:t> in both designs is striking 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800" b="1" dirty="0" smtClean="0"/>
              <a:t>Simplification</a:t>
            </a:r>
            <a:r>
              <a:rPr lang="en-US" sz="1800" dirty="0" smtClean="0"/>
              <a:t> </a:t>
            </a:r>
            <a:r>
              <a:rPr lang="en-US" sz="1800" b="1" dirty="0" smtClean="0"/>
              <a:t>IS</a:t>
            </a:r>
            <a:r>
              <a:rPr lang="en-US" sz="1800" dirty="0" smtClean="0"/>
              <a:t> often the key to dramatic cost reductions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b="1" dirty="0" smtClean="0"/>
              <a:t>Simplification IS ALSO</a:t>
            </a:r>
            <a:r>
              <a:rPr lang="en-US" sz="1800" dirty="0" smtClean="0"/>
              <a:t> a central tenant of engineering "quality by design"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Which focuses on reliability, which translates easily into safety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algn="ctr" eaLnBrk="1" hangingPunct="1"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But simplification </a:t>
            </a:r>
            <a:r>
              <a:rPr lang="en-US" sz="1800" b="1" i="1" dirty="0" smtClean="0">
                <a:solidFill>
                  <a:srgbClr val="FFCC00"/>
                </a:solidFill>
              </a:rPr>
              <a:t>guarantees</a:t>
            </a:r>
            <a:r>
              <a:rPr lang="en-US" sz="1800" i="1" dirty="0" smtClean="0">
                <a:solidFill>
                  <a:srgbClr val="FFCC00"/>
                </a:solidFill>
              </a:rPr>
              <a:t> none of this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i="1" dirty="0" smtClean="0"/>
              <a:t>So let's turn directly to the issue of improving PWR and BWR safety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Which we know in </a:t>
            </a:r>
            <a:r>
              <a:rPr lang="en-US" sz="1800" b="1" dirty="0" smtClean="0"/>
              <a:t>Gen II </a:t>
            </a:r>
            <a:r>
              <a:rPr lang="en-US" sz="1800" dirty="0" smtClean="0"/>
              <a:t>was compromised by: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- The need to actively cool the reactor into a safe/stable off state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	 </a:t>
            </a:r>
            <a:r>
              <a:rPr lang="en-US" sz="1800" i="1" dirty="0" smtClean="0"/>
              <a:t>"Actively" = Using pumps + power + people working over days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-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+ 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accumulation =&gt; Explosion if cool down gets out of hand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	</a:t>
            </a:r>
            <a:r>
              <a:rPr lang="en-US" sz="1800" i="1" dirty="0" smtClean="0"/>
              <a:t>Cause:  Steam decomposition on superheated </a:t>
            </a:r>
            <a:r>
              <a:rPr lang="en-US" sz="1800" i="1" dirty="0" smtClean="0">
                <a:solidFill>
                  <a:srgbClr val="FF0000"/>
                </a:solidFill>
              </a:rPr>
              <a:t>zirconium</a:t>
            </a:r>
            <a:r>
              <a:rPr lang="en-US" sz="1800" i="1" dirty="0" smtClean="0"/>
              <a:t> fuel rods</a:t>
            </a:r>
            <a:endParaRPr lang="en-US" sz="1800" i="1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My take on these Gen III/III+ claims?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A closer look at the AP1000 and ES-BWR reactor cores: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534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AP-1000:				ES-BWR: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endParaRPr lang="en-US" sz="1100" dirty="0" smtClean="0"/>
          </a:p>
          <a:p>
            <a:pPr algn="ctr" eaLnBrk="1" hangingPunct="1">
              <a:defRPr/>
            </a:pPr>
            <a:r>
              <a:rPr lang="en-US" sz="1800" dirty="0" smtClean="0"/>
              <a:t>What is missing (or largely missing)?  </a:t>
            </a:r>
            <a:r>
              <a:rPr lang="en-US" sz="1800" b="1" dirty="0" smtClean="0">
                <a:solidFill>
                  <a:srgbClr val="FFCC00"/>
                </a:solidFill>
              </a:rPr>
              <a:t>Pumps</a:t>
            </a:r>
            <a:r>
              <a:rPr lang="en-US" sz="1800" dirty="0" smtClean="0"/>
              <a:t> 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smtClean="0"/>
              <a:t>What has been added?  </a:t>
            </a:r>
            <a:r>
              <a:rPr lang="en-US" sz="1800" b="1" dirty="0" smtClean="0">
                <a:solidFill>
                  <a:srgbClr val="FFCC00"/>
                </a:solidFill>
              </a:rPr>
              <a:t>Water</a:t>
            </a:r>
            <a:r>
              <a:rPr lang="en-US" sz="1800" dirty="0" smtClean="0"/>
              <a:t> . . . in quantity . . . in gravity-fed tiers</a:t>
            </a:r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1340485"/>
            <a:ext cx="2235170" cy="3155315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4632325"/>
            <a:ext cx="2667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200" b="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www.technologyreview.com/article/411028/new-nukes/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638800" y="3962400"/>
            <a:ext cx="2438400" cy="32067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9999"/>
                </a:solidFill>
              </a:rPr>
              <a:t>www.nrc.gov/reactors/new-reactors/design-cert/esbwr.html</a:t>
            </a:r>
            <a:endParaRPr lang="en-US" dirty="0">
              <a:solidFill>
                <a:srgbClr val="0099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566265"/>
            <a:ext cx="3132275" cy="21675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www.iaea.org/NuclearPower/Downloadable/Meetings/2013/2013-06-24-06-28-TM-NPTD/17-ge_hitachi.pdf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Changes are most evident in the ES-BWR passive safety system: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37504"/>
            <a:ext cx="6202680" cy="4710896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With essentially complete absence of (must-be-powered) pumps &amp; heat exchangers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Indeed, squint and it begins to suggest a water park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14600"/>
            <a:ext cx="8534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Which </a:t>
            </a:r>
            <a:r>
              <a:rPr lang="en-US" sz="1800" b="1" dirty="0" smtClean="0"/>
              <a:t>does</a:t>
            </a:r>
            <a:r>
              <a:rPr lang="en-US" sz="1800" dirty="0" smtClean="0"/>
              <a:t> also have "water, water everywhere"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Arranged in tiers so that it can cascade downward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	Falling (at least) by gravity alone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b="1" dirty="0" smtClean="0"/>
              <a:t>The ES-BWR </a:t>
            </a:r>
            <a:r>
              <a:rPr lang="en-US" sz="1800" dirty="0" smtClean="0"/>
              <a:t>has (or will have) four different water cooling systems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Fed by gravity (using no pumps in normal operation OR emergency shutdown)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With shutdown initiated without operator intervention (upon loss of DC power)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Vented steam rises, cools, re-condenses &amp; returns via unpowered convection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Reclaiming water w/o the powered sump pump retained in the AP1000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436" y="685800"/>
            <a:ext cx="2861164" cy="1676400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www.iaea.org/NuclearPoweneed</a:t>
            </a:r>
            <a:r>
              <a:rPr lang="en-US" dirty="0" smtClean="0">
                <a:solidFill>
                  <a:schemeClr val="accent1"/>
                </a:solidFill>
              </a:rPr>
              <a:t> for r/Downloadable/Meetings/2013/2013-06-24-06-28-TM-NPTD/17-ge_hitachi.pdf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85800"/>
            <a:ext cx="8839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That is, power and pump-free cooling, using only available water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Requiring no operator intervention or continued interaction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	Continuing automatically for three days </a:t>
            </a:r>
            <a:r>
              <a:rPr lang="en-US" sz="1800" baseline="30000" dirty="0" smtClean="0"/>
              <a:t>1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At which point cooling water would have to be added (or spent water redirected)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Requiring </a:t>
            </a:r>
            <a:r>
              <a:rPr lang="en-US" sz="1800" b="1" dirty="0" smtClean="0"/>
              <a:t>operators</a:t>
            </a:r>
            <a:r>
              <a:rPr lang="en-US" sz="1800" dirty="0" smtClean="0"/>
              <a:t> but, it is claimed, doable with: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	Minimal power (via manual valves or tanker trucks)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After three days, would the reactor core be totally cool?  </a:t>
            </a:r>
            <a:r>
              <a:rPr lang="en-US" sz="1800" b="1" dirty="0" smtClean="0">
                <a:solidFill>
                  <a:srgbClr val="FF0000"/>
                </a:solidFill>
              </a:rPr>
              <a:t>No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But it'd be much, much cooler, likely then incapable of meltdown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FFCC00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Has possibility of zirconium-catalyzed water decomposition been eliminated?  </a:t>
            </a:r>
            <a:r>
              <a:rPr lang="en-US" sz="1800" b="1" dirty="0" smtClean="0">
                <a:solidFill>
                  <a:srgbClr val="FF0000"/>
                </a:solidFill>
              </a:rPr>
              <a:t>No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defRPr/>
            </a:pPr>
            <a:r>
              <a:rPr lang="en-US" sz="1800" dirty="0" smtClean="0"/>
              <a:t>	But chance of required drastic overheating has been sharply reduced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And backup battery-powered hydrogen igniters have been added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r>
              <a:rPr lang="en-US" sz="1800" i="1" dirty="0" smtClean="0"/>
              <a:t>To ignite H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+ O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</a:t>
            </a:r>
            <a:r>
              <a:rPr lang="en-US" sz="1800" b="1" i="1" dirty="0" smtClean="0"/>
              <a:t>before</a:t>
            </a:r>
            <a:r>
              <a:rPr lang="en-US" sz="1800" i="1" dirty="0" smtClean="0"/>
              <a:t> it could accumulate in explosive quantities</a:t>
            </a:r>
            <a:endParaRPr lang="en-US" sz="1800" i="1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Both ES-BWR and AP1000 thus claim "passive" cooling:</a:t>
            </a:r>
            <a:endParaRPr lang="en-US" sz="2200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537325"/>
            <a:ext cx="8534400" cy="244475"/>
          </a:xfrm>
        </p:spPr>
        <p:txBody>
          <a:bodyPr/>
          <a:lstStyle/>
          <a:p>
            <a:pPr>
              <a:defRPr/>
            </a:pPr>
            <a:r>
              <a:rPr lang="en-US" sz="1050" dirty="0" smtClean="0">
                <a:solidFill>
                  <a:schemeClr val="accent1"/>
                </a:solidFill>
              </a:rPr>
              <a:t>1) "Next Generation Nuclear: The ESBWR," Nuclear News , pp. 35-40  (January 2006)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Remaining safety issues and/or controversy?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3-day passive shutdown has not yet been fully tested on either reactor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Apparently because reactor prototypes are deemed too expensive to build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	With certifications instead based on plans and simulations</a:t>
            </a:r>
          </a:p>
          <a:p>
            <a:pPr eaLnBrk="1" hangingPunct="1">
              <a:defRPr/>
            </a:pPr>
            <a:endParaRPr lang="en-US" sz="1200" b="1" dirty="0" smtClean="0">
              <a:solidFill>
                <a:srgbClr val="FBC901"/>
              </a:solidFill>
            </a:endParaRPr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For first time, a NRC commissioner dissented from AP1000 approval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His dissent focused on whether or not it could withstand </a:t>
            </a:r>
            <a:r>
              <a:rPr lang="en-US" sz="1800" b="1" dirty="0" smtClean="0"/>
              <a:t>9/11 </a:t>
            </a:r>
            <a:r>
              <a:rPr lang="en-US" sz="1800" dirty="0" smtClean="0"/>
              <a:t>style jetliner impact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Which, on one level, makes sense given target appeal of nuclear reactors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But brings into question lack of protection demanded for </a:t>
            </a:r>
            <a:r>
              <a:rPr lang="en-US" sz="1800" b="1" dirty="0" smtClean="0"/>
              <a:t>other</a:t>
            </a:r>
            <a:r>
              <a:rPr lang="en-US" sz="1800" dirty="0" smtClean="0"/>
              <a:t> dangerous targets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For instance, our sprawling chemical plants and refineries, see e.g.: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	1984 Union Carbide Bhopal India </a:t>
            </a:r>
            <a:r>
              <a:rPr lang="en-US" sz="1800" b="1" dirty="0" smtClean="0"/>
              <a:t>chemical plant </a:t>
            </a:r>
            <a:r>
              <a:rPr lang="en-US" sz="1800" dirty="0" smtClean="0"/>
              <a:t>explosion: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	4,000 dead / 4,000 disabling injuries / 40,000 lesser injuries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algn="ctr" eaLnBrk="1" hangingPunct="1"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For this reason, many new reactor designs are partially/mostly </a:t>
            </a:r>
            <a:r>
              <a:rPr lang="en-US" sz="1800" b="1" i="1" dirty="0" smtClean="0">
                <a:solidFill>
                  <a:srgbClr val="FFCC00"/>
                </a:solidFill>
              </a:rPr>
              <a:t>underground!</a:t>
            </a:r>
          </a:p>
          <a:p>
            <a:pPr algn="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eaking-News---Rosewood-Standard.psd"/>
          <p:cNvPicPr>
            <a:picLocks noChangeAspect="1"/>
          </p:cNvPicPr>
          <p:nvPr/>
        </p:nvPicPr>
        <p:blipFill>
          <a:blip r:embed="rId3"/>
          <a:srcRect b="26916"/>
          <a:stretch>
            <a:fillRect/>
          </a:stretch>
        </p:blipFill>
        <p:spPr>
          <a:xfrm>
            <a:off x="3143250" y="111361"/>
            <a:ext cx="2876550" cy="42203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"Toshiba Likely to Exit Nuclear Plant Construction Business" </a:t>
            </a:r>
            <a:r>
              <a:rPr lang="en-US" kern="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Forbes - 29 Jan 2017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lang="en-US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But how is Toshiba's decision relevant to the U.S.?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lang="en-US" sz="8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en-US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Their name is nowhere on my earlier slide about planned U.S. reactors!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Well, it turns out that Toshiba bought Westinghouse's nuclear business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1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So they now supervise AP-1000 construction in the U.S. 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	Including the two reactors under construction at the </a:t>
            </a:r>
            <a:r>
              <a:rPr lang="en-US" b="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Vogtle</a:t>
            </a: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site in Georgia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		And the two others at the V.C. Summer site in North Carolina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With losses already in the billions of dollars, all are now on the chopping block</a:t>
            </a: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  <a:p>
            <a:pPr marL="0" marR="0" lvl="0" indent="0" algn="l" defTabSz="9096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en-US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Leaving only </a:t>
            </a:r>
            <a:r>
              <a:rPr lang="en-US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one possible Gen III </a:t>
            </a:r>
            <a:r>
              <a:rPr lang="en-US" b="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reactor type in the U.S. (GE's ES-BWR)?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00800"/>
            <a:ext cx="91440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https://www.forbes.com/sites/rodadams/2017/01/29/toshiba-likely-to-exit-nuclear-plant-construction-business/#35e75df46675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i="1" dirty="0" smtClean="0">
                <a:solidFill>
                  <a:srgbClr val="FFCC00"/>
                </a:solidFill>
              </a:rPr>
              <a:t>Part II:  Long Term Safety = Spent Fuel Safety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9154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This brings us to </a:t>
            </a:r>
            <a:r>
              <a:rPr lang="en-US" sz="1800" b="1" dirty="0" smtClean="0">
                <a:solidFill>
                  <a:srgbClr val="FBC901"/>
                </a:solidFill>
              </a:rPr>
              <a:t>Gen IV Reactors </a:t>
            </a:r>
            <a:r>
              <a:rPr lang="en-US" sz="1800" dirty="0" smtClean="0"/>
              <a:t>(only some of which target spent fuel safety)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/>
              <a:t>	These designs are not always new.  In fact, some are very old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24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Because, at the birth of the "nuclear age" </a:t>
            </a:r>
            <a:r>
              <a:rPr lang="en-US" sz="1800" b="1" dirty="0" smtClean="0"/>
              <a:t>all sorts </a:t>
            </a:r>
            <a:r>
              <a:rPr lang="en-US" sz="1800" dirty="0" smtClean="0"/>
              <a:t>of reactors were explored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But the focus (and funding) then quickly turned to the the </a:t>
            </a:r>
            <a:r>
              <a:rPr lang="en-US" sz="1800" b="1" dirty="0" smtClean="0">
                <a:solidFill>
                  <a:srgbClr val="FFCC00"/>
                </a:solidFill>
              </a:rPr>
              <a:t>Cold War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24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Which drove us (and others) to abandon reactor designs that could NOT: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1) Fit into submarines =&gt;"Mutually Assured Destruction" (MAD)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2) Produce the plutonium used in mega nuclear weapons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Both of which led to an emphasis on </a:t>
            </a:r>
            <a:r>
              <a:rPr lang="en-US" sz="1800" b="1" dirty="0" smtClean="0">
                <a:solidFill>
                  <a:srgbClr val="FFCC00"/>
                </a:solidFill>
              </a:rPr>
              <a:t>Uranium</a:t>
            </a:r>
            <a:r>
              <a:rPr lang="en-US" sz="1800" dirty="0" smtClean="0"/>
              <a:t> fueled reactors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/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And only </a:t>
            </a:r>
            <a:r>
              <a:rPr lang="en-US" sz="1800" b="1" i="1" dirty="0" smtClean="0">
                <a:solidFill>
                  <a:srgbClr val="FFCC00"/>
                </a:solidFill>
              </a:rPr>
              <a:t>recently</a:t>
            </a:r>
            <a:r>
              <a:rPr lang="en-US" sz="1800" i="1" dirty="0" smtClean="0">
                <a:solidFill>
                  <a:srgbClr val="FFCC00"/>
                </a:solidFill>
              </a:rPr>
              <a:t> have some of those abandoned reactor ideas been resurrected</a:t>
            </a:r>
            <a:r>
              <a:rPr lang="en-US" sz="1800" dirty="0" smtClean="0">
                <a:solidFill>
                  <a:srgbClr val="FFCC00"/>
                </a:solidFill>
              </a:rPr>
              <a:t>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endParaRPr lang="en-US" sz="240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9048" b="26667"/>
          <a:stretch>
            <a:fillRect/>
          </a:stretch>
        </p:blipFill>
        <p:spPr>
          <a:xfrm>
            <a:off x="7543800" y="3814815"/>
            <a:ext cx="1219200" cy="481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572000"/>
            <a:ext cx="914400" cy="6062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Requiring us to revisit the basics of nuclear fission and its fuels: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915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Any atom that eventually breaks apart via fission is called a </a:t>
            </a:r>
            <a:r>
              <a:rPr lang="en-US" sz="1800" b="1" dirty="0" err="1" smtClean="0">
                <a:solidFill>
                  <a:srgbClr val="FFCC00"/>
                </a:solidFill>
              </a:rPr>
              <a:t>fissonable</a:t>
            </a:r>
            <a:r>
              <a:rPr lang="en-US" sz="1800" b="1" dirty="0" smtClean="0">
                <a:solidFill>
                  <a:srgbClr val="FFCC00"/>
                </a:solidFill>
              </a:rPr>
              <a:t> atom</a:t>
            </a:r>
          </a:p>
          <a:p>
            <a:pPr eaLnBrk="1" hangingPunct="1">
              <a:defRPr/>
            </a:pPr>
            <a:endParaRPr lang="en-US" sz="900" b="1" dirty="0" smtClean="0">
              <a:solidFill>
                <a:srgbClr val="FFCC00"/>
              </a:solidFill>
            </a:endParaRPr>
          </a:p>
          <a:p>
            <a:pPr eaLnBrk="1" hangingPunct="1">
              <a:defRPr/>
            </a:pPr>
            <a:r>
              <a:rPr lang="en-US" sz="1800" b="1" baseline="30000" dirty="0" smtClean="0">
                <a:solidFill>
                  <a:srgbClr val="FFFFFF"/>
                </a:solidFill>
              </a:rPr>
              <a:t>	238</a:t>
            </a:r>
            <a:r>
              <a:rPr lang="en-US" sz="1800" dirty="0" smtClean="0">
                <a:solidFill>
                  <a:srgbClr val="FFFFFF"/>
                </a:solidFill>
              </a:rPr>
              <a:t> Uranium is fissionable</a:t>
            </a:r>
          </a:p>
          <a:p>
            <a:pPr eaLnBrk="1" hangingPunct="1"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	Which makes it radioactive, with a half-life of 4.6 billion years</a:t>
            </a:r>
          </a:p>
          <a:p>
            <a:pPr eaLnBrk="1" hangingPunct="1">
              <a:defRPr/>
            </a:pPr>
            <a:endParaRPr lang="en-US" sz="14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But no matter how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238</a:t>
            </a:r>
            <a:r>
              <a:rPr lang="en-US" sz="1800" dirty="0" smtClean="0">
                <a:solidFill>
                  <a:srgbClr val="FFCC00"/>
                </a:solidFill>
              </a:rPr>
              <a:t> U is concentrated, it will not start a chain reaction</a:t>
            </a:r>
          </a:p>
          <a:p>
            <a:pPr eaLnBrk="1" hangingPunct="1"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That is:  </a:t>
            </a:r>
            <a:r>
              <a:rPr lang="en-US" sz="1800" b="1" dirty="0" smtClean="0">
                <a:solidFill>
                  <a:srgbClr val="FFFFFF"/>
                </a:solidFill>
              </a:rPr>
              <a:t>Individual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b="1" baseline="30000" dirty="0" smtClean="0">
                <a:solidFill>
                  <a:srgbClr val="FFFFFF"/>
                </a:solidFill>
              </a:rPr>
              <a:t>238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U</a:t>
            </a:r>
            <a:r>
              <a:rPr lang="en-US" sz="1800" dirty="0" smtClean="0">
                <a:solidFill>
                  <a:srgbClr val="FFFFFF"/>
                </a:solidFill>
              </a:rPr>
              <a:t> atoms </a:t>
            </a:r>
            <a:r>
              <a:rPr lang="en-US" sz="1800" b="1" dirty="0" smtClean="0">
                <a:solidFill>
                  <a:srgbClr val="FFFFFF"/>
                </a:solidFill>
              </a:rPr>
              <a:t>will</a:t>
            </a:r>
            <a:r>
              <a:rPr lang="en-US" sz="1800" dirty="0" smtClean="0">
                <a:solidFill>
                  <a:srgbClr val="FFFFFF"/>
                </a:solidFill>
              </a:rPr>
              <a:t> still randomly fission</a:t>
            </a:r>
          </a:p>
          <a:p>
            <a:pPr eaLnBrk="1" hangingPunct="1">
              <a:defRPr/>
            </a:pPr>
            <a:endParaRPr lang="en-US" sz="105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	But fission of one will not reliably induce the fission of another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A chain reaction (as occurs in bombs or reactors) instead requires a </a:t>
            </a:r>
            <a:r>
              <a:rPr lang="en-US" sz="1800" b="1" dirty="0" smtClean="0">
                <a:solidFill>
                  <a:srgbClr val="FFCC00"/>
                </a:solidFill>
              </a:rPr>
              <a:t>fissile atom</a:t>
            </a:r>
          </a:p>
          <a:p>
            <a:pPr eaLnBrk="1" hangingPunct="1"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Upon </a:t>
            </a:r>
            <a:r>
              <a:rPr lang="en-US" sz="1800" dirty="0" err="1" smtClean="0">
                <a:solidFill>
                  <a:srgbClr val="FFFFFF"/>
                </a:solidFill>
              </a:rPr>
              <a:t>fissioning</a:t>
            </a:r>
            <a:r>
              <a:rPr lang="en-US" sz="1800" dirty="0" smtClean="0">
                <a:solidFill>
                  <a:srgbClr val="FFFFFF"/>
                </a:solidFill>
              </a:rPr>
              <a:t>, a fissile atom must </a:t>
            </a:r>
            <a:r>
              <a:rPr lang="en-US" sz="1800" b="1" dirty="0" smtClean="0">
                <a:solidFill>
                  <a:srgbClr val="FFFFFF"/>
                </a:solidFill>
              </a:rPr>
              <a:t>also</a:t>
            </a:r>
            <a:r>
              <a:rPr lang="en-US" sz="1800" dirty="0" smtClean="0">
                <a:solidFill>
                  <a:srgbClr val="FFFFFF"/>
                </a:solidFill>
              </a:rPr>
              <a:t> produce enough neutrons,</a:t>
            </a:r>
          </a:p>
          <a:p>
            <a:pPr eaLnBrk="1" hangingPunct="1"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and/or so strongly absorb the neutrons it does produce,</a:t>
            </a:r>
          </a:p>
          <a:p>
            <a:pPr eaLnBrk="1" hangingPunct="1">
              <a:defRPr/>
            </a:pPr>
            <a:endParaRPr lang="en-US" sz="11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that the fission of </a:t>
            </a:r>
            <a:r>
              <a:rPr lang="en-US" sz="1800" b="1" dirty="0" smtClean="0">
                <a:solidFill>
                  <a:srgbClr val="FFCC00"/>
                </a:solidFill>
              </a:rPr>
              <a:t>one</a:t>
            </a:r>
            <a:r>
              <a:rPr lang="en-US" sz="1800" dirty="0" smtClean="0">
                <a:solidFill>
                  <a:srgbClr val="FFFFFF"/>
                </a:solidFill>
              </a:rPr>
              <a:t> atom will reliably stimulate the fission of </a:t>
            </a:r>
            <a:r>
              <a:rPr lang="en-US" sz="1800" b="1" dirty="0" smtClean="0">
                <a:solidFill>
                  <a:srgbClr val="FBC901"/>
                </a:solidFill>
              </a:rPr>
              <a:t>another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chemeClr val="tx1"/>
                </a:solidFill>
              </a:rPr>
              <a:t>Surprisingly, the only naturally occurring fissile atom on earth is  </a:t>
            </a:r>
            <a:r>
              <a:rPr lang="en-US" sz="2000" b="1" i="1" baseline="30000" dirty="0" smtClean="0">
                <a:solidFill>
                  <a:srgbClr val="FFCC00"/>
                </a:solidFill>
              </a:rPr>
              <a:t>235 </a:t>
            </a:r>
            <a:r>
              <a:rPr lang="en-US" sz="2000" b="1" i="1" dirty="0" smtClean="0">
                <a:solidFill>
                  <a:srgbClr val="FFCC00"/>
                </a:solidFill>
              </a:rPr>
              <a:t>U</a:t>
            </a:r>
            <a:endParaRPr lang="en-US" sz="2000" b="1" dirty="0">
              <a:solidFill>
                <a:srgbClr val="FFCC00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763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But even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235 </a:t>
            </a:r>
            <a:r>
              <a:rPr lang="en-US" sz="1800" b="1" dirty="0" smtClean="0">
                <a:solidFill>
                  <a:srgbClr val="FFCC00"/>
                </a:solidFill>
              </a:rPr>
              <a:t>U</a:t>
            </a:r>
            <a:r>
              <a:rPr lang="en-US" sz="1800" dirty="0" smtClean="0">
                <a:solidFill>
                  <a:srgbClr val="FFCC00"/>
                </a:solidFill>
              </a:rPr>
              <a:t> will not launch a chain reaction at </a:t>
            </a:r>
            <a:r>
              <a:rPr lang="en-US" sz="1800" b="1" dirty="0" smtClean="0">
                <a:solidFill>
                  <a:srgbClr val="FFCC00"/>
                </a:solidFill>
              </a:rPr>
              <a:t>low concentrations</a:t>
            </a:r>
            <a:r>
              <a:rPr lang="en-US" sz="1800" b="1" dirty="0" smtClean="0"/>
              <a:t>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Because, upon </a:t>
            </a:r>
            <a:r>
              <a:rPr lang="en-US" sz="1800" dirty="0" err="1" smtClean="0"/>
              <a:t>fissioning</a:t>
            </a:r>
            <a:r>
              <a:rPr lang="en-US" sz="1800" dirty="0" smtClean="0"/>
              <a:t>, it emits high kinetic energy (</a:t>
            </a:r>
            <a:r>
              <a:rPr lang="en-US" sz="1800" b="1" dirty="0" smtClean="0">
                <a:solidFill>
                  <a:srgbClr val="FFCC00"/>
                </a:solidFill>
              </a:rPr>
              <a:t>fast</a:t>
            </a:r>
            <a:r>
              <a:rPr lang="en-US" sz="1800" dirty="0" smtClean="0"/>
              <a:t>) neutrons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Which are only weakly absorbed by other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235</a:t>
            </a:r>
            <a:r>
              <a:rPr lang="en-US" sz="1800" b="1" dirty="0" smtClean="0">
                <a:solidFill>
                  <a:srgbClr val="FBC901"/>
                </a:solidFill>
              </a:rPr>
              <a:t> U </a:t>
            </a:r>
            <a:r>
              <a:rPr lang="en-US" sz="1800" dirty="0" smtClean="0"/>
              <a:t>atoms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Thus, to overcome this inefficiency, </a:t>
            </a:r>
            <a:r>
              <a:rPr lang="en-US" sz="1800" b="1" dirty="0" smtClean="0"/>
              <a:t>bombs</a:t>
            </a:r>
            <a:r>
              <a:rPr lang="en-US" sz="1800" dirty="0" smtClean="0"/>
              <a:t> use concentrated 80%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</a:t>
            </a:r>
            <a:r>
              <a:rPr lang="en-US" sz="1800" dirty="0" smtClean="0"/>
              <a:t>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24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U.S. reactors</a:t>
            </a:r>
            <a:r>
              <a:rPr lang="en-US" sz="1800" dirty="0" smtClean="0">
                <a:solidFill>
                  <a:srgbClr val="FFCC00"/>
                </a:solidFill>
              </a:rPr>
              <a:t> instead use 4%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235</a:t>
            </a:r>
            <a:r>
              <a:rPr lang="en-US" sz="1800" dirty="0" smtClean="0">
                <a:solidFill>
                  <a:srgbClr val="FFCC00"/>
                </a:solidFill>
              </a:rPr>
              <a:t> </a:t>
            </a:r>
            <a:r>
              <a:rPr lang="en-US" sz="1800" b="1" dirty="0" smtClean="0">
                <a:solidFill>
                  <a:srgbClr val="FFCC00"/>
                </a:solidFill>
              </a:rPr>
              <a:t>U</a:t>
            </a:r>
            <a:r>
              <a:rPr lang="en-US" sz="1800" dirty="0" smtClean="0">
                <a:solidFill>
                  <a:srgbClr val="FFCC00"/>
                </a:solidFill>
              </a:rPr>
              <a:t>, overcoming weak absorption in another way: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000" b="1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Some </a:t>
            </a:r>
            <a:r>
              <a:rPr lang="en-US" sz="1800" b="1" dirty="0" smtClean="0">
                <a:solidFill>
                  <a:srgbClr val="FFCC00"/>
                </a:solidFill>
              </a:rPr>
              <a:t>fast</a:t>
            </a:r>
            <a:r>
              <a:rPr lang="en-US" sz="1800" dirty="0" smtClean="0"/>
              <a:t> neutrons are slowed down by adding a </a:t>
            </a:r>
            <a:r>
              <a:rPr lang="en-US" sz="1800" b="1" dirty="0" smtClean="0"/>
              <a:t>neutron moderator</a:t>
            </a:r>
            <a:endParaRPr lang="en-US" sz="18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	Becoming </a:t>
            </a:r>
            <a:r>
              <a:rPr lang="en-US" sz="1800" b="1" dirty="0" smtClean="0">
                <a:solidFill>
                  <a:srgbClr val="FBC901"/>
                </a:solidFill>
              </a:rPr>
              <a:t>slow</a:t>
            </a:r>
            <a:r>
              <a:rPr lang="en-US" sz="1800" dirty="0" smtClean="0"/>
              <a:t> neutrons, they </a:t>
            </a:r>
            <a:r>
              <a:rPr lang="en-US" sz="1800" b="1" dirty="0" smtClean="0"/>
              <a:t>will</a:t>
            </a:r>
            <a:r>
              <a:rPr lang="en-US" sz="1800" dirty="0" smtClean="0"/>
              <a:t> be absorbed by other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 </a:t>
            </a:r>
            <a:r>
              <a:rPr lang="en-US" sz="1800" dirty="0" smtClean="0"/>
              <a:t>atoms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24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b="1" dirty="0" smtClean="0"/>
              <a:t>AND:</a:t>
            </a:r>
            <a:r>
              <a:rPr lang="en-US" sz="1800" dirty="0" smtClean="0"/>
              <a:t> Remaining un-slowed </a:t>
            </a:r>
            <a:r>
              <a:rPr lang="en-US" sz="1800" b="1" dirty="0" smtClean="0">
                <a:solidFill>
                  <a:srgbClr val="FBC901"/>
                </a:solidFill>
              </a:rPr>
              <a:t>fast</a:t>
            </a:r>
            <a:r>
              <a:rPr lang="en-US" sz="1800" dirty="0" smtClean="0"/>
              <a:t> neutrons </a:t>
            </a:r>
            <a:r>
              <a:rPr lang="en-US" sz="1800" b="1" dirty="0" smtClean="0"/>
              <a:t>will</a:t>
            </a:r>
            <a:r>
              <a:rPr lang="en-US" sz="1800" dirty="0" smtClean="0"/>
              <a:t> induce fission of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238</a:t>
            </a:r>
            <a:r>
              <a:rPr lang="en-US" sz="1800" b="1" dirty="0" smtClean="0">
                <a:solidFill>
                  <a:srgbClr val="FBC901"/>
                </a:solidFill>
              </a:rPr>
              <a:t> U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400" b="1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b="1" dirty="0" smtClean="0"/>
              <a:t>	</a:t>
            </a:r>
            <a:r>
              <a:rPr lang="en-US" sz="1800" dirty="0" smtClean="0"/>
              <a:t>Which makes up the balance of the reactor's fuel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/>
              <a:t>I am going to divide the safety challenge into two parts:</a:t>
            </a:r>
            <a:endParaRPr lang="en-US" sz="20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I) SHORT TERM SAFETY = </a:t>
            </a:r>
            <a:r>
              <a:rPr lang="en-US" sz="1800" dirty="0" smtClean="0">
                <a:solidFill>
                  <a:srgbClr val="FFCC00"/>
                </a:solidFill>
              </a:rPr>
              <a:t>Preventing radioactive releases from reactors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Which goes right back to my earlier "But they blow up!" lecture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And the TMI, Chernobyl and Fukushima Dai </a:t>
            </a:r>
            <a:r>
              <a:rPr lang="en-US" sz="1800" dirty="0" err="1" smtClean="0"/>
              <a:t>Ichi</a:t>
            </a:r>
            <a:r>
              <a:rPr lang="en-US" sz="1800" dirty="0" smtClean="0"/>
              <a:t> accidents it described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algn="ctr" eaLnBrk="1" hangingPunct="1">
              <a:defRPr/>
            </a:pPr>
            <a:r>
              <a:rPr lang="en-US" sz="1800" i="1" dirty="0" smtClean="0"/>
              <a:t>We now want to make the repeat of such accidents virtually impossible!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II) LONG TERM SAFETY = </a:t>
            </a:r>
            <a:r>
              <a:rPr lang="en-US" sz="1800" dirty="0" smtClean="0">
                <a:solidFill>
                  <a:srgbClr val="FFCC00"/>
                </a:solidFill>
              </a:rPr>
              <a:t>Preventing radioactive releases from spent fuel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Which </a:t>
            </a:r>
            <a:r>
              <a:rPr lang="en-US" sz="1800" i="1" dirty="0" smtClean="0"/>
              <a:t>might be partially </a:t>
            </a:r>
            <a:r>
              <a:rPr lang="en-US" sz="1800" dirty="0" smtClean="0"/>
              <a:t>addressed by improved storage techniques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But, given the HUGE time scales involved (hundreds of thousands of years!!!),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an </a:t>
            </a:r>
            <a:r>
              <a:rPr lang="en-US" sz="1800" b="1" dirty="0" smtClean="0"/>
              <a:t>immensely</a:t>
            </a:r>
            <a:r>
              <a:rPr lang="en-US" sz="1800" dirty="0" smtClean="0"/>
              <a:t> more plausible "solution" is to switch to reactors  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	that produce waste with </a:t>
            </a:r>
            <a:r>
              <a:rPr lang="en-US" sz="1800" b="1" dirty="0" smtClean="0"/>
              <a:t>immensely</a:t>
            </a:r>
            <a:r>
              <a:rPr lang="en-US" sz="1800" dirty="0" smtClean="0"/>
              <a:t> shorter-lived radioactivity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=&gt; Fission reactions in a  </a:t>
            </a:r>
            <a:r>
              <a:rPr lang="en-US" sz="2200" i="1" baseline="30000" dirty="0" smtClean="0">
                <a:solidFill>
                  <a:srgbClr val="FFFFFF"/>
                </a:solidFill>
              </a:rPr>
              <a:t>235</a:t>
            </a:r>
            <a:r>
              <a:rPr lang="en-US" sz="2200" i="1" dirty="0" smtClean="0">
                <a:solidFill>
                  <a:srgbClr val="FFFFFF"/>
                </a:solidFill>
              </a:rPr>
              <a:t>U  /  </a:t>
            </a:r>
            <a:r>
              <a:rPr lang="en-US" sz="2200" i="1" baseline="30000" dirty="0" smtClean="0">
                <a:solidFill>
                  <a:srgbClr val="FFFFFF"/>
                </a:solidFill>
              </a:rPr>
              <a:t>238</a:t>
            </a:r>
            <a:r>
              <a:rPr lang="en-US" sz="2200" i="1" dirty="0" smtClean="0">
                <a:solidFill>
                  <a:srgbClr val="FFFFFF"/>
                </a:solidFill>
              </a:rPr>
              <a:t>U  fueled nuclear reactor: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763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But this diagram is incomplete with reactions going right off the edge of the figure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And some side reactions are not depicted at all, including one that generates </a:t>
            </a:r>
            <a:r>
              <a:rPr lang="en-US" sz="1800" dirty="0" smtClean="0">
                <a:ln>
                  <a:solidFill>
                    <a:srgbClr val="00FF00"/>
                  </a:solidFill>
                </a:ln>
              </a:rPr>
              <a:t>Xenon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050" dirty="0" smtClean="0"/>
          </a:p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If this is our one and only choice of nuclear reactor reactions,</a:t>
            </a:r>
          </a:p>
          <a:p>
            <a:pPr algn="ctr" eaLnBrk="1" hangingPunct="1">
              <a:defRPr/>
            </a:pPr>
            <a:endParaRPr lang="en-US" sz="700" b="1" dirty="0" smtClean="0">
              <a:solidFill>
                <a:srgbClr val="FFCC00"/>
              </a:solidFill>
            </a:endParaRPr>
          </a:p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what can we possibly CHANGE to reduce long-lived nuclear waste?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</p:txBody>
      </p:sp>
      <p:grpSp>
        <p:nvGrpSpPr>
          <p:cNvPr id="4" name="Group 34"/>
          <p:cNvGrpSpPr/>
          <p:nvPr/>
        </p:nvGrpSpPr>
        <p:grpSpPr>
          <a:xfrm>
            <a:off x="3429000" y="1828800"/>
            <a:ext cx="4038600" cy="3657600"/>
            <a:chOff x="3544614" y="1524000"/>
            <a:chExt cx="4837386" cy="4574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4614" y="1524000"/>
              <a:ext cx="4837386" cy="457448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3549650" y="33655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8007350" y="32067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grpSp>
          <p:nvGrpSpPr>
            <p:cNvPr id="8" name="Group 16"/>
            <p:cNvGrpSpPr/>
            <p:nvPr/>
          </p:nvGrpSpPr>
          <p:grpSpPr>
            <a:xfrm>
              <a:off x="3594100" y="1593850"/>
              <a:ext cx="1752600" cy="1066800"/>
              <a:chOff x="1524000" y="4419600"/>
              <a:chExt cx="1752600" cy="10668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1524000" y="4419600"/>
                <a:ext cx="1752600" cy="10668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rcRect l="2609" t="5517" r="73043" b="75862"/>
              <a:stretch>
                <a:fillRect/>
              </a:stretch>
            </p:blipFill>
            <p:spPr>
              <a:xfrm>
                <a:off x="1925206" y="4495800"/>
                <a:ext cx="1275194" cy="922287"/>
              </a:xfrm>
              <a:prstGeom prst="rect">
                <a:avLst/>
              </a:prstGeom>
            </p:spPr>
          </p:pic>
          <p:grpSp>
            <p:nvGrpSpPr>
              <p:cNvPr id="21" name="Group 15"/>
              <p:cNvGrpSpPr/>
              <p:nvPr/>
            </p:nvGrpSpPr>
            <p:grpSpPr>
              <a:xfrm>
                <a:off x="1549400" y="4496437"/>
                <a:ext cx="318789" cy="170813"/>
                <a:chOff x="2077606" y="3200388"/>
                <a:chExt cx="318789" cy="17081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/>
                <a:srcRect l="2609" t="5517" r="91304" b="91034"/>
                <a:stretch>
                  <a:fillRect/>
                </a:stretch>
              </p:blipFill>
              <p:spPr>
                <a:xfrm>
                  <a:off x="2077606" y="3200388"/>
                  <a:ext cx="318789" cy="170813"/>
                </a:xfrm>
                <a:prstGeom prst="rect">
                  <a:avLst/>
                </a:prstGeom>
              </p:spPr>
            </p:pic>
            <p:sp>
              <p:nvSpPr>
                <p:cNvPr id="24" name="Oval 23"/>
                <p:cNvSpPr/>
                <p:nvPr/>
              </p:nvSpPr>
              <p:spPr bwMode="auto">
                <a:xfrm>
                  <a:off x="2082800" y="3200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10800000" vert="eaVert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103" charset="0"/>
                    <a:ea typeface="Arial" pitchFamily="-103" charset="0"/>
                    <a:cs typeface="Arial" pitchFamily="-103" charset="0"/>
                  </a:endParaRPr>
                </a:p>
              </p:txBody>
            </p:sp>
          </p:grpSp>
          <p:sp>
            <p:nvSpPr>
              <p:cNvPr id="22" name="Oval 21"/>
              <p:cNvSpPr/>
              <p:nvPr/>
            </p:nvSpPr>
            <p:spPr bwMode="auto">
              <a:xfrm>
                <a:off x="1930400" y="4495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070850" y="33591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62900" y="3473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248400" y="2965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46700" y="3219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10200" y="33718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02250" y="34861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835650" y="4089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740400" y="3446462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5937250" y="3452812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3657600"/>
            <a:ext cx="25146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Modification of figure found at:</a:t>
            </a: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  http://www.nobelprize.org/educational/physics/energy/fission_2.html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We can reduce the amount of spent fuel by spending more of it!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above (near universal) scheme uses fuel composed of  </a:t>
            </a:r>
            <a:r>
              <a:rPr lang="en-US" sz="1800" dirty="0" smtClean="0">
                <a:solidFill>
                  <a:srgbClr val="FFCC00"/>
                </a:solidFill>
              </a:rPr>
              <a:t>4%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235</a:t>
            </a:r>
            <a:r>
              <a:rPr lang="en-US" sz="1800" b="1" dirty="0" smtClean="0">
                <a:solidFill>
                  <a:srgbClr val="FFCC00"/>
                </a:solidFill>
              </a:rPr>
              <a:t> U</a:t>
            </a:r>
            <a:r>
              <a:rPr lang="en-US" sz="1800" dirty="0" smtClean="0">
                <a:solidFill>
                  <a:srgbClr val="FFCC00"/>
                </a:solidFill>
              </a:rPr>
              <a:t>  + 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238 </a:t>
            </a:r>
            <a:r>
              <a:rPr lang="en-US" sz="1800" b="1" dirty="0" smtClean="0">
                <a:solidFill>
                  <a:srgbClr val="FFCC00"/>
                </a:solidFill>
              </a:rPr>
              <a:t>U</a:t>
            </a:r>
            <a:r>
              <a:rPr lang="en-US" sz="1800" dirty="0" smtClean="0">
                <a:solidFill>
                  <a:srgbClr val="FFCC00"/>
                </a:solidFill>
              </a:rPr>
              <a:t> </a:t>
            </a:r>
          </a:p>
          <a:p>
            <a:pPr eaLnBrk="1" hangingPunct="1">
              <a:defRPr/>
            </a:pPr>
            <a:endParaRPr lang="en-US" sz="7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	In the form of solid uranium oxide pellets encased in a zirconium alloy tube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2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2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But that fuel rod is then removed from the reactor after, at most, two years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FCC00"/>
                </a:solidFill>
              </a:rPr>
              <a:t>At which time only a quarter (or less) of its starting 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235</a:t>
            </a:r>
            <a:r>
              <a:rPr lang="en-US" sz="1800" b="1" dirty="0" smtClean="0">
                <a:solidFill>
                  <a:srgbClr val="FFCC00"/>
                </a:solidFill>
              </a:rPr>
              <a:t> U </a:t>
            </a:r>
            <a:r>
              <a:rPr lang="en-US" sz="1800" dirty="0" smtClean="0">
                <a:solidFill>
                  <a:srgbClr val="FFCC00"/>
                </a:solidFill>
              </a:rPr>
              <a:t>has </a:t>
            </a:r>
            <a:r>
              <a:rPr lang="en-US" sz="1800" dirty="0" err="1" smtClean="0">
                <a:solidFill>
                  <a:srgbClr val="FFCC00"/>
                </a:solidFill>
              </a:rPr>
              <a:t>fissioned</a:t>
            </a:r>
            <a:r>
              <a:rPr lang="en-US" sz="1800" dirty="0" smtClean="0">
                <a:solidFill>
                  <a:srgbClr val="FFCC00"/>
                </a:solidFill>
              </a:rPr>
              <a:t>!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7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	And as little as 4% of the fuel's potential energy has been extracted </a:t>
            </a:r>
            <a:r>
              <a:rPr lang="en-US" sz="1800" baseline="30000" dirty="0" smtClean="0">
                <a:solidFill>
                  <a:srgbClr val="FFCC00"/>
                </a:solidFill>
              </a:rPr>
              <a:t>2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algn="ctr"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b="1" i="1" dirty="0" smtClean="0"/>
              <a:t>Why on earth don't we continue to "burn" that fuel until </a:t>
            </a:r>
          </a:p>
          <a:p>
            <a:pPr algn="ctr"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700" b="1" i="1" dirty="0" smtClean="0"/>
          </a:p>
          <a:p>
            <a:pPr algn="ctr"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b="1" i="1" dirty="0" smtClean="0"/>
              <a:t>all of the  </a:t>
            </a:r>
            <a:r>
              <a:rPr lang="en-US" sz="1800" b="1" i="1" baseline="30000" dirty="0" smtClean="0"/>
              <a:t>235</a:t>
            </a:r>
            <a:r>
              <a:rPr lang="en-US" sz="1800" b="1" i="1" dirty="0" smtClean="0"/>
              <a:t> U has </a:t>
            </a:r>
            <a:r>
              <a:rPr lang="en-US" sz="1800" b="1" i="1" dirty="0" err="1" smtClean="0"/>
              <a:t>fissioned</a:t>
            </a:r>
            <a:r>
              <a:rPr lang="en-US" sz="1800" b="1" i="1" dirty="0" smtClean="0"/>
              <a:t> and all of the energy has been extracted?!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800" i="1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i="1" dirty="0" smtClean="0"/>
              <a:t>	</a:t>
            </a:r>
            <a:endParaRPr lang="en-US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61125"/>
            <a:ext cx="85344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Goggle Image attributed to: </a:t>
            </a:r>
            <a:r>
              <a:rPr lang="en-US" dirty="0" err="1" smtClean="0">
                <a:solidFill>
                  <a:schemeClr val="accent1"/>
                </a:solidFill>
              </a:rPr>
              <a:t>http://www.powermag.com/nuclear-industry-pursues-new-fuel-designs-and-technologies/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2) </a:t>
            </a:r>
            <a:r>
              <a:rPr lang="en-US" dirty="0" err="1" smtClean="0">
                <a:solidFill>
                  <a:schemeClr val="accent1"/>
                </a:solidFill>
              </a:rPr>
              <a:t>http://www.thoriumenergyalliance.com/downloads/American_Scientist_Hargraves.pdf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8723"/>
          <a:stretch>
            <a:fillRect/>
          </a:stretch>
        </p:blipFill>
        <p:spPr>
          <a:xfrm>
            <a:off x="2895600" y="1828800"/>
            <a:ext cx="3058637" cy="1752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Reason #1 for premature fuel rod replacement: New Atoms</a:t>
            </a:r>
            <a:endParaRPr lang="en-US" sz="2200" i="1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To facilitate the necessary conduction of heat outward from the nuclear fuel,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800" dirty="0" smtClean="0"/>
              <a:t>	the starting UO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fuel pellets fit </a:t>
            </a:r>
            <a:r>
              <a:rPr lang="en-US" sz="1800" b="1" dirty="0" smtClean="0"/>
              <a:t>snugly</a:t>
            </a:r>
            <a:r>
              <a:rPr lang="en-US" sz="1800" dirty="0" smtClean="0"/>
              <a:t> within the metal fuel rods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But after two years of </a:t>
            </a:r>
            <a:r>
              <a:rPr lang="en-US" sz="1800" dirty="0" err="1" smtClean="0"/>
              <a:t>fissioning</a:t>
            </a:r>
            <a:r>
              <a:rPr lang="en-US" sz="1800" dirty="0" smtClean="0"/>
              <a:t>, entirely new atoms have been created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These include </a:t>
            </a:r>
            <a:r>
              <a:rPr lang="en-US" sz="1800" b="1" dirty="0" smtClean="0"/>
              <a:t>MORE</a:t>
            </a:r>
            <a:r>
              <a:rPr lang="en-US" sz="1800" dirty="0" smtClean="0"/>
              <a:t> atoms, </a:t>
            </a:r>
            <a:r>
              <a:rPr lang="en-US" sz="1800" b="1" dirty="0" smtClean="0"/>
              <a:t>BIGGER</a:t>
            </a:r>
            <a:r>
              <a:rPr lang="en-US" sz="1800" dirty="0" smtClean="0"/>
              <a:t> atoms and </a:t>
            </a:r>
            <a:r>
              <a:rPr lang="en-US" sz="1800" b="1" dirty="0" smtClean="0"/>
              <a:t>GASEOUS</a:t>
            </a:r>
            <a:r>
              <a:rPr lang="en-US" sz="1800" dirty="0" smtClean="0"/>
              <a:t> atoms</a:t>
            </a:r>
          </a:p>
          <a:p>
            <a:pPr eaLnBrk="1" hangingPunct="1">
              <a:defRPr/>
            </a:pPr>
            <a:r>
              <a:rPr lang="en-US" sz="1100" dirty="0" smtClean="0"/>
              <a:t>	</a:t>
            </a:r>
            <a:endParaRPr lang="en-US" sz="1000" dirty="0" smtClean="0"/>
          </a:p>
          <a:p>
            <a:pPr algn="ctr"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But ALL of these atoms are STILL crammed inside the same sealed metal tubes!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Tremendous stresses thus build up within these fuel rods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	As evident by the cracks within the fuel rods shown here: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/>
              <a:t>		And in an Oak Ridge National Lab (ORNL) study </a:t>
            </a:r>
            <a:r>
              <a:rPr lang="en-US" sz="1800" baseline="30000" dirty="0" smtClean="0"/>
              <a:t>2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These stresses could fracture the fuel rod shell ("cladding")</a:t>
            </a: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endParaRPr lang="en-US" sz="5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2438" algn="l"/>
                <a:tab pos="915988" algn="l"/>
                <a:tab pos="1370013" algn="l"/>
                <a:tab pos="18335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	which would result in a </a:t>
            </a:r>
            <a:r>
              <a:rPr lang="en-US" sz="1800" b="1" dirty="0" smtClean="0">
                <a:solidFill>
                  <a:srgbClr val="FFCC00"/>
                </a:solidFill>
              </a:rPr>
              <a:t>massive radioactivity release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61125"/>
            <a:ext cx="66294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</a:t>
            </a:r>
            <a:r>
              <a:rPr lang="en-US" dirty="0" err="1" smtClean="0">
                <a:solidFill>
                  <a:schemeClr val="accent1"/>
                </a:solidFill>
              </a:rPr>
              <a:t>http://www.thoriumenergyalliance.com/downloads/American_Scientist_Hargraves.pdf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2) </a:t>
            </a:r>
            <a:r>
              <a:rPr lang="en-US" dirty="0" err="1" smtClean="0">
                <a:solidFill>
                  <a:schemeClr val="accent1"/>
                </a:solidFill>
              </a:rPr>
              <a:t>https://www.ornl.gov/content/rig-designed-study-effect-vibration-spent-nuclear-fuel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486081"/>
            <a:ext cx="1905000" cy="32195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Reason #2 for premature fuel rod replacement:  Xenon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9154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Among the fission products produced (along a path NOT shown in the earlier figure)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is Xenon, which is both a gas and a strong </a:t>
            </a:r>
            <a:r>
              <a:rPr lang="en-US" sz="1800" b="1" dirty="0" smtClean="0">
                <a:solidFill>
                  <a:srgbClr val="00FF00"/>
                </a:solidFill>
              </a:rPr>
              <a:t>neutron poison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By "eating" neutrons, neutron poisons tend to extinguish fission chain reactions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1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So that after two years, while the fuel rods still contain ~ 3%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that Xenon-tainted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</a:t>
            </a:r>
            <a:r>
              <a:rPr lang="en-US" sz="1800" dirty="0" smtClean="0"/>
              <a:t> fissions much less efficiently</a:t>
            </a:r>
            <a:r>
              <a:rPr lang="en-US" sz="1800" b="1" dirty="0" smtClean="0"/>
              <a:t>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b="1" dirty="0" smtClean="0"/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i="1" dirty="0" smtClean="0"/>
              <a:t>Stress build-up endangers safety / Neutron poisoning impacts efficiency</a:t>
            </a:r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>
              <a:solidFill>
                <a:srgbClr val="FFCC00"/>
              </a:solidFill>
            </a:endParaRPr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i="1" dirty="0" smtClean="0">
                <a:solidFill>
                  <a:srgbClr val="FFFFFF"/>
                </a:solidFill>
              </a:rPr>
              <a:t>So fuel rods are removed LONG before their full energy is expended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FFFFF"/>
                </a:solidFill>
              </a:rPr>
              <a:t>Despite the fact that fuel rod use &amp; radioactive waste would be cut by: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 </a:t>
            </a:r>
            <a:r>
              <a:rPr lang="en-US" sz="1800" b="1" dirty="0" smtClean="0">
                <a:solidFill>
                  <a:srgbClr val="FFCC00"/>
                </a:solidFill>
              </a:rPr>
              <a:t>4X</a:t>
            </a:r>
            <a:r>
              <a:rPr lang="en-US" sz="1800" dirty="0" smtClean="0">
                <a:solidFill>
                  <a:srgbClr val="FFCC00"/>
                </a:solidFill>
              </a:rPr>
              <a:t> if all the </a:t>
            </a:r>
            <a:r>
              <a:rPr lang="en-US" sz="1800" b="1" baseline="30000" dirty="0" smtClean="0">
                <a:solidFill>
                  <a:srgbClr val="FFCC00"/>
                </a:solidFill>
              </a:rPr>
              <a:t>235</a:t>
            </a:r>
            <a:r>
              <a:rPr lang="en-US" sz="1800" b="1" dirty="0" smtClean="0">
                <a:solidFill>
                  <a:srgbClr val="FFCC00"/>
                </a:solidFill>
              </a:rPr>
              <a:t> U </a:t>
            </a:r>
            <a:r>
              <a:rPr lang="en-US" sz="1800" dirty="0" smtClean="0">
                <a:solidFill>
                  <a:srgbClr val="FFCC00"/>
                </a:solidFill>
              </a:rPr>
              <a:t>energy had been used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And by perhaps </a:t>
            </a:r>
            <a:r>
              <a:rPr lang="en-US" sz="1800" b="1" dirty="0" smtClean="0">
                <a:solidFill>
                  <a:srgbClr val="FFCC00"/>
                </a:solidFill>
              </a:rPr>
              <a:t>25X</a:t>
            </a:r>
            <a:r>
              <a:rPr lang="en-US" sz="1800" dirty="0" smtClean="0">
                <a:solidFill>
                  <a:srgbClr val="FFCC00"/>
                </a:solidFill>
              </a:rPr>
              <a:t> if ALL of the fuel's potential energy had been used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1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	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But it would be even better than that:</a:t>
            </a:r>
            <a:br>
              <a:rPr lang="en-US" sz="2200" i="1" dirty="0" smtClean="0">
                <a:solidFill>
                  <a:srgbClr val="FFFFFF"/>
                </a:solidFill>
              </a:rPr>
            </a:br>
            <a:r>
              <a:rPr lang="en-US" sz="500" i="1" dirty="0" smtClean="0">
                <a:solidFill>
                  <a:srgbClr val="FFFFFF"/>
                </a:solidFill>
              </a:rPr>
              <a:t/>
            </a:r>
            <a:br>
              <a:rPr lang="en-US" sz="500" i="1" dirty="0" smtClean="0">
                <a:solidFill>
                  <a:srgbClr val="FFFFFF"/>
                </a:solidFill>
              </a:rPr>
            </a:br>
            <a:r>
              <a:rPr lang="en-US" sz="2200" i="1" dirty="0" smtClean="0">
                <a:solidFill>
                  <a:srgbClr val="FFFFFF"/>
                </a:solidFill>
              </a:rPr>
              <a:t>With longer use, residual fuel rod radioactivity decreases!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143000"/>
            <a:ext cx="87630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Because not only would the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 </a:t>
            </a:r>
            <a:r>
              <a:rPr lang="en-US" sz="1800" dirty="0" smtClean="0"/>
              <a:t>and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 </a:t>
            </a:r>
            <a:r>
              <a:rPr lang="en-US" sz="1800" dirty="0" smtClean="0"/>
              <a:t>be more efficiently "burned up" 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But, under intense radiation, </a:t>
            </a:r>
            <a:r>
              <a:rPr lang="en-US" sz="1800" b="1" dirty="0" smtClean="0"/>
              <a:t>all sorts of fission reactions accelerate</a:t>
            </a:r>
          </a:p>
          <a:p>
            <a:pPr eaLnBrk="1" hangingPunct="1">
              <a:defRPr/>
            </a:pPr>
            <a:endParaRPr lang="en-US" sz="900" b="1" dirty="0" smtClean="0"/>
          </a:p>
          <a:p>
            <a:pPr eaLnBrk="1" hangingPunct="1">
              <a:defRPr/>
            </a:pPr>
            <a:r>
              <a:rPr lang="en-US" sz="1800" b="1" dirty="0" smtClean="0"/>
              <a:t>	</a:t>
            </a: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Thus even more energy would be released while still </a:t>
            </a:r>
            <a:r>
              <a:rPr lang="en-US" sz="1800" b="1" dirty="0" smtClean="0"/>
              <a:t>inside</a:t>
            </a:r>
            <a:r>
              <a:rPr lang="en-US" sz="1800" dirty="0" smtClean="0"/>
              <a:t> the reactor</a:t>
            </a:r>
            <a:r>
              <a:rPr lang="en-US" sz="1800" b="1" dirty="0" smtClean="0"/>
              <a:t> AND</a:t>
            </a:r>
          </a:p>
          <a:p>
            <a:pPr eaLnBrk="1" hangingPunct="1">
              <a:tabLst>
                <a:tab pos="45561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</a:tabLst>
              <a:defRPr/>
            </a:pPr>
            <a:r>
              <a:rPr lang="en-US" sz="1800" dirty="0" smtClean="0"/>
              <a:t>	Byproducts would move farther down </a:t>
            </a:r>
            <a:r>
              <a:rPr lang="en-US" sz="1800" b="1" dirty="0" smtClean="0"/>
              <a:t>their</a:t>
            </a:r>
            <a:r>
              <a:rPr lang="en-US" sz="1800" dirty="0" smtClean="0"/>
              <a:t> nuclear fission reaction paths</a:t>
            </a:r>
          </a:p>
          <a:p>
            <a:pPr eaLnBrk="1" hangingPunct="1">
              <a:tabLst>
                <a:tab pos="455613" algn="l"/>
              </a:tabLst>
              <a:defRPr/>
            </a:pPr>
            <a:endParaRPr lang="en-US" sz="1100" dirty="0" smtClean="0"/>
          </a:p>
          <a:p>
            <a:pPr eaLnBrk="1" hangingPunct="1">
              <a:tabLst>
                <a:tab pos="455613" algn="l"/>
              </a:tabLst>
              <a:defRPr/>
            </a:pPr>
            <a:r>
              <a:rPr lang="en-US" sz="1800" dirty="0" smtClean="0"/>
              <a:t>		Meaning, as waste, they'd take less time to become low or non-radioactive</a:t>
            </a:r>
            <a:endParaRPr lang="en-US" sz="1400" dirty="0" smtClean="0"/>
          </a:p>
        </p:txBody>
      </p:sp>
      <p:grpSp>
        <p:nvGrpSpPr>
          <p:cNvPr id="4" name="Group 34"/>
          <p:cNvGrpSpPr/>
          <p:nvPr/>
        </p:nvGrpSpPr>
        <p:grpSpPr>
          <a:xfrm>
            <a:off x="2971800" y="2209800"/>
            <a:ext cx="3276600" cy="2895600"/>
            <a:chOff x="3544614" y="1524000"/>
            <a:chExt cx="4837386" cy="4574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4614" y="1524000"/>
              <a:ext cx="4837386" cy="457448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3549650" y="33655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8007350" y="32067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grpSp>
          <p:nvGrpSpPr>
            <p:cNvPr id="8" name="Group 16"/>
            <p:cNvGrpSpPr/>
            <p:nvPr/>
          </p:nvGrpSpPr>
          <p:grpSpPr>
            <a:xfrm>
              <a:off x="3594100" y="1593850"/>
              <a:ext cx="1752600" cy="1066800"/>
              <a:chOff x="1524000" y="4419600"/>
              <a:chExt cx="1752600" cy="10668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1524000" y="4419600"/>
                <a:ext cx="1752600" cy="10668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rcRect l="2609" t="5517" r="73043" b="75862"/>
              <a:stretch>
                <a:fillRect/>
              </a:stretch>
            </p:blipFill>
            <p:spPr>
              <a:xfrm>
                <a:off x="1925206" y="4495800"/>
                <a:ext cx="1275194" cy="922287"/>
              </a:xfrm>
              <a:prstGeom prst="rect">
                <a:avLst/>
              </a:prstGeom>
            </p:spPr>
          </p:pic>
          <p:grpSp>
            <p:nvGrpSpPr>
              <p:cNvPr id="21" name="Group 15"/>
              <p:cNvGrpSpPr/>
              <p:nvPr/>
            </p:nvGrpSpPr>
            <p:grpSpPr>
              <a:xfrm>
                <a:off x="1549400" y="4496437"/>
                <a:ext cx="318789" cy="170813"/>
                <a:chOff x="2077606" y="3200388"/>
                <a:chExt cx="318789" cy="17081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/>
                <a:srcRect l="2609" t="5517" r="91304" b="91034"/>
                <a:stretch>
                  <a:fillRect/>
                </a:stretch>
              </p:blipFill>
              <p:spPr>
                <a:xfrm>
                  <a:off x="2077606" y="3200388"/>
                  <a:ext cx="318789" cy="170813"/>
                </a:xfrm>
                <a:prstGeom prst="rect">
                  <a:avLst/>
                </a:prstGeom>
              </p:spPr>
            </p:pic>
            <p:sp>
              <p:nvSpPr>
                <p:cNvPr id="24" name="Oval 23"/>
                <p:cNvSpPr/>
                <p:nvPr/>
              </p:nvSpPr>
              <p:spPr bwMode="auto">
                <a:xfrm>
                  <a:off x="2082800" y="32004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10800000" vert="eaVert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103" charset="0"/>
                    <a:ea typeface="Arial" pitchFamily="-103" charset="0"/>
                    <a:cs typeface="Arial" pitchFamily="-103" charset="0"/>
                  </a:endParaRPr>
                </a:p>
              </p:txBody>
            </p:sp>
          </p:grpSp>
          <p:sp>
            <p:nvSpPr>
              <p:cNvPr id="22" name="Oval 21"/>
              <p:cNvSpPr/>
              <p:nvPr/>
            </p:nvSpPr>
            <p:spPr bwMode="auto">
              <a:xfrm>
                <a:off x="1930400" y="44958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>
              <a:off x="6172200" y="3352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8070850" y="33591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62900" y="3473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248400" y="2965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46700" y="32194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10200" y="33718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02250" y="34861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835650" y="4089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5740400" y="3446462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5937250" y="3452812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So how </a:t>
            </a:r>
            <a:r>
              <a:rPr lang="en-US" sz="2200" b="1" i="1" dirty="0" smtClean="0">
                <a:solidFill>
                  <a:srgbClr val="FFFFFF"/>
                </a:solidFill>
              </a:rPr>
              <a:t>might</a:t>
            </a:r>
            <a:r>
              <a:rPr lang="en-US" sz="2200" i="1" dirty="0" smtClean="0">
                <a:solidFill>
                  <a:srgbClr val="FFFFFF"/>
                </a:solidFill>
              </a:rPr>
              <a:t> you eliminate stress build-up </a:t>
            </a:r>
            <a:r>
              <a:rPr lang="en-US" sz="2200" b="1" i="1" dirty="0" smtClean="0">
                <a:solidFill>
                  <a:srgbClr val="FFFFFF"/>
                </a:solidFill>
              </a:rPr>
              <a:t>and</a:t>
            </a:r>
            <a:r>
              <a:rPr lang="en-US" sz="2200" i="1" dirty="0" smtClean="0">
                <a:solidFill>
                  <a:srgbClr val="FFFFFF"/>
                </a:solidFill>
              </a:rPr>
              <a:t> get rid of Xenon?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9154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By dissolving the fissile and fissionable atoms of nuclear fuel in a liquid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Albeit one that </a:t>
            </a:r>
            <a:r>
              <a:rPr lang="en-US" sz="1800" b="1" dirty="0" smtClean="0">
                <a:solidFill>
                  <a:srgbClr val="FFFFFF"/>
                </a:solidFill>
              </a:rPr>
              <a:t>stays</a:t>
            </a:r>
            <a:r>
              <a:rPr lang="en-US" sz="1800" dirty="0" smtClean="0">
                <a:solidFill>
                  <a:srgbClr val="FFFFFF"/>
                </a:solidFill>
              </a:rPr>
              <a:t> liquid at extremely high temperatures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And then using the resultant liquid as the reactor's fuel: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Movement of unconstrained liquid spontaneously relieves stress AND</a:t>
            </a:r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endParaRPr lang="en-US" sz="1050" i="1" dirty="0" smtClean="0">
              <a:solidFill>
                <a:srgbClr val="FFCC00"/>
              </a:solidFill>
            </a:endParaRPr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i="1" dirty="0" smtClean="0">
                <a:solidFill>
                  <a:srgbClr val="FFCC00"/>
                </a:solidFill>
              </a:rPr>
              <a:t>Gaseous Xenon neutron poison would bubble right out of the liquid</a:t>
            </a:r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endParaRPr lang="en-US" sz="1800" i="1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The liquids of choice are </a:t>
            </a:r>
            <a:r>
              <a:rPr lang="en-US" sz="1800" b="1" dirty="0" smtClean="0">
                <a:solidFill>
                  <a:srgbClr val="FFFFFF"/>
                </a:solidFill>
              </a:rPr>
              <a:t>molten salts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For many of the same reasons they are chosen for </a:t>
            </a:r>
            <a:r>
              <a:rPr lang="en-US" sz="1800" dirty="0" smtClean="0"/>
              <a:t>Solar Thermal </a:t>
            </a:r>
            <a:r>
              <a:rPr lang="en-US" sz="1800" dirty="0" smtClean="0">
                <a:solidFill>
                  <a:srgbClr val="FFFFFF"/>
                </a:solidFill>
              </a:rPr>
              <a:t>heat storage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The resulting reactor is called a Molten Salt Reactor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0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As </a:t>
            </a:r>
            <a:r>
              <a:rPr lang="en-US" sz="1800" b="1" dirty="0" smtClean="0">
                <a:solidFill>
                  <a:srgbClr val="FFFFFF"/>
                </a:solidFill>
              </a:rPr>
              <a:t>successfully</a:t>
            </a:r>
            <a:r>
              <a:rPr lang="en-US" sz="1800" dirty="0" smtClean="0">
                <a:solidFill>
                  <a:srgbClr val="FFFFFF"/>
                </a:solidFill>
              </a:rPr>
              <a:t> demonstrated in </a:t>
            </a:r>
            <a:r>
              <a:rPr lang="en-US" sz="1800" dirty="0" err="1" smtClean="0">
                <a:solidFill>
                  <a:srgbClr val="FFFFFF"/>
                </a:solidFill>
              </a:rPr>
              <a:t>ORNL's</a:t>
            </a:r>
            <a:r>
              <a:rPr lang="en-US" sz="1800" dirty="0" smtClean="0">
                <a:solidFill>
                  <a:srgbClr val="FFFFFF"/>
                </a:solidFill>
              </a:rPr>
              <a:t> 1965 </a:t>
            </a:r>
            <a:r>
              <a:rPr lang="en-US" sz="1800" dirty="0" smtClean="0">
                <a:solidFill>
                  <a:srgbClr val="FFCC00"/>
                </a:solidFill>
              </a:rPr>
              <a:t>Molten Salt Reactor Experiment </a:t>
            </a:r>
            <a:r>
              <a:rPr lang="en-US" sz="1800" baseline="30000" dirty="0" smtClean="0">
                <a:solidFill>
                  <a:srgbClr val="FFCC00"/>
                </a:solidFill>
              </a:rPr>
              <a:t>1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2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	Which did, however, yield the acronym of </a:t>
            </a:r>
            <a:r>
              <a:rPr lang="en-US" sz="1800" b="1" dirty="0" smtClean="0">
                <a:solidFill>
                  <a:srgbClr val="FBC901"/>
                </a:solidFill>
              </a:rPr>
              <a:t>MSRE</a:t>
            </a:r>
            <a:r>
              <a:rPr lang="en-US" sz="1800" dirty="0" smtClean="0">
                <a:solidFill>
                  <a:srgbClr val="FFFFFF"/>
                </a:solidFill>
              </a:rPr>
              <a:t>  </a:t>
            </a:r>
            <a:r>
              <a:rPr lang="en-US" sz="1800" i="1" dirty="0" smtClean="0">
                <a:solidFill>
                  <a:srgbClr val="FFFFFF"/>
                </a:solidFill>
              </a:rPr>
              <a:t>(try pronouncing it)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461125"/>
            <a:ext cx="83820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http://</a:t>
            </a:r>
            <a:r>
              <a:rPr lang="en-US" dirty="0" err="1" smtClean="0">
                <a:solidFill>
                  <a:schemeClr val="accent1"/>
                </a:solidFill>
              </a:rPr>
              <a:t>www.energyfromthorium.com/pdf/MSadventure.pdf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FFFFFF"/>
                </a:solidFill>
              </a:rPr>
              <a:t>But the MSRE reactor did not </a:t>
            </a:r>
            <a:r>
              <a:rPr lang="en-US" sz="2000" b="1" i="1" dirty="0" smtClean="0">
                <a:solidFill>
                  <a:srgbClr val="FFFFFF"/>
                </a:solidFill>
              </a:rPr>
              <a:t>simultaneously</a:t>
            </a:r>
            <a:r>
              <a:rPr lang="en-US" sz="2000" i="1" dirty="0" smtClean="0">
                <a:solidFill>
                  <a:srgbClr val="FFFFFF"/>
                </a:solidFill>
              </a:rPr>
              <a:t> meet Cold War goals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838200"/>
            <a:ext cx="90678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The prototype was not submarine-ready, nor did it churn out bomb-ready plutonium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So MSRE was abandoned in favor solid uranium fueled reactors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One class of which was really good at producing plutonium: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400" dirty="0" smtClean="0"/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BREEDER REACTORS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"Breeding" refers to the creation of NEW types of fissile atoms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A normal reactor's </a:t>
            </a:r>
            <a:r>
              <a:rPr lang="en-US" sz="1800" b="1" baseline="30000" dirty="0" smtClean="0"/>
              <a:t>238</a:t>
            </a:r>
            <a:r>
              <a:rPr lang="en-US" sz="1800" b="1" dirty="0" smtClean="0"/>
              <a:t> U</a:t>
            </a:r>
            <a:r>
              <a:rPr lang="en-US" sz="1800" dirty="0" smtClean="0"/>
              <a:t> side reaction "breeds" fissile </a:t>
            </a:r>
            <a:r>
              <a:rPr lang="en-US" sz="1800" b="1" dirty="0" smtClean="0">
                <a:solidFill>
                  <a:srgbClr val="FFCC00"/>
                </a:solidFill>
              </a:rPr>
              <a:t>Plutonium: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b="1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	</a:t>
            </a:r>
            <a:r>
              <a:rPr lang="en-US" sz="1800" dirty="0" smtClean="0"/>
              <a:t>Which is a prime atomic-bomb-making material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1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Breeder Reactors are designed to </a:t>
            </a:r>
            <a:r>
              <a:rPr lang="en-US" sz="1800" b="1" dirty="0" smtClean="0"/>
              <a:t>increase</a:t>
            </a:r>
            <a:r>
              <a:rPr lang="en-US" sz="1800" dirty="0" smtClean="0"/>
              <a:t> such breeding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And their </a:t>
            </a:r>
            <a:r>
              <a:rPr lang="en-US" sz="1800" dirty="0" err="1" smtClean="0"/>
              <a:t>Pu</a:t>
            </a:r>
            <a:r>
              <a:rPr lang="en-US" sz="1800" dirty="0" smtClean="0"/>
              <a:t> breeding made them a Cold War favorite in the U.S. and U.S.S.R.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But, when the world's attention finally turned to the threat of nuclear proliferation,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dirty="0" smtClean="0"/>
              <a:t>breeder reactors </a:t>
            </a:r>
            <a:r>
              <a:rPr lang="en-US" sz="1800" dirty="0" smtClean="0"/>
              <a:t>became a pariah technology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7239000" y="2743200"/>
            <a:ext cx="1905000" cy="1906479"/>
            <a:chOff x="6705600" y="2667000"/>
            <a:chExt cx="2079855" cy="21350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rcRect l="41739" t="46897" r="10435"/>
            <a:stretch>
              <a:fillRect/>
            </a:stretch>
          </p:blipFill>
          <p:spPr>
            <a:xfrm>
              <a:off x="6705600" y="2667000"/>
              <a:ext cx="2079855" cy="2135079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6716183" y="3342217"/>
              <a:ext cx="381000" cy="14478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858000" y="3723217"/>
              <a:ext cx="381000" cy="10668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010400" y="2677583"/>
              <a:ext cx="1752600" cy="3048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961711" y="3048000"/>
              <a:ext cx="103228" cy="9646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But breeders might </a:t>
            </a:r>
            <a:r>
              <a:rPr lang="en-US" sz="2200" b="1" i="1" dirty="0" smtClean="0">
                <a:solidFill>
                  <a:srgbClr val="FFFFFF"/>
                </a:solidFill>
              </a:rPr>
              <a:t>now</a:t>
            </a:r>
            <a:r>
              <a:rPr lang="en-US" sz="2200" i="1" dirty="0" smtClean="0">
                <a:solidFill>
                  <a:srgbClr val="FFFFFF"/>
                </a:solidFill>
              </a:rPr>
              <a:t> offer a solution to nuclear waste: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Because their exploitation of radiation DOES accelerate fission decay reactions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Which, as described above, could be used to lessen radioactivity in nuclear waste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At least if we could effectively close the door upon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	its simultaneous generation of bomb-making materials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This MIGHT now be possible by turning to non-Uranium fuels</a:t>
            </a:r>
          </a:p>
          <a:p>
            <a:pPr eaLnBrk="1" hangingPunct="1">
              <a:defRPr/>
            </a:pPr>
            <a:endParaRPr lang="en-US" sz="1000" b="1" dirty="0" smtClean="0">
              <a:solidFill>
                <a:srgbClr val="FFCC00"/>
              </a:solidFill>
            </a:endParaRPr>
          </a:p>
          <a:p>
            <a:pPr algn="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usable in MSRE style liquid fueled nuclear reactors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But the challenges would then be: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	1) </a:t>
            </a:r>
            <a:r>
              <a:rPr lang="en-US" sz="1800" b="1" dirty="0" smtClean="0"/>
              <a:t>HOW</a:t>
            </a:r>
            <a:r>
              <a:rPr lang="en-US" sz="1800" dirty="0" smtClean="0"/>
              <a:t> do we close the door on nuclear proliferation?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r>
              <a:rPr lang="en-US" sz="1800" dirty="0" smtClean="0"/>
              <a:t>	2) </a:t>
            </a:r>
            <a:r>
              <a:rPr lang="en-US" sz="1800" b="1" dirty="0" smtClean="0"/>
              <a:t>WHAT OTHER FUEL IS THERE </a:t>
            </a:r>
            <a:r>
              <a:rPr lang="en-US" sz="1800" dirty="0" smtClean="0"/>
              <a:t>when only </a:t>
            </a:r>
            <a:r>
              <a:rPr lang="en-US" sz="1800" b="1" baseline="30000" dirty="0" smtClean="0"/>
              <a:t>235</a:t>
            </a:r>
            <a:r>
              <a:rPr lang="en-US" sz="1800" b="1" dirty="0" smtClean="0"/>
              <a:t> U </a:t>
            </a:r>
            <a:r>
              <a:rPr lang="en-US" sz="1800" dirty="0" smtClean="0"/>
              <a:t>is naturally fissile?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A possible "unnatural" fissile fuel:  </a:t>
            </a:r>
            <a:r>
              <a:rPr lang="en-US" sz="2200" b="1" i="1" baseline="30000" dirty="0" smtClean="0">
                <a:solidFill>
                  <a:srgbClr val="FFFFFF"/>
                </a:solidFill>
              </a:rPr>
              <a:t>233</a:t>
            </a:r>
            <a:r>
              <a:rPr lang="en-US" sz="2200" i="1" dirty="0" smtClean="0">
                <a:solidFill>
                  <a:srgbClr val="FFFFFF"/>
                </a:solidFill>
              </a:rPr>
              <a:t> Thorium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0"/>
            <a:ext cx="8763000" cy="60198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It is NOT found naturally within the earth's crust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But the more stable </a:t>
            </a:r>
            <a:r>
              <a:rPr lang="en-US" sz="1800" b="1" baseline="30000" dirty="0" smtClean="0"/>
              <a:t>232</a:t>
            </a:r>
            <a:r>
              <a:rPr lang="en-US" sz="1800" dirty="0" smtClean="0"/>
              <a:t> Thorium isotope is,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and via a "breeder" nuclear reaction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2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</a:t>
            </a:r>
            <a:r>
              <a:rPr lang="en-US" sz="1800" b="1" baseline="30000" dirty="0" smtClean="0"/>
              <a:t>232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</a:t>
            </a:r>
            <a:r>
              <a:rPr lang="en-US" sz="1800" b="1" dirty="0" smtClean="0"/>
              <a:t>  </a:t>
            </a:r>
            <a:r>
              <a:rPr lang="en-US" sz="1800" dirty="0" smtClean="0"/>
              <a:t>transmutes into  </a:t>
            </a:r>
            <a:r>
              <a:rPr lang="en-US" sz="1800" b="1" baseline="30000" dirty="0" smtClean="0"/>
              <a:t>233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</a:t>
            </a:r>
            <a:endParaRPr lang="en-US" sz="1800" b="1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b="1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/>
              <a:t>Transmutation Reaction diagrams: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Row = Atomic Mass = #Protons + #Neutrons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Col = #Protons = #Electrons =&gt; Atom's Name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Red</a:t>
            </a:r>
            <a:r>
              <a:rPr lang="en-US" sz="1800" dirty="0" smtClean="0"/>
              <a:t> = fissile (chain-reacting) atom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FF00"/>
                </a:solidFill>
              </a:rPr>
              <a:t>Yellow</a:t>
            </a:r>
            <a:r>
              <a:rPr lang="en-US" sz="1800" dirty="0" smtClean="0"/>
              <a:t> = Transmutable</a:t>
            </a:r>
            <a:r>
              <a:rPr lang="en-US" sz="1800" b="1" dirty="0" smtClean="0"/>
              <a:t> into </a:t>
            </a:r>
            <a:r>
              <a:rPr lang="en-US" sz="1800" dirty="0" smtClean="0"/>
              <a:t>a fissile atom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= </a:t>
            </a:r>
            <a:r>
              <a:rPr lang="en-US" sz="1800" b="1" dirty="0" smtClean="0">
                <a:solidFill>
                  <a:srgbClr val="FFFF00"/>
                </a:solidFill>
              </a:rPr>
              <a:t>"fertile" </a:t>
            </a:r>
            <a:r>
              <a:rPr lang="en-US" sz="1800" dirty="0" smtClean="0"/>
              <a:t>atom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/>
              <a:t>Here showing bottom row of the Periodic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90" y="1066800"/>
            <a:ext cx="3225310" cy="5410200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838200" y="6537325"/>
            <a:ext cx="66294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</a:t>
            </a:r>
            <a:r>
              <a:rPr lang="en-US" dirty="0" err="1" smtClean="0">
                <a:solidFill>
                  <a:schemeClr val="accent1"/>
                </a:solidFill>
              </a:rPr>
              <a:t>http://www.thoriumenergyalliance.com/downloads/American_Scientist_Hargraves.pdf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If a neutron is absorbed into the nucleus: Move up the diagram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763000" cy="60198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dirty="0" smtClean="0"/>
              <a:t>If neutron converts to proton + </a:t>
            </a:r>
            <a:r>
              <a:rPr lang="en-US" b="1" dirty="0" smtClean="0">
                <a:solidFill>
                  <a:srgbClr val="0080FF"/>
                </a:solidFill>
              </a:rPr>
              <a:t>beta </a:t>
            </a:r>
            <a:r>
              <a:rPr lang="en-US" dirty="0" smtClean="0"/>
              <a:t>(high energy electron), move to right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1" baseline="30000" dirty="0" smtClean="0">
                <a:solidFill>
                  <a:srgbClr val="FF0000"/>
                </a:solidFill>
              </a:rPr>
              <a:t>235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b="1" dirty="0" smtClean="0"/>
              <a:t>is the lone ready-to-go fissile atom </a:t>
            </a:r>
            <a:r>
              <a:rPr lang="en-US" sz="1800" dirty="0" smtClean="0"/>
              <a:t>(near the center of the diagram)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1" baseline="30000" dirty="0" smtClean="0">
                <a:solidFill>
                  <a:srgbClr val="FFFF00"/>
                </a:solidFill>
              </a:rPr>
              <a:t>238</a:t>
            </a:r>
            <a:r>
              <a:rPr lang="en-US" sz="1800" b="1" dirty="0" smtClean="0">
                <a:solidFill>
                  <a:srgbClr val="FFFF00"/>
                </a:solidFill>
              </a:rPr>
              <a:t> U </a:t>
            </a:r>
            <a:r>
              <a:rPr lang="en-US" sz="1800" dirty="0" smtClean="0"/>
              <a:t>can be converted to </a:t>
            </a:r>
            <a:r>
              <a:rPr lang="en-US" sz="1800" b="1" baseline="30000" dirty="0" smtClean="0">
                <a:solidFill>
                  <a:schemeClr val="accent3"/>
                </a:solidFill>
              </a:rPr>
              <a:t>239</a:t>
            </a:r>
            <a:r>
              <a:rPr lang="en-US" sz="1800" b="1" dirty="0" smtClean="0">
                <a:solidFill>
                  <a:schemeClr val="accent3"/>
                </a:solidFill>
              </a:rPr>
              <a:t> U 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Which, via the reactions at the top,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is then converted to fissile </a:t>
            </a:r>
            <a:r>
              <a:rPr lang="en-US" b="1" baseline="30000" dirty="0" smtClean="0">
                <a:solidFill>
                  <a:srgbClr val="FF0000"/>
                </a:solidFill>
              </a:rPr>
              <a:t>239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Pu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	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can be converted to </a:t>
            </a:r>
            <a:r>
              <a:rPr lang="en-US" b="1" baseline="30000" dirty="0" smtClean="0">
                <a:solidFill>
                  <a:schemeClr val="accent3"/>
                </a:solidFill>
              </a:rPr>
              <a:t>233</a:t>
            </a:r>
            <a:r>
              <a:rPr lang="en-US" sz="1800" b="1" dirty="0" smtClean="0">
                <a:solidFill>
                  <a:schemeClr val="accent3"/>
                </a:solidFill>
              </a:rPr>
              <a:t> </a:t>
            </a:r>
            <a:r>
              <a:rPr lang="en-US" sz="1800" b="1" dirty="0" err="1" smtClean="0">
                <a:solidFill>
                  <a:schemeClr val="accent3"/>
                </a:solidFill>
              </a:rPr>
              <a:t>Th</a:t>
            </a:r>
            <a:r>
              <a:rPr lang="en-US" sz="1800" b="1" dirty="0" smtClean="0">
                <a:solidFill>
                  <a:schemeClr val="accent3"/>
                </a:solidFill>
              </a:rPr>
              <a:t>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Which, via the reactions at the bottom,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is then converted to fissile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</a:t>
            </a: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baseline="30000" dirty="0" smtClean="0">
                <a:solidFill>
                  <a:srgbClr val="FFFF00"/>
                </a:solidFill>
              </a:rPr>
              <a:t>232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/>
              <a:t>, like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238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U</a:t>
            </a:r>
            <a:r>
              <a:rPr lang="en-US" sz="1800" b="1" dirty="0" smtClean="0">
                <a:solidFill>
                  <a:srgbClr val="FFFFFF"/>
                </a:solidFill>
              </a:rPr>
              <a:t>, IS also found in the crust,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b="1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100" dirty="0" smtClean="0">
                <a:solidFill>
                  <a:srgbClr val="FFFFFF"/>
                </a:solidFill>
              </a:rPr>
              <a:t>	</a:t>
            </a:r>
            <a:r>
              <a:rPr lang="en-US" sz="1800" b="1" dirty="0" smtClean="0">
                <a:solidFill>
                  <a:srgbClr val="FFFFFF"/>
                </a:solidFill>
              </a:rPr>
              <a:t>AND it is  3-4X more abundant</a:t>
            </a:r>
            <a:r>
              <a:rPr lang="en-US" sz="1800" b="1" i="1" dirty="0" smtClean="0">
                <a:solidFill>
                  <a:srgbClr val="FFFFFF"/>
                </a:solidFill>
              </a:rPr>
              <a:t> </a:t>
            </a:r>
            <a:r>
              <a:rPr lang="en-US" sz="1800" b="1" baseline="30000" dirty="0" smtClean="0">
                <a:solidFill>
                  <a:srgbClr val="FFFFFF"/>
                </a:solidFill>
              </a:rPr>
              <a:t>1, 2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5976" b="12781"/>
          <a:stretch>
            <a:fillRect/>
          </a:stretch>
        </p:blipFill>
        <p:spPr>
          <a:xfrm>
            <a:off x="5531370" y="1931158"/>
            <a:ext cx="3612630" cy="4317242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6537325"/>
            <a:ext cx="66294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</a:t>
            </a:r>
            <a:r>
              <a:rPr lang="en-US" dirty="0" err="1" smtClean="0">
                <a:solidFill>
                  <a:schemeClr val="accent1"/>
                </a:solidFill>
              </a:rPr>
              <a:t>https://www.ornl.gov/content/rig-designed-study-effect-vibration-spent-nuclear-fuel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2) http://www-pub.iaea.org/mtcd/publications/pdf/te_1450_web.pdf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i="1" dirty="0" smtClean="0">
                <a:solidFill>
                  <a:srgbClr val="FFCC00"/>
                </a:solidFill>
              </a:rPr>
              <a:t>Part I:  Short Term Safety = Reactor Safety</a:t>
            </a:r>
            <a:endParaRPr lang="en-US" sz="2200" b="1" dirty="0">
              <a:solidFill>
                <a:srgbClr val="FFCC00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838200"/>
            <a:ext cx="90678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My </a:t>
            </a:r>
            <a:r>
              <a:rPr lang="en-US" sz="1800" dirty="0" smtClean="0">
                <a:hlinkClick r:id="rId3"/>
              </a:rPr>
              <a:t>introductory lecture </a:t>
            </a:r>
            <a:r>
              <a:rPr lang="en-US" sz="1800" dirty="0" smtClean="0"/>
              <a:t>attributed the </a:t>
            </a:r>
            <a:r>
              <a:rPr lang="en-US" sz="1800" b="1" dirty="0" smtClean="0">
                <a:solidFill>
                  <a:srgbClr val="FFCC00"/>
                </a:solidFill>
              </a:rPr>
              <a:t>Chernobyl</a:t>
            </a:r>
            <a:r>
              <a:rPr lang="en-US" sz="1800" b="1" dirty="0" smtClean="0"/>
              <a:t> </a:t>
            </a:r>
            <a:r>
              <a:rPr lang="en-US" sz="1800" dirty="0" smtClean="0"/>
              <a:t>accident to the </a:t>
            </a:r>
            <a:r>
              <a:rPr lang="en-US" sz="1800" b="1" dirty="0" smtClean="0">
                <a:solidFill>
                  <a:srgbClr val="FFCC00"/>
                </a:solidFill>
              </a:rPr>
              <a:t>RBMK</a:t>
            </a:r>
            <a:r>
              <a:rPr lang="en-US" sz="1800" dirty="0" smtClean="0"/>
              <a:t> reactor's: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	- Neutron moderation scheme making the reactor</a:t>
            </a:r>
            <a:r>
              <a:rPr lang="en-US" sz="1800" b="1" dirty="0" smtClean="0"/>
              <a:t> fundamentally unstable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050" b="1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b="1" dirty="0" smtClean="0"/>
              <a:t>	</a:t>
            </a:r>
            <a:r>
              <a:rPr lang="en-US" sz="1800" dirty="0" smtClean="0"/>
              <a:t>- Use of </a:t>
            </a:r>
            <a:r>
              <a:rPr lang="en-US" sz="1800" b="1" dirty="0" smtClean="0"/>
              <a:t>graphite neutron moderator </a:t>
            </a:r>
            <a:r>
              <a:rPr lang="en-US" sz="1800" dirty="0" smtClean="0"/>
              <a:t>in a primarily </a:t>
            </a:r>
            <a:r>
              <a:rPr lang="en-US" sz="1800" b="1" dirty="0" smtClean="0"/>
              <a:t>gaseous ambient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		</a:t>
            </a:r>
            <a:r>
              <a:rPr lang="en-US" sz="1800" i="1" dirty="0" smtClean="0"/>
              <a:t>Facilitating a massive graphite fire when damaged reactor was opened to air</a:t>
            </a:r>
            <a:endParaRPr lang="en-US" sz="1800" b="1" i="1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000" b="1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	- Lack of a western-style containment vessel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	- 2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string operators running experiments violating their own plant rules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The final two problems </a:t>
            </a:r>
            <a:r>
              <a:rPr lang="en-US" sz="1800" b="1" dirty="0" smtClean="0">
                <a:solidFill>
                  <a:srgbClr val="FFFFFF"/>
                </a:solidFill>
              </a:rPr>
              <a:t>hugely expanded </a:t>
            </a:r>
            <a:r>
              <a:rPr lang="en-US" sz="1800" dirty="0" smtClean="0">
                <a:solidFill>
                  <a:srgbClr val="FFFFFF"/>
                </a:solidFill>
              </a:rPr>
              <a:t>the scope of the disaster  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000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>
                <a:solidFill>
                  <a:srgbClr val="FFCC00"/>
                </a:solidFill>
              </a:rPr>
              <a:t>	</a:t>
            </a:r>
            <a:r>
              <a:rPr lang="en-US" sz="1800" dirty="0" smtClean="0"/>
              <a:t>Those problems </a:t>
            </a:r>
            <a:r>
              <a:rPr lang="en-US" sz="1800" b="1" dirty="0" smtClean="0"/>
              <a:t>were</a:t>
            </a:r>
            <a:r>
              <a:rPr lang="en-US" sz="1800" dirty="0" smtClean="0"/>
              <a:t> largely unique to this Soviet reactor design &amp; operation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But gas-cooled graphite moderation is also planned in many Gen IV nuclear reactors</a:t>
            </a:r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7200" algn="l"/>
                <a:tab pos="914400" algn="l"/>
              </a:tabLst>
              <a:defRPr/>
            </a:pPr>
            <a:r>
              <a:rPr lang="en-US" sz="1800" dirty="0" smtClean="0"/>
              <a:t>	Including in </a:t>
            </a:r>
            <a:r>
              <a:rPr lang="en-US" sz="1800" b="1" dirty="0" smtClean="0">
                <a:solidFill>
                  <a:srgbClr val="FBC901"/>
                </a:solidFill>
              </a:rPr>
              <a:t>pebble bed reactors</a:t>
            </a:r>
            <a:r>
              <a:rPr lang="en-US" sz="1800" dirty="0" smtClean="0"/>
              <a:t> promoted by the U.S. DOE and others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Introduction to Sustainable Energy Systems: </a:t>
            </a:r>
            <a:r>
              <a:rPr lang="en-US" dirty="0" err="1" smtClean="0"/>
              <a:t>www.virlab.virginia.edu/Energy_class/Energy_class.htm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Exploiting this in a </a:t>
            </a:r>
            <a:r>
              <a:rPr lang="en-US" sz="2200" b="1" i="1" dirty="0" smtClean="0">
                <a:solidFill>
                  <a:srgbClr val="FBC901"/>
                </a:solidFill>
              </a:rPr>
              <a:t>liquid fluoride thorium reactor (LFTR):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0"/>
            <a:ext cx="87630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Which is a </a:t>
            </a:r>
            <a:r>
              <a:rPr lang="en-US" sz="1800" b="1" dirty="0" smtClean="0"/>
              <a:t>molten salt based reactor </a:t>
            </a:r>
            <a:r>
              <a:rPr lang="en-US" sz="1800" dirty="0" smtClean="0"/>
              <a:t>(MSRE) that, via breeding,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can transmute (convert) dilute fertile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FFCC00"/>
                </a:solidFill>
              </a:rPr>
              <a:t> </a:t>
            </a:r>
            <a:r>
              <a:rPr lang="en-US" sz="1800" dirty="0" smtClean="0"/>
              <a:t> into concentrated fissile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100" b="1" dirty="0" smtClean="0">
              <a:solidFill>
                <a:srgbClr val="FF00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/>
              <a:t>It consists of these parts, doing these things: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1) A </a:t>
            </a:r>
            <a:r>
              <a:rPr lang="en-US" sz="1800" b="1" dirty="0" smtClean="0">
                <a:solidFill>
                  <a:srgbClr val="FFCC00"/>
                </a:solidFill>
              </a:rPr>
              <a:t>reactor core </a:t>
            </a:r>
            <a:r>
              <a:rPr lang="en-US" sz="1800" dirty="0" smtClean="0"/>
              <a:t>fueled by fissile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With that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created from </a:t>
            </a:r>
            <a:r>
              <a:rPr lang="en-US" sz="1800" b="1" dirty="0" smtClean="0"/>
              <a:t>earlier</a:t>
            </a:r>
            <a:r>
              <a:rPr lang="en-US" sz="1800" dirty="0" smtClean="0"/>
              <a:t>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	</a:t>
            </a:r>
            <a:r>
              <a:rPr lang="en-US" sz="1800" dirty="0" smtClean="0"/>
              <a:t>Graphite </a:t>
            </a:r>
            <a:r>
              <a:rPr lang="en-US" sz="1800" b="1" dirty="0" smtClean="0"/>
              <a:t>moderator</a:t>
            </a:r>
            <a:r>
              <a:rPr lang="en-US" sz="1800" dirty="0" smtClean="0"/>
              <a:t> in core </a:t>
            </a:r>
            <a:r>
              <a:rPr lang="en-US" sz="1800" dirty="0" err="1" smtClean="0"/>
              <a:t>thermalizes</a:t>
            </a:r>
            <a:r>
              <a:rPr lang="en-US" sz="1800" dirty="0" smtClean="0"/>
              <a:t> neutrons emitted by </a:t>
            </a:r>
            <a:r>
              <a:rPr lang="en-US" sz="1800" b="1" baseline="30000" dirty="0" smtClean="0"/>
              <a:t>233</a:t>
            </a:r>
            <a:r>
              <a:rPr lang="en-US" sz="1800" b="1" dirty="0" smtClean="0"/>
              <a:t> U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2) A surrounding </a:t>
            </a:r>
            <a:r>
              <a:rPr lang="en-US" sz="1800" b="1" dirty="0" smtClean="0">
                <a:solidFill>
                  <a:srgbClr val="80CC3B"/>
                </a:solidFill>
              </a:rPr>
              <a:t>liquid blanket </a:t>
            </a:r>
            <a:r>
              <a:rPr lang="en-US" sz="1800" dirty="0" smtClean="0"/>
              <a:t>containing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400" b="1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3) </a:t>
            </a:r>
            <a:r>
              <a:rPr lang="en-US" sz="1800" b="1" dirty="0" smtClean="0"/>
              <a:t>Thermal neutrons shoot out into blanket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endParaRPr lang="en-US" sz="1800" b="1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Transmuting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into </a:t>
            </a:r>
            <a:r>
              <a:rPr lang="en-US" sz="1800" b="1" baseline="30000" dirty="0" smtClean="0">
                <a:solidFill>
                  <a:schemeClr val="accent4">
                    <a:lumMod val="75000"/>
                  </a:schemeClr>
                </a:solidFill>
              </a:rPr>
              <a:t>233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b="1" dirty="0" smtClean="0">
              <a:solidFill>
                <a:srgbClr val="FF00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</a:t>
            </a:r>
            <a:r>
              <a:rPr lang="en-US" sz="1800" b="1" baseline="30000" dirty="0" smtClean="0">
                <a:solidFill>
                  <a:srgbClr val="A3A3A3"/>
                </a:solidFill>
              </a:rPr>
              <a:t>233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b="1" dirty="0" err="1" smtClean="0">
                <a:solidFill>
                  <a:srgbClr val="A3A3A3"/>
                </a:solidFill>
              </a:rPr>
              <a:t>Th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dirty="0" smtClean="0"/>
              <a:t>then transmutes into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200" b="1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4)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is then </a:t>
            </a:r>
            <a:r>
              <a:rPr lang="en-US" sz="1800" b="1" dirty="0" smtClean="0"/>
              <a:t>transferred</a:t>
            </a:r>
            <a:r>
              <a:rPr lang="en-US" sz="1800" dirty="0" smtClean="0"/>
              <a:t> from blanket to core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dirty="0" smtClean="0"/>
              <a:t>via "chemical separation"  (!!??)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7805"/>
          <a:stretch>
            <a:fillRect/>
          </a:stretch>
        </p:blipFill>
        <p:spPr>
          <a:xfrm>
            <a:off x="5806342" y="3733800"/>
            <a:ext cx="3261458" cy="296669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Process for </a:t>
            </a:r>
            <a:r>
              <a:rPr lang="en-US" sz="2200" b="1" i="1" baseline="30000" dirty="0" smtClean="0">
                <a:solidFill>
                  <a:srgbClr val="FF0000"/>
                </a:solidFill>
              </a:rPr>
              <a:t>233</a:t>
            </a:r>
            <a:r>
              <a:rPr lang="en-US" sz="2200" b="1" i="1" dirty="0" smtClean="0">
                <a:solidFill>
                  <a:srgbClr val="FF0000"/>
                </a:solidFill>
              </a:rPr>
              <a:t> U</a:t>
            </a:r>
            <a:r>
              <a:rPr lang="en-US" sz="2200" i="1" dirty="0" smtClean="0">
                <a:solidFill>
                  <a:srgbClr val="FFFFFF"/>
                </a:solidFill>
              </a:rPr>
              <a:t> transfer &amp; concentration in the reactor core: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/>
              <a:t>THE LFTR BLANKET AND CORE</a:t>
            </a:r>
            <a:r>
              <a:rPr lang="en-US" sz="1800" dirty="0" smtClean="0"/>
              <a:t> are filled with hot liquid fluoride salt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In that liquid salt,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forms soluble (i.e., dissolved)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4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similarly forms soluble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4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80CC3B"/>
                </a:solidFill>
              </a:rPr>
              <a:t>IN THE BLANKET: </a:t>
            </a:r>
            <a:r>
              <a:rPr lang="en-US" sz="1800" dirty="0" smtClean="0"/>
              <a:t>Added excess fluorine converts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 </a:t>
            </a:r>
            <a:r>
              <a:rPr lang="en-US" sz="1800" b="1" dirty="0" smtClean="0">
                <a:solidFill>
                  <a:srgbClr val="FF0000"/>
                </a:solidFill>
              </a:rPr>
              <a:t>U</a:t>
            </a:r>
            <a:r>
              <a:rPr lang="en-US" sz="1800" b="1" dirty="0" smtClean="0"/>
              <a:t> F</a:t>
            </a:r>
            <a:r>
              <a:rPr lang="en-US" sz="1800" b="1" baseline="-25000" dirty="0" smtClean="0"/>
              <a:t>4</a:t>
            </a:r>
            <a:r>
              <a:rPr lang="en-US" sz="1800" dirty="0" smtClean="0"/>
              <a:t> into gaseous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 </a:t>
            </a:r>
            <a:r>
              <a:rPr lang="en-US" sz="1800" b="1" dirty="0" smtClean="0">
                <a:solidFill>
                  <a:srgbClr val="FF0000"/>
                </a:solidFill>
              </a:rPr>
              <a:t>U</a:t>
            </a:r>
            <a:r>
              <a:rPr lang="en-US" sz="1800" b="1" dirty="0" smtClean="0"/>
              <a:t> F</a:t>
            </a:r>
            <a:r>
              <a:rPr lang="en-US" sz="1800" b="1" baseline="-25000" dirty="0" smtClean="0"/>
              <a:t>6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That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 </a:t>
            </a:r>
            <a:r>
              <a:rPr lang="en-US" sz="1800" b="1" dirty="0" smtClean="0">
                <a:solidFill>
                  <a:srgbClr val="FF0000"/>
                </a:solidFill>
              </a:rPr>
              <a:t>U</a:t>
            </a:r>
            <a:r>
              <a:rPr lang="en-US" sz="1800" b="1" dirty="0" smtClean="0"/>
              <a:t> F</a:t>
            </a:r>
            <a:r>
              <a:rPr lang="en-US" sz="1800" b="1" baseline="-25000" dirty="0" smtClean="0"/>
              <a:t>6</a:t>
            </a:r>
            <a:r>
              <a:rPr lang="en-US" sz="1800" b="1" dirty="0" smtClean="0"/>
              <a:t> </a:t>
            </a:r>
            <a:r>
              <a:rPr lang="en-US" sz="1800" dirty="0" smtClean="0"/>
              <a:t>gas naturally bubbles out of the blanket</a:t>
            </a:r>
            <a:endParaRPr lang="en-US" sz="1800" b="1" dirty="0" smtClean="0">
              <a:solidFill>
                <a:srgbClr val="80CC3B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But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4</a:t>
            </a:r>
            <a:r>
              <a:rPr lang="en-US" sz="1800" b="1" dirty="0" smtClean="0"/>
              <a:t> </a:t>
            </a:r>
            <a:r>
              <a:rPr lang="en-US" sz="1800" dirty="0" smtClean="0"/>
              <a:t>does NOT convert into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6</a:t>
            </a:r>
            <a:r>
              <a:rPr lang="en-US" sz="1800" dirty="0" smtClean="0"/>
              <a:t>, so it </a:t>
            </a:r>
            <a:r>
              <a:rPr lang="en-US" sz="1800" b="1" dirty="0" smtClean="0"/>
              <a:t>remains</a:t>
            </a:r>
            <a:r>
              <a:rPr lang="en-US" sz="1800" dirty="0" smtClean="0"/>
              <a:t> in the blanket</a:t>
            </a:r>
            <a:endParaRPr lang="en-US" sz="1800" b="1" dirty="0" smtClean="0">
              <a:solidFill>
                <a:srgbClr val="80CC3B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IN THE CORE: </a:t>
            </a:r>
            <a:r>
              <a:rPr lang="en-US" sz="1800" dirty="0" smtClean="0"/>
              <a:t>Gaseous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</a:t>
            </a:r>
            <a:r>
              <a:rPr lang="en-US" sz="1800" b="1" dirty="0" smtClean="0">
                <a:solidFill>
                  <a:srgbClr val="A3A3A3"/>
                </a:solidFill>
              </a:rPr>
              <a:t>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6</a:t>
            </a:r>
            <a:r>
              <a:rPr lang="en-US" sz="1800" b="1" dirty="0" smtClean="0"/>
              <a:t> </a:t>
            </a:r>
            <a:r>
              <a:rPr lang="en-US" sz="1800" dirty="0" smtClean="0">
                <a:solidFill>
                  <a:srgbClr val="42A419"/>
                </a:solidFill>
              </a:rPr>
              <a:t> </a:t>
            </a:r>
            <a:r>
              <a:rPr lang="en-US" sz="1800" b="1" dirty="0" smtClean="0">
                <a:solidFill>
                  <a:srgbClr val="80CC3B"/>
                </a:solidFill>
              </a:rPr>
              <a:t>from the blanket</a:t>
            </a:r>
            <a:r>
              <a:rPr lang="en-US" sz="1800" dirty="0" smtClean="0">
                <a:solidFill>
                  <a:srgbClr val="42A419"/>
                </a:solidFill>
              </a:rPr>
              <a:t> </a:t>
            </a:r>
            <a:r>
              <a:rPr lang="en-US" sz="1800" dirty="0" smtClean="0"/>
              <a:t>is bubbled in</a:t>
            </a:r>
            <a:endParaRPr lang="en-US" sz="1800" b="1" dirty="0" smtClean="0">
              <a:solidFill>
                <a:srgbClr val="FFCC00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But hydrogen gas is also bubbled into the core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And via an electrochemical "</a:t>
            </a:r>
            <a:r>
              <a:rPr lang="en-US" sz="1800" dirty="0" err="1" smtClean="0"/>
              <a:t>redox</a:t>
            </a:r>
            <a:r>
              <a:rPr lang="en-US" sz="1800" dirty="0" smtClean="0"/>
              <a:t>" reaction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the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6</a:t>
            </a:r>
            <a:r>
              <a:rPr lang="en-US" sz="1800" b="1" dirty="0" smtClean="0"/>
              <a:t> </a:t>
            </a:r>
            <a:r>
              <a:rPr lang="en-US" sz="1800" dirty="0" smtClean="0"/>
              <a:t>is "reduced" back into salt-soluble</a:t>
            </a:r>
            <a:r>
              <a:rPr lang="en-US" sz="1800" b="1" dirty="0" smtClean="0"/>
              <a:t>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b="1" dirty="0" smtClean="0"/>
              <a:t>F</a:t>
            </a:r>
            <a:r>
              <a:rPr lang="en-US" sz="1800" b="1" baseline="-25000" dirty="0" smtClean="0"/>
              <a:t>4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thereby trapping (and concentrating) the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in the core</a:t>
            </a:r>
            <a:endParaRPr lang="en-US" sz="1800" b="1" dirty="0" smtClean="0">
              <a:solidFill>
                <a:srgbClr val="FFCC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477000"/>
            <a:ext cx="3733800" cy="320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1) http://</a:t>
            </a:r>
            <a:r>
              <a:rPr lang="en-US" dirty="0" err="1" smtClean="0">
                <a:solidFill>
                  <a:schemeClr val="accent1"/>
                </a:solidFill>
              </a:rPr>
              <a:t>liquidfluoridethoriumreactor.glerner.com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A diagram that, hopefully, makes sense of the preceding two slides: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120102" y="-685800"/>
            <a:ext cx="7338098" cy="7391400"/>
            <a:chOff x="1120102" y="-685800"/>
            <a:chExt cx="7338098" cy="7391400"/>
          </a:xfrm>
        </p:grpSpPr>
        <p:sp>
          <p:nvSpPr>
            <p:cNvPr id="6" name="Chord 5"/>
            <p:cNvSpPr/>
            <p:nvPr/>
          </p:nvSpPr>
          <p:spPr bwMode="auto">
            <a:xfrm>
              <a:off x="1219200" y="-685800"/>
              <a:ext cx="6675971" cy="6705600"/>
            </a:xfrm>
            <a:prstGeom prst="chord">
              <a:avLst>
                <a:gd name="adj1" fmla="val 21547947"/>
                <a:gd name="adj2" fmla="val 10856249"/>
              </a:avLst>
            </a:prstGeom>
            <a:solidFill>
              <a:srgbClr val="EEF4F4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7" name="Chord 6"/>
            <p:cNvSpPr/>
            <p:nvPr/>
          </p:nvSpPr>
          <p:spPr bwMode="auto">
            <a:xfrm>
              <a:off x="1307670" y="-571281"/>
              <a:ext cx="6492229" cy="6438681"/>
            </a:xfrm>
            <a:prstGeom prst="chord">
              <a:avLst>
                <a:gd name="adj1" fmla="val 21547947"/>
                <a:gd name="adj2" fmla="val 10856249"/>
              </a:avLst>
            </a:prstGeom>
            <a:solidFill>
              <a:srgbClr val="42A41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8" name="Chord 7"/>
            <p:cNvSpPr/>
            <p:nvPr/>
          </p:nvSpPr>
          <p:spPr bwMode="auto">
            <a:xfrm>
              <a:off x="2724867" y="677597"/>
              <a:ext cx="3736094" cy="3940403"/>
            </a:xfrm>
            <a:prstGeom prst="chord">
              <a:avLst>
                <a:gd name="adj1" fmla="val 21547947"/>
                <a:gd name="adj2" fmla="val 1085624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9" name="Chord 8"/>
            <p:cNvSpPr/>
            <p:nvPr/>
          </p:nvSpPr>
          <p:spPr bwMode="auto">
            <a:xfrm>
              <a:off x="2830349" y="758239"/>
              <a:ext cx="3516623" cy="3759905"/>
            </a:xfrm>
            <a:prstGeom prst="chord">
              <a:avLst>
                <a:gd name="adj1" fmla="val 21547947"/>
                <a:gd name="adj2" fmla="val 10856249"/>
              </a:avLst>
            </a:prstGeom>
            <a:solidFill>
              <a:srgbClr val="C7BC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grpSp>
          <p:nvGrpSpPr>
            <p:cNvPr id="5" name="Group 50"/>
            <p:cNvGrpSpPr/>
            <p:nvPr/>
          </p:nvGrpSpPr>
          <p:grpSpPr>
            <a:xfrm>
              <a:off x="4321289" y="1416215"/>
              <a:ext cx="2794720" cy="2616018"/>
              <a:chOff x="5257800" y="1348315"/>
              <a:chExt cx="2514600" cy="2971800"/>
            </a:xfrm>
          </p:grpSpPr>
          <p:sp>
            <p:nvSpPr>
              <p:cNvPr id="50" name="Block Arc 49"/>
              <p:cNvSpPr/>
              <p:nvPr/>
            </p:nvSpPr>
            <p:spPr bwMode="auto">
              <a:xfrm>
                <a:off x="5639645" y="1742017"/>
                <a:ext cx="1758809" cy="2063956"/>
              </a:xfrm>
              <a:prstGeom prst="blockArc">
                <a:avLst>
                  <a:gd name="adj1" fmla="val 10961429"/>
                  <a:gd name="adj2" fmla="val 21340992"/>
                  <a:gd name="adj3" fmla="val 4564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  <p:sp>
            <p:nvSpPr>
              <p:cNvPr id="49" name="Block Arc 48"/>
              <p:cNvSpPr/>
              <p:nvPr/>
            </p:nvSpPr>
            <p:spPr bwMode="auto">
              <a:xfrm>
                <a:off x="5257800" y="1348315"/>
                <a:ext cx="2514600" cy="2971800"/>
              </a:xfrm>
              <a:prstGeom prst="blockArc">
                <a:avLst>
                  <a:gd name="adj1" fmla="val 11048153"/>
                  <a:gd name="adj2" fmla="val 21389408"/>
                  <a:gd name="adj3" fmla="val 2358"/>
                </a:avLst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20102" y="1676400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rgbClr val="FFFF00"/>
                  </a:solidFill>
                </a:rPr>
                <a:t>232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</a:rPr>
                <a:t>Th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39502" y="3213511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rgbClr val="FF0000"/>
                  </a:solidFill>
                </a:rPr>
                <a:t>233</a:t>
              </a:r>
              <a:r>
                <a:rPr lang="en-US" dirty="0" smtClean="0">
                  <a:solidFill>
                    <a:srgbClr val="FF0000"/>
                  </a:solidFill>
                </a:rPr>
                <a:t> U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86600" y="1321802"/>
              <a:ext cx="867741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00200" y="3591337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rgbClr val="FFFF00"/>
                  </a:solidFill>
                </a:rPr>
                <a:t>232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r>
                <a:rPr lang="en-US" dirty="0" err="1" smtClean="0">
                  <a:solidFill>
                    <a:srgbClr val="FFFF00"/>
                  </a:solidFill>
                </a:rPr>
                <a:t>Th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grpSp>
          <p:nvGrpSpPr>
            <p:cNvPr id="10" name="Group 41"/>
            <p:cNvGrpSpPr/>
            <p:nvPr/>
          </p:nvGrpSpPr>
          <p:grpSpPr>
            <a:xfrm>
              <a:off x="7335022" y="1821860"/>
              <a:ext cx="372630" cy="783116"/>
              <a:chOff x="8172333" y="1371600"/>
              <a:chExt cx="457200" cy="1143000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8172333" y="1371600"/>
                <a:ext cx="76200" cy="11430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8553333" y="1371600"/>
                <a:ext cx="76200" cy="11430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301702" y="3515137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rgbClr val="FF0000"/>
                  </a:solidFill>
                </a:rPr>
                <a:t>233</a:t>
              </a:r>
              <a:r>
                <a:rPr lang="en-US" dirty="0" smtClean="0">
                  <a:solidFill>
                    <a:srgbClr val="FF0000"/>
                  </a:solidFill>
                </a:rPr>
                <a:t> U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 rot="5400000">
              <a:off x="7273976" y="1073481"/>
              <a:ext cx="482639" cy="1207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11" name="Group 63"/>
            <p:cNvGrpSpPr/>
            <p:nvPr/>
          </p:nvGrpSpPr>
          <p:grpSpPr>
            <a:xfrm>
              <a:off x="3717491" y="1889466"/>
              <a:ext cx="372629" cy="715509"/>
              <a:chOff x="8229600" y="1371600"/>
              <a:chExt cx="457200" cy="11430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8229600" y="1371600"/>
                <a:ext cx="76200" cy="11430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8610600" y="1371600"/>
                <a:ext cx="76200" cy="11430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10800000" vert="eaVert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03" charset="0"/>
                  <a:ea typeface="Arial" pitchFamily="-103" charset="0"/>
                  <a:cs typeface="Arial" pitchFamily="-103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3470799" y="1321802"/>
              <a:ext cx="867741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 rot="5400000">
              <a:off x="3718552" y="1073481"/>
              <a:ext cx="482639" cy="1207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5145904" y="1474434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rgbClr val="FF0000"/>
                  </a:solidFill>
                </a:rPr>
                <a:t>233</a:t>
              </a:r>
              <a:r>
                <a:rPr lang="en-US" dirty="0" smtClean="0">
                  <a:solidFill>
                    <a:srgbClr val="FF0000"/>
                  </a:solidFill>
                </a:rPr>
                <a:t> U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6</a:t>
              </a:r>
              <a:endParaRPr lang="en-US" baseline="-25000" dirty="0"/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 rot="16200000" flipH="1">
              <a:off x="3883650" y="2708107"/>
              <a:ext cx="368086" cy="29327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 rot="16200000" flipH="1">
              <a:off x="1447802" y="2667001"/>
              <a:ext cx="1143001" cy="761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2362198" y="4114799"/>
              <a:ext cx="762002" cy="76200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rot="5400000" flipH="1" flipV="1">
              <a:off x="5981700" y="4152900"/>
              <a:ext cx="762000" cy="6858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 rot="16200000" flipV="1">
              <a:off x="6506702" y="3001501"/>
              <a:ext cx="691484" cy="1111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 rot="16200000" flipH="1" flipV="1">
              <a:off x="4354858" y="2851222"/>
              <a:ext cx="430584" cy="88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2895600" y="4962937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233</a:t>
              </a:r>
              <a:r>
                <a:rPr lang="en-US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Th</a:t>
              </a:r>
              <a:r>
                <a:rPr lang="en-US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53000" y="4960174"/>
              <a:ext cx="1242098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aseline="30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233</a:t>
              </a:r>
              <a:r>
                <a:rPr lang="en-US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 Pa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rot="10800000" flipV="1">
              <a:off x="3276602" y="3505200"/>
              <a:ext cx="761999" cy="533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1" name="Oval 60"/>
            <p:cNvSpPr/>
            <p:nvPr/>
          </p:nvSpPr>
          <p:spPr bwMode="auto">
            <a:xfrm>
              <a:off x="3048000" y="4051300"/>
              <a:ext cx="186315" cy="20282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 rot="16200000" flipH="1">
              <a:off x="4152901" y="5981699"/>
              <a:ext cx="685800" cy="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2" name="Oval 71"/>
            <p:cNvSpPr/>
            <p:nvPr/>
          </p:nvSpPr>
          <p:spPr bwMode="auto">
            <a:xfrm>
              <a:off x="4419600" y="6426579"/>
              <a:ext cx="186315" cy="202821"/>
            </a:xfrm>
            <a:prstGeom prst="ellipse">
              <a:avLst/>
            </a:prstGeom>
            <a:solidFill>
              <a:srgbClr val="0080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 bwMode="auto">
            <a:xfrm>
              <a:off x="4191000" y="5264974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 rot="5400000">
              <a:off x="7200900" y="3086100"/>
              <a:ext cx="381000" cy="152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01" name="TextBox 100"/>
            <p:cNvSpPr txBox="1"/>
            <p:nvPr/>
          </p:nvSpPr>
          <p:spPr>
            <a:xfrm>
              <a:off x="7239000" y="2590800"/>
              <a:ext cx="457200" cy="371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</a:t>
              </a:r>
              <a:endParaRPr lang="en-US" baseline="-25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343400" y="6336268"/>
              <a:ext cx="124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FF"/>
                  </a:solidFill>
                </a:rPr>
                <a:t>Beta</a:t>
              </a:r>
              <a:endParaRPr lang="en-US" baseline="-25000" dirty="0">
                <a:solidFill>
                  <a:srgbClr val="0080FF"/>
                </a:solidFill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 bwMode="auto">
            <a:xfrm>
              <a:off x="6705600" y="4756149"/>
              <a:ext cx="533400" cy="4571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1" name="Oval 120"/>
            <p:cNvSpPr/>
            <p:nvPr/>
          </p:nvSpPr>
          <p:spPr bwMode="auto">
            <a:xfrm>
              <a:off x="7281285" y="5283579"/>
              <a:ext cx="186315" cy="202821"/>
            </a:xfrm>
            <a:prstGeom prst="ellipse">
              <a:avLst/>
            </a:prstGeom>
            <a:solidFill>
              <a:srgbClr val="0080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216102" y="5193268"/>
              <a:ext cx="124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80FF"/>
                  </a:solidFill>
                </a:rPr>
                <a:t>Beta</a:t>
              </a:r>
              <a:endParaRPr lang="en-US" baseline="-25000" dirty="0">
                <a:solidFill>
                  <a:srgbClr val="0080FF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But the real reactor wouldn't be just a couple of open shells: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reactor core itself might be packaged up as shown on the left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algn="r" eaLnBrk="1" hangingPunct="1">
              <a:defRPr/>
            </a:pPr>
            <a:r>
              <a:rPr lang="en-US" sz="1800" dirty="0" smtClean="0"/>
              <a:t>With conversions &amp; transfer functions implemented as shown on the right: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Complexity (pumps, </a:t>
            </a:r>
            <a:r>
              <a:rPr lang="en-US" sz="1800" dirty="0" err="1" smtClean="0"/>
              <a:t>redox</a:t>
            </a:r>
            <a:r>
              <a:rPr lang="en-US" sz="1800" dirty="0" smtClean="0"/>
              <a:t> reactors, gas transfer . . .) raises an obvious question: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Might LFTR reactors enhance nuclear waste safety </a:t>
            </a:r>
          </a:p>
          <a:p>
            <a:pPr algn="r"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only at the expense of diminished operational reliability &amp; safety?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3231"/>
          <a:stretch>
            <a:fillRect/>
          </a:stretch>
        </p:blipFill>
        <p:spPr>
          <a:xfrm>
            <a:off x="4876800" y="2057400"/>
            <a:ext cx="4114800" cy="2652394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7800" y="6324600"/>
            <a:ext cx="3733800" cy="320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http://</a:t>
            </a:r>
            <a:r>
              <a:rPr lang="en-US" dirty="0" err="1" smtClean="0">
                <a:solidFill>
                  <a:schemeClr val="accent1"/>
                </a:solidFill>
              </a:rPr>
              <a:t>liquidfluoridethoriumreactor.glerner.com</a:t>
            </a:r>
            <a:r>
              <a:rPr lang="en-US" dirty="0" smtClean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14" y="2057400"/>
            <a:ext cx="4495800" cy="2684449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0" y="6324600"/>
            <a:ext cx="510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1200" b="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http://cen.acs.org/articles/93/i27/Trying-Unleash-Power-Thorium.html</a:t>
            </a:r>
            <a:endParaRPr kumimoji="0" lang="en-US" sz="12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It's claimed that </a:t>
            </a:r>
            <a:r>
              <a:rPr lang="en-US" sz="2200" i="1" dirty="0" err="1" smtClean="0">
                <a:solidFill>
                  <a:srgbClr val="FFFFFF"/>
                </a:solidFill>
              </a:rPr>
              <a:t>LFTR's</a:t>
            </a:r>
            <a:r>
              <a:rPr lang="en-US" sz="2200" i="1" dirty="0" smtClean="0">
                <a:solidFill>
                  <a:srgbClr val="FFFFFF"/>
                </a:solidFill>
              </a:rPr>
              <a:t> would actually </a:t>
            </a:r>
            <a:r>
              <a:rPr lang="en-US" sz="2200" i="1" dirty="0" smtClean="0">
                <a:solidFill>
                  <a:srgbClr val="FBC901"/>
                </a:solidFill>
              </a:rPr>
              <a:t>increase</a:t>
            </a:r>
            <a:r>
              <a:rPr lang="en-US" sz="2200" i="1" dirty="0" smtClean="0">
                <a:solidFill>
                  <a:srgbClr val="FFFFFF"/>
                </a:solidFill>
              </a:rPr>
              <a:t> </a:t>
            </a:r>
            <a:r>
              <a:rPr lang="en-US" sz="2200" b="1" i="1" dirty="0" smtClean="0">
                <a:solidFill>
                  <a:srgbClr val="FFFFFF"/>
                </a:solidFill>
              </a:rPr>
              <a:t>short term </a:t>
            </a:r>
            <a:r>
              <a:rPr lang="en-US" sz="2200" i="1" dirty="0" smtClean="0">
                <a:solidFill>
                  <a:srgbClr val="FFFFFF"/>
                </a:solidFill>
              </a:rPr>
              <a:t>safety: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7630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Firstly, because the reactor eliminates extreme high pressure piping (as in </a:t>
            </a:r>
            <a:r>
              <a:rPr lang="en-US" sz="1800" dirty="0" err="1" smtClean="0"/>
              <a:t>PWR's</a:t>
            </a:r>
            <a:r>
              <a:rPr lang="en-US" sz="1800" dirty="0" smtClean="0"/>
              <a:t>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Secondly, because </a:t>
            </a:r>
            <a:r>
              <a:rPr lang="en-US" sz="1800" b="1" dirty="0" smtClean="0"/>
              <a:t>molten salts expand upon overheating</a:t>
            </a:r>
            <a:r>
              <a:rPr lang="en-US" sz="1800" dirty="0" smtClean="0"/>
              <a:t>: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=&gt; Which spreads fissile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atoms farther apart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=&gt; Diminishing likelihood of emitted neutrons hitting other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=&gt; Attenuating fission chain reactions (= Negative Feedback)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Thirdly, because </a:t>
            </a:r>
            <a:r>
              <a:rPr lang="en-US" sz="1800" dirty="0" err="1" smtClean="0"/>
              <a:t>LFTR's</a:t>
            </a:r>
            <a:r>
              <a:rPr lang="en-US" sz="1800" dirty="0" smtClean="0"/>
              <a:t> have a built-in </a:t>
            </a:r>
            <a:r>
              <a:rPr lang="en-US" sz="1800" b="1" dirty="0" smtClean="0"/>
              <a:t>solid salt drain plug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If the reactor tries to overheat, </a:t>
            </a:r>
            <a:r>
              <a:rPr lang="en-US" sz="1800" b="1" dirty="0" smtClean="0">
                <a:solidFill>
                  <a:srgbClr val="FBC901"/>
                </a:solidFill>
              </a:rPr>
              <a:t>that plug melts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b="1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Allowing molten salt from the reactor (</a:t>
            </a:r>
            <a:r>
              <a:rPr lang="en-US" sz="1800" dirty="0" err="1" smtClean="0"/>
              <a:t>w</a:t>
            </a:r>
            <a:r>
              <a:rPr lang="en-US" sz="1800" dirty="0" smtClean="0"/>
              <a:t>/ nuclear fuel)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To drain out into multiple small compartments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100" b="1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	</a:t>
            </a:r>
            <a:r>
              <a:rPr lang="en-US" sz="1800" i="1" dirty="0" smtClean="0">
                <a:solidFill>
                  <a:srgbClr val="FBC901"/>
                </a:solidFill>
              </a:rPr>
              <a:t>Yielding (it's claimed) immediate pump &amp; water-free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i="1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i="1" dirty="0" smtClean="0">
                <a:solidFill>
                  <a:srgbClr val="FBC901"/>
                </a:solidFill>
              </a:rPr>
              <a:t>	"passive shutdown" of the reactor (the Gen III ideal!)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56880" b="3902"/>
          <a:stretch>
            <a:fillRect/>
          </a:stretch>
        </p:blipFill>
        <p:spPr>
          <a:xfrm>
            <a:off x="6917739" y="3276600"/>
            <a:ext cx="2084859" cy="3429000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54864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9999"/>
                </a:solidFill>
              </a:rPr>
              <a:t>Figure: https://daryanenergyblog.wordpress.com/ca/part-8-msr-lftr/</a:t>
            </a:r>
            <a:endParaRPr lang="en-US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So back to the other claim of </a:t>
            </a:r>
            <a:r>
              <a:rPr lang="en-US" sz="2200" b="1" i="1" dirty="0" smtClean="0">
                <a:solidFill>
                  <a:srgbClr val="FFFFFF"/>
                </a:solidFill>
              </a:rPr>
              <a:t>long term </a:t>
            </a:r>
            <a:r>
              <a:rPr lang="en-US" sz="2200" i="1" dirty="0" smtClean="0">
                <a:solidFill>
                  <a:srgbClr val="FFFFFF"/>
                </a:solidFill>
              </a:rPr>
              <a:t>safety enhancement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8991600" cy="58674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That is, the claim that </a:t>
            </a:r>
            <a:r>
              <a:rPr lang="en-US" sz="1800" dirty="0" err="1" smtClean="0"/>
              <a:t>LFTR's</a:t>
            </a:r>
            <a:r>
              <a:rPr lang="en-US" sz="1800" dirty="0" smtClean="0"/>
              <a:t> would radically diminish nuclear waste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This is based, firstly, on the use of liquefied nuclear fuels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	</a:t>
            </a:r>
            <a:r>
              <a:rPr lang="en-US" sz="1800" b="1" dirty="0" smtClean="0">
                <a:solidFill>
                  <a:srgbClr val="FBC901"/>
                </a:solidFill>
              </a:rPr>
              <a:t>which eliminates the fuel rod problem of accumulating stress &amp; Xenon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Allowing nuclear fuel to be used longer, and to be much more completely "burned"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THUS: Necessary amount of fuel drops radically (e.g., by 4X – 25X)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AND: Fuel that does exit the reactor has been more completely </a:t>
            </a:r>
            <a:r>
              <a:rPr lang="en-US" sz="1800" dirty="0" err="1" smtClean="0"/>
              <a:t>fissioned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So its atoms are much closer to transmuting into non-radioactive atoms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Secondly,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233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b="1" dirty="0" err="1" smtClean="0">
                <a:solidFill>
                  <a:srgbClr val="FBC901"/>
                </a:solidFill>
              </a:rPr>
              <a:t>Th</a:t>
            </a:r>
            <a:r>
              <a:rPr lang="en-US" sz="1800" b="1" dirty="0" smtClean="0">
                <a:solidFill>
                  <a:srgbClr val="FBC901"/>
                </a:solidFill>
              </a:rPr>
              <a:t> radioactive products have intrinsically shorter lifetimes: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dirty="0" smtClean="0"/>
              <a:t>Heavy </a:t>
            </a:r>
            <a:r>
              <a:rPr lang="en-US" sz="1800" b="1" dirty="0" smtClean="0">
                <a:solidFill>
                  <a:srgbClr val="FF6600"/>
                </a:solidFill>
              </a:rPr>
              <a:t>actinide</a:t>
            </a:r>
            <a:r>
              <a:rPr lang="en-US" sz="1800" b="1" dirty="0" smtClean="0"/>
              <a:t> atoms have notoriously long-lived radioactivity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The most persistent actinides have </a:t>
            </a:r>
            <a:r>
              <a:rPr lang="en-US" sz="1800" b="1" dirty="0" err="1" smtClean="0">
                <a:solidFill>
                  <a:srgbClr val="FF6600"/>
                </a:solidFill>
              </a:rPr>
              <a:t>transuranic</a:t>
            </a:r>
            <a:r>
              <a:rPr lang="en-US" sz="1800" dirty="0" smtClean="0"/>
              <a:t> masses of ≥ </a:t>
            </a:r>
            <a:r>
              <a:rPr lang="en-US" sz="1800" b="1" dirty="0" smtClean="0"/>
              <a:t>239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These form </a:t>
            </a:r>
            <a:r>
              <a:rPr lang="en-US" sz="1800" b="1" dirty="0" smtClean="0"/>
              <a:t>easily</a:t>
            </a:r>
            <a:r>
              <a:rPr lang="en-US" sz="1800" dirty="0" smtClean="0"/>
              <a:t> from heavy </a:t>
            </a:r>
            <a:r>
              <a:rPr lang="en-US" sz="1800" b="1" baseline="30000" dirty="0" smtClean="0"/>
              <a:t>238</a:t>
            </a:r>
            <a:r>
              <a:rPr lang="en-US" sz="1800" b="1" dirty="0" smtClean="0"/>
              <a:t> U</a:t>
            </a:r>
            <a:r>
              <a:rPr lang="en-US" sz="1800" dirty="0" smtClean="0"/>
              <a:t>, but </a:t>
            </a:r>
            <a:r>
              <a:rPr lang="en-US" sz="1800" b="1" dirty="0" smtClean="0"/>
              <a:t>not</a:t>
            </a:r>
            <a:r>
              <a:rPr lang="en-US" sz="1800" dirty="0" smtClean="0"/>
              <a:t> from lighter </a:t>
            </a:r>
            <a:r>
              <a:rPr lang="en-US" sz="1800" b="1" baseline="30000" dirty="0" smtClean="0"/>
              <a:t>233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</a:t>
            </a:r>
            <a:endParaRPr lang="en-US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40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This argument shown graphically, first for common fission: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90600" y="1397794"/>
            <a:ext cx="7924800" cy="5384006"/>
            <a:chOff x="902494" y="1219994"/>
            <a:chExt cx="7924800" cy="5384006"/>
          </a:xfrm>
        </p:grpSpPr>
        <p:cxnSp>
          <p:nvCxnSpPr>
            <p:cNvPr id="5" name="Straight Arrow Connector 4"/>
            <p:cNvCxnSpPr/>
            <p:nvPr/>
          </p:nvCxnSpPr>
          <p:spPr bwMode="auto">
            <a:xfrm rot="5400000" flipH="1" flipV="1">
              <a:off x="-1447006" y="3581400"/>
              <a:ext cx="47244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2362200" y="3327400"/>
              <a:ext cx="3200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Nucleus </a:t>
              </a: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BC9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captures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neutron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b="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becoming slightly heavier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654300" y="2590800"/>
              <a:ext cx="457200" cy="4572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133600" y="1600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990600" y="14478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Neutron</a:t>
              </a: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1231900" y="26162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Nucleus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6200000" flipH="1">
              <a:off x="2235200" y="2019300"/>
              <a:ext cx="609600" cy="381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3276600" y="2438400"/>
              <a:ext cx="1600200" cy="3048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5105400" y="2197100"/>
              <a:ext cx="457200" cy="4572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5715000" y="2667000"/>
              <a:ext cx="1981200" cy="1524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7772400" y="4191000"/>
              <a:ext cx="381000" cy="3810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239000" y="5181600"/>
              <a:ext cx="304800" cy="3048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H="1">
              <a:off x="5334000" y="3124200"/>
              <a:ext cx="2209800" cy="16002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>
              <a:off x="5638800" y="1270000"/>
              <a:ext cx="31242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Heavier unstable nucleus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splits</a:t>
              </a:r>
              <a:r>
                <a:rPr lang="en-US" b="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 apart 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(</a:t>
              </a:r>
              <a:r>
                <a:rPr kumimoji="0" lang="en-US" sz="1800" i="0" u="none" strike="noStrike" kern="0" cap="none" spc="0" normalizeH="0" noProof="0" dirty="0" smtClean="0">
                  <a:ln>
                    <a:noFill/>
                  </a:ln>
                  <a:solidFill>
                    <a:srgbClr val="FBC9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fissions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)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lang="en-US" b="0" kern="0" baseline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into</a:t>
              </a:r>
              <a:r>
                <a:rPr lang="en-US" b="0" kern="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 much smaller nuclei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902494" y="5943600"/>
              <a:ext cx="79248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4114800" y="6146800"/>
              <a:ext cx="1600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Time</a:t>
              </a: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-76200" y="914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Atomic Mass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413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But for nuclei mass ≥ 239, </a:t>
            </a:r>
            <a:r>
              <a:rPr lang="en-US" sz="2200" i="1" dirty="0" err="1" smtClean="0">
                <a:solidFill>
                  <a:srgbClr val="FFFFFF"/>
                </a:solidFill>
              </a:rPr>
              <a:t>transuranic</a:t>
            </a:r>
            <a:r>
              <a:rPr lang="en-US" sz="2200" i="1" dirty="0" smtClean="0">
                <a:solidFill>
                  <a:srgbClr val="FFFFFF"/>
                </a:solidFill>
              </a:rPr>
              <a:t> actinides can be formed: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200" y="927100"/>
            <a:ext cx="9220200" cy="5867400"/>
            <a:chOff x="-76200" y="838200"/>
            <a:chExt cx="9220200" cy="586740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990600" y="1371600"/>
              <a:ext cx="8153400" cy="1219200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990600" y="2590800"/>
              <a:ext cx="8153400" cy="3505200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2362200" y="3962400"/>
              <a:ext cx="1295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Alternate Nuclei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895600" y="2590800"/>
              <a:ext cx="381000" cy="3810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600200" y="3124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143000" y="2667000"/>
              <a:ext cx="1066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Neutron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1854200" y="3211512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3505200" y="2463800"/>
              <a:ext cx="762000" cy="228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4419600" y="2209800"/>
              <a:ext cx="381000" cy="3810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rot="16200000" flipH="1">
              <a:off x="4953000" y="3505200"/>
              <a:ext cx="1676400" cy="1524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6" name="Oval 25"/>
            <p:cNvSpPr/>
            <p:nvPr/>
          </p:nvSpPr>
          <p:spPr bwMode="auto">
            <a:xfrm>
              <a:off x="6629400" y="5181600"/>
              <a:ext cx="304800" cy="3048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096000" y="5638800"/>
              <a:ext cx="243840" cy="24384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H="1">
              <a:off x="4572000" y="4038600"/>
              <a:ext cx="1905000" cy="1143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8" name="Oval 47"/>
            <p:cNvSpPr/>
            <p:nvPr/>
          </p:nvSpPr>
          <p:spPr bwMode="auto">
            <a:xfrm>
              <a:off x="2895600" y="3505200"/>
              <a:ext cx="381000" cy="3810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419600" y="3200400"/>
              <a:ext cx="381000" cy="381000"/>
            </a:xfrm>
            <a:prstGeom prst="ellipse">
              <a:avLst/>
            </a:prstGeom>
            <a:solidFill>
              <a:srgbClr val="FFB5B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eaVert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03" charset="0"/>
                <a:ea typeface="Arial" pitchFamily="-103" charset="0"/>
                <a:cs typeface="Arial" pitchFamily="-103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3505200" y="3429000"/>
              <a:ext cx="838200" cy="2286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4953000" y="2400301"/>
              <a:ext cx="4191000" cy="1142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953000" y="2527300"/>
              <a:ext cx="4191000" cy="3048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BC90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rot="5400000" flipH="1" flipV="1">
              <a:off x="-1409700" y="3694906"/>
              <a:ext cx="48006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800100" y="2437606"/>
              <a:ext cx="381000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812800" y="4341018"/>
              <a:ext cx="381000" cy="1588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25400" y="4139406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230</a:t>
              </a:r>
            </a:p>
          </p:txBody>
        </p:sp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101600" y="2234406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240</a:t>
              </a: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-76200" y="838200"/>
              <a:ext cx="2133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Atomic Mass</a:t>
              </a:r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4343400" y="6248400"/>
              <a:ext cx="1600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Time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 bwMode="auto">
            <a:xfrm>
              <a:off x="990600" y="6096000"/>
              <a:ext cx="81534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1219200" y="1524000"/>
              <a:ext cx="784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lang="en-US" kern="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Transuranic</a:t>
              </a:r>
              <a:r>
                <a:rPr lang="en-US" kern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 actinide decay: 10's to 100's of MILLENIA</a:t>
              </a:r>
              <a:endPara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5562600" y="3429000"/>
              <a:ext cx="3581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lang="en-US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More common fission decay: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-103" charset="2"/>
                <a:buNone/>
                <a:tabLst>
                  <a:tab pos="455613" algn="l"/>
                  <a:tab pos="909638" algn="l"/>
                  <a:tab pos="1376363" algn="l"/>
                </a:tabLst>
                <a:defRPr/>
              </a:pPr>
              <a:r>
                <a:rPr lang="en-US" kern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rPr>
                <a:t>100's to 1000's of YEARS</a:t>
              </a:r>
              <a:endPara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Comparison of Thorium LFTR and Uranium PWR radioactive waste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85800"/>
            <a:ext cx="8763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From American Physical Society's "Forum on Physics &amp; Society"</a:t>
            </a:r>
          </a:p>
          <a:p>
            <a:pPr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r>
              <a:rPr lang="en-US" sz="1600" dirty="0" smtClean="0"/>
              <a:t>THE professional society all U.S. physicists (and many/most international physicists)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429000"/>
            <a:ext cx="3810000" cy="2744427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534400" cy="320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APS article &amp; figure: https://www.aps.org/units/fps/newsletters/201101/hargraves.cfm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Which draws on data from: http://www.europhysicsnews.org/articles/epn/pdf/2007/02/epn07204.pdf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45059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Lighter (</a:t>
            </a:r>
            <a:r>
              <a:rPr lang="en-US" sz="1400" b="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suburanic</a:t>
            </a:r>
            <a: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 faster decaying fission products,</a:t>
            </a:r>
            <a:b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1400" b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as produced by ALL reactors</a:t>
            </a:r>
            <a:endParaRPr lang="en-US" sz="1400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581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6600"/>
                </a:solidFill>
              </a:rPr>
              <a:t>High quantities of heavy persistent </a:t>
            </a:r>
            <a:r>
              <a:rPr lang="en-US" sz="1400" dirty="0" err="1" smtClean="0">
                <a:solidFill>
                  <a:srgbClr val="FF6600"/>
                </a:solidFill>
              </a:rPr>
              <a:t>transuranic</a:t>
            </a:r>
            <a:r>
              <a:rPr lang="en-US" sz="1400" dirty="0" smtClean="0">
                <a:solidFill>
                  <a:srgbClr val="FF6600"/>
                </a:solidFill>
              </a:rPr>
              <a:t> actinides</a:t>
            </a:r>
            <a:r>
              <a:rPr lang="en-US" sz="1400" b="0" dirty="0" smtClean="0">
                <a:solidFill>
                  <a:srgbClr val="FF6600"/>
                </a:solidFill>
              </a:rPr>
              <a:t> produced in uranium fueled </a:t>
            </a:r>
            <a:r>
              <a:rPr lang="en-US" sz="1400" b="0" dirty="0" err="1" smtClean="0">
                <a:solidFill>
                  <a:srgbClr val="FF6600"/>
                </a:solidFill>
              </a:rPr>
              <a:t>PWR's</a:t>
            </a:r>
            <a:endParaRPr lang="en-US" sz="1400" b="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3441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80FF54"/>
                </a:solidFill>
              </a:rPr>
              <a:t>Much lower quantities of heavy persistent </a:t>
            </a:r>
            <a:r>
              <a:rPr lang="en-US" sz="1400" dirty="0" err="1" smtClean="0">
                <a:solidFill>
                  <a:srgbClr val="80FF54"/>
                </a:solidFill>
              </a:rPr>
              <a:t>transuranic</a:t>
            </a:r>
            <a:r>
              <a:rPr lang="en-US" sz="1400" dirty="0" smtClean="0">
                <a:solidFill>
                  <a:srgbClr val="80FF54"/>
                </a:solidFill>
              </a:rPr>
              <a:t> actinides</a:t>
            </a:r>
            <a:r>
              <a:rPr lang="en-US" sz="1400" b="0" dirty="0" smtClean="0">
                <a:solidFill>
                  <a:srgbClr val="80FF54"/>
                </a:solidFill>
              </a:rPr>
              <a:t> produced by Thorium fueled </a:t>
            </a:r>
            <a:r>
              <a:rPr lang="en-US" sz="1400" b="0" dirty="0" err="1" smtClean="0">
                <a:solidFill>
                  <a:srgbClr val="80FF54"/>
                </a:solidFill>
              </a:rPr>
              <a:t>LFTR's</a:t>
            </a:r>
            <a:endParaRPr lang="en-US" sz="1400" b="0" dirty="0">
              <a:solidFill>
                <a:srgbClr val="80FF54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676400"/>
            <a:ext cx="906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"Thorium </a:t>
            </a:r>
            <a:r>
              <a:rPr lang="en-US" sz="1600" b="0" i="1" kern="0" dirty="0" smtClean="0"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&amp;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uranium fueled reactors produce essentially the same fission products, whose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radiotoxicity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500 years drops below that of the original ore mined for uranium to power a PWR.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kumimoji="0" lang="en-US" sz="5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(But) </a:t>
            </a:r>
            <a:r>
              <a:rPr lang="en-US" sz="1600" b="0" i="1" kern="0" dirty="0" smtClean="0"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LFTR would create far fewer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transuranic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actinides than a PWR.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700" b="0" i="1" u="none" strike="noStrike" kern="0" cap="none" spc="0" normalizeH="0" baseline="0" noProof="0" dirty="0" smtClean="0">
              <a:ln>
                <a:noFill/>
              </a:ln>
              <a:solidFill>
                <a:srgbClr val="FBC90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(Thus) 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after 300 years the LFTR waste radiation would be 10,000 times less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FBC9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03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Which leaves us with the question of non-proliferation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THIS has been the standing argument against all types of "breeder" reactors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 ALL of which are designed to "breed" NEW fissile atoms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As occurs within a LFTR as it breeds new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233</a:t>
            </a:r>
            <a:r>
              <a:rPr lang="en-US" sz="1800" b="1" dirty="0" smtClean="0">
                <a:solidFill>
                  <a:srgbClr val="FF0000"/>
                </a:solidFill>
              </a:rPr>
              <a:t> U </a:t>
            </a:r>
            <a:r>
              <a:rPr lang="en-US" sz="1800" dirty="0" smtClean="0"/>
              <a:t>from 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232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Th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6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For non-proliferation one must block breeding of bomb-ready </a:t>
            </a:r>
            <a:r>
              <a:rPr lang="en-US" sz="1800" dirty="0" err="1" smtClean="0"/>
              <a:t>fissiles</a:t>
            </a:r>
            <a:r>
              <a:rPr lang="en-US" sz="1800" dirty="0" smtClean="0"/>
              <a:t> such as 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239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Pu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b="1" dirty="0" smtClean="0"/>
              <a:t>How and why a  </a:t>
            </a:r>
            <a:r>
              <a:rPr lang="en-US" sz="1800" b="1" baseline="30000" dirty="0" smtClean="0"/>
              <a:t>232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</a:t>
            </a:r>
            <a:r>
              <a:rPr lang="en-US" sz="1800" b="1" dirty="0" smtClean="0"/>
              <a:t> fueled LFTR might meet that challenge: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1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BC901"/>
                </a:solidFill>
              </a:rPr>
              <a:t>1) Light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232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b="1" dirty="0" err="1" smtClean="0">
                <a:solidFill>
                  <a:srgbClr val="FBC901"/>
                </a:solidFill>
              </a:rPr>
              <a:t>Th</a:t>
            </a:r>
            <a:r>
              <a:rPr lang="en-US" sz="1800" dirty="0" smtClean="0">
                <a:solidFill>
                  <a:srgbClr val="FBC901"/>
                </a:solidFill>
              </a:rPr>
              <a:t> can't easily breed heavy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239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b="1" dirty="0" err="1" smtClean="0">
                <a:solidFill>
                  <a:srgbClr val="FBC901"/>
                </a:solidFill>
              </a:rPr>
              <a:t>Pu</a:t>
            </a:r>
            <a:r>
              <a:rPr lang="en-US" sz="1800" b="1" dirty="0" smtClean="0">
                <a:solidFill>
                  <a:srgbClr val="FBC901"/>
                </a:solidFill>
              </a:rPr>
              <a:t>  </a:t>
            </a:r>
            <a:r>
              <a:rPr lang="en-US" sz="1800" dirty="0" smtClean="0">
                <a:solidFill>
                  <a:srgbClr val="FBC901"/>
                </a:solidFill>
              </a:rPr>
              <a:t>=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dirty="0" smtClean="0">
                <a:solidFill>
                  <a:srgbClr val="FBC901"/>
                </a:solidFill>
              </a:rPr>
              <a:t>actinide argument revisited: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	</a:t>
            </a:r>
            <a:r>
              <a:rPr lang="en-US" sz="1800" dirty="0" smtClean="0"/>
              <a:t>	</a:t>
            </a:r>
            <a:r>
              <a:rPr lang="en-US" sz="1800" i="1" dirty="0" smtClean="0"/>
              <a:t>Each </a:t>
            </a:r>
            <a:r>
              <a:rPr lang="en-US" sz="1800" b="1" i="1" baseline="30000" dirty="0" smtClean="0"/>
              <a:t>232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Th</a:t>
            </a:r>
            <a:r>
              <a:rPr lang="en-US" sz="1800" b="1" i="1" dirty="0" smtClean="0"/>
              <a:t> </a:t>
            </a:r>
            <a:r>
              <a:rPr lang="en-US" sz="1800" i="1" dirty="0" smtClean="0"/>
              <a:t>nucleus would have to capture a neutron seven times!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BC901"/>
                </a:solidFill>
              </a:rPr>
              <a:t>2) And, in a </a:t>
            </a:r>
            <a:r>
              <a:rPr lang="en-US" sz="1800" b="1" baseline="30000" dirty="0" smtClean="0">
                <a:solidFill>
                  <a:srgbClr val="FBC901"/>
                </a:solidFill>
              </a:rPr>
              <a:t>232</a:t>
            </a:r>
            <a:r>
              <a:rPr lang="en-US" sz="1800" b="1" dirty="0" smtClean="0">
                <a:solidFill>
                  <a:srgbClr val="FBC901"/>
                </a:solidFill>
              </a:rPr>
              <a:t> </a:t>
            </a:r>
            <a:r>
              <a:rPr lang="en-US" sz="1800" dirty="0" err="1" smtClean="0">
                <a:solidFill>
                  <a:srgbClr val="FBC901"/>
                </a:solidFill>
              </a:rPr>
              <a:t>Th</a:t>
            </a:r>
            <a:r>
              <a:rPr lang="en-US" sz="1800" dirty="0" smtClean="0">
                <a:solidFill>
                  <a:srgbClr val="FBC901"/>
                </a:solidFill>
              </a:rPr>
              <a:t> fueled LFTR, significantly fewer neutrons are produced 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So if </a:t>
            </a:r>
            <a:r>
              <a:rPr lang="en-US" sz="1800" dirty="0" err="1" smtClean="0"/>
              <a:t>fissiles</a:t>
            </a:r>
            <a:r>
              <a:rPr lang="en-US" sz="1800" dirty="0" smtClean="0"/>
              <a:t> are clandestinely removed from the reactor (for bomb making),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			reactor's sustaining fission chain reactions can actually be extinguished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000" dirty="0" smtClean="0"/>
          </a:p>
          <a:p>
            <a:pPr algn="ctr" eaLnBrk="1" hangingPunct="1">
              <a:tabLst>
                <a:tab pos="455613" algn="l"/>
                <a:tab pos="909638" algn="l"/>
              </a:tabLst>
              <a:defRPr/>
            </a:pPr>
            <a:r>
              <a:rPr lang="en-US" sz="1800" dirty="0" smtClean="0"/>
              <a:t>(sharply limiting possible production/diversion of </a:t>
            </a:r>
            <a:r>
              <a:rPr lang="en-US" sz="1800" dirty="0" err="1" smtClean="0"/>
              <a:t>fissiles</a:t>
            </a:r>
            <a:r>
              <a:rPr lang="en-US" sz="1800" dirty="0" smtClean="0"/>
              <a:t>)</a:t>
            </a: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455613" algn="l"/>
                <a:tab pos="909638" algn="l"/>
              </a:tabLst>
              <a:defRPr/>
            </a:pPr>
            <a:endParaRPr lang="en-US" sz="18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i="1" dirty="0" smtClean="0">
                <a:solidFill>
                  <a:srgbClr val="FBC901"/>
                </a:solidFill>
              </a:rPr>
              <a:t>And then there is the Three Mile Island Accident:</a:t>
            </a:r>
            <a:endParaRPr lang="en-US" sz="2200" b="1" dirty="0">
              <a:solidFill>
                <a:srgbClr val="FBC901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915400" cy="5715000"/>
          </a:xfrm>
        </p:spPr>
        <p:txBody>
          <a:bodyPr/>
          <a:lstStyle/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Which was attributed to </a:t>
            </a:r>
            <a:r>
              <a:rPr lang="en-US" sz="1800" b="1" dirty="0" smtClean="0"/>
              <a:t>human errors</a:t>
            </a:r>
            <a:r>
              <a:rPr lang="en-US" sz="1800" dirty="0" smtClean="0"/>
              <a:t>: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Earlier minor and major maintenance errors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As well as inadequately trained and ill-informed reactor operators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Compounded by </a:t>
            </a:r>
            <a:r>
              <a:rPr lang="en-US" sz="1800" b="1" dirty="0" smtClean="0"/>
              <a:t>shortcomings in equipment design</a:t>
            </a:r>
            <a:r>
              <a:rPr lang="en-US" sz="1800" dirty="0" smtClean="0"/>
              <a:t>:	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A control system providing hugely incomplete &amp; incomprehensible information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Limited automation (which operators did not trust and frequently overrode)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A natural tendency to accumulate explosive H</a:t>
            </a:r>
            <a:r>
              <a:rPr lang="en-US" sz="1800" b="1" baseline="-25000" dirty="0" smtClean="0"/>
              <a:t>2</a:t>
            </a:r>
            <a:r>
              <a:rPr lang="en-US" sz="1800" dirty="0" smtClean="0"/>
              <a:t> + 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gas upon overheating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Exacerbated by </a:t>
            </a:r>
            <a:r>
              <a:rPr lang="en-US" sz="1800" b="1" dirty="0" smtClean="0"/>
              <a:t>fragmentation</a:t>
            </a:r>
            <a:r>
              <a:rPr lang="en-US" sz="1800" dirty="0" smtClean="0"/>
              <a:t> of U.S. reactor design and manufacturing: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Which undercut opportunities to develop &amp; disseminate "best current practices"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And also discouraged development of high-quality shared training schools </a:t>
            </a:r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800" dirty="0" smtClean="0"/>
              <a:t>		Such as the U.S. Maritime Academies that serve our shipping industry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Plus one more somewhat double-edged argument: </a:t>
            </a:r>
            <a:r>
              <a:rPr lang="en-US" sz="2200" i="1" baseline="30000" dirty="0" smtClean="0">
                <a:solidFill>
                  <a:srgbClr val="FFFFFF"/>
                </a:solidFill>
              </a:rPr>
              <a:t>1, 2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7630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3) In addition to breeding </a:t>
            </a:r>
            <a:r>
              <a:rPr lang="en-US" sz="1800" b="1" baseline="30000" dirty="0" smtClean="0"/>
              <a:t>233</a:t>
            </a:r>
            <a:r>
              <a:rPr lang="en-US" sz="1800" b="1" dirty="0" smtClean="0"/>
              <a:t> U</a:t>
            </a:r>
            <a:r>
              <a:rPr lang="en-US" sz="1800" dirty="0" smtClean="0"/>
              <a:t>, a Thorium LFTR also breeds some </a:t>
            </a:r>
            <a:r>
              <a:rPr lang="en-US" sz="1800" b="1" baseline="30000" dirty="0" smtClean="0"/>
              <a:t>232</a:t>
            </a:r>
            <a:r>
              <a:rPr lang="en-US" sz="1800" b="1" dirty="0" smtClean="0"/>
              <a:t> U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b="1" baseline="30000" dirty="0" smtClean="0"/>
              <a:t>232</a:t>
            </a:r>
            <a:r>
              <a:rPr lang="en-US" sz="1800" b="1" dirty="0" smtClean="0"/>
              <a:t> U </a:t>
            </a:r>
            <a:r>
              <a:rPr lang="en-US" sz="1800" dirty="0" smtClean="0"/>
              <a:t>has a half life of 73.6 years (making it strongly, if briefly, radioactive)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When it decays, it releases </a:t>
            </a:r>
            <a:r>
              <a:rPr lang="en-US" sz="1800" b="1" dirty="0" smtClean="0">
                <a:solidFill>
                  <a:srgbClr val="FBC901"/>
                </a:solidFill>
              </a:rPr>
              <a:t>gamma rays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Gamma rays = Extreme high energy photons, having neither charge nor mass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This allows gamma rays to penetrate matter much more easily than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conventional decay products such as neutrons and beta particles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Gamma radiation is thus known to interfere with a bomb's electronic controls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This can be reduced by adding shielding inside the bomb (e.g., thick lead)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But that can radically increase the bomb's weight and size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Leading bomb makers to strongly avoid gamma ray producers</a:t>
            </a:r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i="1" dirty="0" smtClean="0">
              <a:solidFill>
                <a:srgbClr val="FBC901"/>
              </a:solidFill>
            </a:endParaRPr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i="1" dirty="0" smtClean="0">
                <a:solidFill>
                  <a:srgbClr val="FBC901"/>
                </a:solidFill>
              </a:rPr>
              <a:t>But that ALSO means shielding of LFTR reactors must be enhanced!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61125"/>
            <a:ext cx="8991600" cy="3206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1) </a:t>
            </a:r>
            <a:r>
              <a:rPr lang="en-US" dirty="0" err="1" smtClean="0">
                <a:solidFill>
                  <a:schemeClr val="accent1"/>
                </a:solidFill>
              </a:rPr>
              <a:t>http://www.thoriumenergyalliance.com/downloads/American_Scientist_Hargraves.pdf</a:t>
            </a:r>
            <a:endParaRPr lang="en-US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2) http://www.ltbridge.com/assets/13.pdf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This lecture presents us with some very hard choices: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9154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Climate scientists warn that global warming must be addressed within 10-20 years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At least, they claim, if we are to avoid huge, world-wide, consequences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As discussed in </a:t>
            </a:r>
            <a:r>
              <a:rPr lang="en-US" sz="1800" dirty="0" smtClean="0">
                <a:hlinkClick r:id="rId3"/>
              </a:rPr>
              <a:t>Carbon Power</a:t>
            </a:r>
            <a:r>
              <a:rPr lang="en-US" sz="1800" dirty="0" smtClean="0"/>
              <a:t> lecture, in 2014 -15 U.S. power generation was: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F6600"/>
                </a:solidFill>
              </a:rPr>
              <a:t>67% greenhouse gas producing </a:t>
            </a:r>
            <a:r>
              <a:rPr lang="en-US" sz="1800" dirty="0" smtClean="0"/>
              <a:t>/ </a:t>
            </a:r>
            <a:r>
              <a:rPr lang="en-US" sz="1800" dirty="0" smtClean="0">
                <a:solidFill>
                  <a:srgbClr val="42A419"/>
                </a:solidFill>
              </a:rPr>
              <a:t>33% non-greenhouse gas producing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With latter breaking down as 1% solar + 5% wind + 7% hydro + 20% nuclear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If we now abandon nuclear, </a:t>
            </a:r>
            <a:r>
              <a:rPr lang="en-US" sz="1800" b="1" dirty="0" smtClean="0"/>
              <a:t>to hold U.S. carbon emission constant</a:t>
            </a:r>
            <a:r>
              <a:rPr lang="en-US" sz="1800" dirty="0" smtClean="0"/>
              <a:t>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BC901"/>
                </a:solidFill>
              </a:rPr>
              <a:t>Solar + wind power would have to grow ~ 4X  </a:t>
            </a:r>
            <a:r>
              <a:rPr lang="en-US" sz="1800" dirty="0" smtClean="0"/>
              <a:t>	(6% =&gt; 6% + 20% = 26%)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To</a:t>
            </a:r>
            <a:r>
              <a:rPr lang="en-US" sz="1800" b="1" dirty="0" smtClean="0"/>
              <a:t> counter </a:t>
            </a:r>
            <a:r>
              <a:rPr lang="en-US" sz="1800" dirty="0" smtClean="0"/>
              <a:t>climate change, U.S. promised 40% greenhouse gas reduction by 2025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FBC901"/>
                </a:solidFill>
              </a:rPr>
              <a:t>Solar + wind (discontinuing nuclear) would have grow ~ 10X  </a:t>
            </a:r>
            <a:r>
              <a:rPr lang="en-US" sz="1800" dirty="0" smtClean="0"/>
              <a:t>	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(6% =&gt; 6% + 20% + 0.4 </a:t>
            </a:r>
            <a:r>
              <a:rPr lang="en-US" sz="1800" dirty="0" err="1" smtClean="0"/>
              <a:t>x</a:t>
            </a:r>
            <a:r>
              <a:rPr lang="en-US" sz="1800" dirty="0" smtClean="0"/>
              <a:t> 67% = 53%)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61125"/>
            <a:ext cx="9144000" cy="3206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1) https://www.whitehouse.gov/the-press-office/2015/11/23/obama-administration-announces-2016-greenhouse-gas-targets-and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Within one decade (or thereabouts)?!!!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915400" cy="44958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Given the economic &amp; technological challenges of such a radical/rapid expansion,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COUPLED WITH the current (stunning!) U.S. lack of political will,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I find the preceding (nuclear-free) transition completely implausible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b="1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Instead, we seem to face an EITHER/OR (lesser of two evils) choice: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b="1" dirty="0" smtClean="0">
              <a:solidFill>
                <a:srgbClr val="FBC901"/>
              </a:solidFill>
            </a:endParaRPr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Turn off nuclear energy OR confront climate change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To meet </a:t>
            </a:r>
            <a:r>
              <a:rPr lang="en-US" sz="1800" b="1" dirty="0" smtClean="0">
                <a:solidFill>
                  <a:srgbClr val="FFFFFF"/>
                </a:solidFill>
              </a:rPr>
              <a:t>BOTH GOALS </a:t>
            </a:r>
            <a:r>
              <a:rPr lang="en-US" sz="1800" dirty="0" smtClean="0">
                <a:solidFill>
                  <a:srgbClr val="FFFFFF"/>
                </a:solidFill>
              </a:rPr>
              <a:t>we'd instead have to: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Continue using nuclear (or even expand our use of it)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>
              <a:solidFill>
                <a:srgbClr val="FFFFFF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		for </a:t>
            </a:r>
            <a:r>
              <a:rPr lang="en-US" sz="1800" b="1" dirty="0" smtClean="0">
                <a:solidFill>
                  <a:srgbClr val="FFFFFF"/>
                </a:solidFill>
              </a:rPr>
              <a:t>at least long enough</a:t>
            </a:r>
            <a:r>
              <a:rPr lang="en-US" sz="1800" dirty="0" smtClean="0">
                <a:solidFill>
                  <a:srgbClr val="FFFFFF"/>
                </a:solidFill>
              </a:rPr>
              <a:t> to let wind, solar, etc. radically grow</a:t>
            </a:r>
            <a:endParaRPr lang="en-US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>
                <a:solidFill>
                  <a:srgbClr val="FFFFFF"/>
                </a:solidFill>
              </a:rPr>
              <a:t>Exploring that dual goal third option: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7630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Because we stopped building nuclear reactors after the 1979 TMI accident: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We are now operating very old reactors, well beyond their intended lifetimes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This compounds the risks of their already less safe designs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Suggesting their replacement with newer &amp; intrinsically safer designs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2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Gen III/III+ reactors</a:t>
            </a:r>
            <a:r>
              <a:rPr lang="en-US" sz="1800" dirty="0" smtClean="0"/>
              <a:t>, such as the </a:t>
            </a:r>
            <a:r>
              <a:rPr lang="en-US" sz="1800" strike="sngStrike" dirty="0" smtClean="0"/>
              <a:t>AP1000</a:t>
            </a:r>
            <a:r>
              <a:rPr lang="en-US" sz="1800" dirty="0" smtClean="0"/>
              <a:t> (?) &amp; ES-BWR are available NOW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9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Offering way to cut greenhouse emissions while improving </a:t>
            </a:r>
            <a:r>
              <a:rPr lang="en-US" sz="1800" b="1" dirty="0" smtClean="0"/>
              <a:t>short term </a:t>
            </a:r>
            <a:r>
              <a:rPr lang="en-US" sz="1800" dirty="0" smtClean="0"/>
              <a:t>safety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2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Gen IV reactors </a:t>
            </a:r>
            <a:r>
              <a:rPr lang="en-US" sz="1800" dirty="0" smtClean="0"/>
              <a:t>such </a:t>
            </a:r>
            <a:r>
              <a:rPr lang="en-US" sz="1800" dirty="0" err="1" smtClean="0"/>
              <a:t>LFTR's</a:t>
            </a:r>
            <a:r>
              <a:rPr lang="en-US" sz="1800" dirty="0" smtClean="0"/>
              <a:t> promise both </a:t>
            </a:r>
            <a:r>
              <a:rPr lang="en-US" sz="1800" b="1" dirty="0" smtClean="0"/>
              <a:t>short AND long term </a:t>
            </a:r>
            <a:r>
              <a:rPr lang="en-US" sz="1800" dirty="0" smtClean="0"/>
              <a:t>nuclear safety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But </a:t>
            </a:r>
            <a:r>
              <a:rPr lang="en-US" sz="1800" b="1" dirty="0" smtClean="0"/>
              <a:t>only one </a:t>
            </a:r>
            <a:r>
              <a:rPr lang="en-US" sz="1800" dirty="0" smtClean="0"/>
              <a:t>LFTR was ever been built, and briefly operated, 50 years ago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It could take 20+ years to now fully test and commercialize </a:t>
            </a:r>
            <a:r>
              <a:rPr lang="en-US" sz="1800" dirty="0" err="1" smtClean="0"/>
              <a:t>LFTR's</a:t>
            </a:r>
            <a:endParaRPr lang="en-US" sz="1800" b="1" i="1" dirty="0" smtClean="0">
              <a:solidFill>
                <a:srgbClr val="FBC90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FFFFFF"/>
                </a:solidFill>
              </a:rPr>
              <a:t>Suggesting investment in already available Gen III/III+ designs</a:t>
            </a:r>
            <a:endParaRPr lang="en-US" sz="20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8991600" cy="5715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But Gen III/III+ designs are derivatives of Gen II designs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Which have lasted for more than 40 years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And because such designs have notoriously high construction costs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Power companies will fight premature shut down of new Gen III/III+ reactors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Yielding Scenario 1:  We now invest in new Gen III/III+ reactors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These improve short-term operational safety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Eliminating, we hope, prospect of TMI/Chernobyl/Fukushima type accidents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But not addressing long-term safety as, for 40+ years, these Gen </a:t>
            </a:r>
            <a:r>
              <a:rPr lang="en-US" sz="1800" dirty="0" err="1" smtClean="0"/>
              <a:t>III's</a:t>
            </a:r>
            <a:endParaRPr lang="en-US" sz="18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	continue to churn out extremely long-lived nuclear waste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400" b="1" i="1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Versus Scenario 2:  Invest in Gen IV reactors such as LFTR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b="1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Which offer both short-term and long-term safety breakthroughs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FFFFFF"/>
                </a:solidFill>
              </a:rPr>
              <a:t>But to fall within the claimed 10-20 year window of opportunity:</a:t>
            </a:r>
            <a:endParaRPr lang="en-US" sz="20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8991600" cy="53340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Gen IV development, testing, &amp; commercialization would have to vastly accelerated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Instead, countries are announcing their intention of </a:t>
            </a:r>
            <a:r>
              <a:rPr lang="en-US" sz="1800" b="1" dirty="0" smtClean="0"/>
              <a:t>bailing</a:t>
            </a:r>
            <a:r>
              <a:rPr lang="en-US" sz="1800" dirty="0" smtClean="0"/>
              <a:t> on nuclear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As U.S. Department of Energy sponsors only a very timid research program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05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</a:t>
            </a:r>
            <a:r>
              <a:rPr lang="en-US" sz="1800" i="1" dirty="0" smtClean="0"/>
              <a:t>(Which the new administration is threatening to slash!)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But a very strange, indeed unprecedented, nuclear alliance has now been formed: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 The developer of the original MSRE / LFTR prototype, </a:t>
            </a:r>
            <a:r>
              <a:rPr lang="en-US" sz="1800" b="1" dirty="0" smtClean="0"/>
              <a:t>Oak Ridge National Lab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Has entered into a technology sharing agreement with </a:t>
            </a:r>
            <a:r>
              <a:rPr lang="en-US" sz="1800" b="1" dirty="0" smtClean="0"/>
              <a:t>China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6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In that agreement, signed in 2011, China announced that: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700 nuclear engineers working at the Shanghai Institute of Applied Physics,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would produce a 2 MW prototype LFTR reactor by 2020,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with full commercial scale up then intended by 2030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04800" y="6384925"/>
            <a:ext cx="853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b="0" dirty="0" smtClean="0">
                <a:solidFill>
                  <a:schemeClr val="accent1"/>
                </a:solidFill>
              </a:rPr>
              <a:t>1) https://www.technologyreview.com/s/542526/china-details-next-gen-nuclear-reactor-program/ </a:t>
            </a:r>
            <a:endParaRPr lang="en-US" sz="12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solidFill>
                  <a:srgbClr val="FFFFFF"/>
                </a:solidFill>
              </a:rPr>
              <a:t>In 2015, a second more ambitious agreement was announced: </a:t>
            </a:r>
            <a:endParaRPr lang="en-US" sz="2000" baseline="30000" dirty="0">
              <a:solidFill>
                <a:srgbClr val="FFFFFF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763000" cy="5257800"/>
          </a:xfrm>
        </p:spPr>
        <p:txBody>
          <a:bodyPr/>
          <a:lstStyle/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A Cooperative Research and Development Agreement (CRADA) </a:t>
            </a:r>
            <a:r>
              <a:rPr lang="en-US" sz="1800" baseline="30000" dirty="0" smtClean="0"/>
              <a:t>1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Which does NOT focus exclusively</a:t>
            </a:r>
            <a:r>
              <a:rPr lang="en-US" sz="1800" b="1" dirty="0" smtClean="0"/>
              <a:t> </a:t>
            </a:r>
            <a:r>
              <a:rPr lang="en-US" sz="1800" dirty="0" smtClean="0"/>
              <a:t>on LFTR development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But which </a:t>
            </a:r>
            <a:r>
              <a:rPr lang="en-US" sz="1800" smtClean="0"/>
              <a:t>does increase </a:t>
            </a:r>
            <a:r>
              <a:rPr lang="en-US" sz="1800" dirty="0" smtClean="0"/>
              <a:t>funding on the Chinese side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/>
              <a:t>			And accelerates the development schedule to just 10 years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All of which could end up producing the rather ironic result that: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	Our entirely reasonable fear of past nuclear accidents backed us into a box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An escape from which might now be opening based on:  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700" dirty="0" smtClean="0">
              <a:solidFill>
                <a:srgbClr val="FBC901"/>
              </a:solidFill>
            </a:endParaRP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	China's fear of the carbon gas emission impact upon their cities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dirty="0" smtClean="0"/>
          </a:p>
          <a:p>
            <a:pPr algn="ctr"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r>
              <a:rPr lang="en-US" sz="1800" i="1" dirty="0" smtClean="0"/>
              <a:t>(Coupled with what they see as a </a:t>
            </a:r>
            <a:r>
              <a:rPr lang="en-US" sz="1800" b="1" i="1" dirty="0" smtClean="0"/>
              <a:t>huge</a:t>
            </a:r>
            <a:r>
              <a:rPr lang="en-US" sz="1800" i="1" dirty="0" smtClean="0"/>
              <a:t> commercial development opportunity)</a:t>
            </a:r>
          </a:p>
          <a:p>
            <a:pPr eaLnBrk="1" hangingPunct="1">
              <a:tabLst>
                <a:tab pos="455613" algn="l"/>
                <a:tab pos="909638" algn="l"/>
                <a:tab pos="1376363" algn="l"/>
              </a:tabLst>
              <a:defRPr/>
            </a:pPr>
            <a:endParaRPr lang="en-US" sz="1800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6384925"/>
            <a:ext cx="853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0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1) </a:t>
            </a:r>
            <a:r>
              <a:rPr lang="en-US" sz="1200" b="0" dirty="0" smtClean="0">
                <a:solidFill>
                  <a:srgbClr val="009999"/>
                </a:solidFill>
              </a:rPr>
              <a:t>http://fortune.com/2015/02/02/doe-china-molten-salt-nuclear-reactor/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/>
              <a:t>To Close: Today I described </a:t>
            </a:r>
            <a:r>
              <a:rPr lang="en-US" sz="2000" b="1" i="1" dirty="0" smtClean="0"/>
              <a:t>only one </a:t>
            </a:r>
            <a:r>
              <a:rPr lang="en-US" sz="2000" i="1" dirty="0" smtClean="0"/>
              <a:t>Gen IV reactor proposal</a:t>
            </a:r>
            <a:endParaRPr lang="en-US" sz="20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447800"/>
            <a:ext cx="8763000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800" dirty="0" smtClean="0"/>
              <a:t>But there are literally dozens of other Gen IV ideas being explored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smtClean="0"/>
              <a:t>You can learn more about some of them in my mini-lecture:</a:t>
            </a:r>
          </a:p>
          <a:p>
            <a:pPr algn="ctr" eaLnBrk="1" hangingPunct="1">
              <a:defRPr/>
            </a:pPr>
            <a:endParaRPr lang="en-US" sz="1800" dirty="0" smtClean="0">
              <a:hlinkClick r:id="rId3"/>
            </a:endParaRPr>
          </a:p>
          <a:p>
            <a:pPr algn="ctr" eaLnBrk="1" hangingPunct="1">
              <a:defRPr/>
            </a:pPr>
            <a:r>
              <a:rPr lang="en-US" sz="1800" b="1" dirty="0" smtClean="0"/>
              <a:t>Next Generation Nuclear Power – Part II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smtClean="0"/>
              <a:t>Which includes: </a:t>
            </a:r>
            <a:r>
              <a:rPr lang="en-US" sz="1800" dirty="0" smtClean="0">
                <a:solidFill>
                  <a:srgbClr val="FBC901"/>
                </a:solidFill>
              </a:rPr>
              <a:t>Gas-Cooled Reactors </a:t>
            </a:r>
            <a:r>
              <a:rPr lang="en-US" sz="1800" dirty="0" smtClean="0"/>
              <a:t>(including the </a:t>
            </a:r>
            <a:r>
              <a:rPr lang="en-US" sz="1800" dirty="0" smtClean="0">
                <a:solidFill>
                  <a:srgbClr val="FBC901"/>
                </a:solidFill>
              </a:rPr>
              <a:t>Pebble Bed Reactor</a:t>
            </a:r>
            <a:r>
              <a:rPr lang="en-US" sz="1800" dirty="0" smtClean="0"/>
              <a:t>),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smtClean="0">
                <a:solidFill>
                  <a:srgbClr val="FBC901"/>
                </a:solidFill>
              </a:rPr>
              <a:t>Fast Reactors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FBC901"/>
                </a:solidFill>
              </a:rPr>
              <a:t>Fast Breeder Reactors</a:t>
            </a:r>
            <a:r>
              <a:rPr lang="en-US" sz="1800" dirty="0" smtClean="0"/>
              <a:t>,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err="1" smtClean="0">
                <a:solidFill>
                  <a:srgbClr val="FBC901"/>
                </a:solidFill>
              </a:rPr>
              <a:t>TerraPower's</a:t>
            </a:r>
            <a:r>
              <a:rPr lang="en-US" sz="1800" dirty="0" smtClean="0">
                <a:solidFill>
                  <a:srgbClr val="FBC901"/>
                </a:solidFill>
              </a:rPr>
              <a:t> Traveling Wave Reactor</a:t>
            </a:r>
            <a:r>
              <a:rPr lang="en-US" sz="1800" dirty="0" smtClean="0"/>
              <a:t>,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FBC901"/>
                </a:solidFill>
              </a:rPr>
              <a:t>Small Modular Reactors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Other class lectures on nuclear energy: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763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The lecture introducing nuclear energy &amp; its accidents: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algn="ctr" eaLnBrk="1" hangingPunct="1">
              <a:defRPr/>
            </a:pPr>
            <a:r>
              <a:rPr lang="en-US" sz="1800" b="1" dirty="0" smtClean="0"/>
              <a:t>Nuclear Energy – But they blow up!</a:t>
            </a:r>
            <a:r>
              <a:rPr lang="en-US" sz="1800" dirty="0" smtClean="0"/>
              <a:t> (</a:t>
            </a:r>
            <a:r>
              <a:rPr lang="en-US" sz="1800" dirty="0" smtClean="0">
                <a:hlinkClick r:id="rId3"/>
              </a:rPr>
              <a:t>link</a:t>
            </a:r>
            <a:r>
              <a:rPr lang="en-US" sz="1800" dirty="0" smtClean="0"/>
              <a:t>)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The follow-on to this "Next Generation Nuclear Power" lecture: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algn="ctr" eaLnBrk="1" hangingPunct="1">
              <a:defRPr/>
            </a:pPr>
            <a:r>
              <a:rPr lang="en-US" sz="1800" b="1" dirty="0" smtClean="0"/>
              <a:t>Other Gen IV Nuclear Reactors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4"/>
              </a:rPr>
              <a:t>link</a:t>
            </a:r>
            <a:r>
              <a:rPr lang="en-US" sz="1800" dirty="0" smtClean="0"/>
              <a:t>)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A bonus mini-lecture describing something truly remarkable: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algn="ctr" eaLnBrk="1" hangingPunct="1">
              <a:defRPr/>
            </a:pPr>
            <a:r>
              <a:rPr lang="en-US" sz="1800" b="1" dirty="0" smtClean="0"/>
              <a:t>Prehistoric Natural Reactors?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5"/>
              </a:rPr>
              <a:t>link</a:t>
            </a:r>
            <a:r>
              <a:rPr lang="en-US" sz="1800" dirty="0" smtClean="0"/>
              <a:t>)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9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/>
              <a:t>Credits / Acknowledgements</a:t>
            </a:r>
            <a:endParaRPr lang="en-US" sz="2400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534400" cy="5410200"/>
          </a:xfrm>
        </p:spPr>
        <p:txBody>
          <a:bodyPr/>
          <a:lstStyle/>
          <a:p>
            <a:pPr eaLnBrk="1" hangingPunct="1"/>
            <a:r>
              <a:rPr lang="en-US" sz="1400" dirty="0" smtClean="0"/>
              <a:t>Some materials used in this class were developed under a National Science Foundation "Research Initiation Grant in Engineering Education" (RIGEE).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Other materials, including the "UVA Virtual Lab" science education website, were developed under even earlier NSF "Course, Curriculum and Laboratory Improvement" (CCLI) and "Nanoscience Undergraduate Education" (NUE) awards.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This set of notes was authored by John C. Bean who also created all figures not explicitly credited above.  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/>
          </a:p>
          <a:p>
            <a:pPr algn="ctr" eaLnBrk="1" hangingPunct="1"/>
            <a:endParaRPr lang="en-US" sz="1400" u="sng" dirty="0" smtClean="0"/>
          </a:p>
          <a:p>
            <a:pPr algn="ctr" eaLnBrk="1" hangingPunct="1"/>
            <a:endParaRPr lang="en-US" sz="1400" u="sng" dirty="0" smtClean="0"/>
          </a:p>
          <a:p>
            <a:pPr algn="ctr" eaLnBrk="1" hangingPunct="1"/>
            <a:endParaRPr lang="en-US" sz="1400" u="sng" dirty="0" smtClean="0"/>
          </a:p>
          <a:p>
            <a:pPr algn="ctr" eaLnBrk="1" hangingPunct="1"/>
            <a:r>
              <a:rPr lang="en-US" sz="1400" dirty="0" smtClean="0">
                <a:solidFill>
                  <a:srgbClr val="FF3300"/>
                </a:solidFill>
              </a:rPr>
              <a:t>Copyright John C. Bean (2017)</a:t>
            </a:r>
            <a:r>
              <a:rPr lang="en-US" sz="1400" u="sng" dirty="0" smtClean="0">
                <a:solidFill>
                  <a:srgbClr val="FF3300"/>
                </a:solidFill>
              </a:rPr>
              <a:t> </a:t>
            </a:r>
          </a:p>
          <a:p>
            <a:pPr algn="ctr" eaLnBrk="1" hangingPunct="1"/>
            <a:endParaRPr lang="en-US" sz="800" u="sng" dirty="0" smtClean="0"/>
          </a:p>
          <a:p>
            <a:pPr algn="ctr" eaLnBrk="1" hangingPunct="1"/>
            <a:r>
              <a:rPr lang="en-US" sz="1200" dirty="0" smtClean="0"/>
              <a:t>(However, permission is granted for use by individual instructors in non-profit academic institutions)</a:t>
            </a:r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  <a:p>
            <a:pPr algn="ctr" eaLnBrk="1" hangingPunct="1"/>
            <a:endParaRPr lang="en-US" sz="1200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6232525"/>
            <a:ext cx="853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b="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An Introduction to Sustainable Energy Systems: </a:t>
            </a:r>
            <a:r>
              <a:rPr lang="en-US" sz="1200" b="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www.virlab.virginia.edu/Energy_class/Energy_class.htm</a:t>
            </a:r>
            <a:endParaRPr lang="en-US" sz="1200" b="0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915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Which, 38 years later, fell victim to the SAME type of hydrogen explosion as TMI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  <a:r>
              <a:rPr lang="en-US" sz="1800" i="1" dirty="0" smtClean="0"/>
              <a:t>REMEMBER: H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+ O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 combustion explosions, and NOT nuclear explosions,</a:t>
            </a:r>
          </a:p>
          <a:p>
            <a:pPr eaLnBrk="1" hangingPunct="1">
              <a:defRPr/>
            </a:pPr>
            <a:endParaRPr lang="en-US" sz="500" i="1" dirty="0" smtClean="0"/>
          </a:p>
          <a:p>
            <a:pPr eaLnBrk="1" hangingPunct="1">
              <a:defRPr/>
            </a:pPr>
            <a:r>
              <a:rPr lang="en-US" sz="1800" i="1" dirty="0" smtClean="0"/>
              <a:t>	were what produced both the TMI and Fukushima containment breaches!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Which was compounded by:</a:t>
            </a:r>
          </a:p>
          <a:p>
            <a:pPr eaLnBrk="1" hangingPunct="1">
              <a:defRPr/>
            </a:pPr>
            <a:endParaRPr lang="en-US" sz="800" b="1" dirty="0" smtClean="0">
              <a:solidFill>
                <a:srgbClr val="FFCC00"/>
              </a:solidFill>
            </a:endParaRPr>
          </a:p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FFCC00"/>
                </a:solidFill>
              </a:rPr>
              <a:t>A remarkably stupid Japanese government/TEPCO utility collusion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That placed the reactors where Tsunami's were an</a:t>
            </a:r>
            <a:r>
              <a:rPr lang="en-US" sz="1800" b="1" dirty="0" smtClean="0"/>
              <a:t> absolute certainty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b="1" dirty="0" smtClean="0"/>
              <a:t>And then </a:t>
            </a:r>
            <a:r>
              <a:rPr lang="en-US" sz="1800" dirty="0" smtClean="0"/>
              <a:t>located generators &amp; equipment </a:t>
            </a:r>
            <a:r>
              <a:rPr lang="en-US" sz="1800" b="1" dirty="0" smtClean="0"/>
              <a:t>essential for a safe shutdown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in the lowest, most Tsunami-prone beachfront locations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b="1" dirty="0" smtClean="0"/>
              <a:t>And finally</a:t>
            </a:r>
            <a:r>
              <a:rPr lang="en-US" sz="1800" dirty="0" smtClean="0"/>
              <a:t>, hid a study reevaluating the Tsunami threat and protective measures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Not so much because they contested Fukushima's reevaluated vulnerability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But for fear of public clamor for similar protection at less vulnerable sites  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i="1" dirty="0" smtClean="0">
                <a:solidFill>
                  <a:srgbClr val="FBC901"/>
                </a:solidFill>
              </a:rPr>
              <a:t>Bringing us to Fukushima</a:t>
            </a:r>
            <a:endParaRPr lang="en-US" sz="2200" b="1" dirty="0">
              <a:solidFill>
                <a:srgbClr val="FBC90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763000" cy="5334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Yes:</a:t>
            </a:r>
          </a:p>
          <a:p>
            <a:pPr algn="ctr" eaLnBrk="1" hangingPunct="1">
              <a:defRPr/>
            </a:pPr>
            <a:endParaRPr lang="en-US" sz="1200" b="1" dirty="0" smtClean="0">
              <a:solidFill>
                <a:srgbClr val="FFCC00"/>
              </a:solidFill>
            </a:endParaRPr>
          </a:p>
          <a:p>
            <a:pPr algn="ctr" eaLnBrk="1" hangingPunct="1">
              <a:defRPr/>
            </a:pPr>
            <a:r>
              <a:rPr lang="en-US" b="1" dirty="0" smtClean="0">
                <a:solidFill>
                  <a:srgbClr val="FFCC00"/>
                </a:solidFill>
              </a:rPr>
              <a:t>Today you cannot just turn off a reactor, </a:t>
            </a:r>
          </a:p>
          <a:p>
            <a:pPr algn="ctr" eaLnBrk="1" hangingPunct="1">
              <a:defRPr/>
            </a:pPr>
            <a:endParaRPr lang="en-US" sz="1200" b="1" dirty="0" smtClean="0">
              <a:solidFill>
                <a:srgbClr val="FFCC00"/>
              </a:solidFill>
            </a:endParaRPr>
          </a:p>
          <a:p>
            <a:pPr algn="ctr" eaLnBrk="1" hangingPunct="1">
              <a:defRPr/>
            </a:pPr>
            <a:r>
              <a:rPr lang="en-US" b="1" dirty="0" smtClean="0">
                <a:solidFill>
                  <a:srgbClr val="FFCC00"/>
                </a:solidFill>
              </a:rPr>
              <a:t>and then walk (or run) away!</a:t>
            </a:r>
          </a:p>
          <a:p>
            <a:pPr algn="ctr" eaLnBrk="1" hangingPunct="1">
              <a:defRPr/>
            </a:pPr>
            <a:endParaRPr lang="en-US" sz="2800" i="1" dirty="0" smtClean="0"/>
          </a:p>
          <a:p>
            <a:pPr eaLnBrk="1" hangingPunct="1">
              <a:defRPr/>
            </a:pPr>
            <a:r>
              <a:rPr lang="en-US" sz="1800" b="1" dirty="0" smtClean="0"/>
              <a:t>INSTEAD: </a:t>
            </a:r>
            <a:r>
              <a:rPr lang="en-US" sz="1800" dirty="0" smtClean="0"/>
              <a:t>It must be VERY VERY carefully nursed back to a safe/stable "off" state 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Requiring DAYS of time, water, pumps, power, and expert human control</a:t>
            </a:r>
          </a:p>
          <a:p>
            <a:pPr algn="ctr"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b="1" dirty="0" smtClean="0"/>
              <a:t>So how MIGHT YOU design a reactor that would safely shut itself down?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sz="1800" dirty="0" smtClean="0"/>
              <a:t>	To answer that, you have to know what safe shutdown really means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		Which we can learn by studying </a:t>
            </a:r>
            <a:r>
              <a:rPr lang="en-US" sz="1800" b="1" dirty="0" smtClean="0"/>
              <a:t>present day </a:t>
            </a:r>
            <a:r>
              <a:rPr lang="en-US" sz="1800" dirty="0" smtClean="0"/>
              <a:t>reactors:</a:t>
            </a:r>
            <a:endParaRPr lang="en-US" sz="1800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But is there a common thread to all three accidents?</a:t>
            </a:r>
            <a:endParaRPr lang="en-US" sz="2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816864"/>
            <a:ext cx="8534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Gen I =  Experimental or prototype reactors </a:t>
            </a:r>
            <a:r>
              <a:rPr lang="en-US" sz="1800" dirty="0" smtClean="0"/>
              <a:t>(built in 1950's and 1960's)</a:t>
            </a: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b="1" dirty="0" smtClean="0"/>
              <a:t> </a:t>
            </a:r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1800" b="1" dirty="0" smtClean="0">
                <a:solidFill>
                  <a:srgbClr val="FBC901"/>
                </a:solidFill>
              </a:rPr>
              <a:t>Gen II </a:t>
            </a:r>
            <a:r>
              <a:rPr lang="en-US" sz="1800" dirty="0" smtClean="0">
                <a:solidFill>
                  <a:srgbClr val="FBC901"/>
                </a:solidFill>
              </a:rPr>
              <a:t>= </a:t>
            </a:r>
            <a:r>
              <a:rPr lang="en-US" sz="1800" b="1" dirty="0" smtClean="0">
                <a:solidFill>
                  <a:srgbClr val="FBC901"/>
                </a:solidFill>
              </a:rPr>
              <a:t>Most current commercial reactors </a:t>
            </a:r>
            <a:r>
              <a:rPr lang="en-US" sz="1800" dirty="0" smtClean="0"/>
              <a:t>(1970's – present)</a:t>
            </a:r>
          </a:p>
          <a:p>
            <a:pPr eaLnBrk="1" hangingPunct="1">
              <a:defRPr/>
            </a:pPr>
            <a:endParaRPr lang="en-US" sz="1050" dirty="0" smtClean="0"/>
          </a:p>
          <a:p>
            <a:pPr eaLnBrk="1" hangingPunct="1">
              <a:defRPr/>
            </a:pPr>
            <a:r>
              <a:rPr lang="en-US" sz="1800" dirty="0" smtClean="0"/>
              <a:t>	Including, from my earlier lecture: 	</a:t>
            </a:r>
            <a:r>
              <a:rPr lang="en-US" sz="1800" b="1" dirty="0" smtClean="0">
                <a:solidFill>
                  <a:srgbClr val="FFD900"/>
                </a:solidFill>
              </a:rPr>
              <a:t>BWR</a:t>
            </a:r>
            <a:r>
              <a:rPr lang="en-US" sz="1800" dirty="0" smtClean="0"/>
              <a:t> (boiling water reactors) and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r>
              <a:rPr lang="en-US" sz="1800" dirty="0" smtClean="0"/>
              <a:t>					</a:t>
            </a:r>
            <a:r>
              <a:rPr lang="en-US" sz="1800" b="1" dirty="0" smtClean="0">
                <a:solidFill>
                  <a:srgbClr val="FFD900"/>
                </a:solidFill>
              </a:rPr>
              <a:t>PWR</a:t>
            </a:r>
            <a:r>
              <a:rPr lang="en-US" sz="1800" dirty="0" smtClean="0"/>
              <a:t> (pressurized water reactors)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800" dirty="0" smtClean="0"/>
              <a:t>	Nearby North Anna power plant: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	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Present day reactor designs are categorized by "generations"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8353" t="4832" b="19329"/>
          <a:stretch>
            <a:fillRect/>
          </a:stretch>
        </p:blipFill>
        <p:spPr>
          <a:xfrm>
            <a:off x="1981200" y="1350264"/>
            <a:ext cx="3124200" cy="1695645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876800" y="2036064"/>
            <a:ext cx="3886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ea"/>
                <a:ea typeface="Arial" pitchFamily="-103" charset="0"/>
                <a:cs typeface="Arial" pitchFamily="-103" charset="0"/>
              </a:rPr>
              <a:t>Dresden Illinois </a:t>
            </a:r>
            <a:r>
              <a:rPr lang="en-US" sz="1400" b="0" i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reactors which 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ea"/>
                <a:ea typeface="Arial" pitchFamily="-103" charset="0"/>
                <a:cs typeface="Arial" pitchFamily="-103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b="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ea"/>
                <a:ea typeface="Arial" pitchFamily="-103" charset="0"/>
                <a:cs typeface="Arial" pitchFamily="-103" charset="0"/>
              </a:rPr>
              <a:t>came online in 1970 and 1971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953000"/>
            <a:ext cx="2895600" cy="1621536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838200" y="6096000"/>
            <a:ext cx="3886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These two PWR reactors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b="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came online in 1978 and 1980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ea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Source: </a:t>
            </a:r>
            <a:r>
              <a:rPr lang="en-US" dirty="0" err="1" smtClean="0">
                <a:solidFill>
                  <a:schemeClr val="accent1"/>
                </a:solidFill>
              </a:rPr>
              <a:t>http://www.world-nuclear.org/info/country-profiles/countries-T-Z/USA--Nuclear-Power/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i="1" dirty="0" smtClean="0"/>
              <a:t>To reactors being built today:</a:t>
            </a:r>
            <a:endParaRPr lang="en-US" sz="22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7620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Which are called: </a:t>
            </a:r>
            <a:r>
              <a:rPr lang="en-US" sz="1800" b="1" dirty="0" smtClean="0">
                <a:solidFill>
                  <a:srgbClr val="FBC901"/>
                </a:solidFill>
              </a:rPr>
              <a:t>Gen III / Gen III+ Reactors</a:t>
            </a:r>
            <a:endParaRPr lang="en-US" sz="1800" dirty="0" smtClean="0">
              <a:solidFill>
                <a:srgbClr val="FBC901"/>
              </a:solidFill>
            </a:endParaRPr>
          </a:p>
          <a:p>
            <a:pPr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sz="1800" dirty="0" smtClean="0"/>
              <a:t>These are under construction or proposed for the following US sites:</a:t>
            </a:r>
          </a:p>
          <a:p>
            <a:pPr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1400" b="1" dirty="0" smtClean="0"/>
              <a:t>Type:	Location:		 	Utility Company:		Startup Date: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>
                <a:solidFill>
                  <a:srgbClr val="FBC901"/>
                </a:solidFill>
              </a:rPr>
              <a:t>AP1000	</a:t>
            </a:r>
            <a:r>
              <a:rPr lang="en-US" sz="1400" dirty="0" err="1" smtClean="0">
                <a:solidFill>
                  <a:srgbClr val="FBC901"/>
                </a:solidFill>
              </a:rPr>
              <a:t>Vogtle</a:t>
            </a:r>
            <a:r>
              <a:rPr lang="en-US" sz="1400" dirty="0" smtClean="0">
                <a:solidFill>
                  <a:srgbClr val="FBC901"/>
                </a:solidFill>
              </a:rPr>
              <a:t>, GA (2)		Southern Nuclear Operating	</a:t>
            </a:r>
            <a:r>
              <a:rPr lang="en-US" sz="1400" b="1" dirty="0" smtClean="0">
                <a:solidFill>
                  <a:srgbClr val="FBC901"/>
                </a:solidFill>
              </a:rPr>
              <a:t>Scheduled</a:t>
            </a:r>
            <a:r>
              <a:rPr lang="en-US" sz="1400" dirty="0" smtClean="0">
                <a:solidFill>
                  <a:srgbClr val="FBC901"/>
                </a:solidFill>
              </a:rPr>
              <a:t> 2017 &amp; 2018</a:t>
            </a:r>
          </a:p>
          <a:p>
            <a:pPr eaLnBrk="1" hangingPunct="1">
              <a:defRPr/>
            </a:pPr>
            <a:endParaRPr lang="en-US" sz="600" dirty="0" smtClean="0">
              <a:solidFill>
                <a:srgbClr val="FBC901"/>
              </a:solidFill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rgbClr val="FBC901"/>
                </a:solidFill>
              </a:rPr>
              <a:t>AP1000	V.C. Summer, SC (2) 		South Carolina Electric &amp; Gas	</a:t>
            </a:r>
            <a:r>
              <a:rPr lang="en-US" sz="1400" b="1" dirty="0" smtClean="0">
                <a:solidFill>
                  <a:srgbClr val="FBC901"/>
                </a:solidFill>
              </a:rPr>
              <a:t>Scheduled</a:t>
            </a:r>
            <a:r>
              <a:rPr lang="en-US" sz="1400" dirty="0" smtClean="0">
                <a:solidFill>
                  <a:srgbClr val="FBC901"/>
                </a:solidFill>
              </a:rPr>
              <a:t> 2018 &amp; 2019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AP1000	William States Lee, SC (2)	Duke Energy		Proposed 2024 &amp; 2026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AP1000	Turkey Point, FL (2)		Florida Power &amp; Light		Proposed 2022 &amp; 2023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AP1000	Sharon Harris, SC (2) 		Duke Energy		Proposed 2026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AP1000	Green River, UT (2)		Blue Castle Transition Power	?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ES-BWR	</a:t>
            </a:r>
            <a:r>
              <a:rPr lang="en-US" sz="1400" dirty="0" smtClean="0">
                <a:solidFill>
                  <a:srgbClr val="FFCC00"/>
                </a:solidFill>
              </a:rPr>
              <a:t>North Anna, VA</a:t>
            </a:r>
            <a:r>
              <a:rPr lang="en-US" sz="1400" dirty="0" smtClean="0"/>
              <a:t>		Dominion			Proposed 2022</a:t>
            </a:r>
          </a:p>
          <a:p>
            <a:pPr eaLnBrk="1" hangingPunct="1"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1400" dirty="0" smtClean="0"/>
              <a:t>ES-BWR	Grand Gulf, MS		Entergy			?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ES-BWR	Fermi, MI			Detroit Edison		?</a:t>
            </a:r>
          </a:p>
          <a:p>
            <a:pPr eaLnBrk="1" hangingPunct="1">
              <a:defRPr/>
            </a:pPr>
            <a:endParaRPr lang="en-US" sz="600" dirty="0" smtClean="0"/>
          </a:p>
          <a:p>
            <a:pPr eaLnBrk="1" hangingPunct="1">
              <a:defRPr/>
            </a:pPr>
            <a:r>
              <a:rPr lang="en-US" sz="1400" dirty="0" smtClean="0"/>
              <a:t>ES-BWR	River Bend. LA		Entergy			?</a:t>
            </a:r>
          </a:p>
          <a:p>
            <a:pPr algn="ctr" eaLnBrk="1" hangingPunct="1">
              <a:defRPr/>
            </a:pPr>
            <a:endParaRPr lang="en-US" sz="1200" dirty="0" smtClean="0"/>
          </a:p>
          <a:p>
            <a:pPr algn="ctr" eaLnBrk="1" hangingPunct="1">
              <a:defRPr/>
            </a:pPr>
            <a:r>
              <a:rPr lang="en-US" sz="1600" i="1" dirty="0" smtClean="0"/>
              <a:t>Plus other proposed sites that are apparently now in business or regulatory limbo</a:t>
            </a:r>
          </a:p>
          <a:p>
            <a:pPr eaLnBrk="1" hangingPunct="1">
              <a:defRPr/>
            </a:pPr>
            <a:endParaRPr lang="en-US" sz="900" dirty="0" smtClean="0"/>
          </a:p>
          <a:p>
            <a:pPr eaLnBrk="1" hangingPunct="1">
              <a:defRPr/>
            </a:pPr>
            <a:endParaRPr 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 - What is Nanoscience">
  <a:themeElements>
    <a:clrScheme name="Lecture 1 - What is Nanoscienc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Lecture 1 - What is Nanoscience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3" charset="0"/>
            <a:ea typeface="Arial" pitchFamily="-103" charset="0"/>
            <a:cs typeface="Arial" pitchFamily="-10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eaVert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3" charset="0"/>
            <a:ea typeface="Arial" pitchFamily="-103" charset="0"/>
            <a:cs typeface="Arial" pitchFamily="-103" charset="0"/>
          </a:defRPr>
        </a:defPPr>
      </a:lstStyle>
    </a:lnDef>
  </a:objectDefaults>
  <a:extraClrSchemeLst>
    <a:extraClrScheme>
      <a:clrScheme name="Lecture 1 - What is Nanoscience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 - What is Nanoscience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 - What is Nanoscience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What is Nanoscience</Template>
  <TotalTime>6029</TotalTime>
  <Words>7825</Words>
  <Application>Microsoft Macintosh PowerPoint</Application>
  <PresentationFormat>On-screen Show (4:3)</PresentationFormat>
  <Paragraphs>1244</Paragraphs>
  <Slides>59</Slides>
  <Notes>59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Lecture 1 - What is Nanoscience</vt:lpstr>
      <vt:lpstr>Next Generation Nuclear Power – Part I</vt:lpstr>
      <vt:lpstr>In an earlier version of this lecture:</vt:lpstr>
      <vt:lpstr>I am going to divide the safety challenge into two parts:</vt:lpstr>
      <vt:lpstr>Part I:  Short Term Safety = Reactor Safety</vt:lpstr>
      <vt:lpstr>And then there is the Three Mile Island Accident:</vt:lpstr>
      <vt:lpstr>Bringing us to Fukushima</vt:lpstr>
      <vt:lpstr>But is there a common thread to all three accidents?</vt:lpstr>
      <vt:lpstr>Present day reactor designs are categorized by "generations"</vt:lpstr>
      <vt:lpstr>To reactors being built today:</vt:lpstr>
      <vt:lpstr>Looking more closely at the two big U.S. Gen III/III+ designs:</vt:lpstr>
      <vt:lpstr>Both are efforts at improving our current reactor designs</vt:lpstr>
      <vt:lpstr>But those drawings do not tell anywhere near the whole story</vt:lpstr>
      <vt:lpstr>From NRC's explanation of one present day PWR cooling system:</vt:lpstr>
      <vt:lpstr>That cool down explanation required so many figures because:</vt:lpstr>
      <vt:lpstr>The manual and blog were interesting reads</vt:lpstr>
      <vt:lpstr>In engineering, new designs can have a common failing:</vt:lpstr>
      <vt:lpstr>Which drove Westinghouse to simplify their Gen III/III+ AP1000:</vt:lpstr>
      <vt:lpstr>But an even more dramatic figure is:</vt:lpstr>
      <vt:lpstr>Comparable information for the GE/Hitachi ES-BWR design?</vt:lpstr>
      <vt:lpstr>My take on these Gen III/III+ claims?</vt:lpstr>
      <vt:lpstr>A closer look at the AP1000 and ES-BWR reactor cores:</vt:lpstr>
      <vt:lpstr>Changes are most evident in the ES-BWR passive safety system:</vt:lpstr>
      <vt:lpstr>Indeed, squint and it begins to suggest a water park</vt:lpstr>
      <vt:lpstr>Both ES-BWR and AP1000 thus claim "passive" cooling:</vt:lpstr>
      <vt:lpstr>Remaining safety issues and/or controversy?</vt:lpstr>
      <vt:lpstr>Slide 26</vt:lpstr>
      <vt:lpstr>Part II:  Long Term Safety = Spent Fuel Safety</vt:lpstr>
      <vt:lpstr>Requiring us to revisit the basics of nuclear fission and its fuels:</vt:lpstr>
      <vt:lpstr>Surprisingly, the only naturally occurring fissile atom on earth is  235 U</vt:lpstr>
      <vt:lpstr>=&gt; Fission reactions in a  235U  /  238U  fueled nuclear reactor:</vt:lpstr>
      <vt:lpstr>We can reduce the amount of spent fuel by spending more of it!</vt:lpstr>
      <vt:lpstr>Reason #1 for premature fuel rod replacement: New Atoms</vt:lpstr>
      <vt:lpstr>Reason #2 for premature fuel rod replacement:  Xenon</vt:lpstr>
      <vt:lpstr>But it would be even better than that:  With longer use, residual fuel rod radioactivity decreases!</vt:lpstr>
      <vt:lpstr>So how might you eliminate stress build-up and get rid of Xenon?</vt:lpstr>
      <vt:lpstr>But the MSRE reactor did not simultaneously meet Cold War goals</vt:lpstr>
      <vt:lpstr>But breeders might now offer a solution to nuclear waste:</vt:lpstr>
      <vt:lpstr>A possible "unnatural" fissile fuel:  233 Thorium</vt:lpstr>
      <vt:lpstr>If a neutron is absorbed into the nucleus: Move up the diagram</vt:lpstr>
      <vt:lpstr>Exploiting this in a liquid fluoride thorium reactor (LFTR):</vt:lpstr>
      <vt:lpstr>Process for 233 U transfer &amp; concentration in the reactor core:</vt:lpstr>
      <vt:lpstr>A diagram that, hopefully, makes sense of the preceding two slides:</vt:lpstr>
      <vt:lpstr>But the real reactor wouldn't be just a couple of open shells:</vt:lpstr>
      <vt:lpstr>It's claimed that LFTR's would actually increase short term safety:</vt:lpstr>
      <vt:lpstr>So back to the other claim of long term safety enhancement</vt:lpstr>
      <vt:lpstr>This argument shown graphically, first for common fission:</vt:lpstr>
      <vt:lpstr>But for nuclei mass ≥ 239, transuranic actinides can be formed:</vt:lpstr>
      <vt:lpstr>Comparison of Thorium LFTR and Uranium PWR radioactive waste</vt:lpstr>
      <vt:lpstr>Which leaves us with the question of non-proliferation</vt:lpstr>
      <vt:lpstr>Plus one more somewhat double-edged argument: 1, 2</vt:lpstr>
      <vt:lpstr>This lecture presents us with some very hard choices:</vt:lpstr>
      <vt:lpstr>Within one decade (or thereabouts)?!!!</vt:lpstr>
      <vt:lpstr>Exploring that dual goal third option:</vt:lpstr>
      <vt:lpstr>Suggesting investment in already available Gen III/III+ designs</vt:lpstr>
      <vt:lpstr>But to fall within the claimed 10-20 year window of opportunity:</vt:lpstr>
      <vt:lpstr>In 2015, a second more ambitious agreement was announced: </vt:lpstr>
      <vt:lpstr>To Close: Today I described only one Gen IV reactor proposal</vt:lpstr>
      <vt:lpstr>Other class lectures on nuclear energy:</vt:lpstr>
      <vt:lpstr>Credits / Acknowledgements</vt:lpstr>
    </vt:vector>
  </TitlesOfParts>
  <Company>UVA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Nanoscience?</dc:title>
  <dc:creator>John C. Bean</dc:creator>
  <cp:lastModifiedBy>John Bean</cp:lastModifiedBy>
  <cp:revision>225</cp:revision>
  <dcterms:created xsi:type="dcterms:W3CDTF">2024-08-09T14:50:33Z</dcterms:created>
  <dcterms:modified xsi:type="dcterms:W3CDTF">2024-08-09T14:53:06Z</dcterms:modified>
</cp:coreProperties>
</file>