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Default Extension="bin" ContentType="application/vnd.openxmlformats-officedocument.presentationml.printerSettings"/>
  <Override PartName="/ppt/slides/slide92.xml" ContentType="application/vnd.openxmlformats-officedocument.presentationml.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Override PartName="/ppt/slides/slide46.xml" ContentType="application/vnd.openxmlformats-officedocument.presentationml.slide+xml"/>
  <Default Extension="gif" ContentType="image/gif"/>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slides/slide93.xml" ContentType="application/vnd.openxmlformats-officedocument.presentationml.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docProps/core.xml" ContentType="application/vnd.openxmlformats-package.core-properties+xml"/>
  <Default Extension="jpeg" ContentType="image/jpeg"/>
  <Override PartName="/ppt/slides/slide8.xml" ContentType="application/vnd.openxmlformats-officedocument.presentationml.slide+xml"/>
  <Override PartName="/ppt/slideLayouts/slideLayout6.xml" ContentType="application/vnd.openxmlformats-officedocument.presentationml.slideLayout+xml"/>
  <Override PartName="/ppt/slides/slide12.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slides/slide71.xml" ContentType="application/vnd.openxmlformats-officedocument.presentationml.slide+xml"/>
  <Override PartName="/ppt/slides/slide90.xml" ContentType="application/vnd.openxmlformats-officedocument.presentationml.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s/slide94.xml" ContentType="application/vnd.openxmlformats-officedocument.presentationml.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96.xml" ContentType="application/vnd.openxmlformats-officedocument.presentationml.slide+xml"/>
  <Override PartName="/ppt/slides/slide82.xml" ContentType="application/vnd.openxmlformats-officedocument.presentationml.slide+xml"/>
  <Override PartName="/ppt/slides/slide63.xml" ContentType="application/vnd.openxmlformats-officedocument.presentationml.slide+xml"/>
  <Override PartName="/ppt/slideLayouts/slideLayout12.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slides/slide86.xml" ContentType="application/vnd.openxmlformats-officedocument.presentationml.slide+xml"/>
  <Override PartName="/docProps/app.xml" ContentType="application/vnd.openxmlformats-officedocument.extended-properties+xml"/>
  <Override PartName="/ppt/slides/slide91.xml" ContentType="application/vnd.openxmlformats-officedocument.presentationml.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s/slide95.xml" ContentType="application/vnd.openxmlformats-officedocument.presentationml.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49" r:id="rId52"/>
    <p:sldId id="350" r:id="rId53"/>
    <p:sldId id="352"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08" d="100"/>
          <a:sy n="108" d="100"/>
        </p:scale>
        <p:origin x="-896"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i="0">
                <a:latin typeface="Tahoma"/>
                <a:ea typeface="Tahoma"/>
                <a:cs typeface="Tahoma"/>
                <a:sym typeface="Tahoma"/>
              </a:defRPr>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11" name="Body Level One…"/>
          <p:cNvSpPr txBox="1">
            <a:spLocks noGrp="1"/>
          </p:cNvSpPr>
          <p:nvPr>
            <p:ph type="body" idx="1"/>
          </p:nvPr>
        </p:nvSpPr>
        <p:spPr>
          <a:prstGeom prst="rect">
            <a:avLst/>
          </a:prstGeom>
        </p:spPr>
        <p:txBody>
          <a:bodyPr/>
          <a:lstStyle>
            <a:lvl1pPr>
              <a:defRPr>
                <a:latin typeface="+mn-lt"/>
                <a:ea typeface="+mn-ea"/>
                <a:cs typeface="+mn-cs"/>
                <a:sym typeface="Arial"/>
              </a:defRPr>
            </a:lvl1pPr>
            <a:lvl2pPr>
              <a:defRPr>
                <a:latin typeface="+mn-lt"/>
                <a:ea typeface="+mn-ea"/>
                <a:cs typeface="+mn-cs"/>
                <a:sym typeface="Arial"/>
              </a:defRPr>
            </a:lvl2pPr>
            <a:lvl3pPr>
              <a:defRPr>
                <a:latin typeface="+mn-lt"/>
                <a:ea typeface="+mn-ea"/>
                <a:cs typeface="+mn-cs"/>
                <a:sym typeface="Arial"/>
              </a:defRPr>
            </a:lvl3pPr>
            <a:lvl4pPr>
              <a:defRPr>
                <a:latin typeface="+mn-lt"/>
                <a:ea typeface="+mn-ea"/>
                <a:cs typeface="+mn-cs"/>
                <a:sym typeface="Arial"/>
              </a:defRPr>
            </a:lvl4pPr>
            <a:lvl5pPr>
              <a:defRPr>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Tahoma"/>
                <a:ea typeface="Tahoma"/>
                <a:cs typeface="Tahoma"/>
                <a:sym typeface="Tahoma"/>
              </a:defRPr>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defRPr sz="2800"/>
            </a:lvl1pPr>
            <a:lvl2pPr marL="790575" indent="-333375">
              <a:spcBef>
                <a:spcPts val="600"/>
              </a:spcBef>
              <a:buClr>
                <a:srgbClr val="00CCFF"/>
              </a:buClr>
              <a:defRPr sz="2800"/>
            </a:lvl2pPr>
            <a:lvl3pPr marL="1234439" indent="-320039">
              <a:spcBef>
                <a:spcPts val="600"/>
              </a:spcBef>
              <a:buClr>
                <a:srgbClr val="00CCFF"/>
              </a:buClr>
              <a:defRPr sz="2800"/>
            </a:lvl3pPr>
            <a:lvl4pPr marL="1727200" indent="-355600">
              <a:spcBef>
                <a:spcPts val="600"/>
              </a:spcBef>
              <a:buClr>
                <a:srgbClr val="00CCFF"/>
              </a:buClr>
              <a:defRPr sz="2800"/>
            </a:lvl4pPr>
            <a:lvl5pPr marL="2184400" indent="-355600">
              <a:spcBef>
                <a:spcPts val="600"/>
              </a:spcBef>
              <a:buClr>
                <a:srgbClr val="00CCFF"/>
              </a:buCl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i="0">
                <a:latin typeface="Tahoma"/>
                <a:ea typeface="Tahoma"/>
                <a:cs typeface="Tahoma"/>
                <a:sym typeface="Tahoma"/>
              </a:defRPr>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a:spcBef>
                <a:spcPts val="500"/>
              </a:spcBef>
              <a:defRPr sz="2400" b="1"/>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Tahoma"/>
                <a:ea typeface="Tahoma"/>
                <a:cs typeface="Tahoma"/>
                <a:sym typeface="Tahom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a:spcBef>
                <a:spcPts val="300"/>
              </a:spcBef>
              <a:defRPr sz="1400"/>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Tahoma"/>
                <a:ea typeface="Tahoma"/>
                <a:cs typeface="Tahoma"/>
                <a:sym typeface="Tahoma"/>
              </a:defRPr>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latin typeface="+mn-lt"/>
                <a:ea typeface="+mn-ea"/>
                <a:cs typeface="+mn-cs"/>
                <a:sym typeface="Aria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1pPr>
      <a:lvl2pPr marL="661307" marR="0" indent="-204107"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2pPr>
      <a:lvl3pPr marL="1104900" marR="0" indent="-1905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3pPr>
      <a:lvl4pPr marL="1600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4pPr>
      <a:lvl5pPr marL="20574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5pPr>
      <a:lvl6pPr marL="25146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6pPr>
      <a:lvl7pPr marL="29718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7pPr>
      <a:lvl8pPr marL="34290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8pPr>
      <a:lvl9pPr marL="3886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6.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hyperlink" Target="https://www.wecanfigurethisout.org/ENERGY/Web_notes/Hydro/Hydro%20-%20Supporting.htm" TargetMode="External"/><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wecanfigurethisout.org/ENERGY/Web_notes/Hydro/Hydro%20-%20Supporting.htm" TargetMode="Externa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wecanfigurethisout.org/ENERGY/Web_notes/Introduction/US%20Energy%20Production%20and%20Consumption.pdf" TargetMode="External"/><Relationship Id="rId4" Type="http://schemas.openxmlformats.org/officeDocument/2006/relationships/hyperlink" Target="https://www.wecanfigurethisout.org/ENERGY/Web_notes/Introduction/US%20Energy%20Production%20and%20Consumption.key" TargetMode="External"/><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hyperlink" Target="https://www.wecanfigurethisout.org/ENERGY/Web_notes/Introduction/US%20Energy%20Production%20and%20Consumption.pptx"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wecanfigurethisout.org/ENERGY/Web_notes/Hydro/Hydro%20-%20Supporting.htm" TargetMode="Externa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ecanfigurethisout.org/ENERGY/Web_notes/Wind/Wind%20Power.pdf" TargetMode="External"/><Relationship Id="rId4" Type="http://schemas.openxmlformats.org/officeDocument/2006/relationships/hyperlink" Target="https://wecanfigurethisout.org/ENERGY/Web_notes/Wind/Wind%20Power.key" TargetMode="External"/><Relationship Id="rId5" Type="http://schemas.openxmlformats.org/officeDocument/2006/relationships/hyperlink" Target="https://www.wecanfigurethisout.org/ENERGY/Web_notes/Exotics/Exotics.pptx" TargetMode="External"/><Relationship Id="rId6" Type="http://schemas.openxmlformats.org/officeDocument/2006/relationships/hyperlink" Target="https://www.wecanfigurethisout.org/ENERGY/Web_notes/Exotics/Exotics.pdf" TargetMode="External"/><Relationship Id="rId7" Type="http://schemas.openxmlformats.org/officeDocument/2006/relationships/hyperlink" Target="https://www.wecanfigurethisout.org/ENERGY/Web_notes/Exotics/Exotics.key" TargetMode="External"/><Relationship Id="rId8"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hyperlink" Target="https://wecanfigurethisout.org/ENERGY/Web_notes/Wind/Wind%20Power.ppt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hyperlink" Target="https://www.wecanfigurethisout.org/ENERGY/Web_notes/Introduction/US%20Energy%20Production%20and%20Consumption.pdf" TargetMode="External"/><Relationship Id="rId4" Type="http://schemas.openxmlformats.org/officeDocument/2006/relationships/hyperlink" Target="https://www.wecanfigurethisout.org/ENERGY/Web_notes/Introduction/US%20Energy%20Production%20and%20Consumption.key" TargetMode="External"/><Relationship Id="rId1" Type="http://schemas.openxmlformats.org/officeDocument/2006/relationships/slideLayout" Target="../slideLayouts/slideLayout1.xml"/><Relationship Id="rId2" Type="http://schemas.openxmlformats.org/officeDocument/2006/relationships/hyperlink" Target="https://www.wecanfigurethisout.org/ENERGY/Web_notes/Introduction/US%20Energy%20Production%20and%20Consumption.ppt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hyperlink" Target="https://www.spokesman.com/stories/2019/sep/11/we-believe-in-the-salmon-company-demonstrates-salm/" TargetMode="External"/><Relationship Id="rId8" Type="http://schemas.openxmlformats.org/officeDocument/2006/relationships/hyperlink" Target="https://www.whooshh.com" TargetMode="External"/><Relationship Id="rId1" Type="http://schemas.openxmlformats.org/officeDocument/2006/relationships/slideLayout" Target="../slideLayouts/slideLayout1.xml"/><Relationship Id="rId2" Type="http://schemas.openxmlformats.org/officeDocument/2006/relationships/hyperlink" Target="https://www.youtube.com/watch?v=yoYwaHffh58"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www.wecanfigurethisout.org/ENERGY/Web_notes/Bigger%20Picture/Climate%20Change.pdf" TargetMode="External"/><Relationship Id="rId4" Type="http://schemas.openxmlformats.org/officeDocument/2006/relationships/hyperlink" Target="https://www.wecanfigurethisout.org/ENERGY/Web_notes/Bigger%20Picture/Climate%20Change.key" TargetMode="External"/><Relationship Id="rId5" Type="http://schemas.openxmlformats.org/officeDocument/2006/relationships/hyperlink" Target="https://www.wecanfigurethisout.org/ENERGY/Web_notes/Bigger%20Picture/Greenhouse%20Effect.pptx" TargetMode="External"/><Relationship Id="rId6" Type="http://schemas.openxmlformats.org/officeDocument/2006/relationships/hyperlink" Target="https://www.wecanfigurethisout.org/ENERGY/Web_notes/Bigger%20Picture/Greenhouse%20Effect.pdf" TargetMode="External"/><Relationship Id="rId7" Type="http://schemas.openxmlformats.org/officeDocument/2006/relationships/hyperlink" Target="https://www.wecanfigurethisout.org/ENERGY/Web_notes/Bigger%20Picture/Greenhouse%20Effect.key" TargetMode="External"/><Relationship Id="rId1" Type="http://schemas.openxmlformats.org/officeDocument/2006/relationships/slideLayout" Target="../slideLayouts/slideLayout1.xml"/><Relationship Id="rId2" Type="http://schemas.openxmlformats.org/officeDocument/2006/relationships/hyperlink" Target="https://www.wecanfigurethisout.org/ENERGY/Web_notes/Bigger%20Picture/Climate%20Change.pptx"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ecanfigurethisout.org/ENERGY/Web_notes/Bigger%20Picture/Greenhouse%20Effect%20-%20Supporting.htm"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s://www.wecanfigurethisout.org/ENERGY/Web_notes/Introduction/US%20Energy%20Production%20and%20Consumption.pdf" TargetMode="External"/><Relationship Id="rId4" Type="http://schemas.openxmlformats.org/officeDocument/2006/relationships/hyperlink" Target="https://www.wecanfigurethisout.org/ENERGY/Web_notes/Introduction/US%20Energy%20Production%20and%20Consumption.key" TargetMode="External"/><Relationship Id="rId1" Type="http://schemas.openxmlformats.org/officeDocument/2006/relationships/slideLayout" Target="../slideLayouts/slideLayout1.xml"/><Relationship Id="rId2" Type="http://schemas.openxmlformats.org/officeDocument/2006/relationships/hyperlink" Target="https://www.wecanfigurethisout.org/ENERGY/Web_notes/Introduction/US%20Energy%20Production%20and%20Consumption.pptx"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wecanfigurethisout.org/ENERGY/Web_notes/Bigger%20Picture/Where%20do%20we%20go.pdf" TargetMode="External"/><Relationship Id="rId4" Type="http://schemas.openxmlformats.org/officeDocument/2006/relationships/hyperlink" Target="https://www.wecanfigurethisout.org/ENERGY/Web_notes/Bigger%20Picture/Where%20do%20we%20go.key" TargetMode="External"/><Relationship Id="rId1" Type="http://schemas.openxmlformats.org/officeDocument/2006/relationships/slideLayout" Target="../slideLayouts/slideLayout1.xml"/><Relationship Id="rId2" Type="http://schemas.openxmlformats.org/officeDocument/2006/relationships/hyperlink" Target="https://www.wecanfigurethisout.org/ENERGY/Web_notes/Bigger%20Picture/Where%20do%20we%20go.pptx"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 name="Rectangle 5"/>
          <p:cNvSpPr txBox="1"/>
          <p:nvPr/>
        </p:nvSpPr>
        <p:spPr>
          <a:xfrm>
            <a:off x="304800" y="6479306"/>
            <a:ext cx="8534400" cy="276999"/>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n-lt"/>
                <a:ea typeface="+mn-ea"/>
                <a:cs typeface="+mn-cs"/>
                <a:sym typeface="Arial"/>
              </a:defRPr>
            </a:lvl1pPr>
          </a:lstStyle>
          <a:p>
            <a:r>
              <a:rPr dirty="0"/>
              <a:t>(Written / Revised:</a:t>
            </a:r>
            <a:r>
              <a:rPr dirty="0" smtClean="0"/>
              <a:t> </a:t>
            </a:r>
            <a:r>
              <a:rPr lang="en-US" dirty="0" smtClean="0"/>
              <a:t>February 2020</a:t>
            </a:r>
            <a:r>
              <a:rPr dirty="0" smtClean="0"/>
              <a:t>)</a:t>
            </a:r>
            <a:endParaRPr dirty="0"/>
          </a:p>
        </p:txBody>
      </p:sp>
      <p:sp>
        <p:nvSpPr>
          <p:cNvPr id="122" name="Rectangle 2"/>
          <p:cNvSpPr txBox="1">
            <a:spLocks noGrp="1"/>
          </p:cNvSpPr>
          <p:nvPr>
            <p:ph type="title"/>
          </p:nvPr>
        </p:nvSpPr>
        <p:spPr>
          <a:xfrm>
            <a:off x="304800" y="76200"/>
            <a:ext cx="8534400" cy="654050"/>
          </a:xfrm>
          <a:prstGeom prst="rect">
            <a:avLst/>
          </a:prstGeom>
        </p:spPr>
        <p:txBody>
          <a:bodyPr/>
          <a:lstStyle/>
          <a:p>
            <a:r>
              <a:t>Hydroelectric Power</a:t>
            </a:r>
          </a:p>
        </p:txBody>
      </p:sp>
      <p:sp>
        <p:nvSpPr>
          <p:cNvPr id="123" name="Rectangle 3"/>
          <p:cNvSpPr txBox="1">
            <a:spLocks noGrp="1"/>
          </p:cNvSpPr>
          <p:nvPr>
            <p:ph type="body" idx="1"/>
          </p:nvPr>
        </p:nvSpPr>
        <p:spPr>
          <a:xfrm>
            <a:off x="228600" y="747189"/>
            <a:ext cx="8534400" cy="5602811"/>
          </a:xfrm>
          <a:prstGeom prst="rect">
            <a:avLst/>
          </a:prstGeom>
        </p:spPr>
        <p:txBody>
          <a:bodyPr/>
          <a:lstStyle/>
          <a:p>
            <a:pPr algn="ct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n-lt"/>
                <a:ea typeface="+mn-ea"/>
                <a:cs typeface="+mn-cs"/>
                <a:sym typeface="Arial"/>
              </a:defRPr>
            </a:pPr>
            <a:r>
              <a:rPr dirty="0"/>
              <a:t>John C. Bean</a:t>
            </a:r>
          </a:p>
          <a:p>
            <a:pPr defTabSz="868680">
              <a:tabLst>
                <a:tab pos="431800" algn="l"/>
                <a:tab pos="863600" algn="l"/>
                <a:tab pos="1295400" algn="l"/>
                <a:tab pos="1727200" algn="l"/>
                <a:tab pos="2159000" algn="l"/>
              </a:tabLst>
              <a:defRPr sz="1045">
                <a:effectLst>
                  <a:outerShdw blurRad="36195" dist="36195" dir="2700000" rotWithShape="0">
                    <a:srgbClr val="000000"/>
                  </a:outerShdw>
                </a:effectLst>
                <a:latin typeface="+mn-lt"/>
                <a:ea typeface="+mn-ea"/>
                <a:cs typeface="+mn-cs"/>
                <a:sym typeface="Arial"/>
              </a:defRPr>
            </a:pPr>
            <a:endParaRPr dirty="0"/>
          </a:p>
          <a:p>
            <a:pPr algn="ctr" defTabSz="868680">
              <a:spcBef>
                <a:spcPts val="300"/>
              </a:spcBef>
              <a:tabLst>
                <a:tab pos="431800" algn="l"/>
                <a:tab pos="863600" algn="l"/>
                <a:tab pos="1295400" algn="l"/>
                <a:tab pos="1727200" algn="l"/>
                <a:tab pos="2159000" algn="l"/>
              </a:tabLst>
              <a:defRPr sz="1520" u="sng">
                <a:effectLst>
                  <a:outerShdw blurRad="36195" dist="36195" dir="2700000" rotWithShape="0">
                    <a:srgbClr val="000000"/>
                  </a:outerShdw>
                </a:effectLst>
                <a:latin typeface="+mn-lt"/>
                <a:ea typeface="+mn-ea"/>
                <a:cs typeface="+mn-cs"/>
                <a:sym typeface="Arial"/>
              </a:defRPr>
            </a:pPr>
            <a:r>
              <a:rPr dirty="0"/>
              <a:t>Outline</a:t>
            </a:r>
          </a:p>
          <a:p>
            <a:pPr algn="ctr" defTabSz="868680">
              <a:tabLst>
                <a:tab pos="431800" algn="l"/>
                <a:tab pos="863600" algn="l"/>
                <a:tab pos="1295400" algn="l"/>
                <a:tab pos="1727200" algn="l"/>
                <a:tab pos="2159000" algn="l"/>
              </a:tabLst>
              <a:defRPr sz="475">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n-lt"/>
                <a:ea typeface="+mn-ea"/>
                <a:cs typeface="+mn-cs"/>
                <a:sym typeface="Arial"/>
              </a:defRPr>
            </a:pPr>
            <a:r>
              <a:rPr dirty="0"/>
              <a:t>The Science of Hydropower</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n-lt"/>
                <a:ea typeface="+mn-ea"/>
                <a:cs typeface="+mn-cs"/>
                <a:sym typeface="Arial"/>
              </a:defRPr>
            </a:pPr>
            <a:r>
              <a:rPr dirty="0"/>
              <a:t>Common Hydropower: Conventional &amp; Run of the River </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n-lt"/>
                <a:ea typeface="+mn-ea"/>
                <a:cs typeface="+mn-cs"/>
                <a:sym typeface="Arial"/>
              </a:defRPr>
            </a:pPr>
            <a:r>
              <a:rPr dirty="0"/>
              <a:t>	Less Common Hydropower: Pumped Storage Hydro &amp; Tidal Barrage or Lagoon</a:t>
            </a:r>
            <a:endParaRPr sz="570" dirty="0"/>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n-lt"/>
                <a:ea typeface="+mn-ea"/>
                <a:cs typeface="+mn-cs"/>
                <a:sym typeface="Arial"/>
              </a:defRPr>
            </a:pPr>
            <a:r>
              <a:rPr dirty="0"/>
              <a:t>Today's U.S. hydropower</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n-lt"/>
                <a:ea typeface="+mn-ea"/>
                <a:cs typeface="+mn-cs"/>
                <a:sym typeface="Arial"/>
              </a:defRPr>
            </a:pPr>
            <a:r>
              <a:rPr dirty="0"/>
              <a:t>Limits of Hydropower / Objections to Hydropower</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n-lt"/>
                <a:ea typeface="+mn-ea"/>
                <a:cs typeface="+mn-cs"/>
                <a:sym typeface="Arial"/>
              </a:defRPr>
            </a:pPr>
            <a:r>
              <a:rPr dirty="0"/>
              <a:t>	Drought &amp; Climate Change</a:t>
            </a:r>
            <a:endParaRPr sz="570" dirty="0"/>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570">
                <a:effectLst>
                  <a:outerShdw blurRad="36195" dist="36195" dir="2700000" rotWithShape="0">
                    <a:srgbClr val="000000"/>
                  </a:outerShdw>
                </a:effectLst>
                <a:latin typeface="+mn-lt"/>
                <a:ea typeface="+mn-ea"/>
                <a:cs typeface="+mn-cs"/>
                <a:sym typeface="Arial"/>
              </a:defRPr>
            </a:pPr>
            <a:r>
              <a:rPr dirty="0"/>
              <a:t>	</a:t>
            </a:r>
            <a:r>
              <a:rPr sz="1520" dirty="0"/>
              <a:t>Carbon Footprint of Concrete</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n-lt"/>
                <a:ea typeface="+mn-ea"/>
                <a:cs typeface="+mn-cs"/>
                <a:sym typeface="Arial"/>
              </a:defRPr>
            </a:pPr>
            <a:r>
              <a:rPr dirty="0"/>
              <a:t>	Disruption of Fish Migrations</a:t>
            </a:r>
          </a:p>
          <a:p>
            <a:pPr defTabSz="868680">
              <a:tabLst>
                <a:tab pos="431800" algn="l"/>
                <a:tab pos="863600" algn="l"/>
                <a:tab pos="1295400" algn="l"/>
                <a:tab pos="1727200" algn="l"/>
                <a:tab pos="2159000" algn="l"/>
              </a:tabLst>
              <a:defRPr sz="475">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n-lt"/>
                <a:ea typeface="+mn-ea"/>
                <a:cs typeface="+mn-cs"/>
                <a:sym typeface="Arial"/>
              </a:defRPr>
            </a:pPr>
            <a:r>
              <a:rPr dirty="0"/>
              <a:t>	Impact on Rainforests and Tropical River Deltas</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n-lt"/>
                <a:ea typeface="+mn-ea"/>
                <a:cs typeface="+mn-cs"/>
                <a:sym typeface="Arial"/>
              </a:defRPr>
            </a:pPr>
            <a:r>
              <a:rPr dirty="0"/>
              <a:t>	Possible Liberation of Soil Mercury</a:t>
            </a:r>
          </a:p>
          <a:p>
            <a:pPr defTabSz="868680">
              <a:tabLst>
                <a:tab pos="431800" algn="l"/>
                <a:tab pos="863600" algn="l"/>
                <a:tab pos="1295400" algn="l"/>
                <a:tab pos="1727200" algn="l"/>
                <a:tab pos="2159000" algn="l"/>
              </a:tabLst>
              <a:defRPr sz="475">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n-lt"/>
                <a:ea typeface="+mn-ea"/>
                <a:cs typeface="+mn-cs"/>
                <a:sym typeface="Arial"/>
              </a:defRPr>
            </a:pPr>
            <a:r>
              <a:rPr dirty="0"/>
              <a:t>Alternate visions of tomorrow's hydropower:</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n-lt"/>
                <a:ea typeface="+mn-ea"/>
                <a:cs typeface="+mn-cs"/>
                <a:sym typeface="Arial"/>
              </a:defRPr>
            </a:pPr>
            <a:endParaRPr dirty="0"/>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n-lt"/>
                <a:ea typeface="+mn-ea"/>
                <a:cs typeface="+mn-cs"/>
                <a:sym typeface="Arial"/>
              </a:defRPr>
            </a:pPr>
            <a:r>
              <a:rPr dirty="0"/>
              <a:t>	U.S. Department of Energy vs. the Nature Conservancy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5" name="Rectangle 2"/>
          <p:cNvSpPr txBox="1">
            <a:spLocks noGrp="1"/>
          </p:cNvSpPr>
          <p:nvPr>
            <p:ph type="title"/>
          </p:nvPr>
        </p:nvSpPr>
        <p:spPr>
          <a:xfrm>
            <a:off x="0" y="76200"/>
            <a:ext cx="9144000" cy="590550"/>
          </a:xfrm>
          <a:prstGeom prst="rect">
            <a:avLst/>
          </a:prstGeom>
        </p:spPr>
        <p:txBody>
          <a:bodyPr/>
          <a:lstStyle/>
          <a:p>
            <a:pPr>
              <a:defRPr sz="2000"/>
            </a:pPr>
            <a:r>
              <a:t>The second common hydropower technology = </a:t>
            </a:r>
            <a:r>
              <a:rPr b="1">
                <a:solidFill>
                  <a:srgbClr val="FFCC00"/>
                </a:solidFill>
              </a:rPr>
              <a:t>"Run of the River" (ROR)</a:t>
            </a:r>
          </a:p>
        </p:txBody>
      </p:sp>
      <p:sp>
        <p:nvSpPr>
          <p:cNvPr id="266" name="Rectangle 3"/>
          <p:cNvSpPr txBox="1">
            <a:spLocks noGrp="1"/>
          </p:cNvSpPr>
          <p:nvPr>
            <p:ph type="body" idx="1"/>
          </p:nvPr>
        </p:nvSpPr>
        <p:spPr>
          <a:xfrm>
            <a:off x="228600" y="831855"/>
            <a:ext cx="8763000" cy="5194290"/>
          </a:xfrm>
          <a:prstGeom prst="rect">
            <a:avLst/>
          </a:prstGeom>
        </p:spPr>
        <p:txBody>
          <a:bodyPr/>
          <a:lstStyle/>
          <a:p>
            <a:pPr>
              <a:tabLst>
                <a:tab pos="444500" algn="l"/>
                <a:tab pos="901700" algn="l"/>
                <a:tab pos="1371600" algn="l"/>
              </a:tabLst>
              <a:defRPr sz="1800" b="1">
                <a:latin typeface="+mn-lt"/>
                <a:ea typeface="+mn-ea"/>
                <a:cs typeface="+mn-cs"/>
                <a:sym typeface="Arial"/>
              </a:defRPr>
            </a:pPr>
            <a:r>
              <a:t>Run of the River  = River + Minimal Dam + Minimal Reservoir</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The name suggests something like this (right out of the 1800's):</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2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There ARE dams, but they are comparatively low, capturing only a limited reservoir</a:t>
            </a:r>
          </a:p>
          <a:p>
            <a:pPr>
              <a:tabLst>
                <a:tab pos="444500" algn="l"/>
                <a:tab pos="901700" algn="l"/>
                <a:tab pos="1371600" algn="l"/>
              </a:tabLst>
              <a:defRPr sz="9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As seen here at the Columbia River's Chief Joseph ROR hydroelectric dam:</a:t>
            </a:r>
          </a:p>
        </p:txBody>
      </p:sp>
      <p:grpSp>
        <p:nvGrpSpPr>
          <p:cNvPr id="285" name="Group 24"/>
          <p:cNvGrpSpPr/>
          <p:nvPr/>
        </p:nvGrpSpPr>
        <p:grpSpPr>
          <a:xfrm>
            <a:off x="2470208" y="1891566"/>
            <a:ext cx="3716117" cy="1432130"/>
            <a:chOff x="0" y="0"/>
            <a:chExt cx="3716115" cy="1432129"/>
          </a:xfrm>
        </p:grpSpPr>
        <p:sp>
          <p:nvSpPr>
            <p:cNvPr id="267" name="Rectangle 5"/>
            <p:cNvSpPr/>
            <p:nvPr/>
          </p:nvSpPr>
          <p:spPr>
            <a:xfrm rot="20719424">
              <a:off x="359074" y="702441"/>
              <a:ext cx="3393742" cy="147336"/>
            </a:xfrm>
            <a:prstGeom prst="rect">
              <a:avLst/>
            </a:pr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279" name="Group 21"/>
            <p:cNvGrpSpPr/>
            <p:nvPr/>
          </p:nvGrpSpPr>
          <p:grpSpPr>
            <a:xfrm>
              <a:off x="1238093" y="254221"/>
              <a:ext cx="678749" cy="695644"/>
              <a:chOff x="0" y="0"/>
              <a:chExt cx="678748" cy="695643"/>
            </a:xfrm>
          </p:grpSpPr>
          <p:grpSp>
            <p:nvGrpSpPr>
              <p:cNvPr id="272" name="Group 20"/>
              <p:cNvGrpSpPr/>
              <p:nvPr/>
            </p:nvGrpSpPr>
            <p:grpSpPr>
              <a:xfrm>
                <a:off x="-1" y="0"/>
                <a:ext cx="678750" cy="695644"/>
                <a:chOff x="0" y="0"/>
                <a:chExt cx="678748" cy="695643"/>
              </a:xfrm>
            </p:grpSpPr>
            <p:sp>
              <p:nvSpPr>
                <p:cNvPr id="268" name="Oval 6"/>
                <p:cNvSpPr/>
                <p:nvPr/>
              </p:nvSpPr>
              <p:spPr>
                <a:xfrm>
                  <a:off x="145446" y="148955"/>
                  <a:ext cx="387857" cy="397217"/>
                </a:xfrm>
                <a:prstGeom prst="ellipse">
                  <a:avLst/>
                </a:prstGeom>
                <a:solidFill>
                  <a:srgbClr val="A4A4A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271" name="Group 13"/>
                <p:cNvGrpSpPr/>
                <p:nvPr/>
              </p:nvGrpSpPr>
              <p:grpSpPr>
                <a:xfrm>
                  <a:off x="-1" y="0"/>
                  <a:ext cx="678749" cy="695644"/>
                  <a:chOff x="0" y="0"/>
                  <a:chExt cx="678748" cy="695643"/>
                </a:xfrm>
              </p:grpSpPr>
              <p:sp>
                <p:nvSpPr>
                  <p:cNvPr id="269" name="Straight Connector 8"/>
                  <p:cNvSpPr/>
                  <p:nvPr/>
                </p:nvSpPr>
                <p:spPr>
                  <a:xfrm>
                    <a:off x="-1" y="347563"/>
                    <a:ext cx="678749" cy="1035"/>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70" name="Straight Connector 9"/>
                  <p:cNvSpPr/>
                  <p:nvPr/>
                </p:nvSpPr>
                <p:spPr>
                  <a:xfrm flipV="1">
                    <a:off x="338868" y="0"/>
                    <a:ext cx="506" cy="695644"/>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75" name="Group 14"/>
              <p:cNvGrpSpPr/>
              <p:nvPr/>
            </p:nvGrpSpPr>
            <p:grpSpPr>
              <a:xfrm>
                <a:off x="29382" y="29269"/>
                <a:ext cx="616317" cy="631890"/>
                <a:chOff x="0" y="0"/>
                <a:chExt cx="616316" cy="631889"/>
              </a:xfrm>
            </p:grpSpPr>
            <p:sp>
              <p:nvSpPr>
                <p:cNvPr id="273" name="Straight Connector 15"/>
                <p:cNvSpPr/>
                <p:nvPr/>
              </p:nvSpPr>
              <p:spPr>
                <a:xfrm>
                  <a:off x="0" y="174110"/>
                  <a:ext cx="616317" cy="284349"/>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74" name="Straight Connector 16"/>
                <p:cNvSpPr/>
                <p:nvPr/>
              </p:nvSpPr>
              <p:spPr>
                <a:xfrm flipV="1">
                  <a:off x="162575" y="0"/>
                  <a:ext cx="290923" cy="631890"/>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278" name="Group 17"/>
              <p:cNvGrpSpPr/>
              <p:nvPr/>
            </p:nvGrpSpPr>
            <p:grpSpPr>
              <a:xfrm>
                <a:off x="52755" y="50528"/>
                <a:ext cx="573390" cy="587365"/>
                <a:chOff x="0" y="0"/>
                <a:chExt cx="573388" cy="587363"/>
              </a:xfrm>
            </p:grpSpPr>
            <p:sp>
              <p:nvSpPr>
                <p:cNvPr id="276" name="Straight Connector 18"/>
                <p:cNvSpPr/>
                <p:nvPr/>
              </p:nvSpPr>
              <p:spPr>
                <a:xfrm flipV="1">
                  <a:off x="-1" y="112156"/>
                  <a:ext cx="573390" cy="363216"/>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77" name="Straight Connector 19"/>
                <p:cNvSpPr/>
                <p:nvPr/>
              </p:nvSpPr>
              <p:spPr>
                <a:xfrm flipH="1" flipV="1">
                  <a:off x="99981" y="-1"/>
                  <a:ext cx="372724" cy="587365"/>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83" name="Curved Left Arrow 22"/>
            <p:cNvGrpSpPr/>
            <p:nvPr/>
          </p:nvGrpSpPr>
          <p:grpSpPr>
            <a:xfrm>
              <a:off x="969722" y="0"/>
              <a:ext cx="1079756" cy="599429"/>
              <a:chOff x="0" y="0"/>
              <a:chExt cx="1079755" cy="599428"/>
            </a:xfrm>
          </p:grpSpPr>
          <p:sp>
            <p:nvSpPr>
              <p:cNvPr id="280" name="Shape"/>
              <p:cNvSpPr/>
              <p:nvPr/>
            </p:nvSpPr>
            <p:spPr>
              <a:xfrm rot="15402089">
                <a:off x="352563" y="-210766"/>
                <a:ext cx="374629" cy="1020960"/>
              </a:xfrm>
              <a:custGeom>
                <a:avLst/>
                <a:gdLst/>
                <a:ahLst/>
                <a:cxnLst>
                  <a:cxn ang="0">
                    <a:pos x="wd2" y="hd2"/>
                  </a:cxn>
                  <a:cxn ang="5400000">
                    <a:pos x="wd2" y="hd2"/>
                  </a:cxn>
                  <a:cxn ang="10800000">
                    <a:pos x="wd2" y="hd2"/>
                  </a:cxn>
                  <a:cxn ang="16200000">
                    <a:pos x="wd2" y="hd2"/>
                  </a:cxn>
                </a:cxnLst>
                <a:rect l="0" t="0" r="r" b="b"/>
                <a:pathLst>
                  <a:path w="20644" h="21600" extrusionOk="0">
                    <a:moveTo>
                      <a:pt x="0" y="19919"/>
                    </a:moveTo>
                    <a:lnTo>
                      <a:pt x="5161" y="17637"/>
                    </a:lnTo>
                    <a:lnTo>
                      <a:pt x="5161" y="18628"/>
                    </a:lnTo>
                    <a:lnTo>
                      <a:pt x="5161" y="18628"/>
                    </a:lnTo>
                    <a:cubicBezTo>
                      <a:pt x="13501" y="17641"/>
                      <a:pt x="19628" y="14383"/>
                      <a:pt x="20530" y="10455"/>
                    </a:cubicBezTo>
                    <a:cubicBezTo>
                      <a:pt x="21600" y="15118"/>
                      <a:pt x="15063" y="19437"/>
                      <a:pt x="5161" y="20609"/>
                    </a:cubicBezTo>
                    <a:lnTo>
                      <a:pt x="5161" y="21600"/>
                    </a:lnTo>
                    <a:close/>
                    <a:moveTo>
                      <a:pt x="20643" y="11446"/>
                    </a:moveTo>
                    <a:cubicBezTo>
                      <a:pt x="20643" y="6219"/>
                      <a:pt x="11401" y="1981"/>
                      <a:pt x="0" y="1981"/>
                    </a:cubicBezTo>
                    <a:lnTo>
                      <a:pt x="0" y="0"/>
                    </a:lnTo>
                    <a:cubicBezTo>
                      <a:pt x="11401" y="0"/>
                      <a:pt x="20643" y="4237"/>
                      <a:pt x="20643" y="9464"/>
                    </a:cubicBezTo>
                    <a:close/>
                  </a:path>
                </a:pathLst>
              </a:custGeom>
              <a:solidFill>
                <a:srgbClr val="FFCC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81" name="Shape"/>
              <p:cNvSpPr/>
              <p:nvPr/>
            </p:nvSpPr>
            <p:spPr>
              <a:xfrm rot="15402089">
                <a:off x="119028" y="84427"/>
                <a:ext cx="374610" cy="54099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1736"/>
                      <a:pt x="11929" y="3739"/>
                      <a:pt x="0" y="3739"/>
                    </a:cubicBezTo>
                    <a:lnTo>
                      <a:pt x="0" y="0"/>
                    </a:lnTo>
                    <a:cubicBezTo>
                      <a:pt x="11929" y="0"/>
                      <a:pt x="21600" y="7997"/>
                      <a:pt x="21600" y="17861"/>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82" name="Line"/>
              <p:cNvSpPr/>
              <p:nvPr/>
            </p:nvSpPr>
            <p:spPr>
              <a:xfrm rot="15402089">
                <a:off x="352575" y="-210756"/>
                <a:ext cx="374610" cy="1020960"/>
              </a:xfrm>
              <a:custGeom>
                <a:avLst/>
                <a:gdLst/>
                <a:ahLst/>
                <a:cxnLst>
                  <a:cxn ang="0">
                    <a:pos x="wd2" y="hd2"/>
                  </a:cxn>
                  <a:cxn ang="5400000">
                    <a:pos x="wd2" y="hd2"/>
                  </a:cxn>
                  <a:cxn ang="10800000">
                    <a:pos x="wd2" y="hd2"/>
                  </a:cxn>
                  <a:cxn ang="16200000">
                    <a:pos x="wd2" y="hd2"/>
                  </a:cxn>
                </a:cxnLst>
                <a:rect l="0" t="0" r="r" b="b"/>
                <a:pathLst>
                  <a:path w="21600" h="21600" extrusionOk="0">
                    <a:moveTo>
                      <a:pt x="21600" y="11446"/>
                    </a:moveTo>
                    <a:cubicBezTo>
                      <a:pt x="21600" y="6219"/>
                      <a:pt x="11929" y="1981"/>
                      <a:pt x="0" y="1981"/>
                    </a:cubicBezTo>
                    <a:lnTo>
                      <a:pt x="0" y="0"/>
                    </a:lnTo>
                    <a:cubicBezTo>
                      <a:pt x="11929" y="0"/>
                      <a:pt x="21600" y="4237"/>
                      <a:pt x="21600" y="9464"/>
                    </a:cubicBezTo>
                    <a:lnTo>
                      <a:pt x="21600" y="11446"/>
                    </a:lnTo>
                    <a:cubicBezTo>
                      <a:pt x="21600" y="15761"/>
                      <a:pt x="14937" y="19530"/>
                      <a:pt x="5400" y="20609"/>
                    </a:cubicBezTo>
                    <a:lnTo>
                      <a:pt x="5400" y="21600"/>
                    </a:lnTo>
                    <a:lnTo>
                      <a:pt x="0" y="19919"/>
                    </a:lnTo>
                    <a:lnTo>
                      <a:pt x="5400" y="17637"/>
                    </a:lnTo>
                    <a:lnTo>
                      <a:pt x="5400" y="18628"/>
                    </a:lnTo>
                    <a:lnTo>
                      <a:pt x="5400" y="18628"/>
                    </a:lnTo>
                    <a:cubicBezTo>
                      <a:pt x="14127" y="17641"/>
                      <a:pt x="20538" y="14383"/>
                      <a:pt x="21481" y="10455"/>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284" name="Left Arrow 23"/>
            <p:cNvSpPr/>
            <p:nvPr/>
          </p:nvSpPr>
          <p:spPr>
            <a:xfrm rot="20739932">
              <a:off x="20898" y="1181916"/>
              <a:ext cx="339375" cy="211494"/>
            </a:xfrm>
            <a:prstGeom prst="leftArrow">
              <a:avLst>
                <a:gd name="adj1" fmla="val 50000"/>
                <a:gd name="adj2" fmla="val 50000"/>
              </a:avLst>
            </a:pr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pic>
        <p:nvPicPr>
          <p:cNvPr id="286" name="Picture 24" descr="Picture 24"/>
          <p:cNvPicPr>
            <a:picLocks noChangeAspect="1"/>
          </p:cNvPicPr>
          <p:nvPr/>
        </p:nvPicPr>
        <p:blipFill>
          <a:blip r:embed="rId2">
            <a:extLst/>
          </a:blip>
          <a:stretch>
            <a:fillRect/>
          </a:stretch>
        </p:blipFill>
        <p:spPr>
          <a:xfrm>
            <a:off x="2666983" y="4460197"/>
            <a:ext cx="3344335" cy="2214316"/>
          </a:xfrm>
          <a:prstGeom prst="rect">
            <a:avLst/>
          </a:prstGeom>
          <a:ln w="12700">
            <a:miter lim="400000"/>
          </a:ln>
        </p:spPr>
      </p:pic>
      <p:sp>
        <p:nvSpPr>
          <p:cNvPr id="287" name="Rectangle 5"/>
          <p:cNvSpPr txBox="1"/>
          <p:nvPr/>
        </p:nvSpPr>
        <p:spPr>
          <a:xfrm>
            <a:off x="6421963" y="5232719"/>
            <a:ext cx="2425705" cy="8738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Photo: http://upload.wikimedia.org/wikipedia/commons/thumb/6/6c/Chief_Joseph_Dam.jpg/1024px-Chief_Joseph_Dam.jpg</a:t>
            </a:r>
            <a:endParaRPr sz="120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9" name="Rectangle 2"/>
          <p:cNvSpPr txBox="1">
            <a:spLocks noGrp="1"/>
          </p:cNvSpPr>
          <p:nvPr>
            <p:ph type="title"/>
          </p:nvPr>
        </p:nvSpPr>
        <p:spPr>
          <a:xfrm>
            <a:off x="0" y="76200"/>
            <a:ext cx="9144000" cy="609600"/>
          </a:xfrm>
          <a:prstGeom prst="rect">
            <a:avLst/>
          </a:prstGeom>
        </p:spPr>
        <p:txBody>
          <a:bodyPr/>
          <a:lstStyle>
            <a:lvl1pPr>
              <a:defRPr sz="2000"/>
            </a:lvl1pPr>
          </a:lstStyle>
          <a:p>
            <a:r>
              <a:t>Minimal ROR reservoir size is also evident in this Google Earth photo:</a:t>
            </a:r>
          </a:p>
        </p:txBody>
      </p:sp>
      <p:sp>
        <p:nvSpPr>
          <p:cNvPr id="290" name="Rectangle 3"/>
          <p:cNvSpPr txBox="1">
            <a:spLocks noGrp="1"/>
          </p:cNvSpPr>
          <p:nvPr>
            <p:ph type="body" idx="1"/>
          </p:nvPr>
        </p:nvSpPr>
        <p:spPr>
          <a:xfrm>
            <a:off x="218016" y="762000"/>
            <a:ext cx="8915401" cy="5969000"/>
          </a:xfrm>
          <a:prstGeom prst="rect">
            <a:avLst/>
          </a:prstGeom>
        </p:spPr>
        <p:txBody>
          <a:bodyPr/>
          <a:lstStyle/>
          <a:p>
            <a:pPr>
              <a:tabLst>
                <a:tab pos="444500" algn="l"/>
              </a:tabLst>
              <a:defRPr sz="1800">
                <a:latin typeface="+mn-lt"/>
                <a:ea typeface="+mn-ea"/>
                <a:cs typeface="+mn-cs"/>
                <a:sym typeface="Arial"/>
              </a:defRPr>
            </a:pPr>
            <a:r>
              <a:t>Which is of another Columbia River ROR dam, at Bonneville</a:t>
            </a:r>
          </a:p>
          <a:p>
            <a:pPr>
              <a:tabLst>
                <a:tab pos="444500" algn="l"/>
              </a:tabLst>
              <a:defRPr sz="800">
                <a:latin typeface="+mn-lt"/>
                <a:ea typeface="+mn-ea"/>
                <a:cs typeface="+mn-cs"/>
                <a:sym typeface="Arial"/>
              </a:defRPr>
            </a:pPr>
            <a:endParaRPr/>
          </a:p>
          <a:p>
            <a:pPr>
              <a:tabLst>
                <a:tab pos="444500" algn="l"/>
              </a:tabLst>
              <a:defRPr sz="1800">
                <a:latin typeface="+mn-lt"/>
                <a:ea typeface="+mn-ea"/>
                <a:cs typeface="+mn-cs"/>
                <a:sym typeface="Arial"/>
              </a:defRPr>
            </a:pPr>
            <a:r>
              <a:t>	Its reservoir is so small that it's hard to tell which side of the dam is upriver</a:t>
            </a:r>
          </a:p>
          <a:p>
            <a:pPr>
              <a:tabLst>
                <a:tab pos="444500" algn="l"/>
              </a:tabLst>
              <a:defRPr sz="800">
                <a:latin typeface="+mn-lt"/>
                <a:ea typeface="+mn-ea"/>
                <a:cs typeface="+mn-cs"/>
                <a:sym typeface="Arial"/>
              </a:defRPr>
            </a:pPr>
            <a:endParaRPr/>
          </a:p>
          <a:p>
            <a:pPr>
              <a:tabLst>
                <a:tab pos="444500" algn="l"/>
              </a:tabLst>
              <a:defRPr sz="1800">
                <a:latin typeface="+mn-lt"/>
                <a:ea typeface="+mn-ea"/>
                <a:cs typeface="+mn-cs"/>
                <a:sym typeface="Arial"/>
              </a:defRPr>
            </a:pPr>
            <a:r>
              <a:t>		Only the foam gives it away: The river is flowing right to left</a:t>
            </a: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r>
              <a:t>The Columbia is ideal for ROR dams in that while surrounding countryside is ~ flat,   </a:t>
            </a:r>
          </a:p>
          <a:p>
            <a:pPr>
              <a:tabLst>
                <a:tab pos="444500" algn="l"/>
              </a:tabLst>
              <a:defRPr sz="800">
                <a:latin typeface="+mn-lt"/>
                <a:ea typeface="+mn-ea"/>
                <a:cs typeface="+mn-cs"/>
                <a:sym typeface="Arial"/>
              </a:defRPr>
            </a:pPr>
            <a:endParaRPr/>
          </a:p>
          <a:p>
            <a:pPr>
              <a:tabLst>
                <a:tab pos="444500" algn="l"/>
              </a:tabLst>
              <a:defRPr sz="1800">
                <a:latin typeface="+mn-lt"/>
                <a:ea typeface="+mn-ea"/>
                <a:cs typeface="+mn-cs"/>
                <a:sym typeface="Arial"/>
              </a:defRPr>
            </a:pPr>
            <a:r>
              <a:t>	a massive prehistoric flood produced a narrow steep-walled canyon,</a:t>
            </a:r>
          </a:p>
          <a:p>
            <a:pPr>
              <a:tabLst>
                <a:tab pos="444500" algn="l"/>
              </a:tabLst>
              <a:defRPr sz="800">
                <a:latin typeface="+mn-lt"/>
                <a:ea typeface="+mn-ea"/>
                <a:cs typeface="+mn-cs"/>
                <a:sym typeface="Arial"/>
              </a:defRPr>
            </a:pPr>
            <a:endParaRPr/>
          </a:p>
          <a:p>
            <a:pPr>
              <a:tabLst>
                <a:tab pos="444500" algn="l"/>
              </a:tabLst>
              <a:defRPr sz="1800">
                <a:latin typeface="+mn-lt"/>
                <a:ea typeface="+mn-ea"/>
                <a:cs typeface="+mn-cs"/>
                <a:sym typeface="Arial"/>
              </a:defRPr>
            </a:pPr>
            <a:r>
              <a:t>		which now funnels a reliably snow &amp; rainfall-driven Northwestern river</a:t>
            </a:r>
          </a:p>
        </p:txBody>
      </p:sp>
      <p:pic>
        <p:nvPicPr>
          <p:cNvPr id="291" name="Picture 7" descr="Picture 7"/>
          <p:cNvPicPr>
            <a:picLocks noChangeAspect="1"/>
          </p:cNvPicPr>
          <p:nvPr/>
        </p:nvPicPr>
        <p:blipFill>
          <a:blip r:embed="rId2">
            <a:extLst/>
          </a:blip>
          <a:stretch>
            <a:fillRect/>
          </a:stretch>
        </p:blipFill>
        <p:spPr>
          <a:xfrm>
            <a:off x="2305044" y="2312011"/>
            <a:ext cx="4283614" cy="2810324"/>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3" name="Rectangle 2"/>
          <p:cNvSpPr txBox="1">
            <a:spLocks noGrp="1"/>
          </p:cNvSpPr>
          <p:nvPr>
            <p:ph type="title"/>
          </p:nvPr>
        </p:nvSpPr>
        <p:spPr>
          <a:xfrm>
            <a:off x="304800" y="76200"/>
            <a:ext cx="8534400" cy="609600"/>
          </a:xfrm>
          <a:prstGeom prst="rect">
            <a:avLst/>
          </a:prstGeom>
        </p:spPr>
        <p:txBody>
          <a:bodyPr/>
          <a:lstStyle>
            <a:lvl1pPr>
              <a:defRPr sz="2000"/>
            </a:lvl1pPr>
          </a:lstStyle>
          <a:p>
            <a:r>
              <a:t>Confined &amp; reliable flows boost the hydropower equation's first variable:</a:t>
            </a:r>
          </a:p>
        </p:txBody>
      </p:sp>
      <p:sp>
        <p:nvSpPr>
          <p:cNvPr id="294" name="Rectangle 3"/>
          <p:cNvSpPr txBox="1">
            <a:spLocks noGrp="1"/>
          </p:cNvSpPr>
          <p:nvPr>
            <p:ph type="body" idx="1"/>
          </p:nvPr>
        </p:nvSpPr>
        <p:spPr>
          <a:xfrm>
            <a:off x="118170" y="761999"/>
            <a:ext cx="9025830" cy="5958417"/>
          </a:xfrm>
          <a:prstGeom prst="rect">
            <a:avLst/>
          </a:prstGeom>
        </p:spPr>
        <p:txBody>
          <a:bodyPr/>
          <a:lstStyle/>
          <a:p>
            <a:pPr algn="ctr" defTabSz="868680">
              <a:defRPr sz="1710" b="1">
                <a:solidFill>
                  <a:srgbClr val="FFCC00"/>
                </a:solidFill>
                <a:effectLst>
                  <a:outerShdw blurRad="36195" dist="36195" dir="2700000" rotWithShape="0">
                    <a:srgbClr val="000000"/>
                  </a:outerShdw>
                </a:effectLst>
                <a:latin typeface="+mn-lt"/>
                <a:ea typeface="+mn-ea"/>
                <a:cs typeface="+mn-cs"/>
                <a:sym typeface="Arial"/>
              </a:defRPr>
            </a:pPr>
            <a:r>
              <a:t>P</a:t>
            </a:r>
            <a:r>
              <a:rPr baseline="-25999"/>
              <a:t>hydro</a:t>
            </a:r>
            <a:r>
              <a:t> = 9.8 (kW-sec / m</a:t>
            </a:r>
            <a:r>
              <a:rPr baseline="29894"/>
              <a:t>4</a:t>
            </a:r>
            <a:r>
              <a:t>) x </a:t>
            </a:r>
            <a:r>
              <a:rPr u="sng"/>
              <a:t>Flow</a:t>
            </a:r>
            <a:r>
              <a:t> x </a:t>
            </a:r>
            <a:r>
              <a:rPr b="0"/>
              <a:t>Δ</a:t>
            </a:r>
            <a:r>
              <a:t>height</a:t>
            </a:r>
            <a:endParaRPr sz="950"/>
          </a:p>
          <a:p>
            <a:pPr defTabSz="868680">
              <a:defRPr sz="1140" b="1">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U.S. hydroelectricity is very strongly focused upon high flows</a:t>
            </a:r>
          </a:p>
          <a:p>
            <a:pPr defTabSz="868680">
              <a:tabLst>
                <a:tab pos="419100" algn="l"/>
                <a:tab pos="850900" algn="l"/>
                <a:tab pos="1295400" algn="l"/>
              </a:tabLst>
              <a:defRPr sz="950">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As achieved in </a:t>
            </a:r>
            <a:r>
              <a:rPr>
                <a:solidFill>
                  <a:srgbClr val="FFCC00"/>
                </a:solidFill>
              </a:rPr>
              <a:t>conventional dams </a:t>
            </a:r>
            <a:r>
              <a:t>holding back </a:t>
            </a:r>
            <a:r>
              <a:rPr b="1"/>
              <a:t>massive reservoirs</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Which were often marketed based on their added </a:t>
            </a:r>
            <a:r>
              <a:rPr b="1"/>
              <a:t>recreational attributes</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As was the case for both Lake Mead and Lake Powell in Arizona</a:t>
            </a:r>
          </a:p>
          <a:p>
            <a:pPr defTabSz="868680">
              <a:tabLst>
                <a:tab pos="419100" algn="l"/>
                <a:tab pos="850900" algn="l"/>
                <a:tab pos="1295400" algn="l"/>
              </a:tabLst>
              <a:defRPr sz="1140">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Or as can be achieved for </a:t>
            </a:r>
            <a:r>
              <a:rPr>
                <a:solidFill>
                  <a:srgbClr val="FFCC00"/>
                </a:solidFill>
              </a:rPr>
              <a:t>ROR dams </a:t>
            </a:r>
            <a:r>
              <a:t>spanning large, reliable, high-flow rivers</a:t>
            </a:r>
          </a:p>
          <a:p>
            <a:pPr defTabSz="868680">
              <a:tabLst>
                <a:tab pos="419100" algn="l"/>
                <a:tab pos="850900" algn="l"/>
                <a:tab pos="1295400" algn="l"/>
              </a:tabLst>
              <a:defRPr sz="1140">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solidFill>
                  <a:srgbClr val="FFCC00"/>
                </a:solidFill>
                <a:effectLst>
                  <a:outerShdw blurRad="36195" dist="36195" dir="2700000" rotWithShape="0">
                    <a:srgbClr val="000000"/>
                  </a:outerShdw>
                </a:effectLst>
                <a:latin typeface="+mn-lt"/>
                <a:ea typeface="+mn-ea"/>
                <a:cs typeface="+mn-cs"/>
                <a:sym typeface="Arial"/>
              </a:defRPr>
            </a:pPr>
            <a:r>
              <a:t>But ROR's can cost less and have less environmental impact than conventional dams:</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 Affecting a much </a:t>
            </a:r>
            <a:r>
              <a:rPr b="1"/>
              <a:t>smaller area</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 Impacting rivers </a:t>
            </a:r>
            <a:r>
              <a:rPr b="1"/>
              <a:t>more lightly </a:t>
            </a:r>
            <a:r>
              <a:t>(e.g., by enabling bypass "fish ladders")</a:t>
            </a:r>
            <a:endParaRPr sz="1520"/>
          </a:p>
          <a:p>
            <a:pPr defTabSz="868680">
              <a:tabLst>
                <a:tab pos="419100" algn="l"/>
                <a:tab pos="850900" algn="l"/>
                <a:tab pos="1295400" algn="l"/>
              </a:tabLst>
              <a:defRPr sz="1330">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solidFill>
                  <a:srgbClr val="FFCC00"/>
                </a:solidFill>
                <a:effectLst>
                  <a:outerShdw blurRad="36195" dist="36195" dir="2700000" rotWithShape="0">
                    <a:srgbClr val="000000"/>
                  </a:outerShdw>
                </a:effectLst>
                <a:latin typeface="+mn-lt"/>
                <a:ea typeface="+mn-ea"/>
                <a:cs typeface="+mn-cs"/>
                <a:sym typeface="Arial"/>
              </a:defRPr>
            </a:pPr>
            <a:r>
              <a:t>And ROR power can be quite large</a:t>
            </a:r>
            <a:r>
              <a:rPr>
                <a:solidFill>
                  <a:srgbClr val="FFFFFF"/>
                </a:solidFill>
              </a:rPr>
              <a:t>, as with the Columbia's</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Grand Coulee (6.8 GW), Chief Joseph (2.6 GW), and The Dalles (2 GW) dams</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Grand Coulee is in fact our #1 U.S. hydroelectricity producer!</a:t>
            </a:r>
            <a:br/>
            <a:endParaRP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 name="Rectangle 2"/>
          <p:cNvSpPr txBox="1">
            <a:spLocks noGrp="1"/>
          </p:cNvSpPr>
          <p:nvPr>
            <p:ph type="title"/>
          </p:nvPr>
        </p:nvSpPr>
        <p:spPr>
          <a:xfrm>
            <a:off x="152400" y="76200"/>
            <a:ext cx="8839200" cy="609600"/>
          </a:xfrm>
          <a:prstGeom prst="rect">
            <a:avLst/>
          </a:prstGeom>
        </p:spPr>
        <p:txBody>
          <a:bodyPr/>
          <a:lstStyle>
            <a:lvl1pPr>
              <a:defRPr sz="2000"/>
            </a:lvl1pPr>
          </a:lstStyle>
          <a:p>
            <a:r>
              <a:t>But in the mountains, Europeans often work the equation differently:</a:t>
            </a:r>
          </a:p>
        </p:txBody>
      </p:sp>
      <p:sp>
        <p:nvSpPr>
          <p:cNvPr id="297" name="Rectangle 3"/>
          <p:cNvSpPr txBox="1">
            <a:spLocks noGrp="1"/>
          </p:cNvSpPr>
          <p:nvPr>
            <p:ph type="body" idx="1"/>
          </p:nvPr>
        </p:nvSpPr>
        <p:spPr>
          <a:xfrm>
            <a:off x="228600" y="838200"/>
            <a:ext cx="8915400" cy="5715000"/>
          </a:xfrm>
          <a:prstGeom prst="rect">
            <a:avLst/>
          </a:prstGeom>
        </p:spPr>
        <p:txBody>
          <a:bodyPr/>
          <a:lstStyle/>
          <a:p>
            <a:pPr>
              <a:tabLst>
                <a:tab pos="444500" algn="l"/>
              </a:tabLst>
              <a:defRPr sz="1800">
                <a:latin typeface="+mn-lt"/>
                <a:ea typeface="+mn-ea"/>
                <a:cs typeface="+mn-cs"/>
                <a:sym typeface="Arial"/>
              </a:defRPr>
            </a:pPr>
            <a:r>
              <a:t>By opting, instead, to emphasize a ROR's second variable:</a:t>
            </a:r>
            <a:endParaRPr>
              <a:solidFill>
                <a:srgbClr val="FFCC00"/>
              </a:solidFill>
            </a:endParaRPr>
          </a:p>
          <a:p>
            <a:pPr>
              <a:tabLst>
                <a:tab pos="444500" algn="l"/>
              </a:tabLst>
              <a:defRPr sz="1200">
                <a:latin typeface="+mn-lt"/>
                <a:ea typeface="+mn-ea"/>
                <a:cs typeface="+mn-cs"/>
                <a:sym typeface="Arial"/>
              </a:defRPr>
            </a:pPr>
            <a:endParaRPr/>
          </a:p>
          <a:p>
            <a:pPr algn="ctr">
              <a:tabLst>
                <a:tab pos="444500" algn="l"/>
              </a:tabLst>
              <a:defRPr sz="1800" b="1">
                <a:solidFill>
                  <a:srgbClr val="FFCC00"/>
                </a:solidFill>
                <a:latin typeface="+mn-lt"/>
                <a:ea typeface="+mn-ea"/>
                <a:cs typeface="+mn-cs"/>
                <a:sym typeface="Arial"/>
              </a:defRPr>
            </a:pPr>
            <a:r>
              <a:t>P</a:t>
            </a:r>
            <a:r>
              <a:rPr baseline="-25000"/>
              <a:t>hydro</a:t>
            </a:r>
            <a:r>
              <a:t> = 9.8 (kW-sec / m</a:t>
            </a:r>
            <a:r>
              <a:rPr baseline="30000"/>
              <a:t>4</a:t>
            </a:r>
            <a:r>
              <a:t>) x Flow x </a:t>
            </a:r>
            <a:r>
              <a:rPr b="0" u="sng"/>
              <a:t>Δ</a:t>
            </a:r>
            <a:r>
              <a:rPr u="sng"/>
              <a:t>height</a:t>
            </a:r>
            <a:endParaRPr sz="1000" u="sng"/>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endParaRPr/>
          </a:p>
          <a:p>
            <a:pPr>
              <a:tabLst>
                <a:tab pos="444500" algn="l"/>
              </a:tabLst>
              <a:defRPr sz="1800">
                <a:latin typeface="+mn-lt"/>
                <a:ea typeface="+mn-ea"/>
                <a:cs typeface="+mn-cs"/>
                <a:sym typeface="Arial"/>
              </a:defRPr>
            </a:pPr>
            <a:r>
              <a:t>Here, for instance, is a particularly picturesque ROR hydropower plant</a:t>
            </a:r>
          </a:p>
          <a:p>
            <a:pPr>
              <a:tabLst>
                <a:tab pos="444500" algn="l"/>
              </a:tabLst>
              <a:defRPr sz="900">
                <a:latin typeface="+mn-lt"/>
                <a:ea typeface="+mn-ea"/>
                <a:cs typeface="+mn-cs"/>
                <a:sym typeface="Arial"/>
              </a:defRPr>
            </a:pPr>
            <a:endParaRPr/>
          </a:p>
          <a:p>
            <a:pPr>
              <a:tabLst>
                <a:tab pos="444500" algn="l"/>
              </a:tabLst>
              <a:defRPr sz="1800">
                <a:latin typeface="+mn-lt"/>
                <a:ea typeface="+mn-ea"/>
                <a:cs typeface="+mn-cs"/>
                <a:sym typeface="Arial"/>
              </a:defRPr>
            </a:pPr>
            <a:r>
              <a:t> 	that I photographed during a visit to Italy:</a:t>
            </a:r>
          </a:p>
          <a:p>
            <a:pPr>
              <a:tabLst>
                <a:tab pos="444500" algn="l"/>
              </a:tabLst>
              <a:defRPr sz="1800">
                <a:latin typeface="+mn-lt"/>
                <a:ea typeface="+mn-ea"/>
                <a:cs typeface="+mn-cs"/>
                <a:sym typeface="Arial"/>
              </a:defRPr>
            </a:pPr>
            <a:r>
              <a:t>	</a:t>
            </a:r>
          </a:p>
          <a:p>
            <a:pPr>
              <a:tabLst>
                <a:tab pos="444500" algn="l"/>
              </a:tabLst>
              <a:defRPr sz="1800">
                <a:latin typeface="+mn-lt"/>
                <a:ea typeface="+mn-ea"/>
                <a:cs typeface="+mn-cs"/>
                <a:sym typeface="Arial"/>
              </a:defRPr>
            </a:pPr>
            <a:r>
              <a:t>     		 </a:t>
            </a:r>
          </a:p>
          <a:p>
            <a:pPr>
              <a:tabLst>
                <a:tab pos="444500" algn="l"/>
              </a:tabLst>
              <a:defRPr sz="1800">
                <a:solidFill>
                  <a:srgbClr val="FFCC00"/>
                </a:solidFill>
                <a:latin typeface="+mn-lt"/>
                <a:ea typeface="+mn-ea"/>
                <a:cs typeface="+mn-cs"/>
                <a:sym typeface="Arial"/>
              </a:defRPr>
            </a:pPr>
            <a:endParaRPr/>
          </a:p>
          <a:p>
            <a:pPr>
              <a:tabLst>
                <a:tab pos="444500" algn="l"/>
              </a:tabLst>
              <a:defRPr sz="1800">
                <a:solidFill>
                  <a:srgbClr val="FFCC00"/>
                </a:solidFill>
                <a:latin typeface="+mn-lt"/>
                <a:ea typeface="+mn-ea"/>
                <a:cs typeface="+mn-cs"/>
                <a:sym typeface="Arial"/>
              </a:defRPr>
            </a:pPr>
            <a:endParaRPr/>
          </a:p>
          <a:p>
            <a:pPr>
              <a:tabLst>
                <a:tab pos="444500" algn="l"/>
              </a:tabLst>
              <a:defRPr sz="1800">
                <a:solidFill>
                  <a:srgbClr val="FFCC00"/>
                </a:solidFill>
                <a:latin typeface="+mn-lt"/>
                <a:ea typeface="+mn-ea"/>
                <a:cs typeface="+mn-cs"/>
                <a:sym typeface="Arial"/>
              </a:defRPr>
            </a:pPr>
            <a:r>
              <a:t>	OK, so this wasn't quite the COMPLETE plant!</a:t>
            </a:r>
          </a:p>
        </p:txBody>
      </p:sp>
      <p:pic>
        <p:nvPicPr>
          <p:cNvPr id="298" name="Picture 4" descr="Picture 4"/>
          <p:cNvPicPr>
            <a:picLocks noChangeAspect="1"/>
          </p:cNvPicPr>
          <p:nvPr/>
        </p:nvPicPr>
        <p:blipFill>
          <a:blip r:embed="rId2">
            <a:extLst/>
          </a:blip>
          <a:stretch>
            <a:fillRect/>
          </a:stretch>
        </p:blipFill>
        <p:spPr>
          <a:xfrm>
            <a:off x="6232637" y="2952752"/>
            <a:ext cx="2382192" cy="3578800"/>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0" name="Rectangle 5"/>
          <p:cNvSpPr txBox="1"/>
          <p:nvPr/>
        </p:nvSpPr>
        <p:spPr>
          <a:xfrm>
            <a:off x="152400" y="6340576"/>
            <a:ext cx="4267200" cy="288824"/>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400" b="0" i="1">
                <a:solidFill>
                  <a:schemeClr val="accent1"/>
                </a:solidFill>
                <a:effectLst>
                  <a:outerShdw blurRad="38100" dist="38100" dir="2700000" rotWithShape="0">
                    <a:srgbClr val="000000"/>
                  </a:outerShdw>
                </a:effectLst>
                <a:latin typeface="+mn-lt"/>
                <a:ea typeface="+mn-ea"/>
                <a:cs typeface="+mn-cs"/>
                <a:sym typeface="Arial"/>
              </a:defRPr>
            </a:lvl1pPr>
          </a:lstStyle>
          <a:p>
            <a:r>
              <a:t>Photos: Apple Maps</a:t>
            </a:r>
          </a:p>
        </p:txBody>
      </p:sp>
      <p:sp>
        <p:nvSpPr>
          <p:cNvPr id="301" name="Rectangle 3"/>
          <p:cNvSpPr txBox="1">
            <a:spLocks noGrp="1"/>
          </p:cNvSpPr>
          <p:nvPr>
            <p:ph type="body" idx="1"/>
          </p:nvPr>
        </p:nvSpPr>
        <p:spPr>
          <a:xfrm>
            <a:off x="80437" y="990600"/>
            <a:ext cx="8763001" cy="4523820"/>
          </a:xfrm>
          <a:prstGeom prst="rect">
            <a:avLst/>
          </a:prstGeom>
        </p:spPr>
        <p:txBody>
          <a:bodyPr/>
          <a:lstStyle/>
          <a:p>
            <a:pPr>
              <a:tabLst>
                <a:tab pos="444500" algn="l"/>
                <a:tab pos="901700" algn="l"/>
              </a:tabLst>
              <a:defRPr sz="1800">
                <a:latin typeface="+mn-lt"/>
                <a:ea typeface="+mn-ea"/>
                <a:cs typeface="+mn-cs"/>
                <a:sym typeface="Arial"/>
              </a:defRPr>
            </a:pPr>
            <a:r>
              <a:t>Located at the "Cascata delle Marmore"</a:t>
            </a:r>
          </a:p>
          <a:p>
            <a:pPr>
              <a:tabLst>
                <a:tab pos="444500" algn="l"/>
                <a:tab pos="901700" algn="l"/>
              </a:tabLst>
              <a:defRPr sz="1100">
                <a:latin typeface="+mn-lt"/>
                <a:ea typeface="+mn-ea"/>
                <a:cs typeface="+mn-cs"/>
                <a:sym typeface="Arial"/>
              </a:defRPr>
            </a:pPr>
            <a:endParaRPr/>
          </a:p>
          <a:p>
            <a:pPr>
              <a:tabLst>
                <a:tab pos="444500" algn="l"/>
                <a:tab pos="901700" algn="l"/>
              </a:tabLst>
              <a:defRPr sz="1800">
                <a:latin typeface="+mn-lt"/>
                <a:ea typeface="+mn-ea"/>
                <a:cs typeface="+mn-cs"/>
                <a:sym typeface="Arial"/>
              </a:defRPr>
            </a:pPr>
            <a:r>
              <a:t>	Near Terni, in Umbria (central) Italy</a:t>
            </a:r>
          </a:p>
          <a:p>
            <a:pPr>
              <a:tabLst>
                <a:tab pos="444500" algn="l"/>
                <a:tab pos="901700" algn="l"/>
              </a:tabLst>
              <a:defRPr sz="1800">
                <a:latin typeface="+mn-lt"/>
                <a:ea typeface="+mn-ea"/>
                <a:cs typeface="+mn-cs"/>
                <a:sym typeface="Arial"/>
              </a:defRPr>
            </a:pPr>
            <a:endParaRPr/>
          </a:p>
          <a:p>
            <a:pPr>
              <a:tabLst>
                <a:tab pos="444500" algn="l"/>
                <a:tab pos="901700" algn="l"/>
              </a:tabLst>
              <a:defRPr sz="1800" b="1">
                <a:latin typeface="+mn-lt"/>
                <a:ea typeface="+mn-ea"/>
                <a:cs typeface="+mn-cs"/>
                <a:sym typeface="Arial"/>
              </a:defRPr>
            </a:pPr>
            <a:r>
              <a:t>It has essentially no dam </a:t>
            </a:r>
          </a:p>
          <a:p>
            <a:pPr>
              <a:tabLst>
                <a:tab pos="444500" algn="l"/>
                <a:tab pos="901700" algn="l"/>
              </a:tabLst>
              <a:defRPr sz="1000" b="1">
                <a:latin typeface="+mn-lt"/>
                <a:ea typeface="+mn-ea"/>
                <a:cs typeface="+mn-cs"/>
                <a:sym typeface="Arial"/>
              </a:defRPr>
            </a:pPr>
            <a:endParaRPr/>
          </a:p>
          <a:p>
            <a:pPr>
              <a:tabLst>
                <a:tab pos="444500" algn="l"/>
                <a:tab pos="901700" algn="l"/>
              </a:tabLst>
              <a:defRPr sz="1800" b="1">
                <a:latin typeface="+mn-lt"/>
                <a:ea typeface="+mn-ea"/>
                <a:cs typeface="+mn-cs"/>
                <a:sym typeface="Arial"/>
              </a:defRPr>
            </a:pPr>
            <a:r>
              <a:t>It has only a small lake</a:t>
            </a:r>
          </a:p>
          <a:p>
            <a:pPr>
              <a:tabLst>
                <a:tab pos="444500" algn="l"/>
                <a:tab pos="901700" algn="l"/>
              </a:tabLst>
              <a:defRPr sz="1000">
                <a:latin typeface="+mn-lt"/>
                <a:ea typeface="+mn-ea"/>
                <a:cs typeface="+mn-cs"/>
                <a:sym typeface="Arial"/>
              </a:defRPr>
            </a:pPr>
            <a:endParaRPr/>
          </a:p>
          <a:p>
            <a:pPr>
              <a:tabLst>
                <a:tab pos="444500" algn="l"/>
                <a:tab pos="901700" algn="l"/>
              </a:tabLst>
              <a:defRPr sz="1800" b="1">
                <a:solidFill>
                  <a:srgbClr val="FFCC00"/>
                </a:solidFill>
                <a:latin typeface="+mn-lt"/>
                <a:ea typeface="+mn-ea"/>
                <a:cs typeface="+mn-cs"/>
                <a:sym typeface="Arial"/>
              </a:defRPr>
            </a:pPr>
            <a:r>
              <a:t>Its key engineering was done in 271 BC:</a:t>
            </a:r>
          </a:p>
          <a:p>
            <a:pPr>
              <a:tabLst>
                <a:tab pos="444500" algn="l"/>
                <a:tab pos="901700" algn="l"/>
              </a:tabLst>
              <a:defRPr sz="1000">
                <a:latin typeface="+mn-lt"/>
                <a:ea typeface="+mn-ea"/>
                <a:cs typeface="+mn-cs"/>
                <a:sym typeface="Arial"/>
              </a:defRPr>
            </a:pPr>
            <a:endParaRPr/>
          </a:p>
          <a:p>
            <a:pPr>
              <a:tabLst>
                <a:tab pos="444500" algn="l"/>
                <a:tab pos="901700" algn="l"/>
              </a:tabLst>
              <a:defRPr sz="1000">
                <a:latin typeface="+mn-lt"/>
                <a:ea typeface="+mn-ea"/>
                <a:cs typeface="+mn-cs"/>
                <a:sym typeface="Arial"/>
              </a:defRPr>
            </a:pPr>
            <a:r>
              <a:t>  	</a:t>
            </a:r>
            <a:r>
              <a:rPr sz="1800"/>
              <a:t>When Roman engineers diverted water</a:t>
            </a:r>
          </a:p>
          <a:p>
            <a:pPr>
              <a:tabLst>
                <a:tab pos="444500" algn="l"/>
                <a:tab pos="901700" algn="l"/>
              </a:tabLst>
              <a:defRPr sz="1000">
                <a:latin typeface="+mn-lt"/>
                <a:ea typeface="+mn-ea"/>
                <a:cs typeface="+mn-cs"/>
                <a:sym typeface="Arial"/>
              </a:defRPr>
            </a:pPr>
            <a:endParaRPr/>
          </a:p>
          <a:p>
            <a:pPr>
              <a:tabLst>
                <a:tab pos="444500" algn="l"/>
                <a:tab pos="901700" algn="l"/>
              </a:tabLst>
              <a:defRPr sz="1800">
                <a:latin typeface="+mn-lt"/>
                <a:ea typeface="+mn-ea"/>
                <a:cs typeface="+mn-cs"/>
                <a:sym typeface="Arial"/>
              </a:defRPr>
            </a:pPr>
            <a:r>
              <a:t>       	 from a marshy / malarial plateau </a:t>
            </a:r>
          </a:p>
          <a:p>
            <a:pPr>
              <a:tabLst>
                <a:tab pos="444500" algn="l"/>
                <a:tab pos="9017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over a cliff into an adjacent valley</a:t>
            </a:r>
          </a:p>
        </p:txBody>
      </p:sp>
      <p:sp>
        <p:nvSpPr>
          <p:cNvPr id="302" name="Rectangle 2"/>
          <p:cNvSpPr txBox="1">
            <a:spLocks noGrp="1"/>
          </p:cNvSpPr>
          <p:nvPr>
            <p:ph type="title"/>
          </p:nvPr>
        </p:nvSpPr>
        <p:spPr>
          <a:xfrm>
            <a:off x="1219200" y="76200"/>
            <a:ext cx="6781800" cy="685800"/>
          </a:xfrm>
          <a:prstGeom prst="rect">
            <a:avLst/>
          </a:prstGeom>
        </p:spPr>
        <p:txBody>
          <a:bodyPr/>
          <a:lstStyle>
            <a:lvl1pPr>
              <a:defRPr sz="2000"/>
            </a:lvl1pPr>
          </a:lstStyle>
          <a:p>
            <a:r>
              <a:t>Satellite photos of the COMPLETE plant:</a:t>
            </a:r>
          </a:p>
        </p:txBody>
      </p:sp>
      <p:grpSp>
        <p:nvGrpSpPr>
          <p:cNvPr id="308" name="Group 10"/>
          <p:cNvGrpSpPr/>
          <p:nvPr/>
        </p:nvGrpSpPr>
        <p:grpSpPr>
          <a:xfrm>
            <a:off x="5238749" y="1598082"/>
            <a:ext cx="3764976" cy="4999570"/>
            <a:chOff x="0" y="0"/>
            <a:chExt cx="3764974" cy="4999568"/>
          </a:xfrm>
        </p:grpSpPr>
        <p:pic>
          <p:nvPicPr>
            <p:cNvPr id="303" name="Picture 21" descr="Picture 21"/>
            <p:cNvPicPr>
              <a:picLocks noChangeAspect="1"/>
            </p:cNvPicPr>
            <p:nvPr/>
          </p:nvPicPr>
          <p:blipFill>
            <a:blip r:embed="rId2">
              <a:extLst/>
            </a:blip>
            <a:stretch>
              <a:fillRect/>
            </a:stretch>
          </p:blipFill>
          <p:spPr>
            <a:xfrm>
              <a:off x="16932" y="2772216"/>
              <a:ext cx="3710583" cy="2227353"/>
            </a:xfrm>
            <a:prstGeom prst="rect">
              <a:avLst/>
            </a:prstGeom>
            <a:ln w="12700" cap="flat">
              <a:noFill/>
              <a:miter lim="400000"/>
            </a:ln>
            <a:effectLst/>
          </p:spPr>
        </p:pic>
        <p:pic>
          <p:nvPicPr>
            <p:cNvPr id="304" name="Picture 26" descr="Picture 26"/>
            <p:cNvPicPr>
              <a:picLocks noChangeAspect="1"/>
            </p:cNvPicPr>
            <p:nvPr/>
          </p:nvPicPr>
          <p:blipFill>
            <a:blip r:embed="rId3">
              <a:extLst/>
            </a:blip>
            <a:stretch>
              <a:fillRect/>
            </a:stretch>
          </p:blipFill>
          <p:spPr>
            <a:xfrm>
              <a:off x="414578" y="0"/>
              <a:ext cx="3350397" cy="2155502"/>
            </a:xfrm>
            <a:prstGeom prst="rect">
              <a:avLst/>
            </a:prstGeom>
            <a:ln w="12700" cap="flat">
              <a:noFill/>
              <a:miter lim="400000"/>
            </a:ln>
            <a:effectLst/>
          </p:spPr>
        </p:pic>
        <p:sp>
          <p:nvSpPr>
            <p:cNvPr id="305" name="Straight Connector 28"/>
            <p:cNvSpPr/>
            <p:nvPr/>
          </p:nvSpPr>
          <p:spPr>
            <a:xfrm flipH="1">
              <a:off x="-1" y="834258"/>
              <a:ext cx="436588" cy="1967895"/>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06" name="Rectangle 30"/>
            <p:cNvSpPr/>
            <p:nvPr/>
          </p:nvSpPr>
          <p:spPr>
            <a:xfrm>
              <a:off x="434704" y="0"/>
              <a:ext cx="1287150" cy="862201"/>
            </a:xfrm>
            <a:prstGeom prst="rect">
              <a:avLst/>
            </a:prstGeom>
            <a:noFill/>
            <a:ln w="38100" cap="flat">
              <a:solidFill>
                <a:srgbClr val="FFCC00"/>
              </a:solidFill>
              <a:prstDash val="sysDash"/>
              <a:round/>
            </a:ln>
            <a:effectLst/>
          </p:spPr>
          <p:txBody>
            <a:bodyPr wrap="square" lIns="45719" tIns="45719" rIns="45719" bIns="45719" numCol="1" anchor="t">
              <a:noAutofit/>
            </a:bodyPr>
            <a:lstStyle/>
            <a:p>
              <a:pPr>
                <a:defRPr>
                  <a:solidFill>
                    <a:srgbClr val="FFFFFF"/>
                  </a:solidFill>
                </a:defRPr>
              </a:pPr>
              <a:endParaRPr/>
            </a:p>
          </p:txBody>
        </p:sp>
        <p:sp>
          <p:nvSpPr>
            <p:cNvPr id="307" name="Straight Connector 31"/>
            <p:cNvSpPr/>
            <p:nvPr/>
          </p:nvSpPr>
          <p:spPr>
            <a:xfrm>
              <a:off x="1721853" y="-1"/>
              <a:ext cx="1625874" cy="2802154"/>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0" name="Rectangle 5"/>
          <p:cNvSpPr txBox="1"/>
          <p:nvPr/>
        </p:nvSpPr>
        <p:spPr>
          <a:xfrm>
            <a:off x="2057400" y="6492976"/>
            <a:ext cx="4267200" cy="288824"/>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400" b="0" i="1">
                <a:solidFill>
                  <a:schemeClr val="accent1"/>
                </a:solidFill>
                <a:effectLst>
                  <a:outerShdw blurRad="38100" dist="38100" dir="2700000" rotWithShape="0">
                    <a:srgbClr val="000000"/>
                  </a:outerShdw>
                </a:effectLst>
                <a:latin typeface="+mn-lt"/>
                <a:ea typeface="+mn-ea"/>
                <a:cs typeface="+mn-cs"/>
                <a:sym typeface="Arial"/>
              </a:defRPr>
            </a:lvl1pPr>
          </a:lstStyle>
          <a:p>
            <a:r>
              <a:t>Photos: Apple Maps</a:t>
            </a:r>
          </a:p>
        </p:txBody>
      </p:sp>
      <p:pic>
        <p:nvPicPr>
          <p:cNvPr id="311" name="Picture 21" descr="Picture 21"/>
          <p:cNvPicPr>
            <a:picLocks noChangeAspect="1"/>
          </p:cNvPicPr>
          <p:nvPr/>
        </p:nvPicPr>
        <p:blipFill>
          <a:blip r:embed="rId2">
            <a:extLst/>
          </a:blip>
          <a:stretch>
            <a:fillRect/>
          </a:stretch>
        </p:blipFill>
        <p:spPr>
          <a:xfrm>
            <a:off x="609600" y="1752600"/>
            <a:ext cx="7270322" cy="4114800"/>
          </a:xfrm>
          <a:prstGeom prst="rect">
            <a:avLst/>
          </a:prstGeom>
          <a:ln w="12700">
            <a:miter lim="400000"/>
          </a:ln>
        </p:spPr>
      </p:pic>
      <p:sp>
        <p:nvSpPr>
          <p:cNvPr id="312" name="Rectangle 3"/>
          <p:cNvSpPr txBox="1">
            <a:spLocks noGrp="1"/>
          </p:cNvSpPr>
          <p:nvPr>
            <p:ph type="body" sz="quarter" idx="1"/>
          </p:nvPr>
        </p:nvSpPr>
        <p:spPr>
          <a:xfrm>
            <a:off x="6172200" y="2438400"/>
            <a:ext cx="2971800" cy="762000"/>
          </a:xfrm>
          <a:prstGeom prst="rect">
            <a:avLst/>
          </a:prstGeom>
        </p:spPr>
        <p:txBody>
          <a:bodyPr/>
          <a:lstStyle/>
          <a:p>
            <a:pPr algn="ctr">
              <a:spcBef>
                <a:spcPts val="300"/>
              </a:spcBef>
              <a:defRPr sz="1600">
                <a:latin typeface="+mn-lt"/>
                <a:ea typeface="+mn-ea"/>
                <a:cs typeface="+mn-cs"/>
                <a:sym typeface="Arial"/>
              </a:defRPr>
            </a:pPr>
            <a:r>
              <a:t>1) Roman channel &amp; waterfall</a:t>
            </a:r>
          </a:p>
          <a:p>
            <a:pPr algn="ctr">
              <a:spcBef>
                <a:spcPts val="300"/>
              </a:spcBef>
              <a:defRPr sz="1600">
                <a:latin typeface="+mn-lt"/>
                <a:ea typeface="+mn-ea"/>
                <a:cs typeface="+mn-cs"/>
                <a:sym typeface="Arial"/>
              </a:defRPr>
            </a:pPr>
            <a:r>
              <a:t>(the Cascata delle Marmore)</a:t>
            </a:r>
          </a:p>
        </p:txBody>
      </p:sp>
      <p:sp>
        <p:nvSpPr>
          <p:cNvPr id="313" name="Rectangle 2"/>
          <p:cNvSpPr txBox="1">
            <a:spLocks noGrp="1"/>
          </p:cNvSpPr>
          <p:nvPr>
            <p:ph type="title"/>
          </p:nvPr>
        </p:nvSpPr>
        <p:spPr>
          <a:xfrm>
            <a:off x="304800" y="76200"/>
            <a:ext cx="8534400" cy="685800"/>
          </a:xfrm>
          <a:prstGeom prst="rect">
            <a:avLst/>
          </a:prstGeom>
        </p:spPr>
        <p:txBody>
          <a:bodyPr/>
          <a:lstStyle>
            <a:lvl1pPr>
              <a:defRPr sz="2000"/>
            </a:lvl1pPr>
          </a:lstStyle>
          <a:p>
            <a:r>
              <a:t>Looking more closely:</a:t>
            </a:r>
          </a:p>
        </p:txBody>
      </p:sp>
      <p:sp>
        <p:nvSpPr>
          <p:cNvPr id="314" name="Straight Connector 28"/>
          <p:cNvSpPr/>
          <p:nvPr/>
        </p:nvSpPr>
        <p:spPr>
          <a:xfrm flipH="1">
            <a:off x="3505200" y="1676399"/>
            <a:ext cx="1600200" cy="1981202"/>
          </a:xfrm>
          <a:prstGeom prst="line">
            <a:avLst/>
          </a:prstGeom>
          <a:solidFill>
            <a:schemeClr val="accent1"/>
          </a:solidFill>
          <a:ln w="38100">
            <a:solidFill>
              <a:srgbClr val="FFCC00"/>
            </a:solidFill>
          </a:ln>
        </p:spPr>
        <p:txBody>
          <a:bodyPr lIns="45719" rIns="45719"/>
          <a:lstStyle/>
          <a:p>
            <a:pPr>
              <a:defRPr>
                <a:solidFill>
                  <a:srgbClr val="FFFFFF"/>
                </a:solidFill>
              </a:defRPr>
            </a:pPr>
            <a:endParaRPr/>
          </a:p>
        </p:txBody>
      </p:sp>
      <p:sp>
        <p:nvSpPr>
          <p:cNvPr id="315" name="Straight Connector 31"/>
          <p:cNvSpPr/>
          <p:nvPr/>
        </p:nvSpPr>
        <p:spPr>
          <a:xfrm flipV="1">
            <a:off x="5496559" y="2971800"/>
            <a:ext cx="685801" cy="228600"/>
          </a:xfrm>
          <a:prstGeom prst="line">
            <a:avLst/>
          </a:prstGeom>
          <a:solidFill>
            <a:schemeClr val="accent1"/>
          </a:solidFill>
          <a:ln w="38100">
            <a:solidFill>
              <a:srgbClr val="FFCC00"/>
            </a:solidFill>
          </a:ln>
        </p:spPr>
        <p:txBody>
          <a:bodyPr lIns="45719" rIns="45719"/>
          <a:lstStyle/>
          <a:p>
            <a:pPr>
              <a:defRPr>
                <a:solidFill>
                  <a:srgbClr val="FFFFFF"/>
                </a:solidFill>
              </a:defRPr>
            </a:pPr>
            <a:endParaRPr/>
          </a:p>
        </p:txBody>
      </p:sp>
      <p:sp>
        <p:nvSpPr>
          <p:cNvPr id="316" name="Rectangle 3"/>
          <p:cNvSpPr txBox="1"/>
          <p:nvPr/>
        </p:nvSpPr>
        <p:spPr>
          <a:xfrm>
            <a:off x="76200" y="838200"/>
            <a:ext cx="4419600" cy="31339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4) The power plant's generator house</a:t>
            </a:r>
          </a:p>
        </p:txBody>
      </p:sp>
      <p:sp>
        <p:nvSpPr>
          <p:cNvPr id="317" name="Rectangle 3"/>
          <p:cNvSpPr txBox="1"/>
          <p:nvPr/>
        </p:nvSpPr>
        <p:spPr>
          <a:xfrm>
            <a:off x="2667000" y="1295400"/>
            <a:ext cx="6477000" cy="31339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3) Penstock (tunnel) descending 165 meters down from the plateau</a:t>
            </a:r>
          </a:p>
        </p:txBody>
      </p:sp>
      <p:sp>
        <p:nvSpPr>
          <p:cNvPr id="318" name="Rectangle 3"/>
          <p:cNvSpPr txBox="1"/>
          <p:nvPr/>
        </p:nvSpPr>
        <p:spPr>
          <a:xfrm>
            <a:off x="762000" y="4495800"/>
            <a:ext cx="3810000" cy="31339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lgn="ct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2) Modern (1929) diversion stream</a:t>
            </a:r>
          </a:p>
        </p:txBody>
      </p:sp>
      <p:sp>
        <p:nvSpPr>
          <p:cNvPr id="319" name="Straight Connector 12"/>
          <p:cNvSpPr/>
          <p:nvPr/>
        </p:nvSpPr>
        <p:spPr>
          <a:xfrm>
            <a:off x="1600200" y="1295399"/>
            <a:ext cx="533400" cy="1905002"/>
          </a:xfrm>
          <a:prstGeom prst="line">
            <a:avLst/>
          </a:prstGeom>
          <a:solidFill>
            <a:schemeClr val="accent1"/>
          </a:solidFill>
          <a:ln w="38100">
            <a:solidFill>
              <a:srgbClr val="FFCC00"/>
            </a:solidFill>
          </a:ln>
        </p:spPr>
        <p:txBody>
          <a:bodyPr lIns="45719" rIns="45719"/>
          <a:lstStyle/>
          <a:p>
            <a:pPr>
              <a:defRPr>
                <a:solidFill>
                  <a:srgbClr val="FFFFFF"/>
                </a:solidFill>
              </a:defRPr>
            </a:pPr>
            <a:endParaRPr/>
          </a:p>
        </p:txBody>
      </p:sp>
      <p:sp>
        <p:nvSpPr>
          <p:cNvPr id="320" name="Straight Connector 15"/>
          <p:cNvSpPr/>
          <p:nvPr/>
        </p:nvSpPr>
        <p:spPr>
          <a:xfrm>
            <a:off x="2666999" y="3581400"/>
            <a:ext cx="1676402" cy="533400"/>
          </a:xfrm>
          <a:prstGeom prst="line">
            <a:avLst/>
          </a:prstGeom>
          <a:solidFill>
            <a:schemeClr val="accent1"/>
          </a:solidFill>
          <a:ln w="38100">
            <a:solidFill>
              <a:srgbClr val="FF0000"/>
            </a:solidFill>
            <a:prstDash val="dash"/>
          </a:ln>
        </p:spPr>
        <p:txBody>
          <a:bodyPr lIns="45719" rIns="45719"/>
          <a:lstStyle/>
          <a:p>
            <a:pPr>
              <a:defRPr>
                <a:solidFill>
                  <a:srgbClr val="FFFFFF"/>
                </a:solidFill>
              </a:defRPr>
            </a:pPr>
            <a:endParaRPr/>
          </a:p>
        </p:txBody>
      </p:sp>
      <p:sp>
        <p:nvSpPr>
          <p:cNvPr id="321" name="Straight Connector 24"/>
          <p:cNvSpPr/>
          <p:nvPr/>
        </p:nvSpPr>
        <p:spPr>
          <a:xfrm>
            <a:off x="4343399" y="4666932"/>
            <a:ext cx="914401" cy="1589"/>
          </a:xfrm>
          <a:prstGeom prst="line">
            <a:avLst/>
          </a:prstGeom>
          <a:solidFill>
            <a:schemeClr val="accent1"/>
          </a:solidFill>
          <a:ln w="38100">
            <a:solidFill>
              <a:srgbClr val="FFCC00"/>
            </a:solidFill>
          </a:ln>
        </p:spPr>
        <p:txBody>
          <a:bodyPr lIns="45719" rIns="45719"/>
          <a:lstStyle/>
          <a:p>
            <a:pPr>
              <a:defRPr>
                <a:solidFill>
                  <a:srgbClr val="FFFFFF"/>
                </a:solidFill>
              </a:defRPr>
            </a:pPr>
            <a:endParaRPr/>
          </a:p>
        </p:txBody>
      </p:sp>
      <p:sp>
        <p:nvSpPr>
          <p:cNvPr id="322" name="Rectangle 3"/>
          <p:cNvSpPr txBox="1"/>
          <p:nvPr/>
        </p:nvSpPr>
        <p:spPr>
          <a:xfrm>
            <a:off x="5334000" y="6172200"/>
            <a:ext cx="3581400" cy="31339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lgn="ct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Plus: Modern switchable floodgate</a:t>
            </a:r>
          </a:p>
        </p:txBody>
      </p:sp>
      <p:sp>
        <p:nvSpPr>
          <p:cNvPr id="323" name="Straight Connector 29"/>
          <p:cNvSpPr/>
          <p:nvPr/>
        </p:nvSpPr>
        <p:spPr>
          <a:xfrm flipV="1">
            <a:off x="6476999" y="5334793"/>
            <a:ext cx="795" cy="761207"/>
          </a:xfrm>
          <a:prstGeom prst="line">
            <a:avLst/>
          </a:prstGeom>
          <a:solidFill>
            <a:schemeClr val="accent1"/>
          </a:solidFill>
          <a:ln w="38100">
            <a:solidFill>
              <a:srgbClr val="FFCC00"/>
            </a:solidFill>
          </a:ln>
        </p:spPr>
        <p:txBody>
          <a:bodyPr lIns="45719" rIns="45719"/>
          <a:lstStyle/>
          <a:p>
            <a:pPr>
              <a:defRPr>
                <a:solidFill>
                  <a:srgbClr val="FFFFFF"/>
                </a:solidFill>
              </a:defRPr>
            </a:pPr>
            <a:endParaRPr/>
          </a:p>
        </p:txBody>
      </p:sp>
      <p:sp>
        <p:nvSpPr>
          <p:cNvPr id="324" name="Straight Connector 36"/>
          <p:cNvSpPr/>
          <p:nvPr/>
        </p:nvSpPr>
        <p:spPr>
          <a:xfrm flipV="1">
            <a:off x="6019799" y="2971800"/>
            <a:ext cx="152401" cy="1066800"/>
          </a:xfrm>
          <a:prstGeom prst="line">
            <a:avLst/>
          </a:prstGeom>
          <a:solidFill>
            <a:schemeClr val="accent1"/>
          </a:solidFill>
          <a:ln w="38100">
            <a:solidFill>
              <a:srgbClr val="FFCC00"/>
            </a:solidFill>
          </a:ln>
        </p:spPr>
        <p:txBody>
          <a:bodyPr lIns="45719" rIns="45719"/>
          <a:lstStyle/>
          <a:p>
            <a:pPr>
              <a:defRPr>
                <a:solidFill>
                  <a:srgbClr val="FFFFFF"/>
                </a:solidFill>
              </a:defRPr>
            </a:pPr>
            <a:endParaRP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6" name="Rectangle 5"/>
          <p:cNvSpPr txBox="1"/>
          <p:nvPr/>
        </p:nvSpPr>
        <p:spPr>
          <a:xfrm>
            <a:off x="2514600" y="6492976"/>
            <a:ext cx="4267200" cy="288824"/>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400" b="0" i="1">
                <a:solidFill>
                  <a:schemeClr val="accent1"/>
                </a:solidFill>
                <a:effectLst>
                  <a:outerShdw blurRad="38100" dist="38100" dir="2700000" rotWithShape="0">
                    <a:srgbClr val="000000"/>
                  </a:outerShdw>
                </a:effectLst>
                <a:latin typeface="+mn-lt"/>
                <a:ea typeface="+mn-ea"/>
                <a:cs typeface="+mn-cs"/>
                <a:sym typeface="Arial"/>
              </a:defRPr>
            </a:lvl1pPr>
          </a:lstStyle>
          <a:p>
            <a:r>
              <a:t>Photos: John C. Bean</a:t>
            </a:r>
          </a:p>
        </p:txBody>
      </p:sp>
      <p:sp>
        <p:nvSpPr>
          <p:cNvPr id="327" name="Rectangle 2"/>
          <p:cNvSpPr txBox="1">
            <a:spLocks noGrp="1"/>
          </p:cNvSpPr>
          <p:nvPr>
            <p:ph type="title"/>
          </p:nvPr>
        </p:nvSpPr>
        <p:spPr>
          <a:xfrm>
            <a:off x="304800" y="152400"/>
            <a:ext cx="8534400" cy="381000"/>
          </a:xfrm>
          <a:prstGeom prst="rect">
            <a:avLst/>
          </a:prstGeom>
        </p:spPr>
        <p:txBody>
          <a:bodyPr/>
          <a:lstStyle>
            <a:lvl1pPr>
              <a:defRPr sz="2000"/>
            </a:lvl1pPr>
          </a:lstStyle>
          <a:p>
            <a:r>
              <a:t>Why the floodgate / switch?</a:t>
            </a:r>
          </a:p>
        </p:txBody>
      </p:sp>
      <p:sp>
        <p:nvSpPr>
          <p:cNvPr id="328" name="Subtitle 16"/>
          <p:cNvSpPr txBox="1">
            <a:spLocks noGrp="1"/>
          </p:cNvSpPr>
          <p:nvPr>
            <p:ph type="body" sz="half" idx="1"/>
          </p:nvPr>
        </p:nvSpPr>
        <p:spPr>
          <a:xfrm>
            <a:off x="169333" y="730251"/>
            <a:ext cx="8974667" cy="1676401"/>
          </a:xfrm>
          <a:prstGeom prst="rect">
            <a:avLst/>
          </a:prstGeom>
        </p:spPr>
        <p:txBody>
          <a:bodyPr/>
          <a:lstStyle/>
          <a:p>
            <a:pPr algn="ctr">
              <a:defRPr sz="1800">
                <a:latin typeface="+mn-lt"/>
                <a:ea typeface="+mn-ea"/>
                <a:cs typeface="+mn-cs"/>
                <a:sym typeface="Arial"/>
              </a:defRPr>
            </a:pPr>
            <a:r>
              <a:t>Because this ROR power plant is shut down two hours every day (at noon and 5pm),</a:t>
            </a:r>
          </a:p>
          <a:p>
            <a:pPr algn="ctr">
              <a:defRPr sz="1800">
                <a:latin typeface="+mn-lt"/>
                <a:ea typeface="+mn-ea"/>
                <a:cs typeface="+mn-cs"/>
                <a:sym typeface="Arial"/>
              </a:defRPr>
            </a:pPr>
            <a:r>
              <a:t>  restoring flow over the 165 meter Cascata delle Marmore,</a:t>
            </a:r>
            <a:r>
              <a:rPr sz="1000"/>
              <a:t> </a:t>
            </a:r>
          </a:p>
          <a:p>
            <a:pPr algn="ctr">
              <a:spcBef>
                <a:spcPts val="0"/>
              </a:spcBef>
              <a:defRPr sz="200">
                <a:latin typeface="+mn-lt"/>
                <a:ea typeface="+mn-ea"/>
                <a:cs typeface="+mn-cs"/>
                <a:sym typeface="Arial"/>
              </a:defRPr>
            </a:pPr>
            <a:r>
              <a:t>	</a:t>
            </a:r>
          </a:p>
          <a:p>
            <a:pPr algn="ctr">
              <a:defRPr sz="1800">
                <a:latin typeface="+mn-lt"/>
                <a:ea typeface="+mn-ea"/>
                <a:cs typeface="+mn-cs"/>
                <a:sym typeface="Arial"/>
              </a:defRPr>
            </a:pPr>
            <a:r>
              <a:t>so that it can be photographed by tourists</a:t>
            </a:r>
          </a:p>
        </p:txBody>
      </p:sp>
      <p:grpSp>
        <p:nvGrpSpPr>
          <p:cNvPr id="348" name="Group"/>
          <p:cNvGrpSpPr/>
          <p:nvPr/>
        </p:nvGrpSpPr>
        <p:grpSpPr>
          <a:xfrm>
            <a:off x="304799" y="1509180"/>
            <a:ext cx="8686801" cy="5162586"/>
            <a:chOff x="0" y="0"/>
            <a:chExt cx="8686800" cy="5162584"/>
          </a:xfrm>
        </p:grpSpPr>
        <p:pic>
          <p:nvPicPr>
            <p:cNvPr id="329" name="Picture 10" descr="Picture 10"/>
            <p:cNvPicPr>
              <a:picLocks noChangeAspect="1"/>
            </p:cNvPicPr>
            <p:nvPr/>
          </p:nvPicPr>
          <p:blipFill>
            <a:blip r:embed="rId2">
              <a:extLst/>
            </a:blip>
            <a:stretch>
              <a:fillRect/>
            </a:stretch>
          </p:blipFill>
          <p:spPr>
            <a:xfrm>
              <a:off x="7177802" y="2895597"/>
              <a:ext cx="1508998" cy="2266988"/>
            </a:xfrm>
            <a:prstGeom prst="rect">
              <a:avLst/>
            </a:prstGeom>
            <a:ln w="12700" cap="flat">
              <a:noFill/>
              <a:miter lim="400000"/>
            </a:ln>
            <a:effectLst/>
          </p:spPr>
        </p:pic>
        <p:pic>
          <p:nvPicPr>
            <p:cNvPr id="330" name="Picture 11" descr="Picture 11"/>
            <p:cNvPicPr>
              <a:picLocks noChangeAspect="1"/>
            </p:cNvPicPr>
            <p:nvPr/>
          </p:nvPicPr>
          <p:blipFill>
            <a:blip r:embed="rId3">
              <a:extLst/>
            </a:blip>
            <a:stretch>
              <a:fillRect/>
            </a:stretch>
          </p:blipFill>
          <p:spPr>
            <a:xfrm>
              <a:off x="2245378" y="609600"/>
              <a:ext cx="2098022" cy="1393825"/>
            </a:xfrm>
            <a:prstGeom prst="rect">
              <a:avLst/>
            </a:prstGeom>
            <a:ln w="12700" cap="flat">
              <a:noFill/>
              <a:miter lim="400000"/>
            </a:ln>
            <a:effectLst/>
          </p:spPr>
        </p:pic>
        <p:pic>
          <p:nvPicPr>
            <p:cNvPr id="331" name="Picture 12" descr="Picture 12"/>
            <p:cNvPicPr>
              <a:picLocks noChangeAspect="1"/>
            </p:cNvPicPr>
            <p:nvPr/>
          </p:nvPicPr>
          <p:blipFill>
            <a:blip r:embed="rId4">
              <a:extLst/>
            </a:blip>
            <a:stretch>
              <a:fillRect/>
            </a:stretch>
          </p:blipFill>
          <p:spPr>
            <a:xfrm>
              <a:off x="2230119" y="3502240"/>
              <a:ext cx="2037081" cy="1374559"/>
            </a:xfrm>
            <a:prstGeom prst="rect">
              <a:avLst/>
            </a:prstGeom>
            <a:ln w="12700" cap="flat">
              <a:noFill/>
              <a:miter lim="400000"/>
            </a:ln>
            <a:effectLst/>
          </p:spPr>
        </p:pic>
        <p:pic>
          <p:nvPicPr>
            <p:cNvPr id="332" name="Picture 15" descr="Picture 15"/>
            <p:cNvPicPr>
              <a:picLocks noChangeAspect="1"/>
            </p:cNvPicPr>
            <p:nvPr/>
          </p:nvPicPr>
          <p:blipFill>
            <a:blip r:embed="rId5">
              <a:extLst/>
            </a:blip>
            <a:stretch>
              <a:fillRect/>
            </a:stretch>
          </p:blipFill>
          <p:spPr>
            <a:xfrm>
              <a:off x="4953001" y="457200"/>
              <a:ext cx="1461331" cy="1569578"/>
            </a:xfrm>
            <a:prstGeom prst="rect">
              <a:avLst/>
            </a:prstGeom>
            <a:ln w="12700" cap="flat">
              <a:noFill/>
              <a:miter lim="400000"/>
            </a:ln>
            <a:effectLst/>
          </p:spPr>
        </p:pic>
        <p:pic>
          <p:nvPicPr>
            <p:cNvPr id="333" name="Picture 21" descr="Picture 21"/>
            <p:cNvPicPr>
              <a:picLocks noChangeAspect="1"/>
            </p:cNvPicPr>
            <p:nvPr/>
          </p:nvPicPr>
          <p:blipFill>
            <a:blip r:embed="rId6">
              <a:extLst/>
            </a:blip>
            <a:srcRect l="3333" r="3332"/>
            <a:stretch>
              <a:fillRect/>
            </a:stretch>
          </p:blipFill>
          <p:spPr>
            <a:xfrm>
              <a:off x="5029199" y="3428998"/>
              <a:ext cx="1492976" cy="1447801"/>
            </a:xfrm>
            <a:prstGeom prst="rect">
              <a:avLst/>
            </a:prstGeom>
            <a:ln w="12700" cap="flat">
              <a:noFill/>
              <a:miter lim="400000"/>
            </a:ln>
            <a:effectLst/>
          </p:spPr>
        </p:pic>
        <p:pic>
          <p:nvPicPr>
            <p:cNvPr id="334" name="Picture 22" descr="Picture 22"/>
            <p:cNvPicPr>
              <a:picLocks noChangeAspect="1"/>
            </p:cNvPicPr>
            <p:nvPr/>
          </p:nvPicPr>
          <p:blipFill>
            <a:blip r:embed="rId7">
              <a:extLst/>
            </a:blip>
            <a:stretch>
              <a:fillRect/>
            </a:stretch>
          </p:blipFill>
          <p:spPr>
            <a:xfrm>
              <a:off x="7165148" y="0"/>
              <a:ext cx="1521652" cy="2285999"/>
            </a:xfrm>
            <a:prstGeom prst="rect">
              <a:avLst/>
            </a:prstGeom>
            <a:ln w="12700" cap="flat">
              <a:noFill/>
              <a:miter lim="400000"/>
            </a:ln>
            <a:effectLst/>
          </p:spPr>
        </p:pic>
        <p:pic>
          <p:nvPicPr>
            <p:cNvPr id="335" name="Picture 23" descr="Picture 23"/>
            <p:cNvPicPr>
              <a:picLocks noChangeAspect="1"/>
            </p:cNvPicPr>
            <p:nvPr/>
          </p:nvPicPr>
          <p:blipFill>
            <a:blip r:embed="rId8">
              <a:extLst/>
            </a:blip>
            <a:stretch>
              <a:fillRect/>
            </a:stretch>
          </p:blipFill>
          <p:spPr>
            <a:xfrm>
              <a:off x="0" y="11617"/>
              <a:ext cx="1486097" cy="2198184"/>
            </a:xfrm>
            <a:prstGeom prst="rect">
              <a:avLst/>
            </a:prstGeom>
            <a:ln w="12700" cap="flat">
              <a:noFill/>
              <a:miter lim="400000"/>
            </a:ln>
            <a:effectLst/>
          </p:spPr>
        </p:pic>
        <p:pic>
          <p:nvPicPr>
            <p:cNvPr id="336" name="Picture 24" descr="Picture 24"/>
            <p:cNvPicPr>
              <a:picLocks noChangeAspect="1"/>
            </p:cNvPicPr>
            <p:nvPr/>
          </p:nvPicPr>
          <p:blipFill>
            <a:blip r:embed="rId9">
              <a:extLst/>
            </a:blip>
            <a:stretch>
              <a:fillRect/>
            </a:stretch>
          </p:blipFill>
          <p:spPr>
            <a:xfrm>
              <a:off x="80811" y="2895598"/>
              <a:ext cx="1455454" cy="2201712"/>
            </a:xfrm>
            <a:prstGeom prst="rect">
              <a:avLst/>
            </a:prstGeom>
            <a:ln w="12700" cap="flat">
              <a:noFill/>
              <a:miter lim="400000"/>
            </a:ln>
            <a:effectLst/>
          </p:spPr>
        </p:pic>
        <p:sp>
          <p:nvSpPr>
            <p:cNvPr id="337" name="Subtitle 16"/>
            <p:cNvSpPr txBox="1"/>
            <p:nvPr/>
          </p:nvSpPr>
          <p:spPr>
            <a:xfrm>
              <a:off x="2133600" y="2285997"/>
              <a:ext cx="4572000" cy="53469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p>
              <a:pPr algn="ct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t>On this note set's Resources webpage:</a:t>
              </a:r>
            </a:p>
            <a:p>
              <a:pPr algn="ct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u="sng">
                  <a:solidFill>
                    <a:srgbClr val="00CCFF"/>
                  </a:solidFill>
                  <a:uFill>
                    <a:solidFill>
                      <a:srgbClr val="00CCFF"/>
                    </a:solidFill>
                  </a:uFill>
                  <a:hlinkClick r:id="rId10"/>
                </a:rPr>
                <a:t>My movie of the full cascade turning on to off</a:t>
              </a:r>
            </a:p>
          </p:txBody>
        </p:sp>
        <p:sp>
          <p:nvSpPr>
            <p:cNvPr id="338" name="Subtitle 16"/>
            <p:cNvSpPr txBox="1"/>
            <p:nvPr/>
          </p:nvSpPr>
          <p:spPr>
            <a:xfrm>
              <a:off x="152400" y="2362197"/>
              <a:ext cx="838201" cy="350663"/>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spcBef>
                  <a:spcPts val="400"/>
                </a:spcBef>
                <a:defRPr b="0">
                  <a:solidFill>
                    <a:srgbClr val="FFCC00"/>
                  </a:solidFill>
                  <a:effectLst>
                    <a:outerShdw blurRad="38100" dist="38100" dir="2700000" rotWithShape="0">
                      <a:srgbClr val="000000"/>
                    </a:outerShdw>
                  </a:effectLst>
                  <a:latin typeface="+mn-lt"/>
                  <a:ea typeface="+mn-ea"/>
                  <a:cs typeface="+mn-cs"/>
                  <a:sym typeface="Arial"/>
                </a:defRPr>
              </a:lvl1pPr>
            </a:lstStyle>
            <a:p>
              <a:r>
                <a:t>On!</a:t>
              </a:r>
            </a:p>
          </p:txBody>
        </p:sp>
        <p:sp>
          <p:nvSpPr>
            <p:cNvPr id="339" name="Subtitle 16"/>
            <p:cNvSpPr txBox="1"/>
            <p:nvPr/>
          </p:nvSpPr>
          <p:spPr>
            <a:xfrm>
              <a:off x="7848600" y="2311397"/>
              <a:ext cx="838200" cy="350663"/>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r">
                <a:spcBef>
                  <a:spcPts val="400"/>
                </a:spcBef>
                <a:defRPr b="0">
                  <a:solidFill>
                    <a:srgbClr val="FFCC00"/>
                  </a:solidFill>
                  <a:effectLst>
                    <a:outerShdw blurRad="38100" dist="38100" dir="2700000" rotWithShape="0">
                      <a:srgbClr val="000000"/>
                    </a:outerShdw>
                  </a:effectLst>
                  <a:latin typeface="+mn-lt"/>
                  <a:ea typeface="+mn-ea"/>
                  <a:cs typeface="+mn-cs"/>
                  <a:sym typeface="Arial"/>
                </a:defRPr>
              </a:lvl1pPr>
            </a:lstStyle>
            <a:p>
              <a:r>
                <a:t>Off!</a:t>
              </a:r>
            </a:p>
          </p:txBody>
        </p:sp>
        <p:sp>
          <p:nvSpPr>
            <p:cNvPr id="340" name="Right Arrow 31"/>
            <p:cNvSpPr/>
            <p:nvPr/>
          </p:nvSpPr>
          <p:spPr>
            <a:xfrm>
              <a:off x="1752600" y="1219200"/>
              <a:ext cx="304800" cy="228600"/>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1" name="Right Arrow 32"/>
            <p:cNvSpPr/>
            <p:nvPr/>
          </p:nvSpPr>
          <p:spPr>
            <a:xfrm>
              <a:off x="4495800" y="1219200"/>
              <a:ext cx="304800" cy="228600"/>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2" name="Right Arrow 33"/>
            <p:cNvSpPr/>
            <p:nvPr/>
          </p:nvSpPr>
          <p:spPr>
            <a:xfrm>
              <a:off x="6629400" y="1219200"/>
              <a:ext cx="304800" cy="228600"/>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3" name="Right Arrow 34"/>
            <p:cNvSpPr/>
            <p:nvPr/>
          </p:nvSpPr>
          <p:spPr>
            <a:xfrm rot="5213273">
              <a:off x="7742405" y="2430635"/>
              <a:ext cx="304801" cy="228601"/>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4" name="Right Arrow 35"/>
            <p:cNvSpPr/>
            <p:nvPr/>
          </p:nvSpPr>
          <p:spPr>
            <a:xfrm rot="16200000">
              <a:off x="647700" y="2405377"/>
              <a:ext cx="304801" cy="228601"/>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5" name="Right Arrow 36"/>
            <p:cNvSpPr/>
            <p:nvPr/>
          </p:nvSpPr>
          <p:spPr>
            <a:xfrm flipH="1">
              <a:off x="6705600" y="4038598"/>
              <a:ext cx="304800" cy="228601"/>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6" name="Right Arrow 37"/>
            <p:cNvSpPr/>
            <p:nvPr/>
          </p:nvSpPr>
          <p:spPr>
            <a:xfrm flipH="1">
              <a:off x="4495800" y="4038598"/>
              <a:ext cx="304800" cy="228601"/>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7" name="Right Arrow 38"/>
            <p:cNvSpPr/>
            <p:nvPr/>
          </p:nvSpPr>
          <p:spPr>
            <a:xfrm flipH="1">
              <a:off x="1722119" y="4038598"/>
              <a:ext cx="304801" cy="228601"/>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0" name="Rectangle 2"/>
          <p:cNvSpPr txBox="1">
            <a:spLocks noGrp="1"/>
          </p:cNvSpPr>
          <p:nvPr>
            <p:ph type="title"/>
          </p:nvPr>
        </p:nvSpPr>
        <p:spPr>
          <a:xfrm>
            <a:off x="152400" y="76200"/>
            <a:ext cx="8839200" cy="609600"/>
          </a:xfrm>
          <a:prstGeom prst="rect">
            <a:avLst/>
          </a:prstGeom>
        </p:spPr>
        <p:txBody>
          <a:bodyPr/>
          <a:lstStyle>
            <a:lvl1pPr>
              <a:defRPr sz="2000"/>
            </a:lvl1pPr>
          </a:lstStyle>
          <a:p>
            <a:r>
              <a:t>The bottom lines for this ROR plant (and ROR's in general)?</a:t>
            </a:r>
          </a:p>
        </p:txBody>
      </p:sp>
      <p:sp>
        <p:nvSpPr>
          <p:cNvPr id="351" name="Rectangle 3"/>
          <p:cNvSpPr txBox="1">
            <a:spLocks noGrp="1"/>
          </p:cNvSpPr>
          <p:nvPr>
            <p:ph type="body" idx="1"/>
          </p:nvPr>
        </p:nvSpPr>
        <p:spPr>
          <a:xfrm>
            <a:off x="154518" y="838200"/>
            <a:ext cx="8989481" cy="5715000"/>
          </a:xfrm>
          <a:prstGeom prst="rect">
            <a:avLst/>
          </a:prstGeom>
        </p:spPr>
        <p:txBody>
          <a:bodyPr/>
          <a:lstStyle/>
          <a:p>
            <a:pPr>
              <a:tabLst>
                <a:tab pos="444500" algn="l"/>
                <a:tab pos="901700" algn="l"/>
              </a:tabLst>
              <a:defRPr sz="1800">
                <a:latin typeface="+mn-lt"/>
                <a:ea typeface="+mn-ea"/>
                <a:cs typeface="+mn-cs"/>
                <a:sym typeface="Arial"/>
              </a:defRPr>
            </a:pPr>
            <a:r>
              <a:t>Exploiting </a:t>
            </a:r>
            <a:r>
              <a:rPr b="1">
                <a:solidFill>
                  <a:srgbClr val="FFCC00"/>
                </a:solidFill>
              </a:rPr>
              <a:t>hydropower's uniquely quick + economic up/down throttling</a:t>
            </a:r>
            <a:r>
              <a:rPr b="1"/>
              <a:t>, </a:t>
            </a:r>
          </a:p>
          <a:p>
            <a:pPr>
              <a:tabLst>
                <a:tab pos="444500" algn="l"/>
                <a:tab pos="901700" algn="l"/>
              </a:tabLst>
              <a:defRPr sz="800">
                <a:latin typeface="+mn-lt"/>
                <a:ea typeface="+mn-ea"/>
                <a:cs typeface="+mn-cs"/>
                <a:sym typeface="Arial"/>
              </a:defRPr>
            </a:pPr>
            <a:endParaRPr/>
          </a:p>
          <a:p>
            <a:pPr>
              <a:tabLst>
                <a:tab pos="444500" algn="l"/>
                <a:tab pos="901700" algn="l"/>
              </a:tabLst>
              <a:defRPr sz="1800">
                <a:latin typeface="+mn-lt"/>
                <a:ea typeface="+mn-ea"/>
                <a:cs typeface="+mn-cs"/>
                <a:sym typeface="Arial"/>
              </a:defRPr>
            </a:pPr>
            <a:r>
              <a:t>	this picturesque ROR power plant (even with twice daily one-hour shutdowns),</a:t>
            </a:r>
          </a:p>
          <a:p>
            <a:pPr>
              <a:tabLst>
                <a:tab pos="444500" algn="l"/>
                <a:tab pos="901700" algn="l"/>
              </a:tabLst>
              <a:defRPr sz="800">
                <a:latin typeface="+mn-lt"/>
                <a:ea typeface="+mn-ea"/>
                <a:cs typeface="+mn-cs"/>
                <a:sym typeface="Arial"/>
              </a:defRPr>
            </a:pPr>
            <a:endParaRPr/>
          </a:p>
          <a:p>
            <a:pPr>
              <a:tabLst>
                <a:tab pos="444500" algn="l"/>
                <a:tab pos="901700" algn="l"/>
              </a:tabLst>
              <a:defRPr sz="800">
                <a:latin typeface="+mn-lt"/>
                <a:ea typeface="+mn-ea"/>
                <a:cs typeface="+mn-cs"/>
                <a:sym typeface="Arial"/>
              </a:defRPr>
            </a:pPr>
            <a:r>
              <a:t>		</a:t>
            </a:r>
            <a:r>
              <a:rPr sz="1800"/>
              <a:t>makes excellent use of its large plateau-to-valley drop of 165 m (541 feet)</a:t>
            </a:r>
          </a:p>
          <a:p>
            <a:pPr>
              <a:tabLst>
                <a:tab pos="444500" algn="l"/>
                <a:tab pos="9017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to produce up to </a:t>
            </a:r>
            <a:r>
              <a:rPr b="1">
                <a:solidFill>
                  <a:srgbClr val="FFCC00"/>
                </a:solidFill>
              </a:rPr>
              <a:t>527 MW </a:t>
            </a:r>
            <a:r>
              <a:t>of electrical power</a:t>
            </a:r>
          </a:p>
          <a:p>
            <a:pPr>
              <a:tabLst>
                <a:tab pos="444500" algn="l"/>
                <a:tab pos="901700" algn="l"/>
              </a:tabLst>
              <a:defRPr sz="1600">
                <a:latin typeface="+mn-lt"/>
                <a:ea typeface="+mn-ea"/>
                <a:cs typeface="+mn-cs"/>
                <a:sym typeface="Arial"/>
              </a:defRPr>
            </a:pPr>
            <a:endParaRPr/>
          </a:p>
          <a:p>
            <a:pPr>
              <a:tabLst>
                <a:tab pos="444500" algn="l"/>
                <a:tab pos="901700" algn="l"/>
              </a:tabLst>
              <a:defRPr sz="1800">
                <a:latin typeface="+mn-lt"/>
                <a:ea typeface="+mn-ea"/>
                <a:cs typeface="+mn-cs"/>
                <a:sym typeface="Arial"/>
              </a:defRPr>
            </a:pPr>
            <a:r>
              <a:t>Which IS substantially less than the Columbia River's ROR powers of 1-7 GW,</a:t>
            </a:r>
          </a:p>
          <a:p>
            <a:pPr>
              <a:tabLst>
                <a:tab pos="444500" algn="l"/>
                <a:tab pos="901700" algn="l"/>
              </a:tabLst>
              <a:defRPr sz="800">
                <a:latin typeface="+mn-lt"/>
                <a:ea typeface="+mn-ea"/>
                <a:cs typeface="+mn-cs"/>
                <a:sym typeface="Arial"/>
              </a:defRPr>
            </a:pPr>
            <a:endParaRPr/>
          </a:p>
          <a:p>
            <a:pPr>
              <a:tabLst>
                <a:tab pos="444500" algn="l"/>
                <a:tab pos="901700" algn="l"/>
              </a:tabLst>
              <a:defRPr sz="1800">
                <a:latin typeface="+mn-lt"/>
                <a:ea typeface="+mn-ea"/>
                <a:cs typeface="+mn-cs"/>
                <a:sym typeface="Arial"/>
              </a:defRPr>
            </a:pPr>
            <a:r>
              <a:t>	but which still makes it a very respectable regional power plant,</a:t>
            </a:r>
          </a:p>
          <a:p>
            <a:pPr>
              <a:tabLst>
                <a:tab pos="444500" algn="l"/>
                <a:tab pos="901700" algn="l"/>
              </a:tabLst>
              <a:defRPr sz="800">
                <a:latin typeface="+mn-lt"/>
                <a:ea typeface="+mn-ea"/>
                <a:cs typeface="+mn-cs"/>
                <a:sym typeface="Arial"/>
              </a:defRPr>
            </a:pPr>
            <a:endParaRPr/>
          </a:p>
          <a:p>
            <a:pPr>
              <a:tabLst>
                <a:tab pos="444500" algn="l"/>
                <a:tab pos="901700" algn="l"/>
              </a:tabLst>
              <a:defRPr sz="1800">
                <a:latin typeface="+mn-lt"/>
                <a:ea typeface="+mn-ea"/>
                <a:cs typeface="+mn-cs"/>
                <a:sym typeface="Arial"/>
              </a:defRPr>
            </a:pPr>
            <a:r>
              <a:t>		and one with stunningly low environmental impact!</a:t>
            </a:r>
          </a:p>
          <a:p>
            <a:pPr>
              <a:tabLst>
                <a:tab pos="444500" algn="l"/>
                <a:tab pos="901700" algn="l"/>
              </a:tabLst>
              <a:defRPr sz="1600">
                <a:latin typeface="+mn-lt"/>
                <a:ea typeface="+mn-ea"/>
                <a:cs typeface="+mn-cs"/>
                <a:sym typeface="Arial"/>
              </a:defRPr>
            </a:pPr>
            <a:endParaRPr/>
          </a:p>
          <a:p>
            <a:pPr>
              <a:tabLst>
                <a:tab pos="444500" algn="l"/>
                <a:tab pos="901700" algn="l"/>
              </a:tabLst>
              <a:defRPr sz="1800">
                <a:latin typeface="+mn-lt"/>
                <a:ea typeface="+mn-ea"/>
                <a:cs typeface="+mn-cs"/>
                <a:sym typeface="Arial"/>
              </a:defRPr>
            </a:pPr>
            <a:r>
              <a:t>Yes, RORs are </a:t>
            </a:r>
            <a:r>
              <a:rPr b="1">
                <a:solidFill>
                  <a:srgbClr val="FFCC00"/>
                </a:solidFill>
              </a:rPr>
              <a:t>vulnerable to precipitation cycles </a:t>
            </a:r>
            <a:r>
              <a:t>due to their lower water storage</a:t>
            </a:r>
          </a:p>
          <a:p>
            <a:pPr>
              <a:tabLst>
                <a:tab pos="444500" algn="l"/>
                <a:tab pos="901700" algn="l"/>
              </a:tabLst>
              <a:defRPr sz="1000">
                <a:latin typeface="+mn-lt"/>
                <a:ea typeface="+mn-ea"/>
                <a:cs typeface="+mn-cs"/>
                <a:sym typeface="Arial"/>
              </a:defRPr>
            </a:pPr>
            <a:endParaRPr/>
          </a:p>
          <a:p>
            <a:pPr>
              <a:tabLst>
                <a:tab pos="444500" algn="l"/>
                <a:tab pos="901700" algn="l"/>
              </a:tabLst>
              <a:defRPr sz="1800">
                <a:latin typeface="+mn-lt"/>
                <a:ea typeface="+mn-ea"/>
                <a:cs typeface="+mn-cs"/>
                <a:sym typeface="Arial"/>
              </a:defRPr>
            </a:pPr>
            <a:r>
              <a:t>	Raising the possibility of shutdowns in drought seasons or drought years</a:t>
            </a:r>
          </a:p>
          <a:p>
            <a:pPr>
              <a:tabLst>
                <a:tab pos="444500" algn="l"/>
                <a:tab pos="901700" algn="l"/>
              </a:tabLst>
              <a:defRPr sz="1600">
                <a:latin typeface="+mn-lt"/>
                <a:ea typeface="+mn-ea"/>
                <a:cs typeface="+mn-cs"/>
                <a:sym typeface="Arial"/>
              </a:defRPr>
            </a:pPr>
            <a:endParaRPr/>
          </a:p>
          <a:p>
            <a:pPr>
              <a:tabLst>
                <a:tab pos="444500" algn="l"/>
                <a:tab pos="901700" algn="l"/>
              </a:tabLst>
              <a:defRPr sz="1800">
                <a:latin typeface="+mn-lt"/>
                <a:ea typeface="+mn-ea"/>
                <a:cs typeface="+mn-cs"/>
                <a:sym typeface="Arial"/>
              </a:defRPr>
            </a:pPr>
            <a:r>
              <a:t>But given their </a:t>
            </a:r>
            <a:r>
              <a:rPr b="1">
                <a:solidFill>
                  <a:srgbClr val="FFCC00"/>
                </a:solidFill>
              </a:rPr>
              <a:t>sustainability + minimal environmental impact</a:t>
            </a:r>
            <a:r>
              <a:t>,</a:t>
            </a:r>
          </a:p>
          <a:p>
            <a:pPr>
              <a:tabLst>
                <a:tab pos="444500" algn="l"/>
                <a:tab pos="901700" algn="l"/>
              </a:tabLst>
              <a:defRPr sz="700">
                <a:latin typeface="+mn-lt"/>
                <a:ea typeface="+mn-ea"/>
                <a:cs typeface="+mn-cs"/>
                <a:sym typeface="Arial"/>
              </a:defRPr>
            </a:pPr>
            <a:endParaRPr/>
          </a:p>
          <a:p>
            <a:pPr>
              <a:tabLst>
                <a:tab pos="444500" algn="l"/>
                <a:tab pos="901700" algn="l"/>
              </a:tabLst>
              <a:defRPr sz="1800">
                <a:latin typeface="+mn-lt"/>
                <a:ea typeface="+mn-ea"/>
                <a:cs typeface="+mn-cs"/>
                <a:sym typeface="Arial"/>
              </a:defRPr>
            </a:pPr>
            <a:r>
              <a:t>	might these be considered for our (or Canada's) </a:t>
            </a:r>
            <a:r>
              <a:rPr b="1"/>
              <a:t>steep</a:t>
            </a:r>
            <a:r>
              <a:t> western mountains?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3" name="Rectangle 5"/>
          <p:cNvSpPr txBox="1"/>
          <p:nvPr/>
        </p:nvSpPr>
        <p:spPr>
          <a:xfrm>
            <a:off x="4953000" y="6101620"/>
            <a:ext cx="3886200" cy="6198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http://upload.wikimedia.org/wikipedia/commons/thumb/a/a7/Water_turbine_grandcoulee.jpg/683px-Water_turbine_grandcoulee.jpg</a:t>
            </a:r>
          </a:p>
        </p:txBody>
      </p:sp>
      <p:sp>
        <p:nvSpPr>
          <p:cNvPr id="354" name="Rectangle 2"/>
          <p:cNvSpPr txBox="1">
            <a:spLocks noGrp="1"/>
          </p:cNvSpPr>
          <p:nvPr>
            <p:ph type="title"/>
          </p:nvPr>
        </p:nvSpPr>
        <p:spPr>
          <a:xfrm>
            <a:off x="304800" y="76200"/>
            <a:ext cx="8534400" cy="609600"/>
          </a:xfrm>
          <a:prstGeom prst="rect">
            <a:avLst/>
          </a:prstGeom>
        </p:spPr>
        <p:txBody>
          <a:bodyPr/>
          <a:lstStyle/>
          <a:p>
            <a:pPr>
              <a:defRPr sz="2000"/>
            </a:pPr>
            <a:r>
              <a:t>Common features of </a:t>
            </a:r>
            <a:r>
              <a:rPr b="1">
                <a:solidFill>
                  <a:srgbClr val="FFCC00"/>
                </a:solidFill>
              </a:rPr>
              <a:t>Conventional </a:t>
            </a:r>
            <a:r>
              <a:t>AND </a:t>
            </a:r>
            <a:r>
              <a:rPr b="1">
                <a:solidFill>
                  <a:srgbClr val="FFCC00"/>
                </a:solidFill>
              </a:rPr>
              <a:t>ROR </a:t>
            </a:r>
            <a:r>
              <a:rPr>
                <a:solidFill>
                  <a:srgbClr val="FFFFFF"/>
                </a:solidFill>
              </a:rPr>
              <a:t>dams</a:t>
            </a:r>
            <a:r>
              <a:t>:</a:t>
            </a:r>
          </a:p>
        </p:txBody>
      </p:sp>
      <p:sp>
        <p:nvSpPr>
          <p:cNvPr id="355" name="Rectangle 3"/>
          <p:cNvSpPr txBox="1">
            <a:spLocks noGrp="1"/>
          </p:cNvSpPr>
          <p:nvPr>
            <p:ph type="body" idx="1"/>
          </p:nvPr>
        </p:nvSpPr>
        <p:spPr>
          <a:xfrm>
            <a:off x="228600" y="850902"/>
            <a:ext cx="8915400" cy="5334001"/>
          </a:xfrm>
          <a:prstGeom prst="rect">
            <a:avLst/>
          </a:prstGeom>
        </p:spPr>
        <p:txBody>
          <a:bodyPr/>
          <a:lstStyle/>
          <a:p>
            <a:pPr>
              <a:tabLst>
                <a:tab pos="444500" algn="l"/>
                <a:tab pos="901700" algn="l"/>
                <a:tab pos="1371600" algn="l"/>
              </a:tabLst>
              <a:defRPr sz="1800">
                <a:latin typeface="+mn-lt"/>
                <a:ea typeface="+mn-ea"/>
                <a:cs typeface="+mn-cs"/>
                <a:sym typeface="Arial"/>
              </a:defRPr>
            </a:pPr>
            <a:r>
              <a:t>Despite differences in dam size, both exploit water's gravitational potential energy </a:t>
            </a:r>
          </a:p>
          <a:p>
            <a:pPr>
              <a:tabLst>
                <a:tab pos="444500" algn="l"/>
                <a:tab pos="901700" algn="l"/>
                <a:tab pos="13716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Water is driven by gravity downward into power houses at the base of the dam</a:t>
            </a:r>
          </a:p>
          <a:p>
            <a:pPr>
              <a:tabLst>
                <a:tab pos="444500" algn="l"/>
                <a:tab pos="901700" algn="l"/>
                <a:tab pos="13716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Where it turns huge turbine generators  </a:t>
            </a:r>
          </a:p>
          <a:p>
            <a:pPr>
              <a:tabLst>
                <a:tab pos="444500" algn="l"/>
                <a:tab pos="901700" algn="l"/>
                <a:tab pos="1371600" algn="l"/>
              </a:tabLst>
              <a:defRPr sz="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Such as these at the Hoover and Grand Coulee Dams</a:t>
            </a:r>
          </a:p>
        </p:txBody>
      </p:sp>
      <p:pic>
        <p:nvPicPr>
          <p:cNvPr id="356" name="Picture 4" descr="Picture 4"/>
          <p:cNvPicPr>
            <a:picLocks noChangeAspect="1"/>
          </p:cNvPicPr>
          <p:nvPr/>
        </p:nvPicPr>
        <p:blipFill>
          <a:blip r:embed="rId2">
            <a:extLst/>
          </a:blip>
          <a:stretch>
            <a:fillRect/>
          </a:stretch>
        </p:blipFill>
        <p:spPr>
          <a:xfrm>
            <a:off x="5191500" y="2895600"/>
            <a:ext cx="3495300" cy="3065423"/>
          </a:xfrm>
          <a:prstGeom prst="rect">
            <a:avLst/>
          </a:prstGeom>
          <a:ln w="12700">
            <a:miter lim="400000"/>
          </a:ln>
        </p:spPr>
      </p:pic>
      <p:pic>
        <p:nvPicPr>
          <p:cNvPr id="357" name="Picture 5" descr="Picture 5"/>
          <p:cNvPicPr>
            <a:picLocks noChangeAspect="1"/>
          </p:cNvPicPr>
          <p:nvPr/>
        </p:nvPicPr>
        <p:blipFill>
          <a:blip r:embed="rId3">
            <a:extLst/>
          </a:blip>
          <a:stretch>
            <a:fillRect/>
          </a:stretch>
        </p:blipFill>
        <p:spPr>
          <a:xfrm>
            <a:off x="457200" y="2920900"/>
            <a:ext cx="4554879" cy="3035400"/>
          </a:xfrm>
          <a:prstGeom prst="rect">
            <a:avLst/>
          </a:prstGeom>
          <a:ln w="12700">
            <a:miter lim="400000"/>
          </a:ln>
        </p:spPr>
      </p:pic>
      <p:sp>
        <p:nvSpPr>
          <p:cNvPr id="358" name="Rectangle 5"/>
          <p:cNvSpPr txBox="1"/>
          <p:nvPr/>
        </p:nvSpPr>
        <p:spPr>
          <a:xfrm>
            <a:off x="609600" y="6050820"/>
            <a:ext cx="3886200" cy="4420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https://beautifulbrandnewday.wordpress.com/tag/colorado-river/</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0" name="Rectangle 2"/>
          <p:cNvSpPr txBox="1">
            <a:spLocks noGrp="1"/>
          </p:cNvSpPr>
          <p:nvPr>
            <p:ph type="title"/>
          </p:nvPr>
        </p:nvSpPr>
        <p:spPr>
          <a:xfrm>
            <a:off x="304800" y="76200"/>
            <a:ext cx="8534400" cy="558800"/>
          </a:xfrm>
          <a:prstGeom prst="rect">
            <a:avLst/>
          </a:prstGeom>
        </p:spPr>
        <p:txBody>
          <a:bodyPr/>
          <a:lstStyle>
            <a:lvl1pPr>
              <a:defRPr sz="2000"/>
            </a:lvl1pPr>
          </a:lstStyle>
          <a:p>
            <a:r>
              <a:t>The layout of a hydroelectric turbine generator:</a:t>
            </a:r>
          </a:p>
        </p:txBody>
      </p:sp>
      <p:sp>
        <p:nvSpPr>
          <p:cNvPr id="361" name="Rectangle 3"/>
          <p:cNvSpPr txBox="1">
            <a:spLocks noGrp="1"/>
          </p:cNvSpPr>
          <p:nvPr>
            <p:ph type="body" idx="1"/>
          </p:nvPr>
        </p:nvSpPr>
        <p:spPr>
          <a:xfrm>
            <a:off x="228600" y="3507318"/>
            <a:ext cx="8915400" cy="3149601"/>
          </a:xfrm>
          <a:prstGeom prst="rect">
            <a:avLst/>
          </a:prstGeom>
        </p:spPr>
        <p:txBody>
          <a:bodyPr/>
          <a:lstStyle/>
          <a:p>
            <a:pPr defTabSz="832104">
              <a:spcBef>
                <a:spcPts val="300"/>
              </a:spcBef>
              <a:tabLst>
                <a:tab pos="393700" algn="l"/>
                <a:tab pos="812800" algn="l"/>
              </a:tabLst>
              <a:defRPr sz="1638">
                <a:effectLst>
                  <a:outerShdw blurRad="34671" dist="34671" dir="2700000" rotWithShape="0">
                    <a:srgbClr val="000000"/>
                  </a:outerShdw>
                </a:effectLst>
                <a:latin typeface="+mn-lt"/>
                <a:ea typeface="+mn-ea"/>
                <a:cs typeface="+mn-cs"/>
                <a:sym typeface="Arial"/>
              </a:defRPr>
            </a:pPr>
            <a:r>
              <a:t>With a conventional propeller, air or water flow parallel to the axis of the propeller</a:t>
            </a:r>
          </a:p>
          <a:p>
            <a:pPr defTabSz="832104">
              <a:tabLst>
                <a:tab pos="393700" algn="l"/>
                <a:tab pos="812800" algn="l"/>
              </a:tabLst>
              <a:defRPr sz="637">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393700" algn="l"/>
                <a:tab pos="812800" algn="l"/>
              </a:tabLst>
              <a:defRPr sz="1638">
                <a:effectLst>
                  <a:outerShdw blurRad="34671" dist="34671" dir="2700000" rotWithShape="0">
                    <a:srgbClr val="000000"/>
                  </a:outerShdw>
                </a:effectLst>
                <a:latin typeface="+mn-lt"/>
                <a:ea typeface="+mn-ea"/>
                <a:cs typeface="+mn-cs"/>
                <a:sym typeface="Arial"/>
              </a:defRPr>
            </a:pPr>
            <a:r>
              <a:t>	In a hydroelectric turbine water instead wraps around it (for ~ one turn)</a:t>
            </a:r>
          </a:p>
          <a:p>
            <a:pPr defTabSz="832104">
              <a:tabLst>
                <a:tab pos="393700" algn="l"/>
                <a:tab pos="812800" algn="l"/>
              </a:tabLst>
              <a:defRPr sz="1001">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393700" algn="l"/>
                <a:tab pos="812800" algn="l"/>
              </a:tabLst>
              <a:defRPr sz="1638">
                <a:effectLst>
                  <a:outerShdw blurRad="34671" dist="34671" dir="2700000" rotWithShape="0">
                    <a:srgbClr val="000000"/>
                  </a:outerShdw>
                </a:effectLst>
                <a:latin typeface="+mn-lt"/>
                <a:ea typeface="+mn-ea"/>
                <a:cs typeface="+mn-cs"/>
                <a:sym typeface="Arial"/>
              </a:defRPr>
            </a:pPr>
            <a:r>
              <a:t>It is thus more like pushing your way through a revolving door</a:t>
            </a:r>
          </a:p>
          <a:p>
            <a:pPr defTabSz="832104">
              <a:tabLst>
                <a:tab pos="393700" algn="l"/>
                <a:tab pos="812800" algn="l"/>
              </a:tabLst>
              <a:defRPr sz="637">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393700" algn="l"/>
                <a:tab pos="812800" algn="l"/>
              </a:tabLst>
              <a:defRPr sz="1638">
                <a:effectLst>
                  <a:outerShdw blurRad="34671" dist="34671" dir="2700000" rotWithShape="0">
                    <a:srgbClr val="000000"/>
                  </a:outerShdw>
                </a:effectLst>
                <a:latin typeface="+mn-lt"/>
                <a:ea typeface="+mn-ea"/>
                <a:cs typeface="+mn-cs"/>
                <a:sym typeface="Arial"/>
              </a:defRPr>
            </a:pPr>
            <a:r>
              <a:t>	But passing through a revolving door, you push </a:t>
            </a:r>
            <a:r>
              <a:rPr b="1"/>
              <a:t>much</a:t>
            </a:r>
            <a:r>
              <a:t> harder as you first enter</a:t>
            </a:r>
          </a:p>
          <a:p>
            <a:pPr defTabSz="832104">
              <a:tabLst>
                <a:tab pos="393700" algn="l"/>
                <a:tab pos="812800" algn="l"/>
              </a:tabLst>
              <a:defRPr sz="1001">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393700" algn="l"/>
                <a:tab pos="812800" algn="l"/>
              </a:tabLst>
              <a:defRPr sz="1638">
                <a:effectLst>
                  <a:outerShdw blurRad="34671" dist="34671" dir="2700000" rotWithShape="0">
                    <a:srgbClr val="000000"/>
                  </a:outerShdw>
                </a:effectLst>
                <a:latin typeface="+mn-lt"/>
                <a:ea typeface="+mn-ea"/>
                <a:cs typeface="+mn-cs"/>
                <a:sym typeface="Arial"/>
              </a:defRPr>
            </a:pPr>
            <a:r>
              <a:t>To maximize power extraction, we want water to push HARD all the way around </a:t>
            </a:r>
          </a:p>
          <a:p>
            <a:pPr defTabSz="832104">
              <a:tabLst>
                <a:tab pos="393700" algn="l"/>
                <a:tab pos="812800" algn="l"/>
              </a:tabLst>
              <a:defRPr sz="637">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393700" algn="l"/>
                <a:tab pos="812800" algn="l"/>
              </a:tabLst>
              <a:defRPr sz="1638">
                <a:effectLst>
                  <a:outerShdw blurRad="34671" dist="34671" dir="2700000" rotWithShape="0">
                    <a:srgbClr val="000000"/>
                  </a:outerShdw>
                </a:effectLst>
                <a:latin typeface="+mn-lt"/>
                <a:ea typeface="+mn-ea"/>
                <a:cs typeface="+mn-cs"/>
                <a:sym typeface="Arial"/>
              </a:defRPr>
            </a:pPr>
            <a:r>
              <a:t>	So in modern turbines the water passage narrows as it loops around</a:t>
            </a:r>
          </a:p>
          <a:p>
            <a:pPr defTabSz="832104">
              <a:tabLst>
                <a:tab pos="393700" algn="l"/>
                <a:tab pos="812800" algn="l"/>
              </a:tabLst>
              <a:defRPr sz="728">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393700" algn="l"/>
                <a:tab pos="812800" algn="l"/>
              </a:tabLst>
              <a:defRPr sz="1638">
                <a:effectLst>
                  <a:outerShdw blurRad="34671" dist="34671" dir="2700000" rotWithShape="0">
                    <a:srgbClr val="000000"/>
                  </a:outerShdw>
                </a:effectLst>
                <a:latin typeface="+mn-lt"/>
                <a:ea typeface="+mn-ea"/>
                <a:cs typeface="+mn-cs"/>
                <a:sym typeface="Arial"/>
              </a:defRPr>
            </a:pPr>
            <a:r>
              <a:t>		Which maintains the pressure and force on the turbine around the loop</a:t>
            </a:r>
          </a:p>
        </p:txBody>
      </p:sp>
      <p:sp>
        <p:nvSpPr>
          <p:cNvPr id="362" name="Rectangle 5"/>
          <p:cNvSpPr txBox="1"/>
          <p:nvPr/>
        </p:nvSpPr>
        <p:spPr>
          <a:xfrm>
            <a:off x="4186766" y="3082197"/>
            <a:ext cx="4682068"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http://water.usgs.gov/edu/hyhowworks.html</a:t>
            </a:r>
          </a:p>
        </p:txBody>
      </p:sp>
      <p:grpSp>
        <p:nvGrpSpPr>
          <p:cNvPr id="367" name="Group 15"/>
          <p:cNvGrpSpPr/>
          <p:nvPr/>
        </p:nvGrpSpPr>
        <p:grpSpPr>
          <a:xfrm>
            <a:off x="825519" y="793752"/>
            <a:ext cx="7937481" cy="2529417"/>
            <a:chOff x="0" y="0"/>
            <a:chExt cx="7937480" cy="2529416"/>
          </a:xfrm>
        </p:grpSpPr>
        <p:pic>
          <p:nvPicPr>
            <p:cNvPr id="363" name="Picture 8" descr="Picture 8"/>
            <p:cNvPicPr>
              <a:picLocks noChangeAspect="1"/>
            </p:cNvPicPr>
            <p:nvPr/>
          </p:nvPicPr>
          <p:blipFill>
            <a:blip r:embed="rId2">
              <a:extLst/>
            </a:blip>
            <a:stretch>
              <a:fillRect/>
            </a:stretch>
          </p:blipFill>
          <p:spPr>
            <a:xfrm>
              <a:off x="0" y="0"/>
              <a:ext cx="2794213" cy="2529417"/>
            </a:xfrm>
            <a:prstGeom prst="rect">
              <a:avLst/>
            </a:prstGeom>
            <a:ln w="12700" cap="flat">
              <a:noFill/>
              <a:miter lim="400000"/>
            </a:ln>
            <a:effectLst/>
          </p:spPr>
        </p:pic>
        <p:pic>
          <p:nvPicPr>
            <p:cNvPr id="364" name="Picture 7" descr="Picture 7"/>
            <p:cNvPicPr>
              <a:picLocks noChangeAspect="1"/>
            </p:cNvPicPr>
            <p:nvPr/>
          </p:nvPicPr>
          <p:blipFill>
            <a:blip r:embed="rId3">
              <a:extLst/>
            </a:blip>
            <a:stretch>
              <a:fillRect/>
            </a:stretch>
          </p:blipFill>
          <p:spPr>
            <a:xfrm>
              <a:off x="3573867" y="267380"/>
              <a:ext cx="4363614" cy="1940001"/>
            </a:xfrm>
            <a:prstGeom prst="rect">
              <a:avLst/>
            </a:prstGeom>
            <a:ln w="12700" cap="flat">
              <a:noFill/>
              <a:miter lim="400000"/>
            </a:ln>
            <a:effectLst/>
          </p:spPr>
        </p:pic>
        <p:sp>
          <p:nvSpPr>
            <p:cNvPr id="365" name="Straight Connector 10"/>
            <p:cNvSpPr/>
            <p:nvPr/>
          </p:nvSpPr>
          <p:spPr>
            <a:xfrm flipH="1">
              <a:off x="2529288" y="294708"/>
              <a:ext cx="1007612" cy="751408"/>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66" name="Straight Connector 12"/>
            <p:cNvSpPr/>
            <p:nvPr/>
          </p:nvSpPr>
          <p:spPr>
            <a:xfrm flipH="1" flipV="1">
              <a:off x="2508727" y="2217142"/>
              <a:ext cx="1048736" cy="9761"/>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 name="Rectangle 3"/>
          <p:cNvSpPr txBox="1">
            <a:spLocks noGrp="1"/>
          </p:cNvSpPr>
          <p:nvPr>
            <p:ph type="body" idx="1"/>
          </p:nvPr>
        </p:nvSpPr>
        <p:spPr>
          <a:xfrm>
            <a:off x="228600" y="990600"/>
            <a:ext cx="8534400" cy="5334000"/>
          </a:xfrm>
          <a:prstGeom prst="rect">
            <a:avLst/>
          </a:prstGeom>
        </p:spPr>
        <p:txBody>
          <a:bodyPr/>
          <a:lstStyle/>
          <a:p>
            <a:pPr>
              <a:defRPr sz="1800">
                <a:latin typeface="+mn-lt"/>
                <a:ea typeface="+mn-ea"/>
                <a:cs typeface="+mn-cs"/>
                <a:sym typeface="Arial"/>
              </a:defRPr>
            </a:pPr>
            <a:r>
              <a:t>In this and the following note set we'll examine power from hydro and wind</a:t>
            </a:r>
          </a:p>
          <a:p>
            <a:pPr>
              <a:defRPr sz="1000">
                <a:latin typeface="+mn-lt"/>
                <a:ea typeface="+mn-ea"/>
                <a:cs typeface="+mn-cs"/>
                <a:sym typeface="Arial"/>
              </a:defRPr>
            </a:pPr>
            <a:endParaRPr/>
          </a:p>
          <a:p>
            <a:pPr>
              <a:defRPr sz="1800">
                <a:latin typeface="+mn-lt"/>
                <a:ea typeface="+mn-ea"/>
                <a:cs typeface="+mn-cs"/>
                <a:sym typeface="Arial"/>
              </a:defRPr>
            </a:pPr>
            <a:r>
              <a:t>These technologies have a lot in common:</a:t>
            </a:r>
          </a:p>
          <a:p>
            <a:pPr>
              <a:defRPr sz="1000">
                <a:latin typeface="+mn-lt"/>
                <a:ea typeface="+mn-ea"/>
                <a:cs typeface="+mn-cs"/>
                <a:sym typeface="Arial"/>
              </a:defRPr>
            </a:pPr>
            <a:endParaRPr/>
          </a:p>
          <a:p>
            <a:pPr>
              <a:defRPr sz="1800">
                <a:latin typeface="+mn-lt"/>
                <a:ea typeface="+mn-ea"/>
                <a:cs typeface="+mn-cs"/>
                <a:sym typeface="Arial"/>
              </a:defRPr>
            </a:pPr>
            <a:r>
              <a:t> - They both extract energy from flows</a:t>
            </a:r>
          </a:p>
          <a:p>
            <a:pPr>
              <a:defRPr sz="1000">
                <a:latin typeface="+mn-lt"/>
                <a:ea typeface="+mn-ea"/>
                <a:cs typeface="+mn-cs"/>
                <a:sym typeface="Arial"/>
              </a:defRPr>
            </a:pPr>
            <a:endParaRPr/>
          </a:p>
          <a:p>
            <a:pPr>
              <a:defRPr sz="1800">
                <a:latin typeface="+mn-lt"/>
                <a:ea typeface="+mn-ea"/>
                <a:cs typeface="+mn-cs"/>
                <a:sym typeface="Arial"/>
              </a:defRPr>
            </a:pPr>
            <a:r>
              <a:t> - They are the current U.S. renewable leaders:</a:t>
            </a:r>
          </a:p>
          <a:p>
            <a:pPr>
              <a:defRPr sz="1800">
                <a:latin typeface="+mn-lt"/>
                <a:ea typeface="+mn-ea"/>
                <a:cs typeface="+mn-cs"/>
                <a:sym typeface="Arial"/>
              </a:defRPr>
            </a:pPr>
            <a:endParaRPr/>
          </a:p>
          <a:p>
            <a:pPr>
              <a:defRPr sz="1800">
                <a:latin typeface="+mn-lt"/>
                <a:ea typeface="+mn-ea"/>
                <a:cs typeface="+mn-cs"/>
                <a:sym typeface="Arial"/>
              </a:defRPr>
            </a:pPr>
            <a:r>
              <a:t>	</a:t>
            </a:r>
            <a:r>
              <a:rPr>
                <a:solidFill>
                  <a:srgbClr val="FFCC00"/>
                </a:solidFill>
              </a:rPr>
              <a:t>Hydroelectric = 44% of renewables</a:t>
            </a:r>
          </a:p>
          <a:p>
            <a:pPr>
              <a:defRPr sz="1800">
                <a:solidFill>
                  <a:srgbClr val="FFCC00"/>
                </a:solidFill>
                <a:latin typeface="+mn-lt"/>
                <a:ea typeface="+mn-ea"/>
                <a:cs typeface="+mn-cs"/>
                <a:sym typeface="Arial"/>
              </a:defRPr>
            </a:pPr>
            <a:endParaRPr/>
          </a:p>
          <a:p>
            <a:pPr>
              <a:defRPr sz="1800">
                <a:solidFill>
                  <a:srgbClr val="FFCC00"/>
                </a:solidFill>
                <a:latin typeface="+mn-lt"/>
                <a:ea typeface="+mn-ea"/>
                <a:cs typeface="+mn-cs"/>
                <a:sym typeface="Arial"/>
              </a:defRPr>
            </a:pPr>
            <a:r>
              <a:t>	Wind = 37% of renewables</a:t>
            </a:r>
          </a:p>
          <a:p>
            <a:pPr>
              <a:defRPr sz="1800">
                <a:latin typeface="+mn-lt"/>
                <a:ea typeface="+mn-ea"/>
                <a:cs typeface="+mn-cs"/>
                <a:sym typeface="Arial"/>
              </a:defRPr>
            </a:pPr>
            <a:endParaRPr/>
          </a:p>
          <a:p>
            <a:pPr>
              <a:defRPr sz="1800">
                <a:latin typeface="+mn-lt"/>
                <a:ea typeface="+mn-ea"/>
                <a:cs typeface="+mn-cs"/>
                <a:sym typeface="Arial"/>
              </a:defRPr>
            </a:pPr>
            <a:r>
              <a:t>	</a:t>
            </a:r>
            <a:r>
              <a:rPr sz="1400"/>
              <a:t>(US Energy Information Administration 2016)</a:t>
            </a:r>
          </a:p>
          <a:p>
            <a:pPr>
              <a:defRPr sz="1800">
                <a:latin typeface="+mn-lt"/>
                <a:ea typeface="+mn-ea"/>
                <a:cs typeface="+mn-cs"/>
                <a:sym typeface="Arial"/>
              </a:defRPr>
            </a:pPr>
            <a:endParaRPr/>
          </a:p>
          <a:p>
            <a:pPr>
              <a:spcBef>
                <a:spcPts val="200"/>
              </a:spcBef>
              <a:defRPr sz="1200">
                <a:solidFill>
                  <a:schemeClr val="accent1"/>
                </a:solidFill>
                <a:latin typeface="+mn-lt"/>
                <a:ea typeface="+mn-ea"/>
                <a:cs typeface="+mn-cs"/>
                <a:sym typeface="Arial"/>
              </a:defRPr>
            </a:pPr>
            <a:r>
              <a:t>Figure source:  en.wikipedia.org/wiki/Renewable_energy_in_the_United_States</a:t>
            </a:r>
          </a:p>
          <a:p>
            <a:pPr>
              <a:defRPr sz="700">
                <a:solidFill>
                  <a:schemeClr val="accent1"/>
                </a:solidFill>
                <a:latin typeface="+mn-lt"/>
                <a:ea typeface="+mn-ea"/>
                <a:cs typeface="+mn-cs"/>
                <a:sym typeface="Arial"/>
              </a:defRPr>
            </a:pPr>
            <a:endParaRPr/>
          </a:p>
          <a:p>
            <a:pPr>
              <a:spcBef>
                <a:spcPts val="200"/>
              </a:spcBef>
              <a:defRPr sz="1200">
                <a:solidFill>
                  <a:schemeClr val="accent1"/>
                </a:solidFill>
                <a:latin typeface="+mn-lt"/>
                <a:ea typeface="+mn-ea"/>
                <a:cs typeface="+mn-cs"/>
                <a:sym typeface="Arial"/>
              </a:defRPr>
            </a:pPr>
            <a:r>
              <a:t>Original data source: https://www.eia.gov/totalenergy/data/monthly/</a:t>
            </a:r>
          </a:p>
        </p:txBody>
      </p:sp>
      <p:sp>
        <p:nvSpPr>
          <p:cNvPr id="126" name="TextBox 5"/>
          <p:cNvSpPr txBox="1"/>
          <p:nvPr/>
        </p:nvSpPr>
        <p:spPr>
          <a:xfrm>
            <a:off x="5867400" y="1570579"/>
            <a:ext cx="3276600" cy="54199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algn="ctr">
              <a:defRPr sz="1600" b="0">
                <a:solidFill>
                  <a:srgbClr val="FFCC00"/>
                </a:solidFill>
                <a:latin typeface="+mn-lt"/>
                <a:ea typeface="+mn-ea"/>
                <a:cs typeface="+mn-cs"/>
                <a:sym typeface="Arial"/>
              </a:defRPr>
            </a:pPr>
            <a:r>
              <a:t>U.S. Electricity Sources</a:t>
            </a:r>
            <a:endParaRPr>
              <a:solidFill>
                <a:srgbClr val="FFFFFF"/>
              </a:solidFill>
            </a:endParaRPr>
          </a:p>
          <a:p>
            <a:pPr algn="ctr">
              <a:defRPr sz="1600" b="0">
                <a:solidFill>
                  <a:srgbClr val="FFCC00"/>
                </a:solidFill>
                <a:latin typeface="+mn-lt"/>
                <a:ea typeface="+mn-ea"/>
                <a:cs typeface="+mn-cs"/>
                <a:sym typeface="Arial"/>
              </a:defRPr>
            </a:pPr>
            <a:r>
              <a:t>(renewable only)</a:t>
            </a:r>
          </a:p>
        </p:txBody>
      </p:sp>
      <p:sp>
        <p:nvSpPr>
          <p:cNvPr id="127" name="Rectangle 2"/>
          <p:cNvSpPr txBox="1">
            <a:spLocks noGrp="1"/>
          </p:cNvSpPr>
          <p:nvPr>
            <p:ph type="title"/>
          </p:nvPr>
        </p:nvSpPr>
        <p:spPr>
          <a:xfrm>
            <a:off x="304800" y="76200"/>
            <a:ext cx="8534400" cy="654050"/>
          </a:xfrm>
          <a:prstGeom prst="rect">
            <a:avLst/>
          </a:prstGeom>
        </p:spPr>
        <p:txBody>
          <a:bodyPr/>
          <a:lstStyle/>
          <a:p>
            <a:r>
              <a:t>Hydroelectric Power</a:t>
            </a:r>
          </a:p>
        </p:txBody>
      </p:sp>
      <p:pic>
        <p:nvPicPr>
          <p:cNvPr id="128" name="Picture 9" descr="Picture 9"/>
          <p:cNvPicPr>
            <a:picLocks noChangeAspect="1"/>
          </p:cNvPicPr>
          <p:nvPr/>
        </p:nvPicPr>
        <p:blipFill>
          <a:blip r:embed="rId2">
            <a:extLst/>
          </a:blip>
          <a:stretch>
            <a:fillRect/>
          </a:stretch>
        </p:blipFill>
        <p:spPr>
          <a:xfrm>
            <a:off x="6339414" y="2170982"/>
            <a:ext cx="2326414" cy="4591782"/>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9" name="Rectangle 2"/>
          <p:cNvSpPr txBox="1">
            <a:spLocks noGrp="1"/>
          </p:cNvSpPr>
          <p:nvPr>
            <p:ph type="title"/>
          </p:nvPr>
        </p:nvSpPr>
        <p:spPr>
          <a:xfrm>
            <a:off x="304800" y="76200"/>
            <a:ext cx="8534400" cy="609600"/>
          </a:xfrm>
          <a:prstGeom prst="rect">
            <a:avLst/>
          </a:prstGeom>
        </p:spPr>
        <p:txBody>
          <a:bodyPr/>
          <a:lstStyle>
            <a:lvl1pPr>
              <a:defRPr sz="2000"/>
            </a:lvl1pPr>
          </a:lstStyle>
          <a:p>
            <a:r>
              <a:t>Turbines can take different forms</a:t>
            </a:r>
          </a:p>
        </p:txBody>
      </p:sp>
      <p:sp>
        <p:nvSpPr>
          <p:cNvPr id="370" name="Rectangle 3"/>
          <p:cNvSpPr txBox="1">
            <a:spLocks noGrp="1"/>
          </p:cNvSpPr>
          <p:nvPr>
            <p:ph type="body" idx="1"/>
          </p:nvPr>
        </p:nvSpPr>
        <p:spPr>
          <a:xfrm>
            <a:off x="96084" y="656169"/>
            <a:ext cx="9047916" cy="5884331"/>
          </a:xfrm>
          <a:prstGeom prst="rect">
            <a:avLst/>
          </a:prstGeom>
        </p:spPr>
        <p:txBody>
          <a:bodyPr/>
          <a:lstStyle/>
          <a:p>
            <a:pPr>
              <a:defRPr sz="1800">
                <a:latin typeface="+mn-lt"/>
                <a:ea typeface="+mn-ea"/>
                <a:cs typeface="+mn-cs"/>
                <a:sym typeface="Arial"/>
              </a:defRPr>
            </a:pPr>
            <a:r>
              <a:t>Specific types (older to newer):</a:t>
            </a:r>
          </a:p>
          <a:p>
            <a:pPr>
              <a:defRPr sz="1200">
                <a:latin typeface="+mn-lt"/>
                <a:ea typeface="+mn-ea"/>
                <a:cs typeface="+mn-cs"/>
                <a:sym typeface="Arial"/>
              </a:defRPr>
            </a:pPr>
            <a:endParaRPr/>
          </a:p>
          <a:p>
            <a:pPr>
              <a:tabLst>
                <a:tab pos="228600" algn="l"/>
                <a:tab pos="3086100" algn="l"/>
                <a:tab pos="6286500" algn="l"/>
              </a:tabLst>
              <a:defRPr sz="1800">
                <a:latin typeface="+mn-lt"/>
                <a:ea typeface="+mn-ea"/>
                <a:cs typeface="+mn-cs"/>
                <a:sym typeface="Arial"/>
              </a:defRPr>
            </a:pPr>
            <a:r>
              <a:t>	Pelton wheel:	Kaplan turbine:	Francis Turbine:</a:t>
            </a:r>
          </a:p>
          <a:p>
            <a:pPr>
              <a:spcBef>
                <a:spcPts val="200"/>
              </a:spcBef>
              <a:defRPr sz="1100">
                <a:latin typeface="+mn-lt"/>
                <a:ea typeface="+mn-ea"/>
                <a:cs typeface="+mn-cs"/>
                <a:sym typeface="Arial"/>
              </a:defRPr>
            </a:pPr>
            <a:r>
              <a:t>			</a:t>
            </a:r>
            <a:endParaRPr sz="1000"/>
          </a:p>
          <a:p>
            <a:pPr>
              <a:defRPr sz="1800">
                <a:latin typeface="+mn-lt"/>
                <a:ea typeface="+mn-ea"/>
                <a:cs typeface="+mn-cs"/>
                <a:sym typeface="Arial"/>
              </a:defRPr>
            </a:pPr>
            <a:r>
              <a:t>			</a:t>
            </a:r>
          </a:p>
          <a:p>
            <a:pPr>
              <a:defRPr sz="1800">
                <a:latin typeface="+mn-lt"/>
                <a:ea typeface="+mn-ea"/>
                <a:cs typeface="+mn-cs"/>
                <a:sym typeface="Arial"/>
              </a:defRPr>
            </a:pPr>
            <a:endParaRPr/>
          </a:p>
          <a:p>
            <a:pPr>
              <a:defRPr sz="1800">
                <a:latin typeface="+mn-lt"/>
                <a:ea typeface="+mn-ea"/>
                <a:cs typeface="+mn-cs"/>
                <a:sym typeface="Arial"/>
              </a:defRPr>
            </a:pPr>
            <a:r>
              <a:t>						</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a:latin typeface="+mn-lt"/>
                <a:ea typeface="+mn-ea"/>
                <a:cs typeface="+mn-cs"/>
                <a:sym typeface="Arial"/>
              </a:defRPr>
            </a:pPr>
            <a:endParaRPr sz="1800"/>
          </a:p>
          <a:p>
            <a:pPr>
              <a:defRPr sz="1000">
                <a:latin typeface="+mn-lt"/>
                <a:ea typeface="+mn-ea"/>
                <a:cs typeface="+mn-cs"/>
                <a:sym typeface="Arial"/>
              </a:defRPr>
            </a:pPr>
            <a:endParaRPr/>
          </a:p>
          <a:p>
            <a:pPr>
              <a:defRPr sz="1800">
                <a:latin typeface="+mn-lt"/>
                <a:ea typeface="+mn-ea"/>
                <a:cs typeface="+mn-cs"/>
                <a:sym typeface="Arial"/>
              </a:defRPr>
            </a:pPr>
            <a:r>
              <a:t>Larger more modern hydroelectric plants tend to use huge Francis turbines</a:t>
            </a:r>
          </a:p>
          <a:p>
            <a:pPr>
              <a:defRPr sz="600">
                <a:latin typeface="+mn-lt"/>
                <a:ea typeface="+mn-ea"/>
                <a:cs typeface="+mn-cs"/>
                <a:sym typeface="Arial"/>
              </a:defRPr>
            </a:pPr>
            <a:endParaRPr/>
          </a:p>
          <a:p>
            <a:pPr>
              <a:tabLst>
                <a:tab pos="444500" algn="l"/>
              </a:tabLst>
              <a:defRPr sz="1800">
                <a:latin typeface="+mn-lt"/>
                <a:ea typeface="+mn-ea"/>
                <a:cs typeface="+mn-cs"/>
                <a:sym typeface="Arial"/>
              </a:defRPr>
            </a:pPr>
            <a:r>
              <a:t>	which can increase </a:t>
            </a:r>
            <a:r>
              <a:rPr b="1">
                <a:solidFill>
                  <a:srgbClr val="FFCC00"/>
                </a:solidFill>
              </a:rPr>
              <a:t>power conversion efficiencies from 90% up to 95% </a:t>
            </a:r>
            <a:r>
              <a:rPr baseline="30000"/>
              <a:t>1</a:t>
            </a:r>
          </a:p>
        </p:txBody>
      </p:sp>
      <p:pic>
        <p:nvPicPr>
          <p:cNvPr id="371" name="Picture 5" descr="Picture 5"/>
          <p:cNvPicPr>
            <a:picLocks noChangeAspect="1"/>
          </p:cNvPicPr>
          <p:nvPr/>
        </p:nvPicPr>
        <p:blipFill>
          <a:blip r:embed="rId2">
            <a:extLst/>
          </a:blip>
          <a:stretch>
            <a:fillRect/>
          </a:stretch>
        </p:blipFill>
        <p:spPr>
          <a:xfrm>
            <a:off x="304800" y="1598092"/>
            <a:ext cx="1981200" cy="2701638"/>
          </a:xfrm>
          <a:prstGeom prst="rect">
            <a:avLst/>
          </a:prstGeom>
          <a:ln w="12700">
            <a:miter lim="400000"/>
          </a:ln>
        </p:spPr>
      </p:pic>
      <p:sp>
        <p:nvSpPr>
          <p:cNvPr id="372" name="Rectangle 5"/>
          <p:cNvSpPr txBox="1"/>
          <p:nvPr/>
        </p:nvSpPr>
        <p:spPr>
          <a:xfrm>
            <a:off x="152400" y="4295061"/>
            <a:ext cx="2362200" cy="7595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400" b="0">
                <a:solidFill>
                  <a:srgbClr val="E5FFFF"/>
                </a:solidFill>
                <a:effectLst>
                  <a:outerShdw blurRad="38100" dist="38100" dir="2700000" rotWithShape="0">
                    <a:srgbClr val="000000"/>
                  </a:outerShdw>
                </a:effectLst>
                <a:latin typeface="+mn-lt"/>
                <a:ea typeface="+mn-ea"/>
                <a:cs typeface="+mn-cs"/>
                <a:sym typeface="Arial"/>
              </a:defRPr>
            </a:pPr>
            <a:r>
              <a:t>In a German Museum</a:t>
            </a:r>
            <a:endParaRPr>
              <a:solidFill>
                <a:srgbClr val="FFFFFF"/>
              </a:solidFill>
            </a:endParaRPr>
          </a:p>
          <a:p>
            <a:pPr algn="ctr">
              <a:defRPr sz="800" b="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http://en.wikipedia.org/wiki/Pelton_wheel</a:t>
            </a:r>
          </a:p>
        </p:txBody>
      </p:sp>
      <p:sp>
        <p:nvSpPr>
          <p:cNvPr id="373" name="Rectangle 5"/>
          <p:cNvSpPr txBox="1"/>
          <p:nvPr/>
        </p:nvSpPr>
        <p:spPr>
          <a:xfrm>
            <a:off x="2971800" y="4324715"/>
            <a:ext cx="2514600" cy="7595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400" b="0">
                <a:solidFill>
                  <a:srgbClr val="E5FFFF"/>
                </a:solidFill>
                <a:effectLst>
                  <a:outerShdw blurRad="38100" dist="38100" dir="2700000" rotWithShape="0">
                    <a:srgbClr val="000000"/>
                  </a:outerShdw>
                </a:effectLst>
                <a:latin typeface="+mn-lt"/>
                <a:ea typeface="+mn-ea"/>
                <a:cs typeface="+mn-cs"/>
                <a:sym typeface="Arial"/>
              </a:defRPr>
            </a:pPr>
            <a:r>
              <a:t>Bonneville Dam</a:t>
            </a:r>
            <a:endParaRPr>
              <a:solidFill>
                <a:srgbClr val="FFFFFF"/>
              </a:solidFill>
            </a:endParaRPr>
          </a:p>
          <a:p>
            <a:pPr algn="ctr">
              <a:defRPr sz="800" b="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http://en.wikipedia.org/wiki/Kaplan_turbine</a:t>
            </a:r>
          </a:p>
        </p:txBody>
      </p:sp>
      <p:pic>
        <p:nvPicPr>
          <p:cNvPr id="374" name="Picture 8" descr="Picture 8"/>
          <p:cNvPicPr>
            <a:picLocks noChangeAspect="1"/>
          </p:cNvPicPr>
          <p:nvPr/>
        </p:nvPicPr>
        <p:blipFill>
          <a:blip r:embed="rId3">
            <a:extLst/>
          </a:blip>
          <a:stretch>
            <a:fillRect/>
          </a:stretch>
        </p:blipFill>
        <p:spPr>
          <a:xfrm>
            <a:off x="3124200" y="1647258"/>
            <a:ext cx="2057830" cy="2628409"/>
          </a:xfrm>
          <a:prstGeom prst="rect">
            <a:avLst/>
          </a:prstGeom>
          <a:ln w="12700">
            <a:miter lim="400000"/>
          </a:ln>
        </p:spPr>
      </p:pic>
      <p:pic>
        <p:nvPicPr>
          <p:cNvPr id="375" name="Picture 9" descr="Picture 9"/>
          <p:cNvPicPr>
            <a:picLocks noChangeAspect="1"/>
          </p:cNvPicPr>
          <p:nvPr/>
        </p:nvPicPr>
        <p:blipFill>
          <a:blip r:embed="rId4">
            <a:extLst/>
          </a:blip>
          <a:stretch>
            <a:fillRect/>
          </a:stretch>
        </p:blipFill>
        <p:spPr>
          <a:xfrm>
            <a:off x="6146800" y="1896580"/>
            <a:ext cx="2768600" cy="2076451"/>
          </a:xfrm>
          <a:prstGeom prst="rect">
            <a:avLst/>
          </a:prstGeom>
          <a:ln w="12700">
            <a:miter lim="400000"/>
          </a:ln>
        </p:spPr>
      </p:pic>
      <p:sp>
        <p:nvSpPr>
          <p:cNvPr id="376" name="Rectangle 5"/>
          <p:cNvSpPr txBox="1"/>
          <p:nvPr/>
        </p:nvSpPr>
        <p:spPr>
          <a:xfrm>
            <a:off x="6108700" y="4079167"/>
            <a:ext cx="2667000" cy="7595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400" b="0">
                <a:solidFill>
                  <a:srgbClr val="E5FFFF"/>
                </a:solidFill>
                <a:effectLst>
                  <a:outerShdw blurRad="38100" dist="38100" dir="2700000" rotWithShape="0">
                    <a:srgbClr val="000000"/>
                  </a:outerShdw>
                </a:effectLst>
                <a:latin typeface="+mn-lt"/>
                <a:ea typeface="+mn-ea"/>
                <a:cs typeface="+mn-cs"/>
                <a:sym typeface="Arial"/>
              </a:defRPr>
            </a:pPr>
            <a:r>
              <a:t>Three Gorges Dam</a:t>
            </a:r>
            <a:endParaRPr>
              <a:solidFill>
                <a:srgbClr val="FFFFFF"/>
              </a:solidFill>
            </a:endParaRPr>
          </a:p>
          <a:p>
            <a:pPr algn="ctr">
              <a:defRPr sz="800" b="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http://en.wikipedia.org/wiki/Francis_turbine</a:t>
            </a:r>
          </a:p>
        </p:txBody>
      </p:sp>
      <p:sp>
        <p:nvSpPr>
          <p:cNvPr id="377" name="Rectangle 5"/>
          <p:cNvSpPr txBox="1"/>
          <p:nvPr/>
        </p:nvSpPr>
        <p:spPr>
          <a:xfrm>
            <a:off x="1879600" y="6498498"/>
            <a:ext cx="4682068" cy="2642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http://www.mpoweruk.com/hydro_power.htm </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9" name="Rectangle 2"/>
          <p:cNvSpPr txBox="1">
            <a:spLocks noGrp="1"/>
          </p:cNvSpPr>
          <p:nvPr>
            <p:ph type="title"/>
          </p:nvPr>
        </p:nvSpPr>
        <p:spPr>
          <a:xfrm>
            <a:off x="304800" y="76200"/>
            <a:ext cx="8534400" cy="609600"/>
          </a:xfrm>
          <a:prstGeom prst="rect">
            <a:avLst/>
          </a:prstGeom>
        </p:spPr>
        <p:txBody>
          <a:bodyPr/>
          <a:lstStyle/>
          <a:p>
            <a:pPr>
              <a:defRPr sz="2000"/>
            </a:pPr>
            <a:r>
              <a:t>But thinking back to my </a:t>
            </a:r>
            <a:r>
              <a:rPr b="1">
                <a:solidFill>
                  <a:srgbClr val="FFCC00"/>
                </a:solidFill>
              </a:rPr>
              <a:t>Magnetic Induction </a:t>
            </a:r>
            <a:r>
              <a:rPr>
                <a:solidFill>
                  <a:srgbClr val="FFFFFF"/>
                </a:solidFill>
              </a:rPr>
              <a:t>note set</a:t>
            </a:r>
            <a:r>
              <a:t>:</a:t>
            </a:r>
          </a:p>
        </p:txBody>
      </p:sp>
      <p:sp>
        <p:nvSpPr>
          <p:cNvPr id="380" name="Rectangle 3"/>
          <p:cNvSpPr txBox="1">
            <a:spLocks noGrp="1"/>
          </p:cNvSpPr>
          <p:nvPr>
            <p:ph type="body" idx="1"/>
          </p:nvPr>
        </p:nvSpPr>
        <p:spPr>
          <a:xfrm>
            <a:off x="196851" y="3200400"/>
            <a:ext cx="8915401" cy="3352800"/>
          </a:xfrm>
          <a:prstGeom prst="rect">
            <a:avLst/>
          </a:prstGeom>
        </p:spPr>
        <p:txBody>
          <a:bodyPr/>
          <a:lstStyle/>
          <a:p>
            <a:pPr>
              <a:tabLst>
                <a:tab pos="444500" algn="l"/>
                <a:tab pos="901700" algn="l"/>
              </a:tabLst>
              <a:defRPr sz="1800">
                <a:latin typeface="+mn-lt"/>
                <a:ea typeface="+mn-ea"/>
                <a:cs typeface="+mn-cs"/>
                <a:sym typeface="Arial"/>
              </a:defRPr>
            </a:pPr>
            <a:r>
              <a:t>In these generators, BOTH the stator and rotor are electromagnets </a:t>
            </a:r>
          </a:p>
          <a:p>
            <a:pPr>
              <a:tabLst>
                <a:tab pos="444500" algn="l"/>
                <a:tab pos="901700" algn="l"/>
              </a:tabLst>
              <a:defRPr sz="700">
                <a:latin typeface="+mn-lt"/>
                <a:ea typeface="+mn-ea"/>
                <a:cs typeface="+mn-cs"/>
                <a:sym typeface="Arial"/>
              </a:defRPr>
            </a:pPr>
            <a:endParaRPr/>
          </a:p>
          <a:p>
            <a:pPr>
              <a:tabLst>
                <a:tab pos="444500" algn="l"/>
                <a:tab pos="901700" algn="l"/>
              </a:tabLst>
              <a:defRPr sz="1800">
                <a:latin typeface="+mn-lt"/>
                <a:ea typeface="+mn-ea"/>
                <a:cs typeface="+mn-cs"/>
                <a:sym typeface="Arial"/>
              </a:defRPr>
            </a:pPr>
            <a:r>
              <a:t>	With the rotor receiving DC current via two slip rings</a:t>
            </a:r>
          </a:p>
          <a:p>
            <a:pPr>
              <a:tabLst>
                <a:tab pos="444500" algn="l"/>
                <a:tab pos="901700" algn="l"/>
              </a:tabLst>
              <a:defRPr sz="1200">
                <a:latin typeface="+mn-lt"/>
                <a:ea typeface="+mn-ea"/>
                <a:cs typeface="+mn-cs"/>
                <a:sym typeface="Arial"/>
              </a:defRPr>
            </a:pPr>
            <a:endParaRPr/>
          </a:p>
          <a:p>
            <a:pPr algn="ctr">
              <a:tabLst>
                <a:tab pos="444500" algn="l"/>
                <a:tab pos="901700" algn="l"/>
              </a:tabLst>
              <a:defRPr sz="1800">
                <a:solidFill>
                  <a:srgbClr val="FFCC00"/>
                </a:solidFill>
                <a:latin typeface="+mn-lt"/>
                <a:ea typeface="+mn-ea"/>
                <a:cs typeface="+mn-cs"/>
                <a:sym typeface="Arial"/>
              </a:defRPr>
            </a:pPr>
            <a:r>
              <a:t>So there MUST be DC </a:t>
            </a:r>
            <a:r>
              <a:rPr b="1"/>
              <a:t>INPUT</a:t>
            </a:r>
            <a:r>
              <a:t> power for the rotation to produce </a:t>
            </a:r>
            <a:r>
              <a:rPr b="1"/>
              <a:t>OUTPUT</a:t>
            </a:r>
            <a:r>
              <a:t> power!</a:t>
            </a:r>
          </a:p>
          <a:p>
            <a:pPr>
              <a:tabLst>
                <a:tab pos="444500" algn="l"/>
                <a:tab pos="901700" algn="l"/>
              </a:tabLst>
              <a:defRPr sz="1800">
                <a:latin typeface="+mn-lt"/>
                <a:ea typeface="+mn-ea"/>
                <a:cs typeface="+mn-cs"/>
                <a:sym typeface="Arial"/>
              </a:defRPr>
            </a:pPr>
            <a:endParaRPr/>
          </a:p>
          <a:p>
            <a:pPr>
              <a:tabLst>
                <a:tab pos="444500" algn="l"/>
                <a:tab pos="901700" algn="l"/>
              </a:tabLst>
              <a:defRPr sz="1800">
                <a:latin typeface="+mn-lt"/>
                <a:ea typeface="+mn-ea"/>
                <a:cs typeface="+mn-cs"/>
                <a:sym typeface="Arial"/>
              </a:defRPr>
            </a:pPr>
            <a:r>
              <a:t>Further, we want AC output at EXACTLY 60 Hz (within ~ 0.1%) and 110-120 Volts</a:t>
            </a:r>
          </a:p>
          <a:p>
            <a:pPr>
              <a:tabLst>
                <a:tab pos="444500" algn="l"/>
                <a:tab pos="901700" algn="l"/>
              </a:tabLst>
              <a:defRPr sz="900">
                <a:latin typeface="+mn-lt"/>
                <a:ea typeface="+mn-ea"/>
                <a:cs typeface="+mn-cs"/>
                <a:sym typeface="Arial"/>
              </a:defRPr>
            </a:pPr>
            <a:endParaRPr/>
          </a:p>
          <a:p>
            <a:pPr>
              <a:tabLst>
                <a:tab pos="444500" algn="l"/>
                <a:tab pos="901700" algn="l"/>
              </a:tabLst>
              <a:defRPr sz="1800">
                <a:latin typeface="+mn-lt"/>
                <a:ea typeface="+mn-ea"/>
                <a:cs typeface="+mn-cs"/>
                <a:sym typeface="Arial"/>
              </a:defRPr>
            </a:pPr>
            <a:r>
              <a:t>	But more water flow / pressure =&gt; Higher speed / frequency / power out</a:t>
            </a:r>
          </a:p>
          <a:p>
            <a:pPr>
              <a:tabLst>
                <a:tab pos="444500" algn="l"/>
                <a:tab pos="901700" algn="l"/>
              </a:tabLst>
              <a:defRPr sz="1200">
                <a:latin typeface="+mn-lt"/>
                <a:ea typeface="+mn-ea"/>
                <a:cs typeface="+mn-cs"/>
                <a:sym typeface="Arial"/>
              </a:defRPr>
            </a:pPr>
            <a:endParaRPr/>
          </a:p>
          <a:p>
            <a:pPr>
              <a:tabLst>
                <a:tab pos="444500" algn="l"/>
                <a:tab pos="901700" algn="l"/>
              </a:tabLst>
              <a:defRPr sz="1800">
                <a:latin typeface="+mn-lt"/>
                <a:ea typeface="+mn-ea"/>
                <a:cs typeface="+mn-cs"/>
                <a:sym typeface="Arial"/>
              </a:defRPr>
            </a:pPr>
            <a:r>
              <a:t>		</a:t>
            </a:r>
            <a:r>
              <a:rPr>
                <a:solidFill>
                  <a:srgbClr val="FFCC00"/>
                </a:solidFill>
              </a:rPr>
              <a:t>Suggesting that water flow &amp; pressure must be </a:t>
            </a:r>
            <a:r>
              <a:rPr b="1">
                <a:solidFill>
                  <a:srgbClr val="FFCC00"/>
                </a:solidFill>
              </a:rPr>
              <a:t>very tightly </a:t>
            </a:r>
            <a:r>
              <a:rPr>
                <a:solidFill>
                  <a:srgbClr val="FFCC00"/>
                </a:solidFill>
              </a:rPr>
              <a:t>regulated</a:t>
            </a:r>
            <a:r>
              <a:t> </a:t>
            </a:r>
          </a:p>
        </p:txBody>
      </p:sp>
      <p:pic>
        <p:nvPicPr>
          <p:cNvPr id="381" name="Picture 5" descr="Picture 5"/>
          <p:cNvPicPr>
            <a:picLocks noChangeAspect="1"/>
          </p:cNvPicPr>
          <p:nvPr/>
        </p:nvPicPr>
        <p:blipFill>
          <a:blip r:embed="rId2">
            <a:extLst/>
          </a:blip>
          <a:stretch>
            <a:fillRect/>
          </a:stretch>
        </p:blipFill>
        <p:spPr>
          <a:xfrm>
            <a:off x="3505200" y="762000"/>
            <a:ext cx="2342776" cy="2234460"/>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3" name="Rectangle 2"/>
          <p:cNvSpPr txBox="1">
            <a:spLocks noGrp="1"/>
          </p:cNvSpPr>
          <p:nvPr>
            <p:ph type="title"/>
          </p:nvPr>
        </p:nvSpPr>
        <p:spPr>
          <a:xfrm>
            <a:off x="304800" y="76200"/>
            <a:ext cx="8534400" cy="762000"/>
          </a:xfrm>
          <a:prstGeom prst="rect">
            <a:avLst/>
          </a:prstGeom>
        </p:spPr>
        <p:txBody>
          <a:bodyPr/>
          <a:lstStyle>
            <a:lvl1pPr>
              <a:defRPr sz="2000"/>
            </a:lvl1pPr>
          </a:lstStyle>
          <a:p>
            <a:r>
              <a:t>Flow and pressure ARE critical, but it gets even trickier:</a:t>
            </a:r>
          </a:p>
        </p:txBody>
      </p:sp>
      <p:sp>
        <p:nvSpPr>
          <p:cNvPr id="384" name="Rectangle 3"/>
          <p:cNvSpPr txBox="1">
            <a:spLocks noGrp="1"/>
          </p:cNvSpPr>
          <p:nvPr>
            <p:ph type="body" idx="1"/>
          </p:nvPr>
        </p:nvSpPr>
        <p:spPr>
          <a:xfrm>
            <a:off x="228600" y="914400"/>
            <a:ext cx="8763000" cy="5629593"/>
          </a:xfrm>
          <a:prstGeom prst="rect">
            <a:avLst/>
          </a:prstGeom>
        </p:spPr>
        <p:txBody>
          <a:bodyPr/>
          <a:lstStyle/>
          <a:p>
            <a:pPr>
              <a:tabLst>
                <a:tab pos="444500" algn="l"/>
                <a:tab pos="901700" algn="l"/>
                <a:tab pos="1371600" algn="l"/>
              </a:tabLst>
              <a:defRPr sz="1800">
                <a:latin typeface="+mn-lt"/>
                <a:ea typeface="+mn-ea"/>
                <a:cs typeface="+mn-cs"/>
                <a:sym typeface="Arial"/>
              </a:defRPr>
            </a:pPr>
            <a:r>
              <a:t>Higher flow / pressure will drive turbine generator to higher speed / output</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On the other hand, higher load (use of its power) will slow a generator down </a:t>
            </a:r>
          </a:p>
          <a:p>
            <a:pPr>
              <a:tabLst>
                <a:tab pos="444500" algn="l"/>
                <a:tab pos="901700" algn="l"/>
                <a:tab pos="1371600" algn="l"/>
              </a:tabLst>
              <a:defRPr sz="11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(Probably why its called a "load" in the first place)</a:t>
            </a:r>
          </a:p>
          <a:p>
            <a:pPr>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So frequency control now involves flow + pressure + load = </a:t>
            </a:r>
            <a:r>
              <a:rPr b="1"/>
              <a:t>Ouch!</a:t>
            </a:r>
          </a:p>
          <a:p>
            <a:pPr>
              <a:tabLst>
                <a:tab pos="444500" algn="l"/>
                <a:tab pos="901700" algn="l"/>
                <a:tab pos="1371600" algn="l"/>
              </a:tabLst>
              <a:defRPr>
                <a:latin typeface="+mn-lt"/>
                <a:ea typeface="+mn-ea"/>
                <a:cs typeface="+mn-cs"/>
                <a:sym typeface="Arial"/>
              </a:defRPr>
            </a:pPr>
            <a:endParaRPr b="1"/>
          </a:p>
          <a:p>
            <a:pPr>
              <a:tabLst>
                <a:tab pos="444500" algn="l"/>
                <a:tab pos="901700" algn="l"/>
                <a:tab pos="1371600" algn="l"/>
              </a:tabLst>
              <a:defRPr sz="1800">
                <a:solidFill>
                  <a:srgbClr val="FFCC00"/>
                </a:solidFill>
                <a:latin typeface="+mn-lt"/>
                <a:ea typeface="+mn-ea"/>
                <a:cs typeface="+mn-cs"/>
                <a:sym typeface="Arial"/>
              </a:defRPr>
            </a:pPr>
            <a:r>
              <a:t>But now we get a strange break: Electrical generators also act as electric motors</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And MANY generator/motors are working together to power the Grid</a:t>
            </a:r>
          </a:p>
          <a:p>
            <a:pPr>
              <a:tabLst>
                <a:tab pos="444500" algn="l"/>
                <a:tab pos="901700" algn="l"/>
                <a:tab pos="1371600" algn="l"/>
              </a:tabLst>
              <a:defRPr>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Imagine our generator just "came on line" and is struggling to get up to speed</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If its speed is too low</a:t>
            </a:r>
            <a:r>
              <a:rPr b="1"/>
              <a:t>, it sucks power from the Grid</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Yes! it will then instead act like a motor:</a:t>
            </a:r>
          </a:p>
          <a:p>
            <a:pPr>
              <a:tabLst>
                <a:tab pos="444500" algn="l"/>
                <a:tab pos="901700" algn="l"/>
                <a:tab pos="1371600" algn="l"/>
              </a:tabLst>
              <a:defRPr sz="11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a:t>
            </a:r>
            <a:r>
              <a:rPr b="1"/>
              <a:t>And be bootstrapped up to full speed BY THE GRID!</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6" name="Rectangle 3"/>
          <p:cNvSpPr txBox="1">
            <a:spLocks noGrp="1"/>
          </p:cNvSpPr>
          <p:nvPr>
            <p:ph type="body" idx="1"/>
          </p:nvPr>
        </p:nvSpPr>
        <p:spPr>
          <a:xfrm>
            <a:off x="200997" y="304800"/>
            <a:ext cx="9070004" cy="6553200"/>
          </a:xfrm>
          <a:prstGeom prst="rect">
            <a:avLst/>
          </a:prstGeom>
        </p:spPr>
        <p:txBody>
          <a:bodyPr/>
          <a:lstStyle/>
          <a:p>
            <a:pPr>
              <a:tabLst>
                <a:tab pos="444500" algn="l"/>
                <a:tab pos="901700" algn="l"/>
                <a:tab pos="1371600" algn="l"/>
              </a:tabLst>
              <a:defRPr sz="1800" b="1">
                <a:latin typeface="+mn-lt"/>
                <a:ea typeface="+mn-ea"/>
                <a:cs typeface="+mn-cs"/>
                <a:sym typeface="Arial"/>
              </a:defRPr>
            </a:pPr>
            <a:r>
              <a:t>And if, at some point our generator then starts spinning too fast: </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Which would lead it to try and put out higher frequency, voltage and power</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b="1">
                <a:latin typeface="+mn-lt"/>
                <a:ea typeface="+mn-ea"/>
                <a:cs typeface="+mn-cs"/>
                <a:sym typeface="Arial"/>
              </a:defRPr>
            </a:pPr>
            <a:r>
              <a:t>IT</a:t>
            </a:r>
            <a:r>
              <a:rPr b="0"/>
              <a:t> would then end up </a:t>
            </a:r>
            <a:r>
              <a:t>POWERING</a:t>
            </a:r>
            <a:r>
              <a:rPr b="0"/>
              <a:t> all the other Grid generators </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Which, now acting like motors, would present a huge load to our generator</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Which would tend to slow our generator back down</a:t>
            </a: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The end result:  A form of "consensus management" helping to synchronize the Grid</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Which is both good news &amp; bad news:</a:t>
            </a:r>
          </a:p>
          <a:p>
            <a:pPr>
              <a:tabLst>
                <a:tab pos="444500" algn="l"/>
                <a:tab pos="901700" algn="l"/>
                <a:tab pos="1371600" algn="l"/>
              </a:tabLst>
              <a:defRPr sz="10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Because, via tight coupling, the Grid tends to work and </a:t>
            </a:r>
            <a:r>
              <a:rPr b="1"/>
              <a:t>crash</a:t>
            </a:r>
            <a:r>
              <a:t> as single unit </a:t>
            </a:r>
            <a:r>
              <a:rPr baseline="30000"/>
              <a:t>1</a:t>
            </a:r>
            <a:r>
              <a:t> </a:t>
            </a:r>
          </a:p>
          <a:p>
            <a:pPr algn="ctr">
              <a:defRPr sz="1600">
                <a:latin typeface="+mn-lt"/>
                <a:ea typeface="+mn-ea"/>
                <a:cs typeface="+mn-cs"/>
                <a:sym typeface="Arial"/>
              </a:defRPr>
            </a:pPr>
            <a:endParaRPr/>
          </a:p>
          <a:p>
            <a:pPr algn="ctr">
              <a:defRPr b="1">
                <a:latin typeface="+mn-lt"/>
                <a:ea typeface="+mn-ea"/>
                <a:cs typeface="+mn-cs"/>
                <a:sym typeface="Arial"/>
              </a:defRPr>
            </a:pPr>
            <a:r>
              <a:t>Bottom line for hydroelectric generators?</a:t>
            </a:r>
            <a:endParaRPr sz="2400"/>
          </a:p>
          <a:p>
            <a:pPr>
              <a:defRPr sz="900">
                <a:latin typeface="+mn-lt"/>
                <a:ea typeface="+mn-ea"/>
                <a:cs typeface="+mn-cs"/>
                <a:sym typeface="Arial"/>
              </a:defRPr>
            </a:pPr>
            <a:endParaRPr/>
          </a:p>
          <a:p>
            <a:pPr algn="ctr">
              <a:defRPr sz="1800" b="1">
                <a:solidFill>
                  <a:srgbClr val="FFBE1A"/>
                </a:solidFill>
                <a:latin typeface="+mn-lt"/>
                <a:ea typeface="+mn-ea"/>
                <a:cs typeface="+mn-cs"/>
                <a:sym typeface="Arial"/>
              </a:defRPr>
            </a:pPr>
            <a:r>
              <a:t>90-95% </a:t>
            </a:r>
            <a:r>
              <a:rPr b="0"/>
              <a:t>of water's gravitational potential energy is converted to electrical power</a:t>
            </a:r>
          </a:p>
          <a:p>
            <a:pPr algn="ctr">
              <a:defRPr sz="1800" b="1">
                <a:solidFill>
                  <a:srgbClr val="FFBE1A"/>
                </a:solidFill>
                <a:latin typeface="+mn-lt"/>
                <a:ea typeface="+mn-ea"/>
                <a:cs typeface="+mn-cs"/>
                <a:sym typeface="Arial"/>
              </a:defRPr>
            </a:pPr>
            <a:r>
              <a:t>far exceeding the efficiency of any other type of electrical power plant</a:t>
            </a:r>
          </a:p>
        </p:txBody>
      </p:sp>
      <p:sp>
        <p:nvSpPr>
          <p:cNvPr id="387" name="Rectangle 5"/>
          <p:cNvSpPr txBox="1"/>
          <p:nvPr/>
        </p:nvSpPr>
        <p:spPr>
          <a:xfrm>
            <a:off x="198783" y="6498498"/>
            <a:ext cx="8757478" cy="2642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latin typeface="+mn-lt"/>
                <a:ea typeface="+mn-ea"/>
                <a:cs typeface="+mn-cs"/>
                <a:sym typeface="Arial"/>
              </a:defRPr>
            </a:lvl1pPr>
          </a:lstStyle>
          <a:p>
            <a:r>
              <a:t>1) An excellent textbook on the Grid: Electric Power Systems – A Conceptual Introduction, by Alexandra von Meier</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 name="Rectangle 2"/>
          <p:cNvSpPr txBox="1">
            <a:spLocks noGrp="1"/>
          </p:cNvSpPr>
          <p:nvPr>
            <p:ph type="title"/>
          </p:nvPr>
        </p:nvSpPr>
        <p:spPr>
          <a:xfrm>
            <a:off x="0" y="76200"/>
            <a:ext cx="9144000" cy="838200"/>
          </a:xfrm>
          <a:prstGeom prst="rect">
            <a:avLst/>
          </a:prstGeom>
        </p:spPr>
        <p:txBody>
          <a:bodyPr/>
          <a:lstStyle/>
          <a:p>
            <a:pPr>
              <a:defRPr sz="2000"/>
            </a:pPr>
            <a:r>
              <a:t>The 3</a:t>
            </a:r>
            <a:r>
              <a:rPr baseline="30000"/>
              <a:t>rd</a:t>
            </a:r>
            <a:r>
              <a:t> (less common) hydro technology = </a:t>
            </a:r>
            <a:r>
              <a:rPr b="1">
                <a:solidFill>
                  <a:srgbClr val="FFCC00"/>
                </a:solidFill>
              </a:rPr>
              <a:t>Pumped Storage Hydro (PSH)</a:t>
            </a:r>
          </a:p>
        </p:txBody>
      </p:sp>
      <p:sp>
        <p:nvSpPr>
          <p:cNvPr id="390" name="Rectangle 3"/>
          <p:cNvSpPr txBox="1">
            <a:spLocks noGrp="1"/>
          </p:cNvSpPr>
          <p:nvPr>
            <p:ph type="body" idx="1"/>
          </p:nvPr>
        </p:nvSpPr>
        <p:spPr>
          <a:xfrm>
            <a:off x="96084" y="914399"/>
            <a:ext cx="9047916" cy="5763684"/>
          </a:xfrm>
          <a:prstGeom prst="rect">
            <a:avLst/>
          </a:prstGeom>
        </p:spPr>
        <p:txBody>
          <a:bodyPr/>
          <a:lstStyle/>
          <a:p>
            <a:pPr defTabSz="832104">
              <a:spcBef>
                <a:spcPts val="300"/>
              </a:spcBef>
              <a:defRPr sz="1638">
                <a:effectLst>
                  <a:outerShdw blurRad="34671" dist="34671" dir="2700000" rotWithShape="0">
                    <a:srgbClr val="000000"/>
                  </a:outerShdw>
                </a:effectLst>
                <a:latin typeface="+mn-lt"/>
                <a:ea typeface="+mn-ea"/>
                <a:cs typeface="+mn-cs"/>
                <a:sym typeface="Arial"/>
              </a:defRPr>
            </a:pPr>
            <a:r>
              <a:t>Which I'll represent as:</a:t>
            </a:r>
          </a:p>
          <a:p>
            <a:pPr defTabSz="832104">
              <a:defRPr sz="1638">
                <a:effectLst>
                  <a:outerShdw blurRad="34671" dist="34671" dir="2700000" rotWithShape="0">
                    <a:srgbClr val="000000"/>
                  </a:outerShdw>
                </a:effectLst>
                <a:latin typeface="+mn-lt"/>
                <a:ea typeface="+mn-ea"/>
                <a:cs typeface="+mn-cs"/>
                <a:sym typeface="Arial"/>
              </a:defRPr>
            </a:pPr>
            <a:endParaRPr/>
          </a:p>
          <a:p>
            <a:pPr defTabSz="832104">
              <a:defRPr sz="910">
                <a:effectLst>
                  <a:outerShdw blurRad="34671" dist="34671" dir="2700000" rotWithShape="0">
                    <a:srgbClr val="000000"/>
                  </a:outerShdw>
                </a:effectLst>
                <a:latin typeface="+mn-lt"/>
                <a:ea typeface="+mn-ea"/>
                <a:cs typeface="+mn-cs"/>
                <a:sym typeface="Arial"/>
              </a:defRPr>
            </a:pPr>
            <a:endParaRPr/>
          </a:p>
          <a:p>
            <a:pPr defTabSz="832104">
              <a:spcBef>
                <a:spcPts val="300"/>
              </a:spcBef>
              <a:defRPr sz="1638">
                <a:effectLst>
                  <a:outerShdw blurRad="34671" dist="34671" dir="2700000" rotWithShape="0">
                    <a:srgbClr val="000000"/>
                  </a:outerShdw>
                </a:effectLst>
                <a:latin typeface="+mn-lt"/>
                <a:ea typeface="+mn-ea"/>
                <a:cs typeface="+mn-cs"/>
                <a:sym typeface="Arial"/>
              </a:defRPr>
            </a:pPr>
            <a:r>
              <a:t>				Small dam and reservoir</a:t>
            </a:r>
          </a:p>
          <a:p>
            <a:pPr defTabSz="832104">
              <a:defRPr sz="1274">
                <a:effectLst>
                  <a:outerShdw blurRad="34671" dist="34671" dir="2700000" rotWithShape="0">
                    <a:srgbClr val="000000"/>
                  </a:outerShdw>
                </a:effectLst>
                <a:latin typeface="+mn-lt"/>
                <a:ea typeface="+mn-ea"/>
                <a:cs typeface="+mn-cs"/>
                <a:sym typeface="Arial"/>
              </a:defRPr>
            </a:pPr>
            <a:endParaRPr/>
          </a:p>
          <a:p>
            <a:pPr defTabSz="832104">
              <a:spcBef>
                <a:spcPts val="300"/>
              </a:spcBef>
              <a:defRPr sz="1274">
                <a:effectLst>
                  <a:outerShdw blurRad="34671" dist="34671" dir="2700000" rotWithShape="0">
                    <a:srgbClr val="000000"/>
                  </a:outerShdw>
                </a:effectLst>
                <a:latin typeface="+mn-lt"/>
                <a:ea typeface="+mn-ea"/>
                <a:cs typeface="+mn-cs"/>
                <a:sym typeface="Arial"/>
              </a:defRPr>
            </a:pPr>
            <a:r>
              <a:t>				</a:t>
            </a:r>
          </a:p>
          <a:p>
            <a:pPr defTabSz="832104">
              <a:defRPr sz="1820">
                <a:effectLst>
                  <a:outerShdw blurRad="34671" dist="34671" dir="2700000" rotWithShape="0">
                    <a:srgbClr val="000000"/>
                  </a:outerShdw>
                </a:effectLst>
                <a:latin typeface="+mn-lt"/>
                <a:ea typeface="+mn-ea"/>
                <a:cs typeface="+mn-cs"/>
                <a:sym typeface="Arial"/>
              </a:defRPr>
            </a:pPr>
            <a:r>
              <a:t>	</a:t>
            </a:r>
            <a:r>
              <a:rPr sz="1274"/>
              <a:t>		</a:t>
            </a:r>
          </a:p>
          <a:p>
            <a:pPr defTabSz="832104">
              <a:spcBef>
                <a:spcPts val="300"/>
              </a:spcBef>
              <a:defRPr sz="1638">
                <a:effectLst>
                  <a:outerShdw blurRad="34671" dist="34671" dir="2700000" rotWithShape="0">
                    <a:srgbClr val="000000"/>
                  </a:outerShdw>
                </a:effectLst>
                <a:latin typeface="+mn-lt"/>
                <a:ea typeface="+mn-ea"/>
                <a:cs typeface="+mn-cs"/>
                <a:sym typeface="Arial"/>
              </a:defRPr>
            </a:pPr>
            <a:r>
              <a:t>Lake/River		With a "Power House" that actually alternates between:</a:t>
            </a:r>
          </a:p>
          <a:p>
            <a:pPr defTabSz="832104">
              <a:defRPr sz="910">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2476500" algn="l"/>
              </a:tabLst>
              <a:defRPr sz="1638">
                <a:effectLst>
                  <a:outerShdw blurRad="34671" dist="34671" dir="2700000" rotWithShape="0">
                    <a:srgbClr val="000000"/>
                  </a:outerShdw>
                </a:effectLst>
                <a:latin typeface="+mn-lt"/>
                <a:ea typeface="+mn-ea"/>
                <a:cs typeface="+mn-cs"/>
                <a:sym typeface="Arial"/>
              </a:defRPr>
            </a:pPr>
            <a:r>
              <a:t>	</a:t>
            </a:r>
            <a:r>
              <a:rPr b="1"/>
              <a:t>Using power </a:t>
            </a:r>
            <a:r>
              <a:t>to</a:t>
            </a:r>
            <a:r>
              <a:rPr b="1"/>
              <a:t> </a:t>
            </a:r>
            <a:r>
              <a:t>pump</a:t>
            </a:r>
            <a:r>
              <a:rPr b="1"/>
              <a:t> </a:t>
            </a:r>
            <a:r>
              <a:t>water up the hill</a:t>
            </a:r>
          </a:p>
          <a:p>
            <a:pPr defTabSz="832104">
              <a:spcBef>
                <a:spcPts val="200"/>
              </a:spcBef>
              <a:tabLst>
                <a:tab pos="2476500" algn="l"/>
              </a:tabLst>
              <a:defRPr sz="1001">
                <a:effectLst>
                  <a:outerShdw blurRad="34671" dist="34671" dir="2700000" rotWithShape="0">
                    <a:srgbClr val="000000"/>
                  </a:outerShdw>
                </a:effectLst>
                <a:latin typeface="+mn-lt"/>
                <a:ea typeface="+mn-ea"/>
                <a:cs typeface="+mn-cs"/>
                <a:sym typeface="Arial"/>
              </a:defRPr>
            </a:pPr>
            <a:r>
              <a:t>	</a:t>
            </a:r>
          </a:p>
          <a:p>
            <a:pPr defTabSz="832104">
              <a:spcBef>
                <a:spcPts val="300"/>
              </a:spcBef>
              <a:tabLst>
                <a:tab pos="2476500" algn="l"/>
              </a:tabLst>
              <a:defRPr sz="1638">
                <a:effectLst>
                  <a:outerShdw blurRad="34671" dist="34671" dir="2700000" rotWithShape="0">
                    <a:srgbClr val="000000"/>
                  </a:outerShdw>
                </a:effectLst>
                <a:latin typeface="+mn-lt"/>
                <a:ea typeface="+mn-ea"/>
                <a:cs typeface="+mn-cs"/>
                <a:sym typeface="Arial"/>
              </a:defRPr>
            </a:pPr>
            <a:r>
              <a:t>	</a:t>
            </a:r>
            <a:r>
              <a:rPr b="1"/>
              <a:t>Generating power </a:t>
            </a:r>
            <a:r>
              <a:t>from water falling back down the hill</a:t>
            </a:r>
          </a:p>
          <a:p>
            <a:pPr defTabSz="832104">
              <a:spcBef>
                <a:spcPts val="300"/>
              </a:spcBef>
              <a:tabLst>
                <a:tab pos="2908300" algn="l"/>
              </a:tabLst>
              <a:defRPr sz="1638">
                <a:effectLst>
                  <a:outerShdw blurRad="34671" dist="34671" dir="2700000" rotWithShape="0">
                    <a:srgbClr val="000000"/>
                  </a:outerShdw>
                </a:effectLst>
                <a:latin typeface="+mn-lt"/>
                <a:ea typeface="+mn-ea"/>
                <a:cs typeface="+mn-cs"/>
                <a:sym typeface="Arial"/>
              </a:defRPr>
            </a:pPr>
            <a:r>
              <a:t>			</a:t>
            </a:r>
            <a:endParaRPr sz="2548"/>
          </a:p>
          <a:p>
            <a:pPr defTabSz="832104">
              <a:spcBef>
                <a:spcPts val="300"/>
              </a:spcBef>
              <a:tabLst>
                <a:tab pos="393700" algn="l"/>
                <a:tab pos="812800" algn="l"/>
                <a:tab pos="1244600" algn="l"/>
              </a:tabLst>
              <a:defRPr sz="1638" b="1">
                <a:solidFill>
                  <a:srgbClr val="FFCC00"/>
                </a:solidFill>
                <a:effectLst>
                  <a:outerShdw blurRad="34671" dist="34671" dir="2700000" rotWithShape="0">
                    <a:srgbClr val="000000"/>
                  </a:outerShdw>
                </a:effectLst>
                <a:latin typeface="+mn-lt"/>
                <a:ea typeface="+mn-ea"/>
                <a:cs typeface="+mn-cs"/>
                <a:sym typeface="Arial"/>
              </a:defRPr>
            </a:pPr>
            <a:r>
              <a:t>It's a whole different animal, built for the purpose of STORING ENERGY</a:t>
            </a:r>
          </a:p>
          <a:p>
            <a:pPr defTabSz="832104">
              <a:tabLst>
                <a:tab pos="393700" algn="l"/>
                <a:tab pos="812800" algn="l"/>
                <a:tab pos="1244600" algn="l"/>
              </a:tabLst>
              <a:defRPr sz="910">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393700" algn="l"/>
                <a:tab pos="812800" algn="l"/>
                <a:tab pos="1244600" algn="l"/>
              </a:tabLst>
              <a:defRPr sz="1638">
                <a:effectLst>
                  <a:outerShdw blurRad="34671" dist="34671" dir="2700000" rotWithShape="0">
                    <a:srgbClr val="000000"/>
                  </a:outerShdw>
                </a:effectLst>
                <a:latin typeface="+mn-lt"/>
                <a:ea typeface="+mn-ea"/>
                <a:cs typeface="+mn-cs"/>
                <a:sym typeface="Arial"/>
              </a:defRPr>
            </a:pPr>
            <a:r>
              <a:t>	Specifically, for storing energy (</a:t>
            </a:r>
            <a:r>
              <a:rPr b="1"/>
              <a:t>generated elsewhere</a:t>
            </a:r>
            <a:r>
              <a:t>) overnight </a:t>
            </a:r>
          </a:p>
          <a:p>
            <a:pPr defTabSz="832104">
              <a:tabLst>
                <a:tab pos="393700" algn="l"/>
                <a:tab pos="812800" algn="l"/>
                <a:tab pos="1244600" algn="l"/>
              </a:tabLst>
              <a:defRPr sz="728">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393700" algn="l"/>
                <a:tab pos="812800" algn="l"/>
                <a:tab pos="1244600" algn="l"/>
              </a:tabLst>
              <a:defRPr sz="1638">
                <a:effectLst>
                  <a:outerShdw blurRad="34671" dist="34671" dir="2700000" rotWithShape="0">
                    <a:srgbClr val="000000"/>
                  </a:outerShdw>
                </a:effectLst>
                <a:latin typeface="+mn-lt"/>
                <a:ea typeface="+mn-ea"/>
                <a:cs typeface="+mn-cs"/>
                <a:sym typeface="Arial"/>
              </a:defRPr>
            </a:pPr>
            <a:r>
              <a:t>		When our then mostly sleeping population uses less energy</a:t>
            </a:r>
          </a:p>
          <a:p>
            <a:pPr defTabSz="832104">
              <a:tabLst>
                <a:tab pos="393700" algn="l"/>
                <a:tab pos="812800" algn="l"/>
                <a:tab pos="1244600" algn="l"/>
              </a:tabLst>
              <a:defRPr sz="728">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393700" algn="l"/>
                <a:tab pos="812800" algn="l"/>
                <a:tab pos="1244600" algn="l"/>
              </a:tabLst>
              <a:defRPr sz="1638">
                <a:effectLst>
                  <a:outerShdw blurRad="34671" dist="34671" dir="2700000" rotWithShape="0">
                    <a:srgbClr val="000000"/>
                  </a:outerShdw>
                </a:effectLst>
                <a:latin typeface="+mn-lt"/>
                <a:ea typeface="+mn-ea"/>
                <a:cs typeface="+mn-cs"/>
                <a:sym typeface="Arial"/>
              </a:defRPr>
            </a:pPr>
            <a:r>
              <a:t>	And then releasing that energy the next day when our demand again rises</a:t>
            </a:r>
          </a:p>
          <a:p>
            <a:pPr defTabSz="832104">
              <a:defRPr sz="1638">
                <a:effectLst>
                  <a:outerShdw blurRad="34671" dist="34671" dir="2700000" rotWithShape="0">
                    <a:srgbClr val="000000"/>
                  </a:outerShdw>
                </a:effectLst>
                <a:latin typeface="+mn-lt"/>
                <a:ea typeface="+mn-ea"/>
                <a:cs typeface="+mn-cs"/>
                <a:sym typeface="Arial"/>
              </a:defRPr>
            </a:pPr>
            <a:endParaRPr/>
          </a:p>
          <a:p>
            <a:pPr defTabSz="832104">
              <a:spcBef>
                <a:spcPts val="300"/>
              </a:spcBef>
              <a:defRPr sz="1638">
                <a:effectLst>
                  <a:outerShdw blurRad="34671" dist="34671" dir="2700000" rotWithShape="0">
                    <a:srgbClr val="000000"/>
                  </a:outerShdw>
                </a:effectLst>
                <a:latin typeface="+mn-lt"/>
                <a:ea typeface="+mn-ea"/>
                <a:cs typeface="+mn-cs"/>
                <a:sym typeface="Arial"/>
              </a:defRPr>
            </a:pPr>
            <a:r>
              <a:t>	</a:t>
            </a:r>
          </a:p>
        </p:txBody>
      </p:sp>
      <p:grpSp>
        <p:nvGrpSpPr>
          <p:cNvPr id="409" name="Group 17"/>
          <p:cNvGrpSpPr/>
          <p:nvPr/>
        </p:nvGrpSpPr>
        <p:grpSpPr>
          <a:xfrm>
            <a:off x="567833" y="1295399"/>
            <a:ext cx="4957234" cy="2624855"/>
            <a:chOff x="0" y="0"/>
            <a:chExt cx="4957233" cy="2624853"/>
          </a:xfrm>
        </p:grpSpPr>
        <p:sp>
          <p:nvSpPr>
            <p:cNvPr id="391" name="Rectangle 18"/>
            <p:cNvSpPr/>
            <p:nvPr/>
          </p:nvSpPr>
          <p:spPr>
            <a:xfrm>
              <a:off x="1254798" y="1830958"/>
              <a:ext cx="675351" cy="349865"/>
            </a:xfrm>
            <a:prstGeom prst="rect">
              <a:avLst/>
            </a:pr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2" name="Isosceles Triangle 19"/>
            <p:cNvSpPr/>
            <p:nvPr/>
          </p:nvSpPr>
          <p:spPr>
            <a:xfrm rot="10800000" flipH="1">
              <a:off x="2984740" y="0"/>
              <a:ext cx="1972494" cy="4081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7" y="0"/>
                  </a:lnTo>
                  <a:lnTo>
                    <a:pt x="21600" y="21600"/>
                  </a:lnTo>
                  <a:close/>
                </a:path>
              </a:pathLst>
            </a:cu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3" name="Trapezoid 20"/>
            <p:cNvSpPr/>
            <p:nvPr/>
          </p:nvSpPr>
          <p:spPr>
            <a:xfrm>
              <a:off x="2678476" y="0"/>
              <a:ext cx="402083" cy="4081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4" name="Rectangle 21"/>
            <p:cNvSpPr/>
            <p:nvPr/>
          </p:nvSpPr>
          <p:spPr>
            <a:xfrm rot="18121782">
              <a:off x="1203577" y="1103112"/>
              <a:ext cx="2101062" cy="111831"/>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95" name="Rectangle 22"/>
            <p:cNvSpPr/>
            <p:nvPr/>
          </p:nvSpPr>
          <p:spPr>
            <a:xfrm>
              <a:off x="677461" y="2505606"/>
              <a:ext cx="679377" cy="115844"/>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96" name="Rectangle 23"/>
            <p:cNvSpPr/>
            <p:nvPr/>
          </p:nvSpPr>
          <p:spPr>
            <a:xfrm>
              <a:off x="2811259" y="248792"/>
              <a:ext cx="315585" cy="101072"/>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97" name="Rectangle 24"/>
            <p:cNvSpPr/>
            <p:nvPr/>
          </p:nvSpPr>
          <p:spPr>
            <a:xfrm rot="7293703">
              <a:off x="1143022" y="2231376"/>
              <a:ext cx="726701" cy="110115"/>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401" name="Curved Right Arrow 25"/>
            <p:cNvGrpSpPr/>
            <p:nvPr/>
          </p:nvGrpSpPr>
          <p:grpSpPr>
            <a:xfrm>
              <a:off x="1469393" y="1928134"/>
              <a:ext cx="274377" cy="101080"/>
              <a:chOff x="0" y="0"/>
              <a:chExt cx="274375" cy="101079"/>
            </a:xfrm>
          </p:grpSpPr>
          <p:sp>
            <p:nvSpPr>
              <p:cNvPr id="398" name="Shape"/>
              <p:cNvSpPr/>
              <p:nvPr/>
            </p:nvSpPr>
            <p:spPr>
              <a:xfrm rot="5400000">
                <a:off x="86648" y="-86649"/>
                <a:ext cx="101080" cy="274377"/>
              </a:xfrm>
              <a:custGeom>
                <a:avLst/>
                <a:gdLst/>
                <a:ahLst/>
                <a:cxnLst>
                  <a:cxn ang="0">
                    <a:pos x="wd2" y="hd2"/>
                  </a:cxn>
                  <a:cxn ang="5400000">
                    <a:pos x="wd2" y="hd2"/>
                  </a:cxn>
                  <a:cxn ang="10800000">
                    <a:pos x="wd2" y="hd2"/>
                  </a:cxn>
                  <a:cxn ang="16200000">
                    <a:pos x="wd2" y="hd2"/>
                  </a:cxn>
                </a:cxnLst>
                <a:rect l="0" t="0" r="r" b="b"/>
                <a:pathLst>
                  <a:path w="20524" h="21600" extrusionOk="0">
                    <a:moveTo>
                      <a:pt x="2" y="9458"/>
                    </a:moveTo>
                    <a:cubicBezTo>
                      <a:pt x="2" y="13771"/>
                      <a:pt x="6333" y="17538"/>
                      <a:pt x="15393" y="18616"/>
                    </a:cubicBezTo>
                    <a:lnTo>
                      <a:pt x="15393" y="17622"/>
                    </a:lnTo>
                    <a:lnTo>
                      <a:pt x="20524" y="19911"/>
                    </a:lnTo>
                    <a:lnTo>
                      <a:pt x="15393" y="21600"/>
                    </a:lnTo>
                    <a:lnTo>
                      <a:pt x="15393" y="20605"/>
                    </a:lnTo>
                    <a:cubicBezTo>
                      <a:pt x="6333" y="19527"/>
                      <a:pt x="2" y="15760"/>
                      <a:pt x="2" y="11447"/>
                    </a:cubicBezTo>
                    <a:close/>
                    <a:moveTo>
                      <a:pt x="20524" y="1989"/>
                    </a:moveTo>
                    <a:cubicBezTo>
                      <a:pt x="10025" y="1989"/>
                      <a:pt x="1220" y="5641"/>
                      <a:pt x="116" y="10453"/>
                    </a:cubicBezTo>
                    <a:cubicBezTo>
                      <a:pt x="-1076" y="5258"/>
                      <a:pt x="7095" y="602"/>
                      <a:pt x="18366" y="52"/>
                    </a:cubicBezTo>
                    <a:cubicBezTo>
                      <a:pt x="19083" y="18"/>
                      <a:pt x="19803" y="0"/>
                      <a:pt x="20524"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99" name="Shape"/>
              <p:cNvSpPr/>
              <p:nvPr/>
            </p:nvSpPr>
            <p:spPr>
              <a:xfrm rot="5400000">
                <a:off x="157446" y="-15850"/>
                <a:ext cx="101080" cy="132780"/>
              </a:xfrm>
              <a:custGeom>
                <a:avLst/>
                <a:gdLst/>
                <a:ahLst/>
                <a:cxnLst>
                  <a:cxn ang="0">
                    <a:pos x="wd2" y="hd2"/>
                  </a:cxn>
                  <a:cxn ang="5400000">
                    <a:pos x="wd2" y="hd2"/>
                  </a:cxn>
                  <a:cxn ang="10800000">
                    <a:pos x="wd2" y="hd2"/>
                  </a:cxn>
                  <a:cxn ang="16200000">
                    <a:pos x="wd2" y="hd2"/>
                  </a:cxn>
                </a:cxnLst>
                <a:rect l="0" t="0" r="r" b="b"/>
                <a:pathLst>
                  <a:path w="20524" h="21600" extrusionOk="0">
                    <a:moveTo>
                      <a:pt x="20524" y="4110"/>
                    </a:moveTo>
                    <a:cubicBezTo>
                      <a:pt x="10025" y="4110"/>
                      <a:pt x="1220" y="11657"/>
                      <a:pt x="116" y="21600"/>
                    </a:cubicBezTo>
                    <a:cubicBezTo>
                      <a:pt x="-1076" y="10866"/>
                      <a:pt x="7095" y="1243"/>
                      <a:pt x="18366" y="108"/>
                    </a:cubicBezTo>
                    <a:cubicBezTo>
                      <a:pt x="19083" y="36"/>
                      <a:pt x="19803" y="0"/>
                      <a:pt x="20524"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00" name="Line"/>
              <p:cNvSpPr/>
              <p:nvPr/>
            </p:nvSpPr>
            <p:spPr>
              <a:xfrm rot="5400000">
                <a:off x="86652" y="-86645"/>
                <a:ext cx="101072" cy="274377"/>
              </a:xfrm>
              <a:custGeom>
                <a:avLst/>
                <a:gdLst/>
                <a:ahLst/>
                <a:cxnLst>
                  <a:cxn ang="0">
                    <a:pos x="wd2" y="hd2"/>
                  </a:cxn>
                  <a:cxn ang="5400000">
                    <a:pos x="wd2" y="hd2"/>
                  </a:cxn>
                  <a:cxn ang="10800000">
                    <a:pos x="wd2" y="hd2"/>
                  </a:cxn>
                  <a:cxn ang="16200000">
                    <a:pos x="wd2" y="hd2"/>
                  </a:cxn>
                </a:cxnLst>
                <a:rect l="0" t="0" r="r" b="b"/>
                <a:pathLst>
                  <a:path w="21600" h="21600" extrusionOk="0">
                    <a:moveTo>
                      <a:pt x="0" y="9458"/>
                    </a:moveTo>
                    <a:cubicBezTo>
                      <a:pt x="0" y="13771"/>
                      <a:pt x="6663" y="17538"/>
                      <a:pt x="16200" y="18616"/>
                    </a:cubicBezTo>
                    <a:lnTo>
                      <a:pt x="16200" y="17622"/>
                    </a:lnTo>
                    <a:lnTo>
                      <a:pt x="21600" y="19911"/>
                    </a:lnTo>
                    <a:lnTo>
                      <a:pt x="16200" y="21600"/>
                    </a:lnTo>
                    <a:lnTo>
                      <a:pt x="16200" y="20605"/>
                    </a:lnTo>
                    <a:cubicBezTo>
                      <a:pt x="6663" y="19527"/>
                      <a:pt x="0" y="15760"/>
                      <a:pt x="0" y="11447"/>
                    </a:cubicBezTo>
                    <a:lnTo>
                      <a:pt x="0" y="9458"/>
                    </a:lnTo>
                    <a:cubicBezTo>
                      <a:pt x="0" y="4235"/>
                      <a:pt x="9671" y="0"/>
                      <a:pt x="21600" y="0"/>
                    </a:cubicBezTo>
                    <a:lnTo>
                      <a:pt x="21600" y="1989"/>
                    </a:lnTo>
                    <a:cubicBezTo>
                      <a:pt x="10550" y="1989"/>
                      <a:pt x="1282" y="5641"/>
                      <a:pt x="120" y="10453"/>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405" name="Curved Right Arrow 26"/>
            <p:cNvGrpSpPr/>
            <p:nvPr/>
          </p:nvGrpSpPr>
          <p:grpSpPr>
            <a:xfrm>
              <a:off x="1483711" y="2055776"/>
              <a:ext cx="274457" cy="101080"/>
              <a:chOff x="0" y="0"/>
              <a:chExt cx="274455" cy="101079"/>
            </a:xfrm>
          </p:grpSpPr>
          <p:sp>
            <p:nvSpPr>
              <p:cNvPr id="402" name="Shape"/>
              <p:cNvSpPr/>
              <p:nvPr/>
            </p:nvSpPr>
            <p:spPr>
              <a:xfrm rot="16200000">
                <a:off x="86688" y="-86689"/>
                <a:ext cx="101080" cy="274457"/>
              </a:xfrm>
              <a:custGeom>
                <a:avLst/>
                <a:gdLst/>
                <a:ahLst/>
                <a:cxnLst>
                  <a:cxn ang="0">
                    <a:pos x="wd2" y="hd2"/>
                  </a:cxn>
                  <a:cxn ang="5400000">
                    <a:pos x="wd2" y="hd2"/>
                  </a:cxn>
                  <a:cxn ang="10800000">
                    <a:pos x="wd2" y="hd2"/>
                  </a:cxn>
                  <a:cxn ang="16200000">
                    <a:pos x="wd2" y="hd2"/>
                  </a:cxn>
                </a:cxnLst>
                <a:rect l="0" t="0" r="r" b="b"/>
                <a:pathLst>
                  <a:path w="20524" h="21600" extrusionOk="0">
                    <a:moveTo>
                      <a:pt x="2" y="9459"/>
                    </a:moveTo>
                    <a:cubicBezTo>
                      <a:pt x="2" y="13772"/>
                      <a:pt x="6332" y="17539"/>
                      <a:pt x="15393" y="18617"/>
                    </a:cubicBezTo>
                    <a:lnTo>
                      <a:pt x="15393" y="17623"/>
                    </a:lnTo>
                    <a:lnTo>
                      <a:pt x="20524" y="19912"/>
                    </a:lnTo>
                    <a:lnTo>
                      <a:pt x="15393" y="21600"/>
                    </a:lnTo>
                    <a:lnTo>
                      <a:pt x="15393" y="20606"/>
                    </a:lnTo>
                    <a:cubicBezTo>
                      <a:pt x="6332" y="19527"/>
                      <a:pt x="2" y="15760"/>
                      <a:pt x="2" y="11447"/>
                    </a:cubicBezTo>
                    <a:close/>
                    <a:moveTo>
                      <a:pt x="20524" y="1989"/>
                    </a:moveTo>
                    <a:cubicBezTo>
                      <a:pt x="10025" y="1989"/>
                      <a:pt x="1219" y="5641"/>
                      <a:pt x="115" y="10453"/>
                    </a:cubicBezTo>
                    <a:cubicBezTo>
                      <a:pt x="-1076" y="5258"/>
                      <a:pt x="7095" y="602"/>
                      <a:pt x="18367" y="52"/>
                    </a:cubicBezTo>
                    <a:cubicBezTo>
                      <a:pt x="19083" y="17"/>
                      <a:pt x="19803" y="0"/>
                      <a:pt x="20524"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03" name="Shape"/>
              <p:cNvSpPr/>
              <p:nvPr/>
            </p:nvSpPr>
            <p:spPr>
              <a:xfrm rot="16200000">
                <a:off x="15870" y="-15870"/>
                <a:ext cx="101080" cy="132820"/>
              </a:xfrm>
              <a:custGeom>
                <a:avLst/>
                <a:gdLst/>
                <a:ahLst/>
                <a:cxnLst>
                  <a:cxn ang="0">
                    <a:pos x="wd2" y="hd2"/>
                  </a:cxn>
                  <a:cxn ang="5400000">
                    <a:pos x="wd2" y="hd2"/>
                  </a:cxn>
                  <a:cxn ang="10800000">
                    <a:pos x="wd2" y="hd2"/>
                  </a:cxn>
                  <a:cxn ang="16200000">
                    <a:pos x="wd2" y="hd2"/>
                  </a:cxn>
                </a:cxnLst>
                <a:rect l="0" t="0" r="r" b="b"/>
                <a:pathLst>
                  <a:path w="20524" h="21600" extrusionOk="0">
                    <a:moveTo>
                      <a:pt x="20524" y="4109"/>
                    </a:moveTo>
                    <a:cubicBezTo>
                      <a:pt x="10025" y="4109"/>
                      <a:pt x="1219" y="11656"/>
                      <a:pt x="115" y="21600"/>
                    </a:cubicBezTo>
                    <a:cubicBezTo>
                      <a:pt x="-1076" y="10865"/>
                      <a:pt x="7095" y="1243"/>
                      <a:pt x="18367" y="108"/>
                    </a:cubicBezTo>
                    <a:cubicBezTo>
                      <a:pt x="19083" y="36"/>
                      <a:pt x="19803" y="0"/>
                      <a:pt x="20524"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04" name="Line"/>
              <p:cNvSpPr/>
              <p:nvPr/>
            </p:nvSpPr>
            <p:spPr>
              <a:xfrm rot="16200000">
                <a:off x="86692" y="-86693"/>
                <a:ext cx="101072" cy="274457"/>
              </a:xfrm>
              <a:custGeom>
                <a:avLst/>
                <a:gdLst/>
                <a:ahLst/>
                <a:cxnLst>
                  <a:cxn ang="0">
                    <a:pos x="wd2" y="hd2"/>
                  </a:cxn>
                  <a:cxn ang="5400000">
                    <a:pos x="wd2" y="hd2"/>
                  </a:cxn>
                  <a:cxn ang="10800000">
                    <a:pos x="wd2" y="hd2"/>
                  </a:cxn>
                  <a:cxn ang="16200000">
                    <a:pos x="wd2" y="hd2"/>
                  </a:cxn>
                </a:cxnLst>
                <a:rect l="0" t="0" r="r" b="b"/>
                <a:pathLst>
                  <a:path w="21600" h="21600" extrusionOk="0">
                    <a:moveTo>
                      <a:pt x="0" y="9459"/>
                    </a:moveTo>
                    <a:cubicBezTo>
                      <a:pt x="0" y="13772"/>
                      <a:pt x="6663" y="17539"/>
                      <a:pt x="16200" y="18617"/>
                    </a:cubicBezTo>
                    <a:lnTo>
                      <a:pt x="16200" y="17623"/>
                    </a:lnTo>
                    <a:lnTo>
                      <a:pt x="21600" y="19912"/>
                    </a:lnTo>
                    <a:lnTo>
                      <a:pt x="16200" y="21600"/>
                    </a:lnTo>
                    <a:lnTo>
                      <a:pt x="16200" y="20606"/>
                    </a:lnTo>
                    <a:cubicBezTo>
                      <a:pt x="6663" y="19527"/>
                      <a:pt x="0" y="15760"/>
                      <a:pt x="0" y="11447"/>
                    </a:cubicBezTo>
                    <a:lnTo>
                      <a:pt x="0" y="9459"/>
                    </a:lnTo>
                    <a:cubicBezTo>
                      <a:pt x="0" y="4235"/>
                      <a:pt x="9671" y="0"/>
                      <a:pt x="21600" y="0"/>
                    </a:cubicBezTo>
                    <a:lnTo>
                      <a:pt x="21600" y="1989"/>
                    </a:lnTo>
                    <a:cubicBezTo>
                      <a:pt x="10550" y="1989"/>
                      <a:pt x="1281" y="5641"/>
                      <a:pt x="120" y="10453"/>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406" name="Oval 27"/>
            <p:cNvSpPr/>
            <p:nvPr/>
          </p:nvSpPr>
          <p:spPr>
            <a:xfrm>
              <a:off x="1529320" y="1967444"/>
              <a:ext cx="166915" cy="151609"/>
            </a:xfrm>
            <a:prstGeom prst="ellipse">
              <a:avLst/>
            </a:prstGeom>
            <a:solidFill>
              <a:srgbClr val="6D6D6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07" name="Trapezoid 28"/>
            <p:cNvSpPr/>
            <p:nvPr/>
          </p:nvSpPr>
          <p:spPr>
            <a:xfrm rot="10800000" flipH="1">
              <a:off x="0" y="2267324"/>
              <a:ext cx="829390" cy="3393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210" y="0"/>
                  </a:lnTo>
                  <a:lnTo>
                    <a:pt x="19390" y="0"/>
                  </a:lnTo>
                  <a:lnTo>
                    <a:pt x="21600" y="21600"/>
                  </a:lnTo>
                  <a:close/>
                </a:path>
              </a:pathLst>
            </a:custGeom>
            <a:noFill/>
            <a:ln w="38100" cap="flat">
              <a:solidFill>
                <a:srgbClr val="6797CC"/>
              </a:solidFill>
              <a:prstDash val="sysDash"/>
              <a:round/>
            </a:ln>
            <a:effectLst/>
          </p:spPr>
          <p:txBody>
            <a:bodyPr wrap="square" lIns="45719" tIns="45719" rIns="45719" bIns="45719" numCol="1" anchor="t">
              <a:noAutofit/>
            </a:bodyPr>
            <a:lstStyle/>
            <a:p>
              <a:pPr>
                <a:defRPr>
                  <a:solidFill>
                    <a:srgbClr val="FFFFFF"/>
                  </a:solidFill>
                </a:defRPr>
              </a:pPr>
              <a:endParaRPr/>
            </a:p>
          </p:txBody>
        </p:sp>
        <p:sp>
          <p:nvSpPr>
            <p:cNvPr id="408" name="Trapezoid 29"/>
            <p:cNvSpPr/>
            <p:nvPr/>
          </p:nvSpPr>
          <p:spPr>
            <a:xfrm rot="10800000" flipH="1">
              <a:off x="619176" y="2263714"/>
              <a:ext cx="416607" cy="3393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99" y="0"/>
                  </a:lnTo>
                  <a:lnTo>
                    <a:pt x="17201" y="0"/>
                  </a:lnTo>
                  <a:lnTo>
                    <a:pt x="21600" y="21600"/>
                  </a:lnTo>
                  <a:close/>
                </a:path>
              </a:pathLst>
            </a:custGeom>
            <a:solidFill>
              <a:srgbClr val="6797CC"/>
            </a:solidFill>
            <a:ln w="38100" cap="flat">
              <a:solidFill>
                <a:srgbClr val="6797CC"/>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1"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412" name="Rectangle 2"/>
          <p:cNvSpPr txBox="1">
            <a:spLocks noGrp="1"/>
          </p:cNvSpPr>
          <p:nvPr>
            <p:ph type="title"/>
          </p:nvPr>
        </p:nvSpPr>
        <p:spPr>
          <a:xfrm>
            <a:off x="0" y="76200"/>
            <a:ext cx="9144000" cy="553279"/>
          </a:xfrm>
          <a:prstGeom prst="rect">
            <a:avLst/>
          </a:prstGeom>
        </p:spPr>
        <p:txBody>
          <a:bodyPr/>
          <a:lstStyle>
            <a:lvl1pPr>
              <a:defRPr sz="2000"/>
            </a:lvl1pPr>
          </a:lstStyle>
          <a:p>
            <a:r>
              <a:t>Dominion Power Corp's film about the Bath VA Pumped Storage Hydro Plant:</a:t>
            </a:r>
          </a:p>
        </p:txBody>
      </p:sp>
      <p:sp>
        <p:nvSpPr>
          <p:cNvPr id="413" name="Rectangle 3"/>
          <p:cNvSpPr txBox="1">
            <a:spLocks noGrp="1"/>
          </p:cNvSpPr>
          <p:nvPr>
            <p:ph type="body" sz="quarter" idx="1"/>
          </p:nvPr>
        </p:nvSpPr>
        <p:spPr>
          <a:xfrm>
            <a:off x="96084" y="914399"/>
            <a:ext cx="9047916" cy="985080"/>
          </a:xfrm>
          <a:prstGeom prst="rect">
            <a:avLst/>
          </a:prstGeom>
        </p:spPr>
        <p:txBody>
          <a:bodyPr/>
          <a:lstStyle/>
          <a:p>
            <a:pPr>
              <a:tabLst>
                <a:tab pos="444500" algn="l"/>
              </a:tabLst>
              <a:defRPr sz="1800">
                <a:latin typeface="+mn-lt"/>
                <a:ea typeface="+mn-ea"/>
                <a:cs typeface="+mn-cs"/>
                <a:sym typeface="Arial"/>
              </a:defRPr>
            </a:pPr>
            <a:r>
              <a:t>Cached copy of that film on this note set's Resources webpage (9 minutes): </a:t>
            </a:r>
            <a:r>
              <a:rPr u="sng">
                <a:solidFill>
                  <a:srgbClr val="00CCFF"/>
                </a:solidFill>
                <a:uFill>
                  <a:solidFill>
                    <a:srgbClr val="00CCFF"/>
                  </a:solidFill>
                </a:uFill>
                <a:hlinkClick r:id="rId2"/>
              </a:rPr>
              <a:t>Link</a:t>
            </a:r>
            <a:endParaRPr b="1">
              <a:solidFill>
                <a:srgbClr val="CCDCEE"/>
              </a:solidFill>
            </a:endParaRPr>
          </a:p>
          <a:p>
            <a:pPr>
              <a:tabLst>
                <a:tab pos="444500" algn="l"/>
              </a:tabLst>
              <a:defRPr sz="1000">
                <a:latin typeface="+mn-lt"/>
                <a:ea typeface="+mn-ea"/>
                <a:cs typeface="+mn-cs"/>
                <a:sym typeface="Arial"/>
              </a:defRPr>
            </a:pPr>
            <a:endParaRPr/>
          </a:p>
          <a:p>
            <a:pPr>
              <a:spcBef>
                <a:spcPts val="300"/>
              </a:spcBef>
              <a:tabLst>
                <a:tab pos="444500" algn="l"/>
              </a:tabLst>
              <a:defRPr sz="1500">
                <a:latin typeface="+mn-lt"/>
                <a:ea typeface="+mn-ea"/>
                <a:cs typeface="+mn-cs"/>
                <a:sym typeface="Arial"/>
              </a:defRPr>
            </a:pPr>
            <a:r>
              <a:t>	Once found via: </a:t>
            </a:r>
            <a:r>
              <a:rPr>
                <a:solidFill>
                  <a:schemeClr val="accent1"/>
                </a:solidFill>
              </a:rPr>
              <a:t>https://www.dom.com/about/stations/hydro/bath-county-pumped-storage-station.jsp</a:t>
            </a:r>
          </a:p>
        </p:txBody>
      </p:sp>
      <p:pic>
        <p:nvPicPr>
          <p:cNvPr id="414" name="Picture 16" descr="Picture 16"/>
          <p:cNvPicPr>
            <a:picLocks noChangeAspect="1"/>
          </p:cNvPicPr>
          <p:nvPr/>
        </p:nvPicPr>
        <p:blipFill>
          <a:blip r:embed="rId3">
            <a:extLst/>
          </a:blip>
          <a:stretch>
            <a:fillRect/>
          </a:stretch>
        </p:blipFill>
        <p:spPr>
          <a:xfrm>
            <a:off x="1913832" y="2075888"/>
            <a:ext cx="5562601" cy="4055090"/>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6" name="Rectangle 5"/>
          <p:cNvSpPr txBox="1"/>
          <p:nvPr/>
        </p:nvSpPr>
        <p:spPr>
          <a:xfrm>
            <a:off x="0" y="6240904"/>
            <a:ext cx="9144000" cy="54407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1) The Economist: www.economist.com/node/21548495?frsc=dg|a)</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2) European Commission: https://setis.ec.europa.eu/setis-reports/setis-magazine/power-storage/europe-experience-pumped-storage-boom</a:t>
            </a:r>
          </a:p>
          <a:p>
            <a:pPr>
              <a:defRPr sz="1100" b="0" i="1">
                <a:solidFill>
                  <a:schemeClr val="accent1"/>
                </a:solidFill>
                <a:effectLst>
                  <a:outerShdw blurRad="38100" dist="38100" dir="2700000" rotWithShape="0">
                    <a:srgbClr val="000000"/>
                  </a:outerShdw>
                </a:effectLst>
                <a:latin typeface="+mn-lt"/>
                <a:ea typeface="+mn-ea"/>
                <a:cs typeface="+mn-cs"/>
                <a:sym typeface="Arial"/>
              </a:defRPr>
            </a:pPr>
            <a:r>
              <a:t>3) NREL: www.nrel.gov/docs/fy14osti/60806.pdf	4) https://www.dom.com/about/stations/hydro/bath-county-pumped-storage-station.jsp</a:t>
            </a:r>
          </a:p>
        </p:txBody>
      </p:sp>
      <p:sp>
        <p:nvSpPr>
          <p:cNvPr id="417" name="Rectangle 2"/>
          <p:cNvSpPr txBox="1">
            <a:spLocks noGrp="1"/>
          </p:cNvSpPr>
          <p:nvPr>
            <p:ph type="title"/>
          </p:nvPr>
        </p:nvSpPr>
        <p:spPr>
          <a:xfrm>
            <a:off x="0" y="76200"/>
            <a:ext cx="9144000" cy="609600"/>
          </a:xfrm>
          <a:prstGeom prst="rect">
            <a:avLst/>
          </a:prstGeom>
        </p:spPr>
        <p:txBody>
          <a:bodyPr/>
          <a:lstStyle>
            <a:lvl1pPr>
              <a:defRPr sz="2000"/>
            </a:lvl1pPr>
          </a:lstStyle>
          <a:p>
            <a:r>
              <a:t>Energy storage efficiency (energy out / energy in) for a PSH plant? </a:t>
            </a:r>
          </a:p>
        </p:txBody>
      </p:sp>
      <p:sp>
        <p:nvSpPr>
          <p:cNvPr id="418" name="Rectangle 3"/>
          <p:cNvSpPr txBox="1">
            <a:spLocks noGrp="1"/>
          </p:cNvSpPr>
          <p:nvPr>
            <p:ph type="body" idx="1"/>
          </p:nvPr>
        </p:nvSpPr>
        <p:spPr>
          <a:xfrm>
            <a:off x="228600" y="764119"/>
            <a:ext cx="8915400" cy="5334001"/>
          </a:xfrm>
          <a:prstGeom prst="rect">
            <a:avLst/>
          </a:prstGeom>
        </p:spPr>
        <p:txBody>
          <a:bodyPr/>
          <a:lstStyle/>
          <a:p>
            <a:pPr>
              <a:tabLst>
                <a:tab pos="444500" algn="l"/>
                <a:tab pos="901700" algn="l"/>
              </a:tabLst>
              <a:defRPr sz="1800">
                <a:latin typeface="+mn-lt"/>
                <a:ea typeface="+mn-ea"/>
                <a:cs typeface="+mn-cs"/>
                <a:sym typeface="Arial"/>
              </a:defRPr>
            </a:pPr>
            <a:r>
              <a:t>Various sources cite efficiencies from 70% </a:t>
            </a:r>
            <a:r>
              <a:rPr baseline="30000"/>
              <a:t>1</a:t>
            </a:r>
            <a:r>
              <a:t> to 85% </a:t>
            </a:r>
            <a:r>
              <a:rPr baseline="30000"/>
              <a:t>2</a:t>
            </a:r>
          </a:p>
          <a:p>
            <a:pPr>
              <a:tabLst>
                <a:tab pos="444500" algn="l"/>
                <a:tab pos="901700" algn="l"/>
              </a:tabLst>
              <a:defRPr sz="800" baseline="30000">
                <a:latin typeface="+mn-lt"/>
                <a:ea typeface="+mn-ea"/>
                <a:cs typeface="+mn-cs"/>
                <a:sym typeface="Arial"/>
              </a:defRPr>
            </a:pPr>
            <a:endParaRPr/>
          </a:p>
          <a:p>
            <a:pPr>
              <a:tabLst>
                <a:tab pos="444500" algn="l"/>
                <a:tab pos="901700" algn="l"/>
              </a:tabLst>
              <a:defRPr sz="1800" baseline="30000">
                <a:latin typeface="+mn-lt"/>
                <a:ea typeface="+mn-ea"/>
                <a:cs typeface="+mn-cs"/>
                <a:sym typeface="Arial"/>
              </a:defRPr>
            </a:pPr>
            <a:r>
              <a:t>	</a:t>
            </a:r>
            <a:r>
              <a:rPr baseline="0"/>
              <a:t>I trust the U.S. National Renewable Energy Lab's number: </a:t>
            </a:r>
            <a:r>
              <a:rPr b="1" baseline="0">
                <a:solidFill>
                  <a:srgbClr val="FFCC00"/>
                </a:solidFill>
              </a:rPr>
              <a:t>80%  </a:t>
            </a:r>
            <a:r>
              <a:t>3</a:t>
            </a:r>
          </a:p>
          <a:p>
            <a:pPr>
              <a:tabLst>
                <a:tab pos="444500" algn="l"/>
                <a:tab pos="901700" algn="l"/>
              </a:tabLst>
              <a:defRPr sz="1200" baseline="30000">
                <a:latin typeface="+mn-lt"/>
                <a:ea typeface="+mn-ea"/>
                <a:cs typeface="+mn-cs"/>
                <a:sym typeface="Arial"/>
              </a:defRPr>
            </a:pPr>
            <a:endParaRPr/>
          </a:p>
          <a:p>
            <a:pPr>
              <a:tabLst>
                <a:tab pos="444500" algn="l"/>
                <a:tab pos="901700" algn="l"/>
              </a:tabLst>
              <a:defRPr sz="1800">
                <a:latin typeface="+mn-lt"/>
                <a:ea typeface="+mn-ea"/>
                <a:cs typeface="+mn-cs"/>
                <a:sym typeface="Arial"/>
              </a:defRPr>
            </a:pPr>
            <a:r>
              <a:t>Why is it so low?  Because it's a </a:t>
            </a:r>
            <a:r>
              <a:rPr b="1">
                <a:solidFill>
                  <a:srgbClr val="FFCC00"/>
                </a:solidFill>
              </a:rPr>
              <a:t>round trip efficiency </a:t>
            </a:r>
            <a:r>
              <a:t>involving </a:t>
            </a:r>
            <a:r>
              <a:rPr b="1">
                <a:solidFill>
                  <a:srgbClr val="FFCC00"/>
                </a:solidFill>
              </a:rPr>
              <a:t>two conversions</a:t>
            </a:r>
            <a:r>
              <a:t>:</a:t>
            </a:r>
          </a:p>
          <a:p>
            <a:pPr>
              <a:tabLst>
                <a:tab pos="444500" algn="l"/>
                <a:tab pos="901700" algn="l"/>
              </a:tabLst>
              <a:defRPr sz="800">
                <a:latin typeface="+mn-lt"/>
                <a:ea typeface="+mn-ea"/>
                <a:cs typeface="+mn-cs"/>
                <a:sym typeface="Arial"/>
              </a:defRPr>
            </a:pPr>
            <a:endParaRPr/>
          </a:p>
          <a:p>
            <a:pPr>
              <a:tabLst>
                <a:tab pos="444500" algn="l"/>
                <a:tab pos="901700" algn="l"/>
              </a:tabLst>
              <a:defRPr sz="1800">
                <a:latin typeface="+mn-lt"/>
                <a:ea typeface="+mn-ea"/>
                <a:cs typeface="+mn-cs"/>
                <a:sym typeface="Arial"/>
              </a:defRPr>
            </a:pPr>
            <a:r>
              <a:t>	1) Electricity to potential energy conversion as water is pumped </a:t>
            </a:r>
            <a:r>
              <a:rPr b="1"/>
              <a:t>UP</a:t>
            </a:r>
            <a:r>
              <a:t> the hill</a:t>
            </a:r>
          </a:p>
          <a:p>
            <a:pPr>
              <a:tabLst>
                <a:tab pos="444500" algn="l"/>
                <a:tab pos="901700" algn="l"/>
              </a:tabLst>
              <a:defRPr sz="700">
                <a:latin typeface="+mn-lt"/>
                <a:ea typeface="+mn-ea"/>
                <a:cs typeface="+mn-cs"/>
                <a:sym typeface="Arial"/>
              </a:defRPr>
            </a:pPr>
            <a:endParaRPr/>
          </a:p>
          <a:p>
            <a:pPr>
              <a:tabLst>
                <a:tab pos="444500" algn="l"/>
                <a:tab pos="901700" algn="l"/>
              </a:tabLst>
              <a:defRPr sz="1800">
                <a:latin typeface="+mn-lt"/>
                <a:ea typeface="+mn-ea"/>
                <a:cs typeface="+mn-cs"/>
                <a:sym typeface="Arial"/>
              </a:defRPr>
            </a:pPr>
            <a:r>
              <a:t>	2) Potential energy to electricity conversion when it comes back </a:t>
            </a:r>
            <a:r>
              <a:rPr b="1"/>
              <a:t>DOWN</a:t>
            </a:r>
            <a:r>
              <a:t> the hill</a:t>
            </a:r>
          </a:p>
          <a:p>
            <a:pPr>
              <a:tabLst>
                <a:tab pos="444500" algn="l"/>
                <a:tab pos="901700" algn="l"/>
              </a:tabLst>
              <a:defRPr sz="800">
                <a:latin typeface="+mn-lt"/>
                <a:ea typeface="+mn-ea"/>
                <a:cs typeface="+mn-cs"/>
                <a:sym typeface="Arial"/>
              </a:defRPr>
            </a:pPr>
            <a:endParaRPr/>
          </a:p>
          <a:p>
            <a:pPr>
              <a:tabLst>
                <a:tab pos="444500" algn="l"/>
                <a:tab pos="901700" algn="l"/>
              </a:tabLst>
              <a:defRPr sz="1800">
                <a:latin typeface="+mn-lt"/>
                <a:ea typeface="+mn-ea"/>
                <a:cs typeface="+mn-cs"/>
                <a:sym typeface="Arial"/>
              </a:defRPr>
            </a:pPr>
            <a:r>
              <a:t>	If each conversion is 90% efficient, the "round trip" efficiency = (0.9)</a:t>
            </a:r>
            <a:r>
              <a:rPr baseline="30000"/>
              <a:t>2</a:t>
            </a:r>
            <a:r>
              <a:t> ~ 80% </a:t>
            </a:r>
          </a:p>
          <a:p>
            <a:pPr>
              <a:tabLst>
                <a:tab pos="444500" algn="l"/>
                <a:tab pos="901700" algn="l"/>
              </a:tabLst>
              <a:defRPr sz="1300">
                <a:latin typeface="+mn-lt"/>
                <a:ea typeface="+mn-ea"/>
                <a:cs typeface="+mn-cs"/>
                <a:sym typeface="Arial"/>
              </a:defRPr>
            </a:pPr>
            <a:endParaRPr/>
          </a:p>
          <a:p>
            <a:pPr>
              <a:tabLst>
                <a:tab pos="444500" algn="l"/>
                <a:tab pos="901700" algn="l"/>
              </a:tabLst>
              <a:defRPr sz="1800">
                <a:latin typeface="+mn-lt"/>
                <a:ea typeface="+mn-ea"/>
                <a:cs typeface="+mn-cs"/>
                <a:sym typeface="Arial"/>
              </a:defRPr>
            </a:pPr>
            <a:r>
              <a:t>A PSH turbine moving (in parts) for assembly at the Bath VA PSH site: </a:t>
            </a:r>
            <a:r>
              <a:rPr baseline="30000"/>
              <a:t>4</a:t>
            </a:r>
          </a:p>
        </p:txBody>
      </p:sp>
      <p:pic>
        <p:nvPicPr>
          <p:cNvPr id="419" name="Picture 8" descr="Picture 8"/>
          <p:cNvPicPr>
            <a:picLocks noChangeAspect="1"/>
          </p:cNvPicPr>
          <p:nvPr/>
        </p:nvPicPr>
        <p:blipFill>
          <a:blip r:embed="rId2">
            <a:extLst/>
          </a:blip>
          <a:stretch>
            <a:fillRect/>
          </a:stretch>
        </p:blipFill>
        <p:spPr>
          <a:xfrm>
            <a:off x="5852581" y="4267732"/>
            <a:ext cx="2434168" cy="1785056"/>
          </a:xfrm>
          <a:prstGeom prst="rect">
            <a:avLst/>
          </a:prstGeom>
          <a:ln w="12700">
            <a:miter lim="400000"/>
          </a:ln>
        </p:spPr>
      </p:pic>
      <p:pic>
        <p:nvPicPr>
          <p:cNvPr id="420" name="Picture 9" descr="Picture 9"/>
          <p:cNvPicPr>
            <a:picLocks noChangeAspect="1"/>
          </p:cNvPicPr>
          <p:nvPr/>
        </p:nvPicPr>
        <p:blipFill>
          <a:blip r:embed="rId3">
            <a:extLst/>
          </a:blip>
          <a:srcRect t="28636" b="22499"/>
          <a:stretch>
            <a:fillRect/>
          </a:stretch>
        </p:blipFill>
        <p:spPr>
          <a:xfrm>
            <a:off x="345016" y="4252793"/>
            <a:ext cx="5037374" cy="1805062"/>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2" name="Rectangle 2"/>
          <p:cNvSpPr txBox="1">
            <a:spLocks noGrp="1"/>
          </p:cNvSpPr>
          <p:nvPr>
            <p:ph type="title"/>
          </p:nvPr>
        </p:nvSpPr>
        <p:spPr>
          <a:xfrm>
            <a:off x="0" y="152400"/>
            <a:ext cx="9144000" cy="457200"/>
          </a:xfrm>
          <a:prstGeom prst="rect">
            <a:avLst/>
          </a:prstGeom>
        </p:spPr>
        <p:txBody>
          <a:bodyPr/>
          <a:lstStyle>
            <a:lvl1pPr>
              <a:defRPr sz="2000"/>
            </a:lvl1pPr>
          </a:lstStyle>
          <a:p>
            <a:r>
              <a:t>Key differences between PSH and all other types of hydroelectric power:</a:t>
            </a:r>
          </a:p>
        </p:txBody>
      </p:sp>
      <p:sp>
        <p:nvSpPr>
          <p:cNvPr id="423" name="Rectangle 3"/>
          <p:cNvSpPr txBox="1">
            <a:spLocks noGrp="1"/>
          </p:cNvSpPr>
          <p:nvPr>
            <p:ph type="body" idx="1"/>
          </p:nvPr>
        </p:nvSpPr>
        <p:spPr>
          <a:xfrm>
            <a:off x="73997" y="861484"/>
            <a:ext cx="9070004" cy="5311821"/>
          </a:xfrm>
          <a:prstGeom prst="rect">
            <a:avLst/>
          </a:prstGeom>
        </p:spPr>
        <p:txBody>
          <a:bodyPr/>
          <a:lstStyle/>
          <a:p>
            <a:pPr>
              <a:tabLst>
                <a:tab pos="444500" algn="l"/>
              </a:tabLst>
              <a:defRPr sz="1800">
                <a:latin typeface="+mn-lt"/>
                <a:ea typeface="+mn-ea"/>
                <a:cs typeface="+mn-cs"/>
                <a:sym typeface="Arial"/>
              </a:defRPr>
            </a:pPr>
            <a:r>
              <a:t>PSH's goal to STORE energy that was originally SOURCED elsewhere</a:t>
            </a:r>
          </a:p>
          <a:p>
            <a:pPr>
              <a:tabLst>
                <a:tab pos="444500" algn="l"/>
              </a:tabLst>
              <a:defRPr sz="700">
                <a:latin typeface="+mn-lt"/>
                <a:ea typeface="+mn-ea"/>
                <a:cs typeface="+mn-cs"/>
                <a:sym typeface="Arial"/>
              </a:defRPr>
            </a:pPr>
            <a:endParaRPr/>
          </a:p>
          <a:p>
            <a:pPr>
              <a:tabLst>
                <a:tab pos="444500" algn="l"/>
              </a:tabLst>
              <a:defRPr sz="1800">
                <a:latin typeface="+mn-lt"/>
                <a:ea typeface="+mn-ea"/>
                <a:cs typeface="+mn-cs"/>
                <a:sym typeface="Arial"/>
              </a:defRPr>
            </a:pPr>
            <a:r>
              <a:t>	Including, possibly, from a distant Conventional or ROR hydroelectric plant</a:t>
            </a:r>
          </a:p>
          <a:p>
            <a:pPr>
              <a:tabLst>
                <a:tab pos="444500" algn="l"/>
              </a:tabLst>
              <a:defRPr sz="1600">
                <a:latin typeface="+mn-lt"/>
                <a:ea typeface="+mn-ea"/>
                <a:cs typeface="+mn-cs"/>
                <a:sym typeface="Arial"/>
              </a:defRPr>
            </a:pPr>
            <a:endParaRPr/>
          </a:p>
          <a:p>
            <a:pPr>
              <a:tabLst>
                <a:tab pos="444500" algn="l"/>
              </a:tabLst>
              <a:defRPr sz="1800" b="1">
                <a:solidFill>
                  <a:srgbClr val="FFCC00"/>
                </a:solidFill>
                <a:latin typeface="+mn-lt"/>
                <a:ea typeface="+mn-ea"/>
                <a:cs typeface="+mn-cs"/>
                <a:sym typeface="Arial"/>
              </a:defRPr>
            </a:pPr>
            <a:r>
              <a:t>A PSH can thus operate with a fixed, very limited amount of water</a:t>
            </a:r>
          </a:p>
          <a:p>
            <a:pPr>
              <a:tabLst>
                <a:tab pos="444500" algn="l"/>
              </a:tabLst>
              <a:defRPr sz="1000">
                <a:latin typeface="+mn-lt"/>
                <a:ea typeface="+mn-ea"/>
                <a:cs typeface="+mn-cs"/>
                <a:sym typeface="Arial"/>
              </a:defRPr>
            </a:pPr>
            <a:endParaRPr/>
          </a:p>
          <a:p>
            <a:pPr>
              <a:tabLst>
                <a:tab pos="444500" algn="l"/>
              </a:tabLst>
              <a:defRPr sz="1800">
                <a:latin typeface="+mn-lt"/>
                <a:ea typeface="+mn-ea"/>
                <a:cs typeface="+mn-cs"/>
                <a:sym typeface="Arial"/>
              </a:defRPr>
            </a:pPr>
            <a:r>
              <a:t>	Which is just shuttled up and down repeatedly</a:t>
            </a:r>
          </a:p>
          <a:p>
            <a:pPr>
              <a:tabLst>
                <a:tab pos="444500" algn="l"/>
              </a:tabLst>
              <a:defRPr sz="1000">
                <a:latin typeface="+mn-lt"/>
                <a:ea typeface="+mn-ea"/>
                <a:cs typeface="+mn-cs"/>
                <a:sym typeface="Arial"/>
              </a:defRPr>
            </a:pPr>
            <a:endParaRPr/>
          </a:p>
          <a:p>
            <a:pPr>
              <a:tabLst>
                <a:tab pos="444500" algn="l"/>
              </a:tabLst>
              <a:defRPr sz="1800">
                <a:latin typeface="+mn-lt"/>
                <a:ea typeface="+mn-ea"/>
                <a:cs typeface="+mn-cs"/>
                <a:sym typeface="Arial"/>
              </a:defRPr>
            </a:pPr>
            <a:r>
              <a:t>		between its two reservoirs</a:t>
            </a:r>
          </a:p>
          <a:p>
            <a:pPr>
              <a:tabLst>
                <a:tab pos="444500" algn="l"/>
              </a:tabLst>
              <a:defRPr sz="1400">
                <a:latin typeface="+mn-lt"/>
                <a:ea typeface="+mn-ea"/>
                <a:cs typeface="+mn-cs"/>
                <a:sym typeface="Arial"/>
              </a:defRPr>
            </a:pPr>
            <a:endParaRPr/>
          </a:p>
          <a:p>
            <a:pPr>
              <a:tabLst>
                <a:tab pos="444500" algn="l"/>
              </a:tabLst>
              <a:defRPr sz="1800">
                <a:latin typeface="+mn-lt"/>
                <a:ea typeface="+mn-ea"/>
                <a:cs typeface="+mn-cs"/>
                <a:sym typeface="Arial"/>
              </a:defRPr>
            </a:pPr>
            <a:r>
              <a:t>As seen here at the Bath VA PSH plant for which:</a:t>
            </a:r>
          </a:p>
          <a:p>
            <a:pPr>
              <a:tabLst>
                <a:tab pos="444500" algn="l"/>
              </a:tabLst>
              <a:defRPr sz="1000">
                <a:latin typeface="+mn-lt"/>
                <a:ea typeface="+mn-ea"/>
                <a:cs typeface="+mn-cs"/>
                <a:sym typeface="Arial"/>
              </a:defRPr>
            </a:pPr>
            <a:endParaRPr/>
          </a:p>
          <a:p>
            <a:pPr>
              <a:tabLst>
                <a:tab pos="444500" algn="l"/>
              </a:tabLst>
              <a:defRPr sz="1800">
                <a:latin typeface="+mn-lt"/>
                <a:ea typeface="+mn-ea"/>
                <a:cs typeface="+mn-cs"/>
                <a:sym typeface="Arial"/>
              </a:defRPr>
            </a:pPr>
            <a:r>
              <a:t>	</a:t>
            </a:r>
            <a:r>
              <a:rPr b="1">
                <a:solidFill>
                  <a:srgbClr val="FFCC00"/>
                </a:solidFill>
              </a:rPr>
              <a:t>There are only two rather small reservoirs</a:t>
            </a:r>
          </a:p>
          <a:p>
            <a:pPr>
              <a:tabLst>
                <a:tab pos="444500" algn="l"/>
              </a:tabLst>
              <a:defRPr sz="1100">
                <a:latin typeface="+mn-lt"/>
                <a:ea typeface="+mn-ea"/>
                <a:cs typeface="+mn-cs"/>
                <a:sym typeface="Arial"/>
              </a:defRPr>
            </a:pPr>
            <a:endParaRPr/>
          </a:p>
          <a:p>
            <a:pPr>
              <a:tabLst>
                <a:tab pos="444500" algn="l"/>
              </a:tabLst>
              <a:defRPr sz="1800">
                <a:latin typeface="+mn-lt"/>
                <a:ea typeface="+mn-ea"/>
                <a:cs typeface="+mn-cs"/>
                <a:sym typeface="Arial"/>
              </a:defRPr>
            </a:pPr>
            <a:r>
              <a:t>	</a:t>
            </a:r>
            <a:r>
              <a:rPr b="1">
                <a:solidFill>
                  <a:srgbClr val="FFCC00"/>
                </a:solidFill>
              </a:rPr>
              <a:t>There is no incoming / outgoing river</a:t>
            </a:r>
          </a:p>
          <a:p>
            <a:pPr>
              <a:tabLst>
                <a:tab pos="444500" algn="l"/>
              </a:tabLst>
              <a:defRPr sz="1100">
                <a:latin typeface="+mn-lt"/>
                <a:ea typeface="+mn-ea"/>
                <a:cs typeface="+mn-cs"/>
                <a:sym typeface="Arial"/>
              </a:defRPr>
            </a:pPr>
            <a:endParaRPr/>
          </a:p>
          <a:p>
            <a:pPr>
              <a:tabLst>
                <a:tab pos="444500" algn="l"/>
                <a:tab pos="914400" algn="l"/>
              </a:tabLst>
              <a:defRPr sz="1800">
                <a:latin typeface="+mn-lt"/>
                <a:ea typeface="+mn-ea"/>
                <a:cs typeface="+mn-cs"/>
                <a:sym typeface="Arial"/>
              </a:defRPr>
            </a:pPr>
            <a:r>
              <a:t>	(OK, there's a small creek entering upper right)</a:t>
            </a:r>
          </a:p>
        </p:txBody>
      </p:sp>
      <p:grpSp>
        <p:nvGrpSpPr>
          <p:cNvPr id="428" name="Group"/>
          <p:cNvGrpSpPr/>
          <p:nvPr/>
        </p:nvGrpSpPr>
        <p:grpSpPr>
          <a:xfrm>
            <a:off x="5764696" y="2484783"/>
            <a:ext cx="3232047" cy="4218616"/>
            <a:chOff x="0" y="0"/>
            <a:chExt cx="3232045" cy="4218614"/>
          </a:xfrm>
        </p:grpSpPr>
        <p:pic>
          <p:nvPicPr>
            <p:cNvPr id="424" name="Picture 6" descr="Picture 6"/>
            <p:cNvPicPr>
              <a:picLocks noChangeAspect="1"/>
            </p:cNvPicPr>
            <p:nvPr/>
          </p:nvPicPr>
          <p:blipFill>
            <a:blip r:embed="rId2">
              <a:extLst/>
            </a:blip>
            <a:stretch>
              <a:fillRect/>
            </a:stretch>
          </p:blipFill>
          <p:spPr>
            <a:xfrm>
              <a:off x="0" y="0"/>
              <a:ext cx="3232046" cy="4218615"/>
            </a:xfrm>
            <a:prstGeom prst="rect">
              <a:avLst/>
            </a:prstGeom>
            <a:ln w="12700" cap="flat">
              <a:noFill/>
              <a:miter lim="400000"/>
            </a:ln>
            <a:effectLst/>
          </p:spPr>
        </p:pic>
        <p:sp>
          <p:nvSpPr>
            <p:cNvPr id="425" name="TextBox 7"/>
            <p:cNvSpPr txBox="1"/>
            <p:nvPr/>
          </p:nvSpPr>
          <p:spPr>
            <a:xfrm rot="18209518">
              <a:off x="1805926" y="2577024"/>
              <a:ext cx="970135" cy="313393"/>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defRPr sz="1600" b="0">
                  <a:solidFill>
                    <a:srgbClr val="FFFF00"/>
                  </a:solidFill>
                  <a:latin typeface="+mn-lt"/>
                  <a:ea typeface="+mn-ea"/>
                  <a:cs typeface="+mn-cs"/>
                  <a:sym typeface="Arial"/>
                </a:defRPr>
              </a:lvl1pPr>
            </a:lstStyle>
            <a:p>
              <a:r>
                <a:t>1 km</a:t>
              </a:r>
            </a:p>
          </p:txBody>
        </p:sp>
        <p:sp>
          <p:nvSpPr>
            <p:cNvPr id="426" name="TextBox 9"/>
            <p:cNvSpPr txBox="1"/>
            <p:nvPr/>
          </p:nvSpPr>
          <p:spPr>
            <a:xfrm>
              <a:off x="907772" y="588592"/>
              <a:ext cx="1647377" cy="288825"/>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400" b="0">
                  <a:solidFill>
                    <a:srgbClr val="FFFF00"/>
                  </a:solidFill>
                  <a:latin typeface="+mn-lt"/>
                  <a:ea typeface="+mn-ea"/>
                  <a:cs typeface="+mn-cs"/>
                  <a:sym typeface="Arial"/>
                </a:defRPr>
              </a:lvl1pPr>
            </a:lstStyle>
            <a:p>
              <a:r>
                <a:t>Upper Reservoir</a:t>
              </a:r>
            </a:p>
          </p:txBody>
        </p:sp>
        <p:sp>
          <p:nvSpPr>
            <p:cNvPr id="427" name="TextBox 10"/>
            <p:cNvSpPr txBox="1"/>
            <p:nvPr/>
          </p:nvSpPr>
          <p:spPr>
            <a:xfrm>
              <a:off x="102246" y="2552142"/>
              <a:ext cx="1441455" cy="288825"/>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400" b="0">
                  <a:solidFill>
                    <a:srgbClr val="FFFF00"/>
                  </a:solidFill>
                  <a:latin typeface="+mn-lt"/>
                  <a:ea typeface="+mn-ea"/>
                  <a:cs typeface="+mn-cs"/>
                  <a:sym typeface="Arial"/>
                </a:defRPr>
              </a:lvl1pPr>
            </a:lstStyle>
            <a:p>
              <a:r>
                <a:t>Lower Reservoir</a:t>
              </a: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 name="Rectangle 2"/>
          <p:cNvSpPr txBox="1">
            <a:spLocks noGrp="1"/>
          </p:cNvSpPr>
          <p:nvPr>
            <p:ph type="title"/>
          </p:nvPr>
        </p:nvSpPr>
        <p:spPr>
          <a:xfrm>
            <a:off x="0" y="76199"/>
            <a:ext cx="9144000" cy="505884"/>
          </a:xfrm>
          <a:prstGeom prst="rect">
            <a:avLst/>
          </a:prstGeom>
        </p:spPr>
        <p:txBody>
          <a:bodyPr/>
          <a:lstStyle>
            <a:lvl1pPr>
              <a:defRPr sz="2000"/>
            </a:lvl1pPr>
          </a:lstStyle>
          <a:p>
            <a:r>
              <a:t>But quantification of energy storage then runs into a recurring problem:</a:t>
            </a:r>
          </a:p>
        </p:txBody>
      </p:sp>
      <p:sp>
        <p:nvSpPr>
          <p:cNvPr id="431" name="Rectangle 3"/>
          <p:cNvSpPr txBox="1">
            <a:spLocks noGrp="1"/>
          </p:cNvSpPr>
          <p:nvPr>
            <p:ph type="body" idx="1"/>
          </p:nvPr>
        </p:nvSpPr>
        <p:spPr>
          <a:xfrm>
            <a:off x="175685" y="680193"/>
            <a:ext cx="8915401" cy="5943601"/>
          </a:xfrm>
          <a:prstGeom prst="rect">
            <a:avLst/>
          </a:prstGeom>
        </p:spPr>
        <p:txBody>
          <a:bodyPr/>
          <a:lstStyle/>
          <a:p>
            <a:pPr algn="ctr" defTabSz="877823">
              <a:defRPr sz="1727">
                <a:solidFill>
                  <a:srgbClr val="FFCC00"/>
                </a:solidFill>
                <a:effectLst>
                  <a:outerShdw blurRad="36576" dist="36576" dir="2700000" rotWithShape="0">
                    <a:srgbClr val="000000"/>
                  </a:outerShdw>
                </a:effectLst>
                <a:latin typeface="+mn-lt"/>
                <a:ea typeface="+mn-ea"/>
                <a:cs typeface="+mn-cs"/>
                <a:sym typeface="Arial"/>
              </a:defRPr>
            </a:pPr>
            <a:r>
              <a:t>A failure to distinguish between Energy and Energy Flow (= Power)</a:t>
            </a:r>
          </a:p>
          <a:p>
            <a:pPr defTabSz="877823">
              <a:tabLst>
                <a:tab pos="419100" algn="l"/>
                <a:tab pos="863600" algn="l"/>
                <a:tab pos="1308100" algn="l"/>
              </a:tabLst>
              <a:defRPr sz="1152" b="1">
                <a:effectLst>
                  <a:outerShdw blurRad="36576" dist="36576" dir="2700000" rotWithShape="0">
                    <a:srgbClr val="000000"/>
                  </a:outerShdw>
                </a:effectLst>
                <a:latin typeface="+mn-lt"/>
                <a:ea typeface="+mn-ea"/>
                <a:cs typeface="+mn-cs"/>
                <a:sym typeface="Arial"/>
              </a:defRPr>
            </a:pPr>
            <a:endParaRPr/>
          </a:p>
          <a:p>
            <a:pPr defTabSz="877823">
              <a:tabLst>
                <a:tab pos="419100" algn="l"/>
                <a:tab pos="863600" algn="l"/>
                <a:tab pos="1308100" algn="l"/>
              </a:tabLst>
              <a:defRPr sz="1727" b="1">
                <a:effectLst>
                  <a:outerShdw blurRad="36576" dist="36576" dir="2700000" rotWithShape="0">
                    <a:srgbClr val="000000"/>
                  </a:outerShdw>
                </a:effectLst>
                <a:latin typeface="+mn-lt"/>
                <a:ea typeface="+mn-ea"/>
                <a:cs typeface="+mn-cs"/>
                <a:sym typeface="Arial"/>
              </a:defRPr>
            </a:pPr>
            <a:r>
              <a:t>We generally want to store as much ENERGY as possible</a:t>
            </a:r>
          </a:p>
          <a:p>
            <a:pPr defTabSz="877823">
              <a:tabLst>
                <a:tab pos="419100" algn="l"/>
                <a:tab pos="863600" algn="l"/>
                <a:tab pos="1308100" algn="l"/>
              </a:tabLst>
              <a:defRPr sz="672">
                <a:effectLst>
                  <a:outerShdw blurRad="36576" dist="36576" dir="2700000" rotWithShape="0">
                    <a:srgbClr val="000000"/>
                  </a:outerShdw>
                </a:effectLst>
                <a:latin typeface="+mn-lt"/>
                <a:ea typeface="+mn-ea"/>
                <a:cs typeface="+mn-cs"/>
                <a:sym typeface="Arial"/>
              </a:defRPr>
            </a:pPr>
            <a:endParaRPr/>
          </a:p>
          <a:p>
            <a:pPr defTabSz="877823">
              <a:tabLst>
                <a:tab pos="419100" algn="l"/>
                <a:tab pos="863600" algn="l"/>
                <a:tab pos="1308100" algn="l"/>
              </a:tabLst>
              <a:defRPr sz="1727">
                <a:effectLst>
                  <a:outerShdw blurRad="36576" dist="36576" dir="2700000" rotWithShape="0">
                    <a:srgbClr val="000000"/>
                  </a:outerShdw>
                </a:effectLst>
                <a:latin typeface="+mn-lt"/>
                <a:ea typeface="+mn-ea"/>
                <a:cs typeface="+mn-cs"/>
                <a:sym typeface="Arial"/>
              </a:defRPr>
            </a:pPr>
            <a:r>
              <a:t>	That energy capacity is measured in energy units such as a</a:t>
            </a:r>
          </a:p>
          <a:p>
            <a:pPr defTabSz="877823">
              <a:tabLst>
                <a:tab pos="419100" algn="l"/>
                <a:tab pos="863600" algn="l"/>
                <a:tab pos="1308100" algn="l"/>
              </a:tabLst>
              <a:defRPr sz="768">
                <a:effectLst>
                  <a:outerShdw blurRad="36576" dist="36576" dir="2700000" rotWithShape="0">
                    <a:srgbClr val="000000"/>
                  </a:outerShdw>
                </a:effectLst>
                <a:latin typeface="+mn-lt"/>
                <a:ea typeface="+mn-ea"/>
                <a:cs typeface="+mn-cs"/>
                <a:sym typeface="Arial"/>
              </a:defRPr>
            </a:pPr>
            <a:endParaRPr/>
          </a:p>
          <a:p>
            <a:pPr defTabSz="877823">
              <a:tabLst>
                <a:tab pos="419100" algn="l"/>
                <a:tab pos="863600" algn="l"/>
                <a:tab pos="1308100" algn="l"/>
              </a:tabLst>
              <a:defRPr sz="1727">
                <a:effectLst>
                  <a:outerShdw blurRad="36576" dist="36576" dir="2700000" rotWithShape="0">
                    <a:srgbClr val="000000"/>
                  </a:outerShdw>
                </a:effectLst>
                <a:latin typeface="+mn-lt"/>
                <a:ea typeface="+mn-ea"/>
                <a:cs typeface="+mn-cs"/>
                <a:sym typeface="Arial"/>
              </a:defRPr>
            </a:pPr>
            <a:r>
              <a:t>		 </a:t>
            </a:r>
            <a:r>
              <a:rPr b="1"/>
              <a:t>Joule </a:t>
            </a:r>
            <a:r>
              <a:t>or its equivalent, a </a:t>
            </a:r>
            <a:r>
              <a:rPr b="1"/>
              <a:t>Watt-second</a:t>
            </a:r>
            <a:r>
              <a:t>, or as its multiple </a:t>
            </a:r>
          </a:p>
          <a:p>
            <a:pPr defTabSz="877823">
              <a:tabLst>
                <a:tab pos="419100" algn="l"/>
                <a:tab pos="863600" algn="l"/>
                <a:tab pos="1308100" algn="l"/>
              </a:tabLst>
              <a:defRPr sz="672" b="1">
                <a:effectLst>
                  <a:outerShdw blurRad="36576" dist="36576" dir="2700000" rotWithShape="0">
                    <a:srgbClr val="000000"/>
                  </a:outerShdw>
                </a:effectLst>
                <a:latin typeface="+mn-lt"/>
                <a:ea typeface="+mn-ea"/>
                <a:cs typeface="+mn-cs"/>
                <a:sym typeface="Arial"/>
              </a:defRPr>
            </a:pPr>
            <a:endParaRPr/>
          </a:p>
          <a:p>
            <a:pPr defTabSz="877823">
              <a:tabLst>
                <a:tab pos="419100" algn="l"/>
                <a:tab pos="863600" algn="l"/>
                <a:tab pos="1308100" algn="l"/>
              </a:tabLst>
              <a:defRPr sz="1727" b="1">
                <a:effectLst>
                  <a:outerShdw blurRad="36576" dist="36576" dir="2700000" rotWithShape="0">
                    <a:srgbClr val="000000"/>
                  </a:outerShdw>
                </a:effectLst>
                <a:latin typeface="+mn-lt"/>
                <a:ea typeface="+mn-ea"/>
                <a:cs typeface="+mn-cs"/>
                <a:sym typeface="Arial"/>
              </a:defRPr>
            </a:pPr>
            <a:r>
              <a:t>			</a:t>
            </a:r>
            <a:r>
              <a:rPr b="0"/>
              <a:t>of a kilo-Watt-hour (kW-h) = 1000 x W x 3600 s = 3.6x10</a:t>
            </a:r>
            <a:r>
              <a:rPr b="0" baseline="29916"/>
              <a:t>6</a:t>
            </a:r>
            <a:r>
              <a:rPr b="0"/>
              <a:t> Joules</a:t>
            </a:r>
          </a:p>
          <a:p>
            <a:pPr defTabSz="877823">
              <a:tabLst>
                <a:tab pos="419100" algn="l"/>
                <a:tab pos="863600" algn="l"/>
                <a:tab pos="1308100" algn="l"/>
              </a:tabLst>
              <a:defRPr sz="1152">
                <a:effectLst>
                  <a:outerShdw blurRad="36576" dist="36576" dir="2700000" rotWithShape="0">
                    <a:srgbClr val="000000"/>
                  </a:outerShdw>
                </a:effectLst>
                <a:latin typeface="+mn-lt"/>
                <a:ea typeface="+mn-ea"/>
                <a:cs typeface="+mn-cs"/>
                <a:sym typeface="Arial"/>
              </a:defRPr>
            </a:pPr>
            <a:endParaRPr/>
          </a:p>
          <a:p>
            <a:pPr defTabSz="877823">
              <a:tabLst>
                <a:tab pos="419100" algn="l"/>
                <a:tab pos="863600" algn="l"/>
                <a:tab pos="1308100" algn="l"/>
              </a:tabLst>
              <a:defRPr sz="1727">
                <a:effectLst>
                  <a:outerShdw blurRad="36576" dist="36576" dir="2700000" rotWithShape="0">
                    <a:srgbClr val="000000"/>
                  </a:outerShdw>
                </a:effectLst>
                <a:latin typeface="+mn-lt"/>
                <a:ea typeface="+mn-ea"/>
                <a:cs typeface="+mn-cs"/>
                <a:sym typeface="Arial"/>
              </a:defRPr>
            </a:pPr>
            <a:r>
              <a:t>	</a:t>
            </a:r>
            <a:r>
              <a:rPr b="1">
                <a:solidFill>
                  <a:srgbClr val="FFCC00"/>
                </a:solidFill>
              </a:rPr>
              <a:t>PSH energy capacity </a:t>
            </a:r>
            <a:r>
              <a:t>is the gravitational potential energy of water transferred</a:t>
            </a:r>
          </a:p>
          <a:p>
            <a:pPr defTabSz="877823">
              <a:tabLst>
                <a:tab pos="419100" algn="l"/>
                <a:tab pos="863600" algn="l"/>
                <a:tab pos="1308100" algn="l"/>
              </a:tabLst>
              <a:defRPr sz="672" b="1">
                <a:effectLst>
                  <a:outerShdw blurRad="36576" dist="36576" dir="2700000" rotWithShape="0">
                    <a:srgbClr val="000000"/>
                  </a:outerShdw>
                </a:effectLst>
                <a:latin typeface="+mn-lt"/>
                <a:ea typeface="+mn-ea"/>
                <a:cs typeface="+mn-cs"/>
                <a:sym typeface="Arial"/>
              </a:defRPr>
            </a:pPr>
            <a:endParaRPr/>
          </a:p>
          <a:p>
            <a:pPr defTabSz="877823">
              <a:tabLst>
                <a:tab pos="419100" algn="l"/>
                <a:tab pos="863600" algn="l"/>
                <a:tab pos="1308100" algn="l"/>
              </a:tabLst>
              <a:defRPr sz="1727" b="1">
                <a:effectLst>
                  <a:outerShdw blurRad="36576" dist="36576" dir="2700000" rotWithShape="0">
                    <a:srgbClr val="000000"/>
                  </a:outerShdw>
                </a:effectLst>
                <a:latin typeface="+mn-lt"/>
                <a:ea typeface="+mn-ea"/>
                <a:cs typeface="+mn-cs"/>
                <a:sym typeface="Arial"/>
              </a:defRPr>
            </a:pPr>
            <a:r>
              <a:t>		</a:t>
            </a:r>
            <a:r>
              <a:rPr b="0"/>
              <a:t>= </a:t>
            </a:r>
            <a:r>
              <a:t>Mass</a:t>
            </a:r>
            <a:r>
              <a:rPr baseline="-25791"/>
              <a:t>water</a:t>
            </a:r>
            <a:r>
              <a:t> x g x </a:t>
            </a:r>
            <a:r>
              <a:rPr b="0"/>
              <a:t>Δ</a:t>
            </a:r>
            <a:r>
              <a:t> height  </a:t>
            </a:r>
            <a:r>
              <a:rPr b="0"/>
              <a:t>(g = earth's surface gravity = 9.8 m/s</a:t>
            </a:r>
            <a:r>
              <a:rPr b="0" baseline="29916"/>
              <a:t>2</a:t>
            </a:r>
            <a:r>
              <a:rPr b="0"/>
              <a:t>)</a:t>
            </a:r>
          </a:p>
          <a:p>
            <a:pPr defTabSz="877823">
              <a:tabLst>
                <a:tab pos="419100" algn="l"/>
                <a:tab pos="863600" algn="l"/>
                <a:tab pos="1308100" algn="l"/>
              </a:tabLst>
              <a:defRPr sz="1727" b="1">
                <a:effectLst>
                  <a:outerShdw blurRad="36576" dist="36576" dir="2700000" rotWithShape="0">
                    <a:srgbClr val="000000"/>
                  </a:outerShdw>
                </a:effectLst>
                <a:latin typeface="+mn-lt"/>
                <a:ea typeface="+mn-ea"/>
                <a:cs typeface="+mn-cs"/>
                <a:sym typeface="Arial"/>
              </a:defRPr>
            </a:pPr>
            <a:endParaRPr/>
          </a:p>
          <a:p>
            <a:pPr defTabSz="877823">
              <a:tabLst>
                <a:tab pos="419100" algn="l"/>
                <a:tab pos="863600" algn="l"/>
                <a:tab pos="1308100" algn="l"/>
              </a:tabLst>
              <a:defRPr sz="1727" b="1">
                <a:effectLst>
                  <a:outerShdw blurRad="36576" dist="36576" dir="2700000" rotWithShape="0">
                    <a:srgbClr val="000000"/>
                  </a:outerShdw>
                </a:effectLst>
                <a:latin typeface="+mn-lt"/>
                <a:ea typeface="+mn-ea"/>
                <a:cs typeface="+mn-cs"/>
                <a:sym typeface="Arial"/>
              </a:defRPr>
            </a:pPr>
            <a:r>
              <a:t>We may also need to release that energy at a certain rate = POWER</a:t>
            </a:r>
          </a:p>
          <a:p>
            <a:pPr defTabSz="877823">
              <a:tabLst>
                <a:tab pos="419100" algn="l"/>
                <a:tab pos="863600" algn="l"/>
                <a:tab pos="1308100" algn="l"/>
              </a:tabLst>
              <a:defRPr sz="672">
                <a:effectLst>
                  <a:outerShdw blurRad="36576" dist="36576" dir="2700000" rotWithShape="0">
                    <a:srgbClr val="000000"/>
                  </a:outerShdw>
                </a:effectLst>
                <a:latin typeface="+mn-lt"/>
                <a:ea typeface="+mn-ea"/>
                <a:cs typeface="+mn-cs"/>
                <a:sym typeface="Arial"/>
              </a:defRPr>
            </a:pPr>
            <a:endParaRPr/>
          </a:p>
          <a:p>
            <a:pPr defTabSz="877823">
              <a:tabLst>
                <a:tab pos="419100" algn="l"/>
                <a:tab pos="863600" algn="l"/>
                <a:tab pos="1308100" algn="l"/>
              </a:tabLst>
              <a:defRPr sz="1727">
                <a:effectLst>
                  <a:outerShdw blurRad="36576" dist="36576" dir="2700000" rotWithShape="0">
                    <a:srgbClr val="000000"/>
                  </a:outerShdw>
                </a:effectLst>
                <a:latin typeface="+mn-lt"/>
                <a:ea typeface="+mn-ea"/>
                <a:cs typeface="+mn-cs"/>
                <a:sym typeface="Arial"/>
              </a:defRPr>
            </a:pPr>
            <a:r>
              <a:t>	Which has the unit of Watts, or its multiples of kW, MW or GW</a:t>
            </a:r>
          </a:p>
          <a:p>
            <a:pPr defTabSz="877823">
              <a:tabLst>
                <a:tab pos="419100" algn="l"/>
                <a:tab pos="863600" algn="l"/>
                <a:tab pos="1308100" algn="l"/>
              </a:tabLst>
              <a:defRPr sz="1056">
                <a:effectLst>
                  <a:outerShdw blurRad="36576" dist="36576" dir="2700000" rotWithShape="0">
                    <a:srgbClr val="000000"/>
                  </a:outerShdw>
                </a:effectLst>
                <a:latin typeface="+mn-lt"/>
                <a:ea typeface="+mn-ea"/>
                <a:cs typeface="+mn-cs"/>
                <a:sym typeface="Arial"/>
              </a:defRPr>
            </a:pPr>
            <a:endParaRPr/>
          </a:p>
          <a:p>
            <a:pPr defTabSz="877823">
              <a:tabLst>
                <a:tab pos="419100" algn="l"/>
                <a:tab pos="863600" algn="l"/>
                <a:tab pos="1308100" algn="l"/>
              </a:tabLst>
              <a:defRPr sz="1727">
                <a:effectLst>
                  <a:outerShdw blurRad="36576" dist="36576" dir="2700000" rotWithShape="0">
                    <a:srgbClr val="000000"/>
                  </a:outerShdw>
                </a:effectLst>
                <a:latin typeface="+mn-lt"/>
                <a:ea typeface="+mn-ea"/>
                <a:cs typeface="+mn-cs"/>
                <a:sym typeface="Arial"/>
              </a:defRPr>
            </a:pPr>
            <a:r>
              <a:t>	</a:t>
            </a:r>
            <a:r>
              <a:rPr b="1">
                <a:solidFill>
                  <a:srgbClr val="FFCC00"/>
                </a:solidFill>
              </a:rPr>
              <a:t>PSH power </a:t>
            </a:r>
            <a:r>
              <a:t>depends the speed of water transfer between its two reservoirs</a:t>
            </a:r>
          </a:p>
          <a:p>
            <a:pPr defTabSz="877823">
              <a:tabLst>
                <a:tab pos="419100" algn="l"/>
                <a:tab pos="863600" algn="l"/>
                <a:tab pos="1308100" algn="l"/>
              </a:tabLst>
              <a:defRPr sz="672">
                <a:effectLst>
                  <a:outerShdw blurRad="36576" dist="36576" dir="2700000" rotWithShape="0">
                    <a:srgbClr val="000000"/>
                  </a:outerShdw>
                </a:effectLst>
                <a:latin typeface="+mn-lt"/>
                <a:ea typeface="+mn-ea"/>
                <a:cs typeface="+mn-cs"/>
                <a:sym typeface="Arial"/>
              </a:defRPr>
            </a:pPr>
            <a:endParaRPr/>
          </a:p>
          <a:p>
            <a:pPr defTabSz="877823">
              <a:tabLst>
                <a:tab pos="419100" algn="l"/>
                <a:tab pos="863600" algn="l"/>
                <a:tab pos="1308100" algn="l"/>
              </a:tabLst>
              <a:defRPr sz="1727">
                <a:effectLst>
                  <a:outerShdw blurRad="36576" dist="36576" dir="2700000" rotWithShape="0">
                    <a:srgbClr val="000000"/>
                  </a:outerShdw>
                </a:effectLst>
                <a:latin typeface="+mn-lt"/>
                <a:ea typeface="+mn-ea"/>
                <a:cs typeface="+mn-cs"/>
                <a:sym typeface="Arial"/>
              </a:defRPr>
            </a:pPr>
            <a:r>
              <a:t>		Which is limited by the size of its connecting piping (penstocks)</a:t>
            </a:r>
          </a:p>
          <a:p>
            <a:pPr defTabSz="877823">
              <a:tabLst>
                <a:tab pos="419100" algn="l"/>
                <a:tab pos="863600" algn="l"/>
                <a:tab pos="1308100" algn="l"/>
              </a:tabLst>
              <a:defRPr sz="672">
                <a:effectLst>
                  <a:outerShdw blurRad="36576" dist="36576" dir="2700000" rotWithShape="0">
                    <a:srgbClr val="000000"/>
                  </a:outerShdw>
                </a:effectLst>
                <a:latin typeface="+mn-lt"/>
                <a:ea typeface="+mn-ea"/>
                <a:cs typeface="+mn-cs"/>
                <a:sym typeface="Arial"/>
              </a:defRPr>
            </a:pPr>
            <a:endParaRPr/>
          </a:p>
          <a:p>
            <a:pPr defTabSz="877823">
              <a:tabLst>
                <a:tab pos="419100" algn="l"/>
                <a:tab pos="863600" algn="l"/>
                <a:tab pos="1308100" algn="l"/>
              </a:tabLst>
              <a:defRPr sz="1727">
                <a:effectLst>
                  <a:outerShdw blurRad="36576" dist="36576" dir="2700000" rotWithShape="0">
                    <a:srgbClr val="000000"/>
                  </a:outerShdw>
                </a:effectLst>
                <a:latin typeface="+mn-lt"/>
                <a:ea typeface="+mn-ea"/>
                <a:cs typeface="+mn-cs"/>
                <a:sym typeface="Arial"/>
              </a:defRPr>
            </a:pPr>
            <a:r>
              <a:t>			and the size of its turbine pump/generators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3" name="Rectangle 2"/>
          <p:cNvSpPr txBox="1">
            <a:spLocks noGrp="1"/>
          </p:cNvSpPr>
          <p:nvPr>
            <p:ph type="title"/>
          </p:nvPr>
        </p:nvSpPr>
        <p:spPr>
          <a:xfrm>
            <a:off x="0" y="76199"/>
            <a:ext cx="9144000" cy="505884"/>
          </a:xfrm>
          <a:prstGeom prst="rect">
            <a:avLst/>
          </a:prstGeom>
        </p:spPr>
        <p:txBody>
          <a:bodyPr/>
          <a:lstStyle>
            <a:lvl1pPr>
              <a:defRPr sz="2000"/>
            </a:lvl1pPr>
          </a:lstStyle>
          <a:p>
            <a:r>
              <a:t>PSH energy storage capacity and discharge power are thus unrelated!</a:t>
            </a:r>
          </a:p>
        </p:txBody>
      </p:sp>
      <p:sp>
        <p:nvSpPr>
          <p:cNvPr id="434" name="Rectangle 3"/>
          <p:cNvSpPr txBox="1">
            <a:spLocks noGrp="1"/>
          </p:cNvSpPr>
          <p:nvPr>
            <p:ph type="body" idx="1"/>
          </p:nvPr>
        </p:nvSpPr>
        <p:spPr>
          <a:xfrm>
            <a:off x="142555" y="713322"/>
            <a:ext cx="9001446" cy="5943601"/>
          </a:xfrm>
          <a:prstGeom prst="rect">
            <a:avLst/>
          </a:prstGeom>
        </p:spPr>
        <p:txBody>
          <a:bodyPr/>
          <a:lstStyle/>
          <a:p>
            <a:pPr algn="ctr" defTabSz="896111">
              <a:tabLst>
                <a:tab pos="431800" algn="l"/>
                <a:tab pos="876300" algn="l"/>
                <a:tab pos="1333500" algn="l"/>
              </a:tabLst>
              <a:defRPr sz="1764">
                <a:effectLst>
                  <a:outerShdw blurRad="37338" dist="37338" dir="2700000" rotWithShape="0">
                    <a:srgbClr val="000000"/>
                  </a:outerShdw>
                </a:effectLst>
                <a:latin typeface="+mn-lt"/>
                <a:ea typeface="+mn-ea"/>
                <a:cs typeface="+mn-cs"/>
                <a:sym typeface="Arial"/>
              </a:defRPr>
            </a:pPr>
            <a:r>
              <a:t>Reservoir size &amp; separation =&gt; Energy storage capacity</a:t>
            </a:r>
          </a:p>
          <a:p>
            <a:pPr algn="ctr" defTabSz="896111">
              <a:tabLst>
                <a:tab pos="431800" algn="l"/>
                <a:tab pos="876300" algn="l"/>
                <a:tab pos="1333500" algn="l"/>
              </a:tabLst>
              <a:defRPr sz="686">
                <a:effectLst>
                  <a:outerShdw blurRad="37338" dist="37338" dir="2700000" rotWithShape="0">
                    <a:srgbClr val="000000"/>
                  </a:outerShdw>
                </a:effectLst>
                <a:latin typeface="+mn-lt"/>
                <a:ea typeface="+mn-ea"/>
                <a:cs typeface="+mn-cs"/>
                <a:sym typeface="Arial"/>
              </a:defRPr>
            </a:pPr>
            <a:endParaRPr/>
          </a:p>
          <a:p>
            <a:pPr algn="ctr" defTabSz="896111">
              <a:tabLst>
                <a:tab pos="431800" algn="l"/>
                <a:tab pos="876300" algn="l"/>
                <a:tab pos="1333500" algn="l"/>
              </a:tabLst>
              <a:defRPr sz="1764">
                <a:effectLst>
                  <a:outerShdw blurRad="37338" dist="37338" dir="2700000" rotWithShape="0">
                    <a:srgbClr val="000000"/>
                  </a:outerShdw>
                </a:effectLst>
                <a:latin typeface="+mn-lt"/>
                <a:ea typeface="+mn-ea"/>
                <a:cs typeface="+mn-cs"/>
                <a:sym typeface="Arial"/>
              </a:defRPr>
            </a:pPr>
            <a:r>
              <a:t>Piping &amp; turbine size =&gt; Energy discharge rate (= power)</a:t>
            </a:r>
          </a:p>
          <a:p>
            <a:pPr defTabSz="896111">
              <a:tabLst>
                <a:tab pos="431800" algn="l"/>
                <a:tab pos="876300" algn="l"/>
                <a:tab pos="1333500" algn="l"/>
              </a:tabLst>
              <a:defRPr sz="1078">
                <a:effectLst>
                  <a:outerShdw blurRad="37338" dist="37338" dir="2700000" rotWithShape="0">
                    <a:srgbClr val="000000"/>
                  </a:outerShdw>
                </a:effectLst>
                <a:latin typeface="+mn-lt"/>
                <a:ea typeface="+mn-ea"/>
                <a:cs typeface="+mn-cs"/>
                <a:sym typeface="Arial"/>
              </a:defRPr>
            </a:pPr>
            <a:endParaRPr/>
          </a:p>
          <a:p>
            <a:pPr algn="ctr" defTabSz="896111">
              <a:tabLst>
                <a:tab pos="431800" algn="l"/>
                <a:tab pos="876300" algn="l"/>
                <a:tab pos="1333500" algn="l"/>
              </a:tabLst>
              <a:defRPr sz="1764" b="1">
                <a:solidFill>
                  <a:srgbClr val="FFCC00"/>
                </a:solidFill>
                <a:effectLst>
                  <a:outerShdw blurRad="37338" dist="37338" dir="2700000" rotWithShape="0">
                    <a:srgbClr val="000000"/>
                  </a:outerShdw>
                </a:effectLst>
                <a:latin typeface="+mn-lt"/>
                <a:ea typeface="+mn-ea"/>
                <a:cs typeface="+mn-cs"/>
                <a:sym typeface="Arial"/>
              </a:defRPr>
            </a:pPr>
            <a:r>
              <a:t>But the press &amp; power companies discuss ONLY discharge power!</a:t>
            </a:r>
          </a:p>
          <a:p>
            <a:pPr defTabSz="896111">
              <a:tabLst>
                <a:tab pos="431800" algn="l"/>
                <a:tab pos="876300" algn="l"/>
                <a:tab pos="1333500" algn="l"/>
              </a:tabLst>
              <a:defRPr sz="1176">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64">
                <a:effectLst>
                  <a:outerShdw blurRad="37338" dist="37338" dir="2700000" rotWithShape="0">
                    <a:srgbClr val="000000"/>
                  </a:outerShdw>
                </a:effectLst>
                <a:latin typeface="+mn-lt"/>
                <a:ea typeface="+mn-ea"/>
                <a:cs typeface="+mn-cs"/>
                <a:sym typeface="Arial"/>
              </a:defRPr>
            </a:pPr>
            <a:r>
              <a:t>To demonstrate why that missing energy capacity is important, consider this scenario:</a:t>
            </a:r>
          </a:p>
          <a:p>
            <a:pPr defTabSz="896111">
              <a:tabLst>
                <a:tab pos="431800" algn="l"/>
                <a:tab pos="876300" algn="l"/>
                <a:tab pos="1333500" algn="l"/>
              </a:tabLst>
              <a:defRPr sz="784" b="1">
                <a:effectLst>
                  <a:outerShdw blurRad="37338" dist="37338" dir="2700000" rotWithShape="0">
                    <a:srgbClr val="000000"/>
                  </a:outerShdw>
                </a:effectLst>
                <a:latin typeface="+mn-lt"/>
                <a:ea typeface="+mn-ea"/>
                <a:cs typeface="+mn-cs"/>
                <a:sym typeface="Arial"/>
              </a:defRPr>
            </a:pPr>
            <a:endParaRPr/>
          </a:p>
          <a:p>
            <a:pPr algn="ctr" defTabSz="896111">
              <a:tabLst>
                <a:tab pos="431800" algn="l"/>
                <a:tab pos="876300" algn="l"/>
                <a:tab pos="1333500" algn="l"/>
              </a:tabLst>
              <a:defRPr sz="1764" b="1">
                <a:effectLst>
                  <a:outerShdw blurRad="37338" dist="37338" dir="2700000" rotWithShape="0">
                    <a:srgbClr val="000000"/>
                  </a:outerShdw>
                </a:effectLst>
                <a:latin typeface="+mn-lt"/>
                <a:ea typeface="+mn-ea"/>
                <a:cs typeface="+mn-cs"/>
                <a:sym typeface="Arial"/>
              </a:defRPr>
            </a:pPr>
            <a:r>
              <a:t>I am offered a cheap personal mini PSH that can produce "1 MW of Power"</a:t>
            </a:r>
          </a:p>
          <a:p>
            <a:pPr defTabSz="896111">
              <a:tabLst>
                <a:tab pos="431800" algn="l"/>
                <a:tab pos="876300" algn="l"/>
                <a:tab pos="1333500" algn="l"/>
              </a:tabLst>
              <a:defRPr sz="686" b="1">
                <a:effectLst>
                  <a:outerShdw blurRad="37338" dist="37338" dir="2700000" rotWithShape="0">
                    <a:srgbClr val="000000"/>
                  </a:outerShdw>
                </a:effectLst>
                <a:latin typeface="+mn-lt"/>
                <a:ea typeface="+mn-ea"/>
                <a:cs typeface="+mn-cs"/>
                <a:sym typeface="Arial"/>
              </a:defRPr>
            </a:pPr>
            <a:endParaRPr/>
          </a:p>
          <a:p>
            <a:pPr algn="ctr" defTabSz="896111">
              <a:tabLst>
                <a:tab pos="431800" algn="l"/>
                <a:tab pos="876300" algn="l"/>
                <a:tab pos="1333500" algn="l"/>
              </a:tabLst>
              <a:defRPr sz="1764">
                <a:effectLst>
                  <a:outerShdw blurRad="37338" dist="37338" dir="2700000" rotWithShape="0">
                    <a:srgbClr val="000000"/>
                  </a:outerShdw>
                </a:effectLst>
                <a:latin typeface="+mn-lt"/>
                <a:ea typeface="+mn-ea"/>
                <a:cs typeface="+mn-cs"/>
                <a:sym typeface="Arial"/>
              </a:defRPr>
            </a:pPr>
            <a:r>
              <a:t>Fantastic!  I'll put solar cells on my roof and </a:t>
            </a:r>
            <a:r>
              <a:rPr b="1"/>
              <a:t>cut my connection to the grid!</a:t>
            </a:r>
          </a:p>
          <a:p>
            <a:pPr defTabSz="896111">
              <a:tabLst>
                <a:tab pos="431800" algn="l"/>
                <a:tab pos="876300" algn="l"/>
                <a:tab pos="1333500" algn="l"/>
              </a:tabLst>
              <a:defRPr sz="1176">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64">
                <a:effectLst>
                  <a:outerShdw blurRad="37338" dist="37338" dir="2700000" rotWithShape="0">
                    <a:srgbClr val="000000"/>
                  </a:outerShdw>
                </a:effectLst>
                <a:latin typeface="+mn-lt"/>
                <a:ea typeface="+mn-ea"/>
                <a:cs typeface="+mn-cs"/>
                <a:sym typeface="Arial"/>
              </a:defRPr>
            </a:pPr>
            <a:r>
              <a:t>But is this enough?  What if that 1 MW level can only be maintained for 1 second?</a:t>
            </a:r>
          </a:p>
          <a:p>
            <a:pPr defTabSz="896111">
              <a:tabLst>
                <a:tab pos="431800" algn="l"/>
                <a:tab pos="876300" algn="l"/>
                <a:tab pos="1333500" algn="l"/>
              </a:tabLst>
              <a:defRPr sz="686">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64">
                <a:effectLst>
                  <a:outerShdw blurRad="37338" dist="37338" dir="2700000" rotWithShape="0">
                    <a:srgbClr val="000000"/>
                  </a:outerShdw>
                </a:effectLst>
                <a:latin typeface="+mn-lt"/>
                <a:ea typeface="+mn-ea"/>
                <a:cs typeface="+mn-cs"/>
                <a:sym typeface="Arial"/>
              </a:defRPr>
            </a:pPr>
            <a:r>
              <a:t>	That would imply that this mini PSH has an energy storage capacity of:</a:t>
            </a:r>
          </a:p>
          <a:p>
            <a:pPr defTabSz="896111">
              <a:tabLst>
                <a:tab pos="431800" algn="l"/>
                <a:tab pos="876300" algn="l"/>
                <a:tab pos="1333500" algn="l"/>
              </a:tabLst>
              <a:defRPr sz="784">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64">
                <a:effectLst>
                  <a:outerShdw blurRad="37338" dist="37338" dir="2700000" rotWithShape="0">
                    <a:srgbClr val="000000"/>
                  </a:outerShdw>
                </a:effectLst>
                <a:latin typeface="+mn-lt"/>
                <a:ea typeface="+mn-ea"/>
                <a:cs typeface="+mn-cs"/>
                <a:sym typeface="Arial"/>
              </a:defRPr>
            </a:pPr>
            <a:r>
              <a:t>		1 MW-second = 10</a:t>
            </a:r>
            <a:r>
              <a:rPr baseline="29959"/>
              <a:t>6</a:t>
            </a:r>
            <a:r>
              <a:t> W-s = (10</a:t>
            </a:r>
            <a:r>
              <a:rPr baseline="29959"/>
              <a:t>6</a:t>
            </a:r>
            <a:r>
              <a:t> / 1000 x 3600) kW-h = 0.28 kW-h</a:t>
            </a:r>
          </a:p>
          <a:p>
            <a:pPr defTabSz="896111">
              <a:tabLst>
                <a:tab pos="431800" algn="l"/>
                <a:tab pos="876300" algn="l"/>
                <a:tab pos="1333500" algn="l"/>
              </a:tabLst>
              <a:defRPr sz="980">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64">
                <a:effectLst>
                  <a:outerShdw blurRad="37338" dist="37338" dir="2700000" rotWithShape="0">
                    <a:srgbClr val="000000"/>
                  </a:outerShdw>
                </a:effectLst>
                <a:latin typeface="+mn-lt"/>
                <a:ea typeface="+mn-ea"/>
                <a:cs typeface="+mn-cs"/>
                <a:sym typeface="Arial"/>
              </a:defRPr>
            </a:pPr>
            <a:r>
              <a:t>Say I extract its energy more slowly to cook dinner in my 1500 W toaster oven</a:t>
            </a:r>
          </a:p>
          <a:p>
            <a:pPr defTabSz="896111">
              <a:tabLst>
                <a:tab pos="431800" algn="l"/>
                <a:tab pos="876300" algn="l"/>
                <a:tab pos="1333500" algn="l"/>
              </a:tabLst>
              <a:defRPr sz="686">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 pos="1333500" algn="l"/>
              </a:tabLst>
              <a:defRPr sz="1764">
                <a:effectLst>
                  <a:outerShdw blurRad="37338" dist="37338" dir="2700000" rotWithShape="0">
                    <a:srgbClr val="000000"/>
                  </a:outerShdw>
                </a:effectLst>
                <a:latin typeface="+mn-lt"/>
                <a:ea typeface="+mn-ea"/>
                <a:cs typeface="+mn-cs"/>
                <a:sym typeface="Arial"/>
              </a:defRPr>
            </a:pPr>
            <a:r>
              <a:t>	It could then cook for (0.27 kW-h) / (1.5 kW) = 0.19 h = </a:t>
            </a:r>
            <a:r>
              <a:rPr b="1"/>
              <a:t>11 minutes</a:t>
            </a:r>
          </a:p>
          <a:p>
            <a:pPr defTabSz="896111">
              <a:tabLst>
                <a:tab pos="431800" algn="l"/>
                <a:tab pos="876300" algn="l"/>
                <a:tab pos="1333500" algn="l"/>
              </a:tabLst>
              <a:defRPr sz="1372" b="1">
                <a:effectLst>
                  <a:outerShdw blurRad="37338" dist="37338" dir="2700000" rotWithShape="0">
                    <a:srgbClr val="000000"/>
                  </a:outerShdw>
                </a:effectLst>
                <a:latin typeface="+mn-lt"/>
                <a:ea typeface="+mn-ea"/>
                <a:cs typeface="+mn-cs"/>
                <a:sym typeface="Arial"/>
              </a:defRPr>
            </a:pPr>
            <a:endParaRPr/>
          </a:p>
          <a:p>
            <a:pPr algn="ctr" defTabSz="896111">
              <a:tabLst>
                <a:tab pos="431800" algn="l"/>
                <a:tab pos="876300" algn="l"/>
                <a:tab pos="1333500" algn="l"/>
              </a:tabLst>
              <a:defRPr sz="1764" b="1">
                <a:effectLst>
                  <a:outerShdw blurRad="37338" dist="37338" dir="2700000" rotWithShape="0">
                    <a:srgbClr val="000000"/>
                  </a:outerShdw>
                </a:effectLst>
                <a:latin typeface="+mn-lt"/>
                <a:ea typeface="+mn-ea"/>
                <a:cs typeface="+mn-cs"/>
                <a:sym typeface="Arial"/>
              </a:defRPr>
            </a:pPr>
            <a:r>
              <a:t>A quick dinner (alone) would thus wipe out my overnight energy!</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 name="Rectangle 5"/>
          <p:cNvSpPr txBox="1"/>
          <p:nvPr/>
        </p:nvSpPr>
        <p:spPr>
          <a:xfrm>
            <a:off x="304800" y="6547175"/>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https://www.eia.gov/totalenergy/data/monthly/pdf/flow/css_2015_energy.pdf</a:t>
            </a:r>
          </a:p>
        </p:txBody>
      </p:sp>
      <p:sp>
        <p:nvSpPr>
          <p:cNvPr id="131" name="Rectangle 2"/>
          <p:cNvSpPr txBox="1">
            <a:spLocks noGrp="1"/>
          </p:cNvSpPr>
          <p:nvPr>
            <p:ph type="title"/>
          </p:nvPr>
        </p:nvSpPr>
        <p:spPr>
          <a:xfrm>
            <a:off x="304800" y="76200"/>
            <a:ext cx="8534400" cy="495300"/>
          </a:xfrm>
          <a:prstGeom prst="rect">
            <a:avLst/>
          </a:prstGeom>
        </p:spPr>
        <p:txBody>
          <a:bodyPr/>
          <a:lstStyle>
            <a:lvl1pPr>
              <a:defRPr sz="2000"/>
            </a:lvl1pPr>
          </a:lstStyle>
          <a:p>
            <a:r>
              <a:t>But those "renewable only" numbers must be put into perspective:</a:t>
            </a:r>
          </a:p>
        </p:txBody>
      </p:sp>
      <p:sp>
        <p:nvSpPr>
          <p:cNvPr id="132" name="Rectangle 3"/>
          <p:cNvSpPr txBox="1">
            <a:spLocks noGrp="1"/>
          </p:cNvSpPr>
          <p:nvPr>
            <p:ph type="body" idx="1"/>
          </p:nvPr>
        </p:nvSpPr>
        <p:spPr>
          <a:xfrm>
            <a:off x="154518" y="637122"/>
            <a:ext cx="8989481" cy="5791201"/>
          </a:xfrm>
          <a:prstGeom prst="rect">
            <a:avLst/>
          </a:prstGeom>
        </p:spPr>
        <p:txBody>
          <a:bodyPr/>
          <a:lstStyle/>
          <a:p>
            <a:pPr>
              <a:defRPr sz="1800">
                <a:latin typeface="+mn-lt"/>
                <a:ea typeface="+mn-ea"/>
                <a:cs typeface="+mn-cs"/>
                <a:sym typeface="Arial"/>
              </a:defRPr>
            </a:pPr>
            <a:r>
              <a:t>Also from the U.S. Energy Information Administration, for 2015: </a:t>
            </a:r>
            <a:r>
              <a:rPr baseline="30000"/>
              <a:t>1</a:t>
            </a:r>
            <a:r>
              <a:t>  </a:t>
            </a:r>
          </a:p>
          <a:p>
            <a:pPr>
              <a:spcBef>
                <a:spcPts val="100"/>
              </a:spcBef>
              <a:defRPr sz="500">
                <a:solidFill>
                  <a:srgbClr val="FFCC00"/>
                </a:solidFill>
                <a:latin typeface="+mn-lt"/>
                <a:ea typeface="+mn-ea"/>
                <a:cs typeface="+mn-cs"/>
                <a:sym typeface="Arial"/>
              </a:defRPr>
            </a:pPr>
            <a:r>
              <a:t>	</a:t>
            </a:r>
          </a:p>
          <a:p>
            <a:pPr algn="ctr">
              <a:defRPr sz="1800">
                <a:solidFill>
                  <a:srgbClr val="FFCC00"/>
                </a:solidFill>
                <a:latin typeface="+mn-lt"/>
                <a:ea typeface="+mn-ea"/>
                <a:cs typeface="+mn-cs"/>
                <a:sym typeface="Arial"/>
              </a:defRPr>
            </a:pPr>
            <a:r>
              <a:t>TOTAL Renewable Electric Power = 13%</a:t>
            </a:r>
          </a:p>
          <a:p>
            <a:pPr algn="ctr">
              <a:defRPr sz="1100">
                <a:latin typeface="+mn-lt"/>
                <a:ea typeface="+mn-ea"/>
                <a:cs typeface="+mn-cs"/>
                <a:sym typeface="Arial"/>
              </a:defRPr>
            </a:pPr>
            <a:endParaRPr/>
          </a:p>
          <a:p>
            <a:pPr>
              <a:defRPr sz="1800">
                <a:solidFill>
                  <a:srgbClr val="FFCC00"/>
                </a:solidFill>
                <a:latin typeface="+mn-lt"/>
                <a:ea typeface="+mn-ea"/>
                <a:cs typeface="+mn-cs"/>
                <a:sym typeface="Arial"/>
              </a:defRPr>
            </a:pPr>
            <a:endParaRPr/>
          </a:p>
          <a:p>
            <a:pPr>
              <a:defRPr sz="1800">
                <a:solidFill>
                  <a:srgbClr val="FFCC00"/>
                </a:solidFill>
                <a:latin typeface="+mn-lt"/>
                <a:ea typeface="+mn-ea"/>
                <a:cs typeface="+mn-cs"/>
                <a:sym typeface="Arial"/>
              </a:defRPr>
            </a:pPr>
            <a:r>
              <a:t>	</a:t>
            </a:r>
          </a:p>
          <a:p>
            <a:pPr>
              <a:defRPr sz="1800">
                <a:solidFill>
                  <a:srgbClr val="FFCC00"/>
                </a:solidFill>
                <a:latin typeface="+mn-lt"/>
                <a:ea typeface="+mn-ea"/>
                <a:cs typeface="+mn-cs"/>
                <a:sym typeface="Arial"/>
              </a:defRPr>
            </a:pPr>
            <a:endParaRPr/>
          </a:p>
          <a:p>
            <a:pPr>
              <a:defRPr sz="1800">
                <a:solidFill>
                  <a:srgbClr val="FFCC00"/>
                </a:solidFill>
                <a:latin typeface="+mn-lt"/>
                <a:ea typeface="+mn-ea"/>
                <a:cs typeface="+mn-cs"/>
                <a:sym typeface="Arial"/>
              </a:defRPr>
            </a:pPr>
            <a:endParaRPr/>
          </a:p>
          <a:p>
            <a:pPr>
              <a:defRPr sz="1800">
                <a:solidFill>
                  <a:srgbClr val="FFCC00"/>
                </a:solidFill>
                <a:latin typeface="+mn-lt"/>
                <a:ea typeface="+mn-ea"/>
                <a:cs typeface="+mn-cs"/>
                <a:sym typeface="Arial"/>
              </a:defRPr>
            </a:pPr>
            <a:endParaRPr/>
          </a:p>
          <a:p>
            <a:pPr>
              <a:defRPr sz="1100">
                <a:solidFill>
                  <a:srgbClr val="FFCC00"/>
                </a:solidFill>
                <a:latin typeface="+mn-lt"/>
                <a:ea typeface="+mn-ea"/>
                <a:cs typeface="+mn-cs"/>
                <a:sym typeface="Arial"/>
              </a:defRPr>
            </a:pPr>
            <a:endParaRPr/>
          </a:p>
          <a:p>
            <a:pPr>
              <a:defRPr sz="1800">
                <a:solidFill>
                  <a:srgbClr val="FFCC00"/>
                </a:solidFill>
                <a:latin typeface="+mn-lt"/>
                <a:ea typeface="+mn-ea"/>
                <a:cs typeface="+mn-cs"/>
                <a:sym typeface="Arial"/>
              </a:defRPr>
            </a:pPr>
            <a:endParaRPr/>
          </a:p>
          <a:p>
            <a:pPr>
              <a:defRPr sz="1800">
                <a:solidFill>
                  <a:srgbClr val="FFCC00"/>
                </a:solidFill>
                <a:latin typeface="+mn-lt"/>
                <a:ea typeface="+mn-ea"/>
                <a:cs typeface="+mn-cs"/>
                <a:sym typeface="Arial"/>
              </a:defRPr>
            </a:pPr>
            <a:endParaRPr/>
          </a:p>
          <a:p>
            <a:pPr>
              <a:defRPr sz="1800">
                <a:solidFill>
                  <a:srgbClr val="FFCC00"/>
                </a:solidFill>
                <a:latin typeface="+mn-lt"/>
                <a:ea typeface="+mn-ea"/>
                <a:cs typeface="+mn-cs"/>
                <a:sym typeface="Arial"/>
              </a:defRPr>
            </a:pPr>
            <a:endParaRPr/>
          </a:p>
          <a:p>
            <a:pPr algn="ctr">
              <a:defRPr sz="500">
                <a:latin typeface="+mn-lt"/>
                <a:ea typeface="+mn-ea"/>
                <a:cs typeface="+mn-cs"/>
                <a:sym typeface="Arial"/>
              </a:defRPr>
            </a:pPr>
            <a:endParaRPr/>
          </a:p>
          <a:p>
            <a:pPr>
              <a:tabLst>
                <a:tab pos="444500" algn="l"/>
              </a:tabLst>
              <a:defRPr sz="1800">
                <a:latin typeface="+mn-lt"/>
                <a:ea typeface="+mn-ea"/>
                <a:cs typeface="+mn-cs"/>
                <a:sym typeface="Arial"/>
              </a:defRPr>
            </a:pPr>
            <a:r>
              <a:t>	</a:t>
            </a:r>
            <a:r>
              <a:rPr sz="1600" b="1">
                <a:solidFill>
                  <a:srgbClr val="FFCC00"/>
                </a:solidFill>
              </a:rPr>
              <a:t>Hydro</a:t>
            </a:r>
            <a:r>
              <a:rPr sz="1600"/>
              <a:t> =  44% of 13% = 5.72% of U.S. Electric Power		      </a:t>
            </a:r>
            <a:r>
              <a:rPr sz="1600" b="1">
                <a:solidFill>
                  <a:srgbClr val="FFBE1A"/>
                </a:solidFill>
              </a:rPr>
              <a:t>TOTALING ONLY</a:t>
            </a:r>
            <a:r>
              <a:rPr sz="1200"/>
              <a:t>	</a:t>
            </a:r>
            <a:endParaRPr sz="1600">
              <a:solidFill>
                <a:srgbClr val="FFCC00"/>
              </a:solidFill>
            </a:endParaRPr>
          </a:p>
          <a:p>
            <a:pPr>
              <a:spcBef>
                <a:spcPts val="300"/>
              </a:spcBef>
              <a:tabLst>
                <a:tab pos="444500" algn="l"/>
              </a:tabLst>
              <a:defRPr sz="1600">
                <a:latin typeface="+mn-lt"/>
                <a:ea typeface="+mn-ea"/>
                <a:cs typeface="+mn-cs"/>
                <a:sym typeface="Arial"/>
              </a:defRPr>
            </a:pPr>
            <a:r>
              <a:t>	</a:t>
            </a:r>
            <a:r>
              <a:rPr b="1">
                <a:solidFill>
                  <a:srgbClr val="FFCC00"/>
                </a:solidFill>
              </a:rPr>
              <a:t>Wind power </a:t>
            </a:r>
            <a:r>
              <a:t>= 37% of 13% = 4.81% of U.S. Electric Power	     </a:t>
            </a:r>
            <a:r>
              <a:rPr sz="1400" b="1">
                <a:solidFill>
                  <a:srgbClr val="FFBE1A"/>
                </a:solidFill>
              </a:rPr>
              <a:t>10.5% OF US POWER </a:t>
            </a:r>
            <a:endParaRPr sz="1400" b="1" baseline="30000">
              <a:solidFill>
                <a:srgbClr val="FFBE1A"/>
              </a:solidFill>
            </a:endParaRPr>
          </a:p>
          <a:p>
            <a:pPr>
              <a:tabLst>
                <a:tab pos="444500" algn="l"/>
              </a:tabLst>
              <a:defRPr sz="1800" b="1" baseline="30000">
                <a:solidFill>
                  <a:srgbClr val="FFBE1A"/>
                </a:solidFill>
                <a:latin typeface="+mn-lt"/>
                <a:ea typeface="+mn-ea"/>
                <a:cs typeface="+mn-cs"/>
                <a:sym typeface="Arial"/>
              </a:defRPr>
            </a:pPr>
            <a:endParaRPr/>
          </a:p>
          <a:p>
            <a:pPr>
              <a:tabLst>
                <a:tab pos="444500" algn="l"/>
              </a:tabLst>
              <a:defRPr sz="1800">
                <a:latin typeface="+mn-lt"/>
                <a:ea typeface="+mn-ea"/>
                <a:cs typeface="+mn-cs"/>
                <a:sym typeface="Arial"/>
              </a:defRPr>
            </a:pPr>
            <a:r>
              <a:t>2016 EIA documents cited in </a:t>
            </a:r>
            <a:r>
              <a:rPr b="1"/>
              <a:t>U.S. Production &amp; Consumption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notes</a:t>
            </a:r>
          </a:p>
          <a:p>
            <a:pPr>
              <a:tabLst>
                <a:tab pos="444500" algn="l"/>
              </a:tabLst>
              <a:defRPr sz="500">
                <a:latin typeface="+mn-lt"/>
                <a:ea typeface="+mn-ea"/>
                <a:cs typeface="+mn-cs"/>
                <a:sym typeface="Arial"/>
              </a:defRPr>
            </a:pPr>
            <a:endParaRPr/>
          </a:p>
          <a:p>
            <a:pPr>
              <a:tabLst>
                <a:tab pos="444500" algn="l"/>
              </a:tabLst>
              <a:defRPr sz="1800">
                <a:latin typeface="+mn-lt"/>
                <a:ea typeface="+mn-ea"/>
                <a:cs typeface="+mn-cs"/>
                <a:sym typeface="Arial"/>
              </a:defRPr>
            </a:pPr>
            <a:r>
              <a:t>	indicated that the hydro + wind total grew to </a:t>
            </a:r>
            <a:r>
              <a:rPr b="1">
                <a:solidFill>
                  <a:srgbClr val="FFCC00"/>
                </a:solidFill>
              </a:rPr>
              <a:t>11.86% </a:t>
            </a:r>
            <a:r>
              <a:t>a year later </a:t>
            </a:r>
          </a:p>
        </p:txBody>
      </p:sp>
      <p:sp>
        <p:nvSpPr>
          <p:cNvPr id="133" name="Right Brace 6"/>
          <p:cNvSpPr/>
          <p:nvPr/>
        </p:nvSpPr>
        <p:spPr>
          <a:xfrm>
            <a:off x="6451596" y="4643997"/>
            <a:ext cx="381001" cy="69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45"/>
                  <a:pt x="10800" y="994"/>
                </a:cubicBezTo>
                <a:lnTo>
                  <a:pt x="10800" y="9806"/>
                </a:lnTo>
                <a:cubicBezTo>
                  <a:pt x="10800" y="10355"/>
                  <a:pt x="15635" y="10800"/>
                  <a:pt x="21600" y="10800"/>
                </a:cubicBezTo>
                <a:cubicBezTo>
                  <a:pt x="15635" y="10800"/>
                  <a:pt x="10800" y="11245"/>
                  <a:pt x="10800" y="11794"/>
                </a:cubicBezTo>
                <a:lnTo>
                  <a:pt x="10800" y="20606"/>
                </a:lnTo>
                <a:cubicBezTo>
                  <a:pt x="10800" y="21155"/>
                  <a:pt x="5965" y="21600"/>
                  <a:pt x="0" y="21600"/>
                </a:cubicBezTo>
              </a:path>
            </a:pathLst>
          </a:custGeom>
          <a:ln w="38100">
            <a:solidFill>
              <a:srgbClr val="FFCC00"/>
            </a:solidFill>
          </a:ln>
        </p:spPr>
        <p:txBody>
          <a:bodyPr lIns="45719" rIns="45719"/>
          <a:lstStyle/>
          <a:p>
            <a:pPr>
              <a:defRPr>
                <a:solidFill>
                  <a:srgbClr val="FFFFFF"/>
                </a:solidFill>
              </a:defRPr>
            </a:pPr>
            <a:endParaRPr/>
          </a:p>
        </p:txBody>
      </p:sp>
      <p:grpSp>
        <p:nvGrpSpPr>
          <p:cNvPr id="141" name="Group 14"/>
          <p:cNvGrpSpPr/>
          <p:nvPr/>
        </p:nvGrpSpPr>
        <p:grpSpPr>
          <a:xfrm>
            <a:off x="243413" y="1492263"/>
            <a:ext cx="8519583" cy="2931585"/>
            <a:chOff x="0" y="0"/>
            <a:chExt cx="8519582" cy="2931584"/>
          </a:xfrm>
        </p:grpSpPr>
        <p:pic>
          <p:nvPicPr>
            <p:cNvPr id="134" name="Picture 11" descr="Picture 11"/>
            <p:cNvPicPr>
              <a:picLocks noChangeAspect="1"/>
            </p:cNvPicPr>
            <p:nvPr/>
          </p:nvPicPr>
          <p:blipFill>
            <a:blip r:embed="rId5">
              <a:extLst/>
            </a:blip>
            <a:stretch>
              <a:fillRect/>
            </a:stretch>
          </p:blipFill>
          <p:spPr>
            <a:xfrm>
              <a:off x="1786718" y="0"/>
              <a:ext cx="4990562" cy="2931585"/>
            </a:xfrm>
            <a:prstGeom prst="rect">
              <a:avLst/>
            </a:prstGeom>
            <a:ln w="12700" cap="flat">
              <a:noFill/>
              <a:miter lim="400000"/>
            </a:ln>
            <a:effectLst/>
          </p:spPr>
        </p:pic>
        <p:sp>
          <p:nvSpPr>
            <p:cNvPr id="135" name="TextBox 7"/>
            <p:cNvSpPr txBox="1"/>
            <p:nvPr/>
          </p:nvSpPr>
          <p:spPr>
            <a:xfrm>
              <a:off x="0" y="2255681"/>
              <a:ext cx="1463278" cy="307341"/>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r">
                <a:defRPr sz="1400" b="0">
                  <a:solidFill>
                    <a:srgbClr val="00C800"/>
                  </a:solidFill>
                </a:defRPr>
              </a:lvl1pPr>
            </a:lstStyle>
            <a:p>
              <a:r>
                <a:t>ALL Renewables</a:t>
              </a:r>
            </a:p>
          </p:txBody>
        </p:sp>
        <p:sp>
          <p:nvSpPr>
            <p:cNvPr id="136" name="TextBox 9"/>
            <p:cNvSpPr txBox="1"/>
            <p:nvPr/>
          </p:nvSpPr>
          <p:spPr>
            <a:xfrm>
              <a:off x="7126564" y="1982584"/>
              <a:ext cx="1393019" cy="523241"/>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defRPr sz="1400" b="0">
                  <a:solidFill>
                    <a:srgbClr val="00C800"/>
                  </a:solidFill>
                </a:defRPr>
              </a:lvl1pPr>
            </a:lstStyle>
            <a:p>
              <a:r>
                <a:t>Contribution to Electric Power</a:t>
              </a:r>
            </a:p>
          </p:txBody>
        </p:sp>
        <p:sp>
          <p:nvSpPr>
            <p:cNvPr id="137" name="Donut 8"/>
            <p:cNvSpPr/>
            <p:nvPr/>
          </p:nvSpPr>
          <p:spPr>
            <a:xfrm>
              <a:off x="4651452" y="2173569"/>
              <a:ext cx="218037" cy="13796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95" y="10800"/>
                  </a:moveTo>
                  <a:cubicBezTo>
                    <a:pt x="1595" y="15373"/>
                    <a:pt x="5716" y="19080"/>
                    <a:pt x="10800" y="19080"/>
                  </a:cubicBezTo>
                  <a:cubicBezTo>
                    <a:pt x="15884" y="19080"/>
                    <a:pt x="20005" y="15373"/>
                    <a:pt x="20005" y="10800"/>
                  </a:cubicBezTo>
                  <a:cubicBezTo>
                    <a:pt x="20005" y="6227"/>
                    <a:pt x="15884" y="2520"/>
                    <a:pt x="10800" y="2520"/>
                  </a:cubicBezTo>
                  <a:cubicBezTo>
                    <a:pt x="5716" y="2520"/>
                    <a:pt x="1595" y="6227"/>
                    <a:pt x="1595" y="10800"/>
                  </a:cubicBezTo>
                  <a:close/>
                </a:path>
              </a:pathLst>
            </a:custGeom>
            <a:solidFill>
              <a:srgbClr val="FFCC00"/>
            </a:solidFill>
            <a:ln w="127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38" name="Donut 10"/>
            <p:cNvSpPr/>
            <p:nvPr/>
          </p:nvSpPr>
          <p:spPr>
            <a:xfrm>
              <a:off x="4496001" y="1694921"/>
              <a:ext cx="726791" cy="75878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0" y="10800"/>
                  </a:moveTo>
                  <a:cubicBezTo>
                    <a:pt x="240" y="16638"/>
                    <a:pt x="4968" y="21370"/>
                    <a:pt x="10800" y="21370"/>
                  </a:cubicBezTo>
                  <a:cubicBezTo>
                    <a:pt x="16632" y="21370"/>
                    <a:pt x="21360" y="16638"/>
                    <a:pt x="21360" y="10800"/>
                  </a:cubicBezTo>
                  <a:cubicBezTo>
                    <a:pt x="21360" y="4962"/>
                    <a:pt x="16632" y="230"/>
                    <a:pt x="10800" y="230"/>
                  </a:cubicBezTo>
                  <a:cubicBezTo>
                    <a:pt x="4968" y="230"/>
                    <a:pt x="240" y="4962"/>
                    <a:pt x="240" y="10800"/>
                  </a:cubicBezTo>
                  <a:close/>
                </a:path>
              </a:pathLst>
            </a:custGeom>
            <a:solidFill>
              <a:srgbClr val="FFCC00"/>
            </a:solidFill>
            <a:ln w="3175"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39" name="Left Brace 12"/>
            <p:cNvSpPr/>
            <p:nvPr/>
          </p:nvSpPr>
          <p:spPr>
            <a:xfrm>
              <a:off x="1493956" y="2289673"/>
              <a:ext cx="222075" cy="2491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882"/>
                    <a:pt x="10800" y="19995"/>
                  </a:cubicBezTo>
                  <a:lnTo>
                    <a:pt x="10800" y="12405"/>
                  </a:lnTo>
                  <a:cubicBezTo>
                    <a:pt x="10800" y="11518"/>
                    <a:pt x="5965" y="10800"/>
                    <a:pt x="0" y="10800"/>
                  </a:cubicBezTo>
                  <a:cubicBezTo>
                    <a:pt x="5965" y="10800"/>
                    <a:pt x="10800" y="10082"/>
                    <a:pt x="10800" y="9195"/>
                  </a:cubicBezTo>
                  <a:lnTo>
                    <a:pt x="10800" y="1605"/>
                  </a:lnTo>
                  <a:cubicBezTo>
                    <a:pt x="10800" y="718"/>
                    <a:pt x="15635" y="0"/>
                    <a:pt x="21600" y="0"/>
                  </a:cubicBezTo>
                </a:path>
              </a:pathLst>
            </a:custGeom>
            <a:noFill/>
            <a:ln w="38100" cap="flat">
              <a:solidFill>
                <a:srgbClr val="00C8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40" name="Left Brace 13"/>
            <p:cNvSpPr/>
            <p:nvPr/>
          </p:nvSpPr>
          <p:spPr>
            <a:xfrm flipH="1">
              <a:off x="6827793" y="1680375"/>
              <a:ext cx="258415" cy="10787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407"/>
                    <a:pt x="10800" y="21169"/>
                  </a:cubicBezTo>
                  <a:lnTo>
                    <a:pt x="10800" y="11231"/>
                  </a:lnTo>
                  <a:cubicBezTo>
                    <a:pt x="10800" y="10993"/>
                    <a:pt x="5965" y="10800"/>
                    <a:pt x="0" y="10800"/>
                  </a:cubicBezTo>
                  <a:cubicBezTo>
                    <a:pt x="5965" y="10800"/>
                    <a:pt x="10800" y="10607"/>
                    <a:pt x="10800" y="10369"/>
                  </a:cubicBezTo>
                  <a:lnTo>
                    <a:pt x="10800" y="431"/>
                  </a:lnTo>
                  <a:cubicBezTo>
                    <a:pt x="10800" y="193"/>
                    <a:pt x="15635" y="0"/>
                    <a:pt x="21600" y="0"/>
                  </a:cubicBezTo>
                </a:path>
              </a:pathLst>
            </a:custGeom>
            <a:noFill/>
            <a:ln w="38100" cap="flat">
              <a:solidFill>
                <a:srgbClr val="00C8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6" name="Rectangle 5"/>
          <p:cNvSpPr txBox="1"/>
          <p:nvPr/>
        </p:nvSpPr>
        <p:spPr>
          <a:xfrm>
            <a:off x="304800" y="6218034"/>
            <a:ext cx="8534400" cy="6198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https://en.wikipedia.org/wiki/Pumped-storage_hydroelectricity</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https://www.dominionenergy.com/about-us/making-energy/renewables/water/bath-county-pumped-storage-station</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3) https://www.dom.com/about/stations/hydro/bath-county-pumped-storage-station.jsp</a:t>
            </a:r>
          </a:p>
        </p:txBody>
      </p:sp>
      <p:sp>
        <p:nvSpPr>
          <p:cNvPr id="437" name="Rectangle 2"/>
          <p:cNvSpPr txBox="1">
            <a:spLocks noGrp="1"/>
          </p:cNvSpPr>
          <p:nvPr>
            <p:ph type="title"/>
          </p:nvPr>
        </p:nvSpPr>
        <p:spPr>
          <a:xfrm>
            <a:off x="0" y="152400"/>
            <a:ext cx="9144000" cy="457200"/>
          </a:xfrm>
          <a:prstGeom prst="rect">
            <a:avLst/>
          </a:prstGeom>
        </p:spPr>
        <p:txBody>
          <a:bodyPr/>
          <a:lstStyle>
            <a:lvl1pPr>
              <a:defRPr sz="2000"/>
            </a:lvl1pPr>
          </a:lstStyle>
          <a:p>
            <a:r>
              <a:t>A more serious analysis of Bath Virginia's "largest PSH in the world"</a:t>
            </a:r>
          </a:p>
        </p:txBody>
      </p:sp>
      <p:sp>
        <p:nvSpPr>
          <p:cNvPr id="438" name="Rectangle 3"/>
          <p:cNvSpPr txBox="1">
            <a:spLocks noGrp="1"/>
          </p:cNvSpPr>
          <p:nvPr>
            <p:ph type="body" idx="1"/>
          </p:nvPr>
        </p:nvSpPr>
        <p:spPr>
          <a:xfrm>
            <a:off x="140255" y="872067"/>
            <a:ext cx="9003746" cy="5334001"/>
          </a:xfrm>
          <a:prstGeom prst="rect">
            <a:avLst/>
          </a:prstGeom>
        </p:spPr>
        <p:txBody>
          <a:bodyPr/>
          <a:lstStyle/>
          <a:p>
            <a:pPr defTabSz="868680">
              <a:tabLst>
                <a:tab pos="419100" algn="l"/>
                <a:tab pos="850900" algn="l"/>
              </a:tabLst>
              <a:defRPr sz="1710">
                <a:effectLst>
                  <a:outerShdw blurRad="36195" dist="36195" dir="2700000" rotWithShape="0">
                    <a:srgbClr val="000000"/>
                  </a:outerShdw>
                </a:effectLst>
                <a:latin typeface="+mn-lt"/>
                <a:ea typeface="+mn-ea"/>
                <a:cs typeface="+mn-cs"/>
                <a:sym typeface="Arial"/>
              </a:defRPr>
            </a:pPr>
            <a:r>
              <a:t>A claim that Wikipedia bases on only its "3000 MW capacity" </a:t>
            </a:r>
            <a:r>
              <a:rPr baseline="29894"/>
              <a:t>1</a:t>
            </a:r>
          </a:p>
          <a:p>
            <a:pPr defTabSz="868680">
              <a:tabLst>
                <a:tab pos="419100" algn="l"/>
                <a:tab pos="8509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Lst>
              <a:defRPr sz="1710">
                <a:effectLst>
                  <a:outerShdw blurRad="36195" dist="36195" dir="2700000" rotWithShape="0">
                    <a:srgbClr val="000000"/>
                  </a:outerShdw>
                </a:effectLst>
                <a:latin typeface="+mn-lt"/>
                <a:ea typeface="+mn-ea"/>
                <a:cs typeface="+mn-cs"/>
                <a:sym typeface="Arial"/>
              </a:defRPr>
            </a:pPr>
            <a:r>
              <a:t>	= The same number cited by its co-owner, Dominion Power </a:t>
            </a:r>
            <a:r>
              <a:rPr baseline="29894"/>
              <a:t>2</a:t>
            </a:r>
          </a:p>
          <a:p>
            <a:pPr defTabSz="868680">
              <a:tabLst>
                <a:tab pos="419100" algn="l"/>
                <a:tab pos="850900" algn="l"/>
              </a:tabLst>
              <a:defRPr sz="1520">
                <a:effectLst>
                  <a:outerShdw blurRad="36195" dist="36195" dir="2700000" rotWithShape="0">
                    <a:srgbClr val="000000"/>
                  </a:outerShdw>
                </a:effectLst>
                <a:latin typeface="+mn-lt"/>
                <a:ea typeface="+mn-ea"/>
                <a:cs typeface="+mn-cs"/>
                <a:sym typeface="Arial"/>
              </a:defRPr>
            </a:pPr>
            <a:endParaRPr/>
          </a:p>
          <a:p>
            <a:pPr algn="ctr" defTabSz="868680">
              <a:tabLst>
                <a:tab pos="419100" algn="l"/>
                <a:tab pos="850900" algn="l"/>
              </a:tabLst>
              <a:defRPr sz="1710" b="1">
                <a:solidFill>
                  <a:srgbClr val="FFCC00"/>
                </a:solidFill>
                <a:effectLst>
                  <a:outerShdw blurRad="36195" dist="36195" dir="2700000" rotWithShape="0">
                    <a:srgbClr val="000000"/>
                  </a:outerShdw>
                </a:effectLst>
                <a:latin typeface="+mn-lt"/>
                <a:ea typeface="+mn-ea"/>
                <a:cs typeface="+mn-cs"/>
                <a:sym typeface="Arial"/>
              </a:defRPr>
            </a:pPr>
            <a:r>
              <a:t>But HOW MUCH ENERGY DOES IT STORE?</a:t>
            </a:r>
            <a:r>
              <a:rPr b="0">
                <a:solidFill>
                  <a:srgbClr val="FFFFFF"/>
                </a:solidFill>
              </a:rPr>
              <a:t>  </a:t>
            </a:r>
          </a:p>
          <a:p>
            <a:pPr algn="ctr" defTabSz="868680">
              <a:tabLst>
                <a:tab pos="419100" algn="l"/>
                <a:tab pos="850900" algn="l"/>
              </a:tabLst>
              <a:defRPr sz="285">
                <a:effectLst>
                  <a:outerShdw blurRad="36195" dist="36195" dir="2700000" rotWithShape="0">
                    <a:srgbClr val="000000"/>
                  </a:outerShdw>
                </a:effectLst>
                <a:latin typeface="+mn-lt"/>
                <a:ea typeface="+mn-ea"/>
                <a:cs typeface="+mn-cs"/>
                <a:sym typeface="Arial"/>
              </a:defRPr>
            </a:pPr>
            <a:endParaRPr/>
          </a:p>
          <a:p>
            <a:pPr algn="ctr" defTabSz="868680">
              <a:tabLst>
                <a:tab pos="419100" algn="l"/>
                <a:tab pos="850900" algn="l"/>
              </a:tabLst>
              <a:defRPr sz="1710">
                <a:effectLst>
                  <a:outerShdw blurRad="36195" dist="36195" dir="2700000" rotWithShape="0">
                    <a:srgbClr val="000000"/>
                  </a:outerShdw>
                </a:effectLst>
                <a:latin typeface="+mn-lt"/>
                <a:ea typeface="+mn-ea"/>
                <a:cs typeface="+mn-cs"/>
                <a:sym typeface="Arial"/>
              </a:defRPr>
            </a:pPr>
            <a:r>
              <a:t>Neither Wikipedia nor Dominion bother to tell us (a rather </a:t>
            </a:r>
            <a:r>
              <a:rPr b="1"/>
              <a:t>significant</a:t>
            </a:r>
            <a:r>
              <a:t> oversight!)</a:t>
            </a:r>
          </a:p>
          <a:p>
            <a:pPr defTabSz="868680">
              <a:tabLst>
                <a:tab pos="419100" algn="l"/>
                <a:tab pos="850900" algn="l"/>
              </a:tabLst>
              <a:defRPr sz="1710">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Lst>
              <a:defRPr sz="1710">
                <a:effectLst>
                  <a:outerShdw blurRad="36195" dist="36195" dir="2700000" rotWithShape="0">
                    <a:srgbClr val="000000"/>
                  </a:outerShdw>
                </a:effectLst>
                <a:latin typeface="+mn-lt"/>
                <a:ea typeface="+mn-ea"/>
                <a:cs typeface="+mn-cs"/>
                <a:sym typeface="Arial"/>
              </a:defRPr>
            </a:pPr>
            <a:r>
              <a:t>We are instead left to mine various documents for additional information</a:t>
            </a:r>
          </a:p>
          <a:p>
            <a:pPr defTabSz="868680">
              <a:tabLst>
                <a:tab pos="419100" algn="l"/>
                <a:tab pos="850900" algn="l"/>
              </a:tabLst>
              <a:defRPr sz="104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Lst>
              <a:defRPr sz="1710">
                <a:effectLst>
                  <a:outerShdw blurRad="36195" dist="36195" dir="2700000" rotWithShape="0">
                    <a:srgbClr val="000000"/>
                  </a:outerShdw>
                </a:effectLst>
                <a:latin typeface="+mn-lt"/>
                <a:ea typeface="+mn-ea"/>
                <a:cs typeface="+mn-cs"/>
                <a:sym typeface="Arial"/>
              </a:defRPr>
            </a:pPr>
            <a:r>
              <a:t>	The Dominion Bath County Pumped Storage Station information sheet says: </a:t>
            </a:r>
            <a:r>
              <a:rPr baseline="29894"/>
              <a:t>2</a:t>
            </a:r>
          </a:p>
          <a:p>
            <a:pPr defTabSz="868680">
              <a:tabLst>
                <a:tab pos="419100" algn="l"/>
                <a:tab pos="850900" algn="l"/>
              </a:tabLst>
              <a:defRPr sz="760">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Lst>
              <a:defRPr sz="1710">
                <a:effectLst>
                  <a:outerShdw blurRad="36195" dist="36195" dir="2700000" rotWithShape="0">
                    <a:srgbClr val="000000"/>
                  </a:outerShdw>
                </a:effectLst>
                <a:latin typeface="+mn-lt"/>
                <a:ea typeface="+mn-ea"/>
                <a:cs typeface="+mn-cs"/>
                <a:sym typeface="Arial"/>
              </a:defRPr>
            </a:pPr>
            <a:r>
              <a:t>		The upper Reservoir has 265 surface acres &amp; its level fluctuates 105 feet </a:t>
            </a:r>
          </a:p>
          <a:p>
            <a:pPr defTabSz="868680">
              <a:tabLst>
                <a:tab pos="419100" algn="l"/>
                <a:tab pos="850900" algn="l"/>
              </a:tabLst>
              <a:defRPr sz="104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Lst>
              <a:defRPr sz="1710">
                <a:effectLst>
                  <a:outerShdw blurRad="36195" dist="36195" dir="2700000" rotWithShape="0">
                    <a:srgbClr val="000000"/>
                  </a:outerShdw>
                </a:effectLst>
                <a:latin typeface="+mn-lt"/>
                <a:ea typeface="+mn-ea"/>
                <a:cs typeface="+mn-cs"/>
                <a:sym typeface="Arial"/>
              </a:defRPr>
            </a:pPr>
            <a:r>
              <a:t>	An earlier (now missing) Dominion web post once told me that: </a:t>
            </a:r>
            <a:r>
              <a:rPr baseline="29894"/>
              <a:t>3</a:t>
            </a:r>
          </a:p>
          <a:p>
            <a:pPr defTabSz="868680">
              <a:tabLst>
                <a:tab pos="419100" algn="l"/>
                <a:tab pos="850900" algn="l"/>
              </a:tabLst>
              <a:defRPr sz="760">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Lst>
              <a:defRPr sz="1710">
                <a:effectLst>
                  <a:outerShdw blurRad="36195" dist="36195" dir="2700000" rotWithShape="0">
                    <a:srgbClr val="000000"/>
                  </a:outerShdw>
                </a:effectLst>
                <a:latin typeface="+mn-lt"/>
                <a:ea typeface="+mn-ea"/>
                <a:cs typeface="+mn-cs"/>
                <a:sym typeface="Arial"/>
              </a:defRPr>
            </a:pPr>
            <a:r>
              <a:t>		The upper reservoir is "1262 feet higher" than the lower reservoir</a:t>
            </a:r>
          </a:p>
          <a:p>
            <a:pPr algn="ctr" defTabSz="868680">
              <a:tabLst>
                <a:tab pos="419100" algn="l"/>
                <a:tab pos="850900" algn="l"/>
              </a:tabLst>
              <a:defRPr sz="1140">
                <a:effectLst>
                  <a:outerShdw blurRad="36195" dist="36195" dir="2700000" rotWithShape="0">
                    <a:srgbClr val="000000"/>
                  </a:outerShdw>
                </a:effectLst>
                <a:latin typeface="+mn-lt"/>
                <a:ea typeface="+mn-ea"/>
                <a:cs typeface="+mn-cs"/>
                <a:sym typeface="Arial"/>
              </a:defRPr>
            </a:pPr>
            <a:endParaRPr/>
          </a:p>
          <a:p>
            <a:pPr algn="ctr" defTabSz="868680">
              <a:tabLst>
                <a:tab pos="419100" algn="l"/>
                <a:tab pos="850900" algn="l"/>
              </a:tabLst>
              <a:defRPr sz="1710">
                <a:effectLst>
                  <a:outerShdw blurRad="36195" dist="36195" dir="2700000" rotWithShape="0">
                    <a:srgbClr val="000000"/>
                  </a:outerShdw>
                </a:effectLst>
                <a:latin typeface="+mn-lt"/>
                <a:ea typeface="+mn-ea"/>
                <a:cs typeface="+mn-cs"/>
                <a:sym typeface="Arial"/>
              </a:defRPr>
            </a:pPr>
            <a:r>
              <a:t>From which WeCanFigureItOut:</a:t>
            </a:r>
            <a:endParaRPr sz="950"/>
          </a:p>
          <a:p>
            <a:pPr defTabSz="868680">
              <a:defRPr sz="1710">
                <a:effectLst>
                  <a:outerShdw blurRad="36195" dist="36195" dir="2700000" rotWithShape="0">
                    <a:srgbClr val="000000"/>
                  </a:outerShdw>
                </a:effectLst>
                <a:latin typeface="+mn-lt"/>
                <a:ea typeface="+mn-ea"/>
                <a:cs typeface="+mn-cs"/>
                <a:sym typeface="Arial"/>
              </a:defRPr>
            </a:pPr>
            <a:r>
              <a:t>	</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 name="Rectangle 2"/>
          <p:cNvSpPr txBox="1">
            <a:spLocks noGrp="1"/>
          </p:cNvSpPr>
          <p:nvPr>
            <p:ph type="title"/>
          </p:nvPr>
        </p:nvSpPr>
        <p:spPr>
          <a:xfrm>
            <a:off x="0" y="152400"/>
            <a:ext cx="9144000" cy="457200"/>
          </a:xfrm>
          <a:prstGeom prst="rect">
            <a:avLst/>
          </a:prstGeom>
        </p:spPr>
        <p:txBody>
          <a:bodyPr/>
          <a:lstStyle>
            <a:lvl1pPr>
              <a:defRPr sz="2000"/>
            </a:lvl1pPr>
          </a:lstStyle>
          <a:p>
            <a:r>
              <a:t>Calculation of Bath Pumped Storage Hydro energy storage capacity:</a:t>
            </a:r>
          </a:p>
        </p:txBody>
      </p:sp>
      <p:sp>
        <p:nvSpPr>
          <p:cNvPr id="441" name="Rectangle 3"/>
          <p:cNvSpPr txBox="1">
            <a:spLocks noGrp="1"/>
          </p:cNvSpPr>
          <p:nvPr>
            <p:ph type="body" idx="1"/>
          </p:nvPr>
        </p:nvSpPr>
        <p:spPr>
          <a:xfrm>
            <a:off x="251797" y="861485"/>
            <a:ext cx="8848428" cy="5996515"/>
          </a:xfrm>
          <a:prstGeom prst="rect">
            <a:avLst/>
          </a:prstGeom>
        </p:spPr>
        <p:txBody>
          <a:bodyPr/>
          <a:lstStyle/>
          <a:p>
            <a:pPr>
              <a:tabLst>
                <a:tab pos="444500" algn="l"/>
              </a:tabLst>
              <a:defRPr sz="1800" b="1">
                <a:solidFill>
                  <a:srgbClr val="FFCC00"/>
                </a:solidFill>
                <a:latin typeface="+mn-lt"/>
                <a:ea typeface="+mn-ea"/>
                <a:cs typeface="+mn-cs"/>
                <a:sym typeface="Arial"/>
              </a:defRPr>
            </a:pPr>
            <a:r>
              <a:t>Gravitational potential energy = M g </a:t>
            </a:r>
            <a:r>
              <a:rPr b="0"/>
              <a:t>Δ</a:t>
            </a:r>
            <a:r>
              <a:t>h</a:t>
            </a:r>
          </a:p>
          <a:p>
            <a:pPr>
              <a:tabLst>
                <a:tab pos="444500" algn="l"/>
              </a:tabLst>
              <a:defRPr sz="900">
                <a:latin typeface="+mn-lt"/>
                <a:ea typeface="+mn-ea"/>
                <a:cs typeface="+mn-cs"/>
                <a:sym typeface="Arial"/>
              </a:defRPr>
            </a:pPr>
            <a:endParaRPr/>
          </a:p>
          <a:p>
            <a:pPr>
              <a:tabLst>
                <a:tab pos="444500" algn="l"/>
              </a:tabLst>
              <a:defRPr sz="1800" b="1">
                <a:solidFill>
                  <a:srgbClr val="FFCC00"/>
                </a:solidFill>
                <a:latin typeface="+mn-lt"/>
                <a:ea typeface="+mn-ea"/>
                <a:cs typeface="+mn-cs"/>
                <a:sym typeface="Arial"/>
              </a:defRPr>
            </a:pPr>
            <a:r>
              <a:t>M</a:t>
            </a:r>
            <a:r>
              <a:rPr b="0">
                <a:solidFill>
                  <a:srgbClr val="FFFFFF"/>
                </a:solidFill>
              </a:rPr>
              <a:t> = mass of water moved between reservoirs</a:t>
            </a:r>
          </a:p>
          <a:p>
            <a:pPr>
              <a:tabLst>
                <a:tab pos="444500" algn="l"/>
              </a:tabLst>
              <a:defRPr sz="700">
                <a:latin typeface="+mn-lt"/>
                <a:ea typeface="+mn-ea"/>
                <a:cs typeface="+mn-cs"/>
                <a:sym typeface="Arial"/>
              </a:defRPr>
            </a:pPr>
            <a:endParaRPr/>
          </a:p>
          <a:p>
            <a:pPr>
              <a:tabLst>
                <a:tab pos="444500" algn="l"/>
              </a:tabLst>
              <a:defRPr sz="1800">
                <a:latin typeface="+mn-lt"/>
                <a:ea typeface="+mn-ea"/>
                <a:cs typeface="+mn-cs"/>
                <a:sym typeface="Arial"/>
              </a:defRPr>
            </a:pPr>
            <a:r>
              <a:t>	= 265 acres x 105 feet x density of water</a:t>
            </a:r>
          </a:p>
          <a:p>
            <a:pPr>
              <a:tabLst>
                <a:tab pos="444500" algn="l"/>
              </a:tabLst>
              <a:defRPr sz="700">
                <a:latin typeface="+mn-lt"/>
                <a:ea typeface="+mn-ea"/>
                <a:cs typeface="+mn-cs"/>
                <a:sym typeface="Arial"/>
              </a:defRPr>
            </a:pPr>
            <a:endParaRPr/>
          </a:p>
          <a:p>
            <a:pPr>
              <a:tabLst>
                <a:tab pos="444500" algn="l"/>
              </a:tabLst>
              <a:defRPr sz="1800">
                <a:latin typeface="+mn-lt"/>
                <a:ea typeface="+mn-ea"/>
                <a:cs typeface="+mn-cs"/>
                <a:sym typeface="Arial"/>
              </a:defRPr>
            </a:pPr>
            <a:r>
              <a:t>	= (1.07x10</a:t>
            </a:r>
            <a:r>
              <a:rPr baseline="30000"/>
              <a:t>6</a:t>
            </a:r>
            <a:r>
              <a:t> m</a:t>
            </a:r>
            <a:r>
              <a:rPr baseline="30000"/>
              <a:t>2</a:t>
            </a:r>
            <a:r>
              <a:t>) x (32.0 m) x (1 Mg/m</a:t>
            </a:r>
            <a:r>
              <a:rPr baseline="30000"/>
              <a:t>3</a:t>
            </a:r>
            <a:r>
              <a:t>) = 34.3 x10</a:t>
            </a:r>
            <a:r>
              <a:rPr baseline="30000"/>
              <a:t>9</a:t>
            </a:r>
            <a:r>
              <a:t> kg</a:t>
            </a:r>
          </a:p>
          <a:p>
            <a:pPr>
              <a:tabLst>
                <a:tab pos="444500" algn="l"/>
              </a:tabLst>
              <a:defRPr sz="1200">
                <a:latin typeface="+mn-lt"/>
                <a:ea typeface="+mn-ea"/>
                <a:cs typeface="+mn-cs"/>
                <a:sym typeface="Arial"/>
              </a:defRPr>
            </a:pPr>
            <a:endParaRPr/>
          </a:p>
          <a:p>
            <a:pPr>
              <a:tabLst>
                <a:tab pos="444500" algn="l"/>
                <a:tab pos="2286000" algn="l"/>
              </a:tabLst>
              <a:defRPr sz="1800">
                <a:latin typeface="+mn-lt"/>
                <a:ea typeface="+mn-ea"/>
                <a:cs typeface="+mn-cs"/>
                <a:sym typeface="Arial"/>
              </a:defRPr>
            </a:pPr>
            <a:r>
              <a:t>With:  </a:t>
            </a:r>
            <a:r>
              <a:rPr b="1">
                <a:solidFill>
                  <a:srgbClr val="FFCC00"/>
                </a:solidFill>
              </a:rPr>
              <a:t>g</a:t>
            </a:r>
            <a:r>
              <a:t> = 9.8 m/s</a:t>
            </a:r>
            <a:r>
              <a:rPr baseline="30000"/>
              <a:t>2</a:t>
            </a:r>
            <a:r>
              <a:t>   	And: </a:t>
            </a:r>
            <a:r>
              <a:rPr>
                <a:solidFill>
                  <a:srgbClr val="FFCC00"/>
                </a:solidFill>
              </a:rPr>
              <a:t>Δ</a:t>
            </a:r>
            <a:r>
              <a:rPr b="1">
                <a:solidFill>
                  <a:srgbClr val="FFCC00"/>
                </a:solidFill>
              </a:rPr>
              <a:t>h</a:t>
            </a:r>
            <a:r>
              <a:t> = 1262 feet = 384.6 m    </a:t>
            </a:r>
          </a:p>
          <a:p>
            <a:pPr>
              <a:tabLst>
                <a:tab pos="444500" algn="l"/>
              </a:tabLst>
              <a:defRPr sz="800">
                <a:latin typeface="+mn-lt"/>
                <a:ea typeface="+mn-ea"/>
                <a:cs typeface="+mn-cs"/>
                <a:sym typeface="Arial"/>
              </a:defRPr>
            </a:pPr>
            <a:endParaRPr/>
          </a:p>
          <a:p>
            <a:pPr>
              <a:tabLst>
                <a:tab pos="444500" algn="l"/>
              </a:tabLst>
              <a:defRPr sz="1800" b="1">
                <a:solidFill>
                  <a:srgbClr val="FFCC00"/>
                </a:solidFill>
                <a:latin typeface="+mn-lt"/>
                <a:ea typeface="+mn-ea"/>
                <a:cs typeface="+mn-cs"/>
                <a:sym typeface="Arial"/>
              </a:defRPr>
            </a:pPr>
            <a:r>
              <a:t>M g </a:t>
            </a:r>
            <a:r>
              <a:rPr b="0"/>
              <a:t>Δ</a:t>
            </a:r>
            <a:r>
              <a:t>h = </a:t>
            </a:r>
            <a:r>
              <a:rPr b="0">
                <a:solidFill>
                  <a:srgbClr val="FFFFFF"/>
                </a:solidFill>
              </a:rPr>
              <a:t>34.3 x10</a:t>
            </a:r>
            <a:r>
              <a:rPr b="0" baseline="30000">
                <a:solidFill>
                  <a:srgbClr val="FFFFFF"/>
                </a:solidFill>
              </a:rPr>
              <a:t>9</a:t>
            </a:r>
            <a:r>
              <a:rPr b="0">
                <a:solidFill>
                  <a:srgbClr val="FFFFFF"/>
                </a:solidFill>
              </a:rPr>
              <a:t> kg x 9.8 m/s</a:t>
            </a:r>
            <a:r>
              <a:rPr b="0" baseline="30000">
                <a:solidFill>
                  <a:srgbClr val="FFFFFF"/>
                </a:solidFill>
              </a:rPr>
              <a:t>2</a:t>
            </a:r>
            <a:r>
              <a:rPr b="0">
                <a:solidFill>
                  <a:srgbClr val="FFFFFF"/>
                </a:solidFill>
              </a:rPr>
              <a:t> x 384.6 m  = </a:t>
            </a:r>
            <a:r>
              <a:t>35.9 GW-h</a:t>
            </a:r>
          </a:p>
          <a:p>
            <a:pPr>
              <a:tabLst>
                <a:tab pos="444500" algn="l"/>
              </a:tabLst>
              <a:defRPr sz="1600" b="1" baseline="30000">
                <a:solidFill>
                  <a:srgbClr val="FFCC00"/>
                </a:solidFill>
                <a:latin typeface="+mn-lt"/>
                <a:ea typeface="+mn-ea"/>
                <a:cs typeface="+mn-cs"/>
                <a:sym typeface="Arial"/>
              </a:defRPr>
            </a:pPr>
            <a:endParaRPr/>
          </a:p>
          <a:p>
            <a:pPr>
              <a:tabLst>
                <a:tab pos="444500" algn="l"/>
              </a:tabLst>
              <a:defRPr sz="1800">
                <a:latin typeface="+mn-lt"/>
                <a:ea typeface="+mn-ea"/>
                <a:cs typeface="+mn-cs"/>
                <a:sym typeface="Arial"/>
              </a:defRPr>
            </a:pPr>
            <a:r>
              <a:t>When that water flows down, recreating electricity at ~ 90% conversion efficiency</a:t>
            </a:r>
          </a:p>
          <a:p>
            <a:pPr>
              <a:tabLst>
                <a:tab pos="444500" algn="l"/>
              </a:tabLst>
              <a:defRPr sz="700">
                <a:latin typeface="+mn-lt"/>
                <a:ea typeface="+mn-ea"/>
                <a:cs typeface="+mn-cs"/>
                <a:sym typeface="Arial"/>
              </a:defRPr>
            </a:pPr>
            <a:endParaRPr/>
          </a:p>
          <a:p>
            <a:pPr>
              <a:tabLst>
                <a:tab pos="444500" algn="l"/>
              </a:tabLst>
              <a:defRPr sz="1800">
                <a:latin typeface="+mn-lt"/>
                <a:ea typeface="+mn-ea"/>
                <a:cs typeface="+mn-cs"/>
                <a:sym typeface="Arial"/>
              </a:defRPr>
            </a:pPr>
            <a:r>
              <a:t>	</a:t>
            </a:r>
            <a:r>
              <a:rPr b="1">
                <a:solidFill>
                  <a:srgbClr val="FFCC00"/>
                </a:solidFill>
              </a:rPr>
              <a:t>Electrical energy output = 32.3 GW-h</a:t>
            </a:r>
          </a:p>
          <a:p>
            <a:pPr>
              <a:tabLst>
                <a:tab pos="444500" algn="l"/>
              </a:tabLst>
              <a:defRPr sz="1200">
                <a:latin typeface="+mn-lt"/>
                <a:ea typeface="+mn-ea"/>
                <a:cs typeface="+mn-cs"/>
                <a:sym typeface="Arial"/>
              </a:defRPr>
            </a:pPr>
            <a:endParaRPr/>
          </a:p>
          <a:p>
            <a:pPr>
              <a:tabLst>
                <a:tab pos="444500" algn="l"/>
              </a:tabLst>
              <a:defRPr sz="1800">
                <a:latin typeface="+mn-lt"/>
                <a:ea typeface="+mn-ea"/>
                <a:cs typeface="+mn-cs"/>
                <a:sym typeface="Arial"/>
              </a:defRPr>
            </a:pPr>
            <a:r>
              <a:t>The Bath PSH's discharge power of "3000 MW" (3 GW) could thus be sustained for:</a:t>
            </a:r>
          </a:p>
          <a:p>
            <a:pPr>
              <a:tabLst>
                <a:tab pos="444500" algn="l"/>
              </a:tabLst>
              <a:defRPr sz="800">
                <a:latin typeface="+mn-lt"/>
                <a:ea typeface="+mn-ea"/>
                <a:cs typeface="+mn-cs"/>
                <a:sym typeface="Arial"/>
              </a:defRPr>
            </a:pPr>
            <a:endParaRPr/>
          </a:p>
          <a:p>
            <a:pPr>
              <a:tabLst>
                <a:tab pos="444500" algn="l"/>
              </a:tabLst>
              <a:defRPr sz="1800">
                <a:latin typeface="+mn-lt"/>
                <a:ea typeface="+mn-ea"/>
                <a:cs typeface="+mn-cs"/>
                <a:sym typeface="Arial"/>
              </a:defRPr>
            </a:pPr>
            <a:r>
              <a:t>	(32.3 GW-h) / (3.0 GW) = 11 hours ~ twice as long as the evening demand peak</a:t>
            </a:r>
          </a:p>
          <a:p>
            <a:pPr>
              <a:tabLst>
                <a:tab pos="444500" algn="l"/>
              </a:tabLst>
              <a:defRPr sz="900">
                <a:latin typeface="+mn-lt"/>
                <a:ea typeface="+mn-ea"/>
                <a:cs typeface="+mn-cs"/>
                <a:sym typeface="Arial"/>
              </a:defRPr>
            </a:pPr>
            <a:endParaRPr/>
          </a:p>
          <a:p>
            <a:pPr algn="ctr">
              <a:tabLst>
                <a:tab pos="444500" algn="l"/>
              </a:tabLst>
              <a:defRPr sz="1800">
                <a:solidFill>
                  <a:srgbClr val="FFCC00"/>
                </a:solidFill>
                <a:latin typeface="+mn-lt"/>
                <a:ea typeface="+mn-ea"/>
                <a:cs typeface="+mn-cs"/>
                <a:sym typeface="Arial"/>
              </a:defRPr>
            </a:pPr>
            <a:r>
              <a:t>Suggesting that twice as many customers might be served </a:t>
            </a:r>
          </a:p>
          <a:p>
            <a:pPr algn="ctr">
              <a:tabLst>
                <a:tab pos="444500" algn="l"/>
              </a:tabLst>
              <a:defRPr sz="400">
                <a:solidFill>
                  <a:srgbClr val="FFCC00"/>
                </a:solidFill>
                <a:latin typeface="+mn-lt"/>
                <a:ea typeface="+mn-ea"/>
                <a:cs typeface="+mn-cs"/>
                <a:sym typeface="Arial"/>
              </a:defRPr>
            </a:pPr>
            <a:endParaRPr/>
          </a:p>
          <a:p>
            <a:pPr algn="ctr">
              <a:tabLst>
                <a:tab pos="444500" algn="l"/>
              </a:tabLst>
              <a:defRPr sz="1800">
                <a:solidFill>
                  <a:srgbClr val="FFCC00"/>
                </a:solidFill>
                <a:latin typeface="+mn-lt"/>
                <a:ea typeface="+mn-ea"/>
                <a:cs typeface="+mn-cs"/>
                <a:sym typeface="Arial"/>
              </a:defRPr>
            </a:pPr>
            <a:r>
              <a:t>if discharge power were doubled by adding turbines &amp; penstock piping! </a:t>
            </a:r>
          </a:p>
        </p:txBody>
      </p:sp>
      <p:grpSp>
        <p:nvGrpSpPr>
          <p:cNvPr id="446" name="Group"/>
          <p:cNvGrpSpPr/>
          <p:nvPr/>
        </p:nvGrpSpPr>
        <p:grpSpPr>
          <a:xfrm>
            <a:off x="6614583" y="899582"/>
            <a:ext cx="2360073" cy="2783422"/>
            <a:chOff x="0" y="0"/>
            <a:chExt cx="2360072" cy="2783420"/>
          </a:xfrm>
        </p:grpSpPr>
        <p:pic>
          <p:nvPicPr>
            <p:cNvPr id="442" name="Picture 6" descr="Picture 6"/>
            <p:cNvPicPr>
              <a:picLocks noChangeAspect="1"/>
            </p:cNvPicPr>
            <p:nvPr/>
          </p:nvPicPr>
          <p:blipFill>
            <a:blip r:embed="rId2">
              <a:extLst/>
            </a:blip>
            <a:stretch>
              <a:fillRect/>
            </a:stretch>
          </p:blipFill>
          <p:spPr>
            <a:xfrm>
              <a:off x="0" y="0"/>
              <a:ext cx="2360073" cy="2783421"/>
            </a:xfrm>
            <a:prstGeom prst="rect">
              <a:avLst/>
            </a:prstGeom>
            <a:ln w="12700" cap="flat">
              <a:noFill/>
              <a:miter lim="400000"/>
            </a:ln>
            <a:effectLst/>
          </p:spPr>
        </p:pic>
        <p:sp>
          <p:nvSpPr>
            <p:cNvPr id="443" name="TextBox 7"/>
            <p:cNvSpPr txBox="1"/>
            <p:nvPr/>
          </p:nvSpPr>
          <p:spPr>
            <a:xfrm rot="18209518">
              <a:off x="1350030" y="1644637"/>
              <a:ext cx="640090" cy="313393"/>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defRPr sz="1600" b="0">
                  <a:solidFill>
                    <a:srgbClr val="FFFF00"/>
                  </a:solidFill>
                  <a:latin typeface="+mn-lt"/>
                  <a:ea typeface="+mn-ea"/>
                  <a:cs typeface="+mn-cs"/>
                  <a:sym typeface="Arial"/>
                </a:defRPr>
              </a:lvl1pPr>
            </a:lstStyle>
            <a:p>
              <a:r>
                <a:t>1 km</a:t>
              </a:r>
            </a:p>
          </p:txBody>
        </p:sp>
        <p:sp>
          <p:nvSpPr>
            <p:cNvPr id="444" name="TextBox 9"/>
            <p:cNvSpPr txBox="1"/>
            <p:nvPr/>
          </p:nvSpPr>
          <p:spPr>
            <a:xfrm>
              <a:off x="662864" y="388350"/>
              <a:ext cx="1202931" cy="492024"/>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400" b="0">
                  <a:solidFill>
                    <a:srgbClr val="FFFF00"/>
                  </a:solidFill>
                  <a:latin typeface="+mn-lt"/>
                  <a:ea typeface="+mn-ea"/>
                  <a:cs typeface="+mn-cs"/>
                  <a:sym typeface="Arial"/>
                </a:defRPr>
              </a:lvl1pPr>
            </a:lstStyle>
            <a:p>
              <a:r>
                <a:t>Upper Reservoir</a:t>
              </a:r>
            </a:p>
          </p:txBody>
        </p:sp>
        <p:sp>
          <p:nvSpPr>
            <p:cNvPr id="445" name="TextBox 10"/>
            <p:cNvSpPr txBox="1"/>
            <p:nvPr/>
          </p:nvSpPr>
          <p:spPr>
            <a:xfrm>
              <a:off x="74661" y="1683890"/>
              <a:ext cx="1052565" cy="492024"/>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400" b="0">
                  <a:solidFill>
                    <a:srgbClr val="FFFF00"/>
                  </a:solidFill>
                  <a:latin typeface="+mn-lt"/>
                  <a:ea typeface="+mn-ea"/>
                  <a:cs typeface="+mn-cs"/>
                  <a:sym typeface="Arial"/>
                </a:defRPr>
              </a:lvl1pPr>
            </a:lstStyle>
            <a:p>
              <a:r>
                <a:t>Lower Reservoir</a:t>
              </a: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8"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449" name="Rectangle 3"/>
          <p:cNvSpPr txBox="1">
            <a:spLocks noGrp="1"/>
          </p:cNvSpPr>
          <p:nvPr>
            <p:ph type="body" idx="1"/>
          </p:nvPr>
        </p:nvSpPr>
        <p:spPr>
          <a:xfrm>
            <a:off x="159577" y="3371937"/>
            <a:ext cx="8926446" cy="2937555"/>
          </a:xfrm>
          <a:prstGeom prst="rect">
            <a:avLst/>
          </a:prstGeom>
        </p:spPr>
        <p:txBody>
          <a:bodyPr/>
          <a:lstStyle/>
          <a:p>
            <a:pPr>
              <a:tabLst>
                <a:tab pos="444500" algn="l"/>
                <a:tab pos="914400" algn="l"/>
                <a:tab pos="1358900" algn="l"/>
              </a:tabLst>
              <a:defRPr sz="1800" b="1">
                <a:solidFill>
                  <a:srgbClr val="FFCC00"/>
                </a:solidFill>
                <a:latin typeface="+mn-lt"/>
                <a:ea typeface="+mn-ea"/>
                <a:cs typeface="+mn-cs"/>
                <a:sym typeface="Arial"/>
              </a:defRPr>
            </a:pPr>
            <a:r>
              <a:t>Tidal Barrages</a:t>
            </a:r>
            <a:r>
              <a:rPr b="0">
                <a:solidFill>
                  <a:srgbClr val="FFFFFF"/>
                </a:solidFill>
              </a:rPr>
              <a:t> </a:t>
            </a:r>
            <a:r>
              <a:rPr b="0"/>
              <a:t>(&amp; lagoons) </a:t>
            </a:r>
            <a:r>
              <a:rPr b="0">
                <a:solidFill>
                  <a:srgbClr val="FFFFFF"/>
                </a:solidFill>
              </a:rPr>
              <a:t>also extract energy from the gravity-driven flow of water</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But the water is no longer the freshwater of falling rivers</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It is instead the saltwater of rising and falling ocean tides </a:t>
            </a:r>
          </a:p>
          <a:p>
            <a:pPr>
              <a:tabLst>
                <a:tab pos="444500" algn="l"/>
                <a:tab pos="914400" algn="l"/>
                <a:tab pos="1358900" algn="l"/>
              </a:tabLst>
              <a:defRPr sz="12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But the water flow will no longer be constant (or near constant)</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And the water's height will cycle with the tides</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Calling for a rather different computation of gravitational potential energy:</a:t>
            </a:r>
          </a:p>
        </p:txBody>
      </p:sp>
      <p:sp>
        <p:nvSpPr>
          <p:cNvPr id="450" name="Rectangle 2"/>
          <p:cNvSpPr txBox="1">
            <a:spLocks noGrp="1"/>
          </p:cNvSpPr>
          <p:nvPr>
            <p:ph type="title"/>
          </p:nvPr>
        </p:nvSpPr>
        <p:spPr>
          <a:xfrm>
            <a:off x="0" y="87243"/>
            <a:ext cx="9144000" cy="917713"/>
          </a:xfrm>
          <a:prstGeom prst="rect">
            <a:avLst/>
          </a:prstGeom>
        </p:spPr>
        <p:txBody>
          <a:bodyPr/>
          <a:lstStyle/>
          <a:p>
            <a:pPr defTabSz="877823">
              <a:defRPr sz="1919">
                <a:effectLst>
                  <a:outerShdw blurRad="36576" dist="36576" dir="2700000" rotWithShape="0">
                    <a:srgbClr val="000000"/>
                  </a:outerShdw>
                </a:effectLst>
              </a:defRPr>
            </a:pPr>
            <a:r>
              <a:t>The 4</a:t>
            </a:r>
            <a:r>
              <a:rPr baseline="29916"/>
              <a:t>th</a:t>
            </a:r>
            <a:r>
              <a:t> (</a:t>
            </a:r>
            <a:r>
              <a:rPr b="1"/>
              <a:t>much</a:t>
            </a:r>
            <a:r>
              <a:t> less common) hydro technology: </a:t>
            </a:r>
            <a:r>
              <a:rPr b="1">
                <a:solidFill>
                  <a:srgbClr val="FFCC00"/>
                </a:solidFill>
              </a:rPr>
              <a:t>Tidal Barrage</a:t>
            </a:r>
            <a:br>
              <a:rPr b="1">
                <a:solidFill>
                  <a:srgbClr val="FFCC00"/>
                </a:solidFill>
              </a:rPr>
            </a:br>
            <a:r>
              <a:rPr b="1">
                <a:solidFill>
                  <a:srgbClr val="FFCC00"/>
                </a:solidFill>
              </a:rPr>
              <a:t/>
            </a:r>
            <a:br>
              <a:rPr b="1">
                <a:solidFill>
                  <a:srgbClr val="FFCC00"/>
                </a:solidFill>
              </a:rPr>
            </a:br>
            <a:r>
              <a:rPr sz="1727"/>
              <a:t>Along with its politically-driven (?) reincarnations as </a:t>
            </a:r>
            <a:r>
              <a:rPr sz="1727">
                <a:solidFill>
                  <a:srgbClr val="FFCC00"/>
                </a:solidFill>
              </a:rPr>
              <a:t>Tidal Lagoon </a:t>
            </a:r>
            <a:r>
              <a:rPr sz="1727"/>
              <a:t>or </a:t>
            </a:r>
            <a:r>
              <a:rPr sz="1727">
                <a:solidFill>
                  <a:srgbClr val="FFCC00"/>
                </a:solidFill>
              </a:rPr>
              <a:t>Offshore Lagoon</a:t>
            </a:r>
          </a:p>
        </p:txBody>
      </p:sp>
      <p:grpSp>
        <p:nvGrpSpPr>
          <p:cNvPr id="472" name="Group"/>
          <p:cNvGrpSpPr/>
          <p:nvPr/>
        </p:nvGrpSpPr>
        <p:grpSpPr>
          <a:xfrm>
            <a:off x="236665" y="1292577"/>
            <a:ext cx="8425479" cy="1907260"/>
            <a:chOff x="0" y="0"/>
            <a:chExt cx="8425477" cy="1907259"/>
          </a:xfrm>
        </p:grpSpPr>
        <p:sp>
          <p:nvSpPr>
            <p:cNvPr id="451" name="Rectangle 3"/>
            <p:cNvSpPr txBox="1"/>
            <p:nvPr/>
          </p:nvSpPr>
          <p:spPr>
            <a:xfrm>
              <a:off x="612618" y="2419"/>
              <a:ext cx="1986119" cy="519619"/>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noAutofit/>
            </a:bodyPr>
            <a:lstStyle>
              <a:lvl1pPr algn="ctr">
                <a:spcBef>
                  <a:spcPts val="400"/>
                </a:spcBef>
                <a:tabLst>
                  <a:tab pos="1600200" algn="l"/>
                  <a:tab pos="4622800" algn="l"/>
                </a:tabLst>
                <a:defRPr b="0">
                  <a:solidFill>
                    <a:srgbClr val="FFCC00"/>
                  </a:solidFill>
                  <a:effectLst>
                    <a:outerShdw blurRad="38100" dist="38100" dir="2700000" rotWithShape="0">
                      <a:srgbClr val="000000"/>
                    </a:outerShdw>
                  </a:effectLst>
                  <a:latin typeface="+mn-lt"/>
                  <a:ea typeface="+mn-ea"/>
                  <a:cs typeface="+mn-cs"/>
                  <a:sym typeface="Arial"/>
                </a:defRPr>
              </a:lvl1pPr>
            </a:lstStyle>
            <a:p>
              <a:r>
                <a:t>Ocean:</a:t>
              </a:r>
            </a:p>
          </p:txBody>
        </p:sp>
        <p:grpSp>
          <p:nvGrpSpPr>
            <p:cNvPr id="468" name="Group 26"/>
            <p:cNvGrpSpPr/>
            <p:nvPr/>
          </p:nvGrpSpPr>
          <p:grpSpPr>
            <a:xfrm>
              <a:off x="113679" y="309281"/>
              <a:ext cx="8228047" cy="1597979"/>
              <a:chOff x="0" y="0"/>
              <a:chExt cx="8228046" cy="1597978"/>
            </a:xfrm>
          </p:grpSpPr>
          <p:sp>
            <p:nvSpPr>
              <p:cNvPr id="452" name="Isosceles Triangle 8"/>
              <p:cNvSpPr/>
              <p:nvPr/>
            </p:nvSpPr>
            <p:spPr>
              <a:xfrm rot="10800000" flipH="1">
                <a:off x="-1" y="311680"/>
                <a:ext cx="5783039" cy="128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 y="0"/>
                    </a:lnTo>
                    <a:lnTo>
                      <a:pt x="21600" y="21600"/>
                    </a:lnTo>
                    <a:close/>
                  </a:path>
                </a:pathLst>
              </a:cu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3" name="Rectangle 9"/>
              <p:cNvSpPr/>
              <p:nvPr/>
            </p:nvSpPr>
            <p:spPr>
              <a:xfrm>
                <a:off x="3847430" y="296838"/>
                <a:ext cx="4380616" cy="519468"/>
              </a:xfrm>
              <a:prstGeom prst="rect">
                <a:avLst/>
              </a:prstGeom>
              <a:solidFill>
                <a:srgbClr val="6B9DC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465" name="Group 25"/>
              <p:cNvGrpSpPr/>
              <p:nvPr/>
            </p:nvGrpSpPr>
            <p:grpSpPr>
              <a:xfrm>
                <a:off x="3533354" y="0"/>
                <a:ext cx="706672" cy="816305"/>
                <a:chOff x="0" y="0"/>
                <a:chExt cx="706670" cy="816304"/>
              </a:xfrm>
            </p:grpSpPr>
            <p:sp>
              <p:nvSpPr>
                <p:cNvPr id="454" name="Trapezoid 13"/>
                <p:cNvSpPr/>
                <p:nvPr/>
              </p:nvSpPr>
              <p:spPr>
                <a:xfrm>
                  <a:off x="0" y="-1"/>
                  <a:ext cx="706671" cy="8163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5" name="Rectangle 14"/>
                <p:cNvSpPr/>
                <p:nvPr/>
              </p:nvSpPr>
              <p:spPr>
                <a:xfrm>
                  <a:off x="3714" y="679690"/>
                  <a:ext cx="689871" cy="85494"/>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459" name="Curved Right Arrow 15"/>
                <p:cNvGrpSpPr/>
                <p:nvPr/>
              </p:nvGrpSpPr>
              <p:grpSpPr>
                <a:xfrm>
                  <a:off x="257546" y="600434"/>
                  <a:ext cx="193603" cy="70989"/>
                  <a:chOff x="0" y="0"/>
                  <a:chExt cx="193602" cy="70988"/>
                </a:xfrm>
              </p:grpSpPr>
              <p:sp>
                <p:nvSpPr>
                  <p:cNvPr id="456" name="Shape"/>
                  <p:cNvSpPr/>
                  <p:nvPr/>
                </p:nvSpPr>
                <p:spPr>
                  <a:xfrm rot="5400000">
                    <a:off x="61306" y="-61307"/>
                    <a:ext cx="70990" cy="193603"/>
                  </a:xfrm>
                  <a:custGeom>
                    <a:avLst/>
                    <a:gdLst/>
                    <a:ahLst/>
                    <a:cxnLst>
                      <a:cxn ang="0">
                        <a:pos x="wd2" y="hd2"/>
                      </a:cxn>
                      <a:cxn ang="5400000">
                        <a:pos x="wd2" y="hd2"/>
                      </a:cxn>
                      <a:cxn ang="10800000">
                        <a:pos x="wd2" y="hd2"/>
                      </a:cxn>
                      <a:cxn ang="16200000">
                        <a:pos x="wd2" y="hd2"/>
                      </a:cxn>
                    </a:cxnLst>
                    <a:rect l="0" t="0" r="r" b="b"/>
                    <a:pathLst>
                      <a:path w="20529" h="21600" extrusionOk="0">
                        <a:moveTo>
                          <a:pt x="2" y="9465"/>
                        </a:moveTo>
                        <a:cubicBezTo>
                          <a:pt x="2" y="13782"/>
                          <a:pt x="6334" y="17551"/>
                          <a:pt x="15397" y="18630"/>
                        </a:cubicBezTo>
                        <a:lnTo>
                          <a:pt x="15397" y="17640"/>
                        </a:lnTo>
                        <a:lnTo>
                          <a:pt x="20529" y="19921"/>
                        </a:lnTo>
                        <a:lnTo>
                          <a:pt x="15397" y="21600"/>
                        </a:lnTo>
                        <a:lnTo>
                          <a:pt x="15397" y="20610"/>
                        </a:lnTo>
                        <a:cubicBezTo>
                          <a:pt x="6334" y="19531"/>
                          <a:pt x="2" y="15762"/>
                          <a:pt x="2" y="11445"/>
                        </a:cubicBezTo>
                        <a:close/>
                        <a:moveTo>
                          <a:pt x="20529" y="1980"/>
                        </a:moveTo>
                        <a:cubicBezTo>
                          <a:pt x="10023" y="1980"/>
                          <a:pt x="1213" y="5638"/>
                          <a:pt x="115" y="10455"/>
                        </a:cubicBezTo>
                        <a:cubicBezTo>
                          <a:pt x="-1071" y="5256"/>
                          <a:pt x="7108" y="599"/>
                          <a:pt x="18382" y="52"/>
                        </a:cubicBezTo>
                        <a:cubicBezTo>
                          <a:pt x="19095" y="17"/>
                          <a:pt x="19812" y="0"/>
                          <a:pt x="20529"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57" name="Shape"/>
                  <p:cNvSpPr/>
                  <p:nvPr/>
                </p:nvSpPr>
                <p:spPr>
                  <a:xfrm rot="5400000">
                    <a:off x="111251" y="-11362"/>
                    <a:ext cx="70989" cy="93713"/>
                  </a:xfrm>
                  <a:custGeom>
                    <a:avLst/>
                    <a:gdLst/>
                    <a:ahLst/>
                    <a:cxnLst>
                      <a:cxn ang="0">
                        <a:pos x="wd2" y="hd2"/>
                      </a:cxn>
                      <a:cxn ang="5400000">
                        <a:pos x="wd2" y="hd2"/>
                      </a:cxn>
                      <a:cxn ang="10800000">
                        <a:pos x="wd2" y="hd2"/>
                      </a:cxn>
                      <a:cxn ang="16200000">
                        <a:pos x="wd2" y="hd2"/>
                      </a:cxn>
                    </a:cxnLst>
                    <a:rect l="0" t="0" r="r" b="b"/>
                    <a:pathLst>
                      <a:path w="20529" h="21600" extrusionOk="0">
                        <a:moveTo>
                          <a:pt x="20529" y="4090"/>
                        </a:moveTo>
                        <a:cubicBezTo>
                          <a:pt x="10023" y="4090"/>
                          <a:pt x="1213" y="11647"/>
                          <a:pt x="115" y="21600"/>
                        </a:cubicBezTo>
                        <a:cubicBezTo>
                          <a:pt x="-1071" y="10859"/>
                          <a:pt x="7108" y="1237"/>
                          <a:pt x="18382" y="107"/>
                        </a:cubicBezTo>
                        <a:cubicBezTo>
                          <a:pt x="19095" y="36"/>
                          <a:pt x="19812" y="0"/>
                          <a:pt x="20529"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58" name="Line"/>
                  <p:cNvSpPr/>
                  <p:nvPr/>
                </p:nvSpPr>
                <p:spPr>
                  <a:xfrm rot="5400000">
                    <a:off x="61309" y="-61305"/>
                    <a:ext cx="70984" cy="193604"/>
                  </a:xfrm>
                  <a:custGeom>
                    <a:avLst/>
                    <a:gdLst/>
                    <a:ahLst/>
                    <a:cxnLst>
                      <a:cxn ang="0">
                        <a:pos x="wd2" y="hd2"/>
                      </a:cxn>
                      <a:cxn ang="5400000">
                        <a:pos x="wd2" y="hd2"/>
                      </a:cxn>
                      <a:cxn ang="10800000">
                        <a:pos x="wd2" y="hd2"/>
                      </a:cxn>
                      <a:cxn ang="16200000">
                        <a:pos x="wd2" y="hd2"/>
                      </a:cxn>
                    </a:cxnLst>
                    <a:rect l="0" t="0" r="r" b="b"/>
                    <a:pathLst>
                      <a:path w="21600" h="21600" extrusionOk="0">
                        <a:moveTo>
                          <a:pt x="0" y="9465"/>
                        </a:moveTo>
                        <a:cubicBezTo>
                          <a:pt x="0" y="13782"/>
                          <a:pt x="6663" y="17551"/>
                          <a:pt x="16200" y="18630"/>
                        </a:cubicBezTo>
                        <a:lnTo>
                          <a:pt x="16200" y="17640"/>
                        </a:lnTo>
                        <a:lnTo>
                          <a:pt x="21600" y="19921"/>
                        </a:lnTo>
                        <a:lnTo>
                          <a:pt x="16200" y="21600"/>
                        </a:lnTo>
                        <a:lnTo>
                          <a:pt x="16200" y="20610"/>
                        </a:lnTo>
                        <a:cubicBezTo>
                          <a:pt x="6663" y="19531"/>
                          <a:pt x="0" y="15762"/>
                          <a:pt x="0" y="11445"/>
                        </a:cubicBezTo>
                        <a:lnTo>
                          <a:pt x="0" y="9465"/>
                        </a:lnTo>
                        <a:cubicBezTo>
                          <a:pt x="0" y="4238"/>
                          <a:pt x="9671" y="0"/>
                          <a:pt x="21600" y="0"/>
                        </a:cubicBezTo>
                        <a:lnTo>
                          <a:pt x="21600" y="1980"/>
                        </a:lnTo>
                        <a:cubicBezTo>
                          <a:pt x="10545" y="1980"/>
                          <a:pt x="1275" y="5638"/>
                          <a:pt x="118" y="10455"/>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463" name="Curved Right Arrow 16"/>
                <p:cNvGrpSpPr/>
                <p:nvPr/>
              </p:nvGrpSpPr>
              <p:grpSpPr>
                <a:xfrm>
                  <a:off x="267881" y="690078"/>
                  <a:ext cx="193658" cy="70989"/>
                  <a:chOff x="0" y="0"/>
                  <a:chExt cx="193657" cy="70988"/>
                </a:xfrm>
              </p:grpSpPr>
              <p:sp>
                <p:nvSpPr>
                  <p:cNvPr id="460" name="Shape"/>
                  <p:cNvSpPr/>
                  <p:nvPr/>
                </p:nvSpPr>
                <p:spPr>
                  <a:xfrm rot="16200000">
                    <a:off x="61334" y="-61335"/>
                    <a:ext cx="70990" cy="193658"/>
                  </a:xfrm>
                  <a:custGeom>
                    <a:avLst/>
                    <a:gdLst/>
                    <a:ahLst/>
                    <a:cxnLst>
                      <a:cxn ang="0">
                        <a:pos x="wd2" y="hd2"/>
                      </a:cxn>
                      <a:cxn ang="5400000">
                        <a:pos x="wd2" y="hd2"/>
                      </a:cxn>
                      <a:cxn ang="10800000">
                        <a:pos x="wd2" y="hd2"/>
                      </a:cxn>
                      <a:cxn ang="16200000">
                        <a:pos x="wd2" y="hd2"/>
                      </a:cxn>
                    </a:cxnLst>
                    <a:rect l="0" t="0" r="r" b="b"/>
                    <a:pathLst>
                      <a:path w="20529" h="21600" extrusionOk="0">
                        <a:moveTo>
                          <a:pt x="2" y="9466"/>
                        </a:moveTo>
                        <a:cubicBezTo>
                          <a:pt x="2" y="13782"/>
                          <a:pt x="6334" y="17552"/>
                          <a:pt x="15397" y="18631"/>
                        </a:cubicBezTo>
                        <a:lnTo>
                          <a:pt x="15397" y="17641"/>
                        </a:lnTo>
                        <a:lnTo>
                          <a:pt x="20529" y="19921"/>
                        </a:lnTo>
                        <a:lnTo>
                          <a:pt x="15397" y="21600"/>
                        </a:lnTo>
                        <a:lnTo>
                          <a:pt x="15397" y="20610"/>
                        </a:lnTo>
                        <a:cubicBezTo>
                          <a:pt x="6334" y="19531"/>
                          <a:pt x="2" y="15762"/>
                          <a:pt x="2" y="11445"/>
                        </a:cubicBezTo>
                        <a:close/>
                        <a:moveTo>
                          <a:pt x="20529" y="1979"/>
                        </a:moveTo>
                        <a:cubicBezTo>
                          <a:pt x="10023" y="1979"/>
                          <a:pt x="1213" y="5637"/>
                          <a:pt x="114" y="10455"/>
                        </a:cubicBezTo>
                        <a:cubicBezTo>
                          <a:pt x="-1071" y="5256"/>
                          <a:pt x="7108" y="598"/>
                          <a:pt x="18383" y="52"/>
                        </a:cubicBezTo>
                        <a:cubicBezTo>
                          <a:pt x="19096" y="17"/>
                          <a:pt x="19812" y="0"/>
                          <a:pt x="20529"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61" name="Shape"/>
                  <p:cNvSpPr/>
                  <p:nvPr/>
                </p:nvSpPr>
                <p:spPr>
                  <a:xfrm rot="16200000">
                    <a:off x="11376" y="-11376"/>
                    <a:ext cx="70989" cy="93740"/>
                  </a:xfrm>
                  <a:custGeom>
                    <a:avLst/>
                    <a:gdLst/>
                    <a:ahLst/>
                    <a:cxnLst>
                      <a:cxn ang="0">
                        <a:pos x="wd2" y="hd2"/>
                      </a:cxn>
                      <a:cxn ang="5400000">
                        <a:pos x="wd2" y="hd2"/>
                      </a:cxn>
                      <a:cxn ang="10800000">
                        <a:pos x="wd2" y="hd2"/>
                      </a:cxn>
                      <a:cxn ang="16200000">
                        <a:pos x="wd2" y="hd2"/>
                      </a:cxn>
                    </a:cxnLst>
                    <a:rect l="0" t="0" r="r" b="b"/>
                    <a:pathLst>
                      <a:path w="20529" h="21600" extrusionOk="0">
                        <a:moveTo>
                          <a:pt x="20529" y="4089"/>
                        </a:moveTo>
                        <a:cubicBezTo>
                          <a:pt x="10023" y="4089"/>
                          <a:pt x="1213" y="11646"/>
                          <a:pt x="114" y="21600"/>
                        </a:cubicBezTo>
                        <a:cubicBezTo>
                          <a:pt x="-1071" y="10859"/>
                          <a:pt x="7108" y="1236"/>
                          <a:pt x="18383" y="107"/>
                        </a:cubicBezTo>
                        <a:cubicBezTo>
                          <a:pt x="19096" y="36"/>
                          <a:pt x="19812" y="0"/>
                          <a:pt x="20529"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62" name="Line"/>
                  <p:cNvSpPr/>
                  <p:nvPr/>
                </p:nvSpPr>
                <p:spPr>
                  <a:xfrm rot="16200000">
                    <a:off x="61337" y="-61338"/>
                    <a:ext cx="70984" cy="193659"/>
                  </a:xfrm>
                  <a:custGeom>
                    <a:avLst/>
                    <a:gdLst/>
                    <a:ahLst/>
                    <a:cxnLst>
                      <a:cxn ang="0">
                        <a:pos x="wd2" y="hd2"/>
                      </a:cxn>
                      <a:cxn ang="5400000">
                        <a:pos x="wd2" y="hd2"/>
                      </a:cxn>
                      <a:cxn ang="10800000">
                        <a:pos x="wd2" y="hd2"/>
                      </a:cxn>
                      <a:cxn ang="16200000">
                        <a:pos x="wd2" y="hd2"/>
                      </a:cxn>
                    </a:cxnLst>
                    <a:rect l="0" t="0" r="r" b="b"/>
                    <a:pathLst>
                      <a:path w="21600" h="21600" extrusionOk="0">
                        <a:moveTo>
                          <a:pt x="0" y="9466"/>
                        </a:moveTo>
                        <a:cubicBezTo>
                          <a:pt x="0" y="13782"/>
                          <a:pt x="6663" y="17552"/>
                          <a:pt x="16200" y="18631"/>
                        </a:cubicBezTo>
                        <a:lnTo>
                          <a:pt x="16200" y="17641"/>
                        </a:lnTo>
                        <a:lnTo>
                          <a:pt x="21600" y="19921"/>
                        </a:lnTo>
                        <a:lnTo>
                          <a:pt x="16200" y="21600"/>
                        </a:lnTo>
                        <a:lnTo>
                          <a:pt x="16200" y="20610"/>
                        </a:lnTo>
                        <a:cubicBezTo>
                          <a:pt x="6663" y="19531"/>
                          <a:pt x="0" y="15762"/>
                          <a:pt x="0" y="11445"/>
                        </a:cubicBezTo>
                        <a:lnTo>
                          <a:pt x="0" y="9466"/>
                        </a:lnTo>
                        <a:cubicBezTo>
                          <a:pt x="0" y="4238"/>
                          <a:pt x="9671" y="0"/>
                          <a:pt x="21600" y="0"/>
                        </a:cubicBezTo>
                        <a:lnTo>
                          <a:pt x="21600" y="1979"/>
                        </a:lnTo>
                        <a:cubicBezTo>
                          <a:pt x="10545" y="1979"/>
                          <a:pt x="1274" y="5637"/>
                          <a:pt x="118" y="10455"/>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464" name="Oval 17"/>
                <p:cNvSpPr/>
                <p:nvPr/>
              </p:nvSpPr>
              <p:spPr>
                <a:xfrm>
                  <a:off x="300653" y="628042"/>
                  <a:ext cx="117780" cy="106476"/>
                </a:xfrm>
                <a:prstGeom prst="ellipse">
                  <a:avLst/>
                </a:prstGeom>
                <a:solidFill>
                  <a:srgbClr val="6D6D6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466" name="Straight Arrow Connector 11"/>
              <p:cNvSpPr/>
              <p:nvPr/>
            </p:nvSpPr>
            <p:spPr>
              <a:xfrm>
                <a:off x="2576192" y="533130"/>
                <a:ext cx="785191" cy="1546"/>
              </a:xfrm>
              <a:prstGeom prst="line">
                <a:avLst/>
              </a:prstGeom>
              <a:noFill/>
              <a:ln w="5715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67" name="Straight Arrow Connector 12"/>
              <p:cNvSpPr/>
              <p:nvPr/>
            </p:nvSpPr>
            <p:spPr>
              <a:xfrm flipH="1" flipV="1">
                <a:off x="4376067" y="544332"/>
                <a:ext cx="785191" cy="1546"/>
              </a:xfrm>
              <a:prstGeom prst="line">
                <a:avLst/>
              </a:prstGeom>
              <a:noFill/>
              <a:ln w="5715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469" name="Rectangle 3"/>
            <p:cNvSpPr txBox="1"/>
            <p:nvPr/>
          </p:nvSpPr>
          <p:spPr>
            <a:xfrm>
              <a:off x="0" y="673743"/>
              <a:ext cx="2610697" cy="717575"/>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noAutofit/>
            </a:bodyPr>
            <a:lstStyle>
              <a:lvl1pPr algn="r">
                <a:spcBef>
                  <a:spcPts val="300"/>
                </a:spcBef>
                <a:tabLst>
                  <a:tab pos="1600200" algn="l"/>
                  <a:tab pos="4622800" algn="l"/>
                </a:tabLst>
                <a:defRPr sz="1600" b="0">
                  <a:solidFill>
                    <a:srgbClr val="FFFFFF"/>
                  </a:solidFill>
                  <a:effectLst>
                    <a:outerShdw blurRad="38100" dist="38100" dir="2700000" rotWithShape="0">
                      <a:srgbClr val="000000"/>
                    </a:outerShdw>
                  </a:effectLst>
                  <a:latin typeface="+mn-lt"/>
                  <a:ea typeface="+mn-ea"/>
                  <a:cs typeface="+mn-cs"/>
                  <a:sym typeface="Arial"/>
                </a:defRPr>
              </a:lvl1pPr>
            </a:lstStyle>
            <a:p>
              <a:r>
                <a:t>Power as tide comes in</a:t>
              </a:r>
            </a:p>
          </p:txBody>
        </p:sp>
        <p:sp>
          <p:nvSpPr>
            <p:cNvPr id="470" name="Rectangle 3"/>
            <p:cNvSpPr txBox="1"/>
            <p:nvPr/>
          </p:nvSpPr>
          <p:spPr>
            <a:xfrm>
              <a:off x="5410387" y="681109"/>
              <a:ext cx="2763824" cy="917714"/>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noAutofit/>
            </a:bodyPr>
            <a:lstStyle>
              <a:lvl1pPr>
                <a:spcBef>
                  <a:spcPts val="300"/>
                </a:spcBef>
                <a:tabLst>
                  <a:tab pos="1600200" algn="l"/>
                  <a:tab pos="4622800" algn="l"/>
                </a:tabLst>
                <a:defRPr sz="1600" b="0">
                  <a:solidFill>
                    <a:srgbClr val="FFFFFF"/>
                  </a:solidFill>
                  <a:effectLst>
                    <a:outerShdw blurRad="38100" dist="38100" dir="2700000" rotWithShape="0">
                      <a:srgbClr val="000000"/>
                    </a:outerShdw>
                  </a:effectLst>
                  <a:latin typeface="+mn-lt"/>
                  <a:ea typeface="+mn-ea"/>
                  <a:cs typeface="+mn-cs"/>
                  <a:sym typeface="Arial"/>
                </a:defRPr>
              </a:lvl1pPr>
            </a:lstStyle>
            <a:p>
              <a:r>
                <a:t>Power as tide goes out</a:t>
              </a:r>
            </a:p>
          </p:txBody>
        </p:sp>
        <p:sp>
          <p:nvSpPr>
            <p:cNvPr id="471" name="Rectangle 3"/>
            <p:cNvSpPr txBox="1"/>
            <p:nvPr/>
          </p:nvSpPr>
          <p:spPr>
            <a:xfrm>
              <a:off x="4426918" y="0"/>
              <a:ext cx="3998560" cy="524457"/>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noAutofit/>
            </a:bodyPr>
            <a:lstStyle>
              <a:lvl1pPr algn="ctr">
                <a:spcBef>
                  <a:spcPts val="400"/>
                </a:spcBef>
                <a:tabLst>
                  <a:tab pos="1600200" algn="l"/>
                  <a:tab pos="4622800" algn="l"/>
                </a:tabLst>
                <a:defRPr b="0">
                  <a:solidFill>
                    <a:srgbClr val="FFCC00"/>
                  </a:solidFill>
                  <a:effectLst>
                    <a:outerShdw blurRad="38100" dist="38100" dir="2700000" rotWithShape="0">
                      <a:srgbClr val="000000"/>
                    </a:outerShdw>
                  </a:effectLst>
                  <a:latin typeface="+mn-lt"/>
                  <a:ea typeface="+mn-ea"/>
                  <a:cs typeface="+mn-cs"/>
                  <a:sym typeface="Arial"/>
                </a:defRPr>
              </a:lvl1pPr>
            </a:lstStyle>
            <a:p>
              <a:r>
                <a:t>Dammed inlet or manmade basin:</a:t>
              </a: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4" name="Rectangle 2"/>
          <p:cNvSpPr txBox="1">
            <a:spLocks noGrp="1"/>
          </p:cNvSpPr>
          <p:nvPr>
            <p:ph type="title"/>
          </p:nvPr>
        </p:nvSpPr>
        <p:spPr>
          <a:xfrm>
            <a:off x="63500" y="127000"/>
            <a:ext cx="9060473" cy="457200"/>
          </a:xfrm>
          <a:prstGeom prst="rect">
            <a:avLst/>
          </a:prstGeom>
        </p:spPr>
        <p:txBody>
          <a:bodyPr/>
          <a:lstStyle>
            <a:lvl1pPr>
              <a:defRPr sz="2000"/>
            </a:lvl1pPr>
          </a:lstStyle>
          <a:p>
            <a:r>
              <a:t>Computing the power that might be extracted from a tidal cycle:</a:t>
            </a:r>
          </a:p>
        </p:txBody>
      </p:sp>
      <p:sp>
        <p:nvSpPr>
          <p:cNvPr id="475" name="Rectangle 3"/>
          <p:cNvSpPr txBox="1">
            <a:spLocks noGrp="1"/>
          </p:cNvSpPr>
          <p:nvPr>
            <p:ph type="body" idx="1"/>
          </p:nvPr>
        </p:nvSpPr>
        <p:spPr>
          <a:xfrm>
            <a:off x="156063" y="802611"/>
            <a:ext cx="8831874" cy="5811626"/>
          </a:xfrm>
          <a:prstGeom prst="rect">
            <a:avLst/>
          </a:prstGeom>
        </p:spPr>
        <p:txBody>
          <a:bodyPr/>
          <a:lstStyle/>
          <a:p>
            <a:pPr defTabSz="905255">
              <a:defRPr sz="1782">
                <a:effectLst>
                  <a:outerShdw blurRad="37719" dist="37719" dir="2700000" rotWithShape="0">
                    <a:srgbClr val="000000"/>
                  </a:outerShdw>
                </a:effectLst>
              </a:defRPr>
            </a:pPr>
            <a:r>
              <a:rPr dirty="0"/>
              <a:t>The Barrage is powered by water flowing through its turbines</a:t>
            </a:r>
          </a:p>
          <a:p>
            <a:pPr defTabSz="905255">
              <a:defRPr sz="693">
                <a:effectLst>
                  <a:outerShdw blurRad="37719" dist="37719" dir="2700000" rotWithShape="0">
                    <a:srgbClr val="000000"/>
                  </a:outerShdw>
                </a:effectLst>
              </a:defRPr>
            </a:pPr>
            <a:endParaRPr dirty="0"/>
          </a:p>
          <a:p>
            <a:pPr marL="0" lvl="1" indent="634487" defTabSz="905255">
              <a:buSzTx/>
              <a:buNone/>
              <a:defRPr sz="1782">
                <a:effectLst>
                  <a:outerShdw blurRad="37719" dist="37719" dir="2700000" rotWithShape="0">
                    <a:srgbClr val="000000"/>
                  </a:outerShdw>
                </a:effectLst>
              </a:defRPr>
            </a:pPr>
            <a:r>
              <a:rPr dirty="0"/>
              <a:t>But the ultimate source of that power is the gravitational potential energy </a:t>
            </a:r>
          </a:p>
          <a:p>
            <a:pPr defTabSz="905255">
              <a:defRPr sz="693">
                <a:effectLst>
                  <a:outerShdw blurRad="37719" dist="37719" dir="2700000" rotWithShape="0">
                    <a:srgbClr val="000000"/>
                  </a:outerShdw>
                </a:effectLst>
              </a:defRPr>
            </a:pPr>
            <a:endParaRPr dirty="0"/>
          </a:p>
          <a:p>
            <a:pPr marL="0" lvl="2" indent="1074991" defTabSz="905255">
              <a:buSzTx/>
              <a:buNone/>
              <a:defRPr sz="1782">
                <a:effectLst>
                  <a:outerShdw blurRad="37719" dist="37719" dir="2700000" rotWithShape="0">
                    <a:srgbClr val="000000"/>
                  </a:outerShdw>
                </a:effectLst>
              </a:defRPr>
            </a:pPr>
            <a:r>
              <a:rPr dirty="0"/>
              <a:t>added to the water lifted into the Barrage by the incoming tide</a:t>
            </a:r>
          </a:p>
          <a:p>
            <a:pPr marL="0" lvl="2" indent="1074991" defTabSz="905255">
              <a:buSzTx/>
              <a:buNone/>
              <a:defRPr sz="1089">
                <a:effectLst>
                  <a:outerShdw blurRad="37719" dist="37719" dir="2700000" rotWithShape="0">
                    <a:srgbClr val="000000"/>
                  </a:outerShdw>
                </a:effectLst>
              </a:defRPr>
            </a:pPr>
            <a:endParaRPr dirty="0"/>
          </a:p>
          <a:p>
            <a:pPr defTabSz="905255">
              <a:defRPr sz="1782">
                <a:effectLst>
                  <a:outerShdw blurRad="37719" dist="37719" dir="2700000" rotWithShape="0">
                    <a:srgbClr val="000000"/>
                  </a:outerShdw>
                </a:effectLst>
              </a:defRPr>
            </a:pPr>
            <a:r>
              <a:rPr dirty="0"/>
              <a:t>That lifted water is upper right in this figure - which depicts a tide of height H:</a:t>
            </a:r>
          </a:p>
          <a:p>
            <a:pPr defTabSz="905255">
              <a:defRPr sz="693">
                <a:effectLst>
                  <a:outerShdw blurRad="37719" dist="37719" dir="2700000" rotWithShape="0">
                    <a:srgbClr val="000000"/>
                  </a:outerShdw>
                </a:effectLst>
              </a:defRPr>
            </a:pPr>
            <a:endParaRPr dirty="0"/>
          </a:p>
          <a:p>
            <a:pPr marL="0" lvl="1" indent="634487" defTabSz="905255">
              <a:buSzTx/>
              <a:buNone/>
              <a:defRPr sz="1782">
                <a:effectLst>
                  <a:outerShdw blurRad="37719" dist="37719" dir="2700000" rotWithShape="0">
                    <a:srgbClr val="000000"/>
                  </a:outerShdw>
                </a:effectLst>
              </a:defRPr>
            </a:pPr>
            <a:r>
              <a:rPr dirty="0"/>
              <a:t>The added water has mass:  </a:t>
            </a:r>
            <a:r>
              <a:rPr b="1" dirty="0"/>
              <a:t>M = ρ</a:t>
            </a:r>
            <a:r>
              <a:rPr b="1" baseline="-5999" dirty="0"/>
              <a:t>seawater</a:t>
            </a:r>
            <a:r>
              <a:rPr b="1" dirty="0"/>
              <a:t> x Area x H</a:t>
            </a:r>
            <a:r>
              <a:rPr dirty="0"/>
              <a:t>    (ρ</a:t>
            </a:r>
            <a:r>
              <a:rPr baseline="-5999" dirty="0"/>
              <a:t>seawater </a:t>
            </a:r>
            <a:r>
              <a:rPr baseline="31999" dirty="0"/>
              <a:t>=</a:t>
            </a:r>
            <a:r>
              <a:rPr baseline="-5999" dirty="0"/>
              <a:t> </a:t>
            </a:r>
            <a:r>
              <a:rPr dirty="0"/>
              <a:t>1029 kg / m</a:t>
            </a:r>
            <a:r>
              <a:rPr baseline="31999" dirty="0"/>
              <a:t>3</a:t>
            </a:r>
            <a:r>
              <a:rPr dirty="0"/>
              <a:t>) </a:t>
            </a:r>
            <a:r>
              <a:rPr baseline="31999" dirty="0"/>
              <a:t>1</a:t>
            </a:r>
          </a:p>
          <a:p>
            <a:pPr defTabSz="905255">
              <a:defRPr sz="1089">
                <a:effectLst>
                  <a:outerShdw blurRad="37719" dist="37719" dir="2700000" rotWithShape="0">
                    <a:srgbClr val="000000"/>
                  </a:outerShdw>
                </a:effectLst>
              </a:defRPr>
            </a:pPr>
            <a:endParaRPr dirty="0"/>
          </a:p>
          <a:p>
            <a:pPr defTabSz="905255">
              <a:defRPr sz="1782">
                <a:effectLst>
                  <a:outerShdw blurRad="37719" dist="37719" dir="2700000" rotWithShape="0">
                    <a:srgbClr val="000000"/>
                  </a:outerShdw>
                </a:effectLst>
              </a:defRPr>
            </a:pPr>
            <a:r>
              <a:rPr dirty="0"/>
              <a:t>Lifting increased that added volume's potential energy as:  M g Δh</a:t>
            </a:r>
          </a:p>
          <a:p>
            <a:pPr defTabSz="905255">
              <a:defRPr sz="693">
                <a:effectLst>
                  <a:outerShdw blurRad="37719" dist="37719" dir="2700000" rotWithShape="0">
                    <a:srgbClr val="000000"/>
                  </a:outerShdw>
                </a:effectLst>
              </a:defRPr>
            </a:pPr>
            <a:endParaRPr dirty="0"/>
          </a:p>
          <a:p>
            <a:pPr marL="0" lvl="1" indent="634487" defTabSz="905255">
              <a:buSzTx/>
              <a:buNone/>
              <a:defRPr sz="1782">
                <a:effectLst>
                  <a:outerShdw blurRad="37719" dist="37719" dir="2700000" rotWithShape="0">
                    <a:srgbClr val="000000"/>
                  </a:outerShdw>
                </a:effectLst>
              </a:defRPr>
            </a:pPr>
            <a:r>
              <a:rPr dirty="0"/>
              <a:t>But while water at its </a:t>
            </a:r>
            <a:r>
              <a:rPr dirty="0" smtClean="0"/>
              <a:t>surface </a:t>
            </a:r>
            <a:r>
              <a:rPr dirty="0"/>
              <a:t>rose by H</a:t>
            </a:r>
          </a:p>
          <a:p>
            <a:pPr marL="0" lvl="1" indent="634487" defTabSz="905255">
              <a:buSzTx/>
              <a:buNone/>
              <a:defRPr sz="693">
                <a:effectLst>
                  <a:outerShdw blurRad="37719" dist="37719" dir="2700000" rotWithShape="0">
                    <a:srgbClr val="000000"/>
                  </a:outerShdw>
                </a:effectLst>
              </a:defRPr>
            </a:pPr>
            <a:endParaRPr dirty="0"/>
          </a:p>
          <a:p>
            <a:pPr marL="0" lvl="1" indent="634487" defTabSz="905255">
              <a:buSzTx/>
              <a:buNone/>
              <a:defRPr sz="1782">
                <a:effectLst>
                  <a:outerShdw blurRad="37719" dist="37719" dir="2700000" rotWithShape="0">
                    <a:srgbClr val="000000"/>
                  </a:outerShdw>
                </a:effectLst>
              </a:defRPr>
            </a:pPr>
            <a:r>
              <a:rPr dirty="0"/>
              <a:t>Water at its base rose by 0</a:t>
            </a:r>
          </a:p>
          <a:p>
            <a:pPr marL="0" lvl="1" indent="634487" defTabSz="905255">
              <a:buSzTx/>
              <a:buNone/>
              <a:defRPr sz="693">
                <a:effectLst>
                  <a:outerShdw blurRad="37719" dist="37719" dir="2700000" rotWithShape="0">
                    <a:srgbClr val="000000"/>
                  </a:outerShdw>
                </a:effectLst>
              </a:defRPr>
            </a:pPr>
            <a:endParaRPr dirty="0"/>
          </a:p>
          <a:p>
            <a:pPr marL="0" lvl="1" indent="634487" defTabSz="905255">
              <a:buSzTx/>
              <a:buNone/>
              <a:defRPr sz="1782">
                <a:effectLst>
                  <a:outerShdw blurRad="37719" dist="37719" dir="2700000" rotWithShape="0">
                    <a:srgbClr val="000000"/>
                  </a:outerShdw>
                </a:effectLst>
              </a:defRPr>
            </a:pPr>
            <a:r>
              <a:rPr dirty="0"/>
              <a:t>Making for an average lift of Δh = </a:t>
            </a:r>
            <a:r>
              <a:rPr b="1" dirty="0"/>
              <a:t>H/2</a:t>
            </a:r>
          </a:p>
          <a:p>
            <a:pPr marL="0" lvl="1" indent="634487" defTabSz="905255">
              <a:buSzTx/>
              <a:buNone/>
              <a:defRPr sz="1089">
                <a:effectLst>
                  <a:outerShdw blurRad="37719" dist="37719" dir="2700000" rotWithShape="0">
                    <a:srgbClr val="000000"/>
                  </a:outerShdw>
                </a:effectLst>
              </a:defRPr>
            </a:pPr>
            <a:endParaRPr dirty="0"/>
          </a:p>
          <a:p>
            <a:pPr defTabSz="905255">
              <a:defRPr sz="1782">
                <a:effectLst>
                  <a:outerShdw blurRad="37719" dist="37719" dir="2700000" rotWithShape="0">
                    <a:srgbClr val="000000"/>
                  </a:outerShdw>
                </a:effectLst>
              </a:defRPr>
            </a:pPr>
            <a:r>
              <a:rPr dirty="0"/>
              <a:t>The total potential energy added within the Barrage was thus:</a:t>
            </a:r>
          </a:p>
          <a:p>
            <a:pPr defTabSz="905255">
              <a:defRPr sz="693">
                <a:effectLst>
                  <a:outerShdw blurRad="37719" dist="37719" dir="2700000" rotWithShape="0">
                    <a:srgbClr val="000000"/>
                  </a:outerShdw>
                </a:effectLst>
              </a:defRPr>
            </a:pPr>
            <a:endParaRPr dirty="0"/>
          </a:p>
          <a:p>
            <a:pPr marL="0" lvl="1" indent="634487" defTabSz="905255">
              <a:buSzTx/>
              <a:buNone/>
              <a:defRPr sz="1782">
                <a:effectLst>
                  <a:outerShdw blurRad="37719" dist="37719" dir="2700000" rotWithShape="0">
                    <a:srgbClr val="000000"/>
                  </a:outerShdw>
                </a:effectLst>
              </a:defRPr>
            </a:pPr>
            <a:r>
              <a:rPr dirty="0"/>
              <a:t>Added Tidal Energy = M g Δh = (ρ</a:t>
            </a:r>
            <a:r>
              <a:rPr baseline="-5999" dirty="0"/>
              <a:t>seawater</a:t>
            </a:r>
            <a:r>
              <a:rPr dirty="0"/>
              <a:t> x Area x H) g (H/2) </a:t>
            </a:r>
          </a:p>
          <a:p>
            <a:pPr marL="0" lvl="1" indent="634487" defTabSz="905255">
              <a:buSzTx/>
              <a:buNone/>
              <a:defRPr sz="693">
                <a:effectLst>
                  <a:outerShdw blurRad="37719" dist="37719" dir="2700000" rotWithShape="0">
                    <a:srgbClr val="000000"/>
                  </a:outerShdw>
                </a:effectLst>
              </a:defRPr>
            </a:pPr>
            <a:endParaRPr dirty="0"/>
          </a:p>
          <a:p>
            <a:pPr marL="0" lvl="3" indent="1561566" defTabSz="905255">
              <a:buSzTx/>
              <a:buNone/>
              <a:defRPr sz="1782" b="1">
                <a:effectLst>
                  <a:outerShdw blurRad="37719" dist="37719" dir="2700000" rotWithShape="0">
                    <a:srgbClr val="000000"/>
                  </a:outerShdw>
                </a:effectLst>
              </a:defRPr>
            </a:pPr>
            <a:r>
              <a:rPr b="0" dirty="0"/>
              <a:t>Rearranging:</a:t>
            </a:r>
            <a:r>
              <a:rPr dirty="0"/>
              <a:t>    Added Tidal Energy = ρ</a:t>
            </a:r>
            <a:r>
              <a:rPr baseline="-5999" dirty="0"/>
              <a:t>seawater</a:t>
            </a:r>
            <a:r>
              <a:rPr dirty="0"/>
              <a:t> g Area H</a:t>
            </a:r>
            <a:r>
              <a:rPr baseline="31999" dirty="0"/>
              <a:t>2</a:t>
            </a:r>
            <a:r>
              <a:rPr dirty="0"/>
              <a:t> / 2</a:t>
            </a:r>
          </a:p>
        </p:txBody>
      </p:sp>
      <p:grpSp>
        <p:nvGrpSpPr>
          <p:cNvPr id="496" name="Group"/>
          <p:cNvGrpSpPr/>
          <p:nvPr/>
        </p:nvGrpSpPr>
        <p:grpSpPr>
          <a:xfrm>
            <a:off x="5607803" y="3095948"/>
            <a:ext cx="3438183" cy="2088951"/>
            <a:chOff x="0" y="0"/>
            <a:chExt cx="3438181" cy="2088950"/>
          </a:xfrm>
        </p:grpSpPr>
        <p:sp>
          <p:nvSpPr>
            <p:cNvPr id="476" name="Rectangle 15"/>
            <p:cNvSpPr/>
            <p:nvPr/>
          </p:nvSpPr>
          <p:spPr>
            <a:xfrm>
              <a:off x="0" y="748642"/>
              <a:ext cx="3426527" cy="559433"/>
            </a:xfrm>
            <a:prstGeom prst="rect">
              <a:avLst/>
            </a:prstGeom>
            <a:solidFill>
              <a:srgbClr val="6B9DCF">
                <a:alpha val="5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477" name="Isosceles Triangle 6"/>
            <p:cNvSpPr/>
            <p:nvPr/>
          </p:nvSpPr>
          <p:spPr>
            <a:xfrm rot="10800000" flipH="1">
              <a:off x="0" y="1311960"/>
              <a:ext cx="2097874" cy="7769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 y="0"/>
                  </a:lnTo>
                  <a:lnTo>
                    <a:pt x="21600" y="21600"/>
                  </a:lnTo>
                  <a:close/>
                </a:path>
              </a:pathLst>
            </a:cu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478" name="Rectangle 14"/>
            <p:cNvSpPr/>
            <p:nvPr/>
          </p:nvSpPr>
          <p:spPr>
            <a:xfrm>
              <a:off x="2031505" y="1305483"/>
              <a:ext cx="1398584" cy="279717"/>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grpSp>
          <p:nvGrpSpPr>
            <p:cNvPr id="490" name="Group 25"/>
            <p:cNvGrpSpPr/>
            <p:nvPr/>
          </p:nvGrpSpPr>
          <p:grpSpPr>
            <a:xfrm>
              <a:off x="1340308" y="690367"/>
              <a:ext cx="757566" cy="901310"/>
              <a:chOff x="0" y="0"/>
              <a:chExt cx="757565" cy="901308"/>
            </a:xfrm>
          </p:grpSpPr>
          <p:sp>
            <p:nvSpPr>
              <p:cNvPr id="479" name="Trapezoid 7"/>
              <p:cNvSpPr/>
              <p:nvPr/>
            </p:nvSpPr>
            <p:spPr>
              <a:xfrm>
                <a:off x="0" y="0"/>
                <a:ext cx="757566" cy="9013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480" name="Rectangle 9"/>
              <p:cNvSpPr/>
              <p:nvPr/>
            </p:nvSpPr>
            <p:spPr>
              <a:xfrm>
                <a:off x="3982" y="750467"/>
                <a:ext cx="739555" cy="94397"/>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grpSp>
            <p:nvGrpSpPr>
              <p:cNvPr id="484" name="Curved Right Arrow 11"/>
              <p:cNvGrpSpPr/>
              <p:nvPr/>
            </p:nvGrpSpPr>
            <p:grpSpPr>
              <a:xfrm>
                <a:off x="276080" y="662958"/>
                <a:ext cx="207561" cy="78382"/>
                <a:chOff x="0" y="0"/>
                <a:chExt cx="207559" cy="78380"/>
              </a:xfrm>
            </p:grpSpPr>
            <p:sp>
              <p:nvSpPr>
                <p:cNvPr id="481" name="Shape"/>
                <p:cNvSpPr/>
                <p:nvPr/>
              </p:nvSpPr>
              <p:spPr>
                <a:xfrm rot="5400000">
                  <a:off x="64589" y="-64590"/>
                  <a:ext cx="78382" cy="207561"/>
                </a:xfrm>
                <a:custGeom>
                  <a:avLst/>
                  <a:gdLst/>
                  <a:ahLst/>
                  <a:cxnLst>
                    <a:cxn ang="0">
                      <a:pos x="wd2" y="hd2"/>
                    </a:cxn>
                    <a:cxn ang="5400000">
                      <a:pos x="wd2" y="hd2"/>
                    </a:cxn>
                    <a:cxn ang="10800000">
                      <a:pos x="wd2" y="hd2"/>
                    </a:cxn>
                    <a:cxn ang="16200000">
                      <a:pos x="wd2" y="hd2"/>
                    </a:cxn>
                  </a:cxnLst>
                  <a:rect l="0" t="0" r="r" b="b"/>
                  <a:pathLst>
                    <a:path w="20497" h="21600" extrusionOk="0">
                      <a:moveTo>
                        <a:pt x="2" y="9420"/>
                      </a:moveTo>
                      <a:cubicBezTo>
                        <a:pt x="2" y="13716"/>
                        <a:pt x="6324" y="17467"/>
                        <a:pt x="15373" y="18541"/>
                      </a:cubicBezTo>
                      <a:lnTo>
                        <a:pt x="15373" y="17522"/>
                      </a:lnTo>
                      <a:lnTo>
                        <a:pt x="20497" y="19860"/>
                      </a:lnTo>
                      <a:lnTo>
                        <a:pt x="15373" y="21600"/>
                      </a:lnTo>
                      <a:lnTo>
                        <a:pt x="15373" y="20581"/>
                      </a:lnTo>
                      <a:cubicBezTo>
                        <a:pt x="6324" y="19507"/>
                        <a:pt x="2" y="15755"/>
                        <a:pt x="2" y="11459"/>
                      </a:cubicBezTo>
                      <a:close/>
                      <a:moveTo>
                        <a:pt x="20497" y="2039"/>
                      </a:moveTo>
                      <a:cubicBezTo>
                        <a:pt x="10036" y="2039"/>
                        <a:pt x="1254" y="5660"/>
                        <a:pt x="122" y="10440"/>
                      </a:cubicBezTo>
                      <a:cubicBezTo>
                        <a:pt x="-1103" y="5268"/>
                        <a:pt x="7026" y="618"/>
                        <a:pt x="18279" y="55"/>
                      </a:cubicBezTo>
                      <a:cubicBezTo>
                        <a:pt x="19016" y="18"/>
                        <a:pt x="19756" y="0"/>
                        <a:pt x="20497"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482" name="Shape"/>
                <p:cNvSpPr/>
                <p:nvPr/>
              </p:nvSpPr>
              <p:spPr>
                <a:xfrm rot="5400000">
                  <a:off x="118209" y="-10969"/>
                  <a:ext cx="78382" cy="100319"/>
                </a:xfrm>
                <a:custGeom>
                  <a:avLst/>
                  <a:gdLst/>
                  <a:ahLst/>
                  <a:cxnLst>
                    <a:cxn ang="0">
                      <a:pos x="wd2" y="hd2"/>
                    </a:cxn>
                    <a:cxn ang="5400000">
                      <a:pos x="wd2" y="hd2"/>
                    </a:cxn>
                    <a:cxn ang="10800000">
                      <a:pos x="wd2" y="hd2"/>
                    </a:cxn>
                    <a:cxn ang="16200000">
                      <a:pos x="wd2" y="hd2"/>
                    </a:cxn>
                  </a:cxnLst>
                  <a:rect l="0" t="0" r="r" b="b"/>
                  <a:pathLst>
                    <a:path w="20497" h="21600" extrusionOk="0">
                      <a:moveTo>
                        <a:pt x="20497" y="4219"/>
                      </a:moveTo>
                      <a:cubicBezTo>
                        <a:pt x="10036" y="4219"/>
                        <a:pt x="1254" y="11710"/>
                        <a:pt x="122" y="21600"/>
                      </a:cubicBezTo>
                      <a:cubicBezTo>
                        <a:pt x="-1103" y="10899"/>
                        <a:pt x="7026" y="1279"/>
                        <a:pt x="18279" y="114"/>
                      </a:cubicBezTo>
                      <a:cubicBezTo>
                        <a:pt x="19016" y="38"/>
                        <a:pt x="19756" y="0"/>
                        <a:pt x="20497"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483" name="Line"/>
                <p:cNvSpPr/>
                <p:nvPr/>
              </p:nvSpPr>
              <p:spPr>
                <a:xfrm rot="5400000">
                  <a:off x="64592" y="-64587"/>
                  <a:ext cx="78376" cy="207561"/>
                </a:xfrm>
                <a:custGeom>
                  <a:avLst/>
                  <a:gdLst/>
                  <a:ahLst/>
                  <a:cxnLst>
                    <a:cxn ang="0">
                      <a:pos x="wd2" y="hd2"/>
                    </a:cxn>
                    <a:cxn ang="5400000">
                      <a:pos x="wd2" y="hd2"/>
                    </a:cxn>
                    <a:cxn ang="10800000">
                      <a:pos x="wd2" y="hd2"/>
                    </a:cxn>
                    <a:cxn ang="16200000">
                      <a:pos x="wd2" y="hd2"/>
                    </a:cxn>
                  </a:cxnLst>
                  <a:rect l="0" t="0" r="r" b="b"/>
                  <a:pathLst>
                    <a:path w="21600" h="21600" extrusionOk="0">
                      <a:moveTo>
                        <a:pt x="0" y="9420"/>
                      </a:moveTo>
                      <a:cubicBezTo>
                        <a:pt x="0" y="13716"/>
                        <a:pt x="6663" y="17468"/>
                        <a:pt x="16200" y="18541"/>
                      </a:cubicBezTo>
                      <a:lnTo>
                        <a:pt x="16200" y="17522"/>
                      </a:lnTo>
                      <a:lnTo>
                        <a:pt x="21600" y="19860"/>
                      </a:lnTo>
                      <a:lnTo>
                        <a:pt x="16200" y="21600"/>
                      </a:lnTo>
                      <a:lnTo>
                        <a:pt x="16200" y="20581"/>
                      </a:lnTo>
                      <a:cubicBezTo>
                        <a:pt x="6663" y="19507"/>
                        <a:pt x="0" y="15755"/>
                        <a:pt x="0" y="11459"/>
                      </a:cubicBezTo>
                      <a:lnTo>
                        <a:pt x="0" y="9420"/>
                      </a:lnTo>
                      <a:cubicBezTo>
                        <a:pt x="0" y="4218"/>
                        <a:pt x="9671" y="0"/>
                        <a:pt x="21600" y="0"/>
                      </a:cubicBezTo>
                      <a:lnTo>
                        <a:pt x="21600" y="2039"/>
                      </a:lnTo>
                      <a:cubicBezTo>
                        <a:pt x="10575" y="2039"/>
                        <a:pt x="1320" y="5660"/>
                        <a:pt x="127" y="10440"/>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488" name="Curved Right Arrow 12"/>
              <p:cNvGrpSpPr/>
              <p:nvPr/>
            </p:nvGrpSpPr>
            <p:grpSpPr>
              <a:xfrm>
                <a:off x="287173" y="761937"/>
                <a:ext cx="207620" cy="78382"/>
                <a:chOff x="0" y="0"/>
                <a:chExt cx="207618" cy="78380"/>
              </a:xfrm>
            </p:grpSpPr>
            <p:sp>
              <p:nvSpPr>
                <p:cNvPr id="485" name="Shape"/>
                <p:cNvSpPr/>
                <p:nvPr/>
              </p:nvSpPr>
              <p:spPr>
                <a:xfrm rot="16200000">
                  <a:off x="64618" y="-64619"/>
                  <a:ext cx="78382" cy="207619"/>
                </a:xfrm>
                <a:custGeom>
                  <a:avLst/>
                  <a:gdLst/>
                  <a:ahLst/>
                  <a:cxnLst>
                    <a:cxn ang="0">
                      <a:pos x="wd2" y="hd2"/>
                    </a:cxn>
                    <a:cxn ang="5400000">
                      <a:pos x="wd2" y="hd2"/>
                    </a:cxn>
                    <a:cxn ang="10800000">
                      <a:pos x="wd2" y="hd2"/>
                    </a:cxn>
                    <a:cxn ang="16200000">
                      <a:pos x="wd2" y="hd2"/>
                    </a:cxn>
                  </a:cxnLst>
                  <a:rect l="0" t="0" r="r" b="b"/>
                  <a:pathLst>
                    <a:path w="20497" h="21600" extrusionOk="0">
                      <a:moveTo>
                        <a:pt x="1" y="9421"/>
                      </a:moveTo>
                      <a:cubicBezTo>
                        <a:pt x="1" y="13717"/>
                        <a:pt x="6324" y="17468"/>
                        <a:pt x="15373" y="18542"/>
                      </a:cubicBezTo>
                      <a:lnTo>
                        <a:pt x="15373" y="17523"/>
                      </a:lnTo>
                      <a:lnTo>
                        <a:pt x="20497" y="19861"/>
                      </a:lnTo>
                      <a:lnTo>
                        <a:pt x="15373" y="21600"/>
                      </a:lnTo>
                      <a:lnTo>
                        <a:pt x="15373" y="20581"/>
                      </a:lnTo>
                      <a:cubicBezTo>
                        <a:pt x="6324" y="19507"/>
                        <a:pt x="1" y="15755"/>
                        <a:pt x="1" y="11459"/>
                      </a:cubicBezTo>
                      <a:close/>
                      <a:moveTo>
                        <a:pt x="20497" y="2038"/>
                      </a:moveTo>
                      <a:cubicBezTo>
                        <a:pt x="10036" y="2038"/>
                        <a:pt x="1253" y="5660"/>
                        <a:pt x="122" y="10440"/>
                      </a:cubicBezTo>
                      <a:cubicBezTo>
                        <a:pt x="-1103" y="5268"/>
                        <a:pt x="7027" y="618"/>
                        <a:pt x="18280" y="55"/>
                      </a:cubicBezTo>
                      <a:cubicBezTo>
                        <a:pt x="19016" y="18"/>
                        <a:pt x="19756" y="0"/>
                        <a:pt x="20497"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486" name="Shape"/>
                <p:cNvSpPr/>
                <p:nvPr/>
              </p:nvSpPr>
              <p:spPr>
                <a:xfrm rot="16200000">
                  <a:off x="10983" y="-10984"/>
                  <a:ext cx="78382" cy="100349"/>
                </a:xfrm>
                <a:custGeom>
                  <a:avLst/>
                  <a:gdLst/>
                  <a:ahLst/>
                  <a:cxnLst>
                    <a:cxn ang="0">
                      <a:pos x="wd2" y="hd2"/>
                    </a:cxn>
                    <a:cxn ang="5400000">
                      <a:pos x="wd2" y="hd2"/>
                    </a:cxn>
                    <a:cxn ang="10800000">
                      <a:pos x="wd2" y="hd2"/>
                    </a:cxn>
                    <a:cxn ang="16200000">
                      <a:pos x="wd2" y="hd2"/>
                    </a:cxn>
                  </a:cxnLst>
                  <a:rect l="0" t="0" r="r" b="b"/>
                  <a:pathLst>
                    <a:path w="20497" h="21600" extrusionOk="0">
                      <a:moveTo>
                        <a:pt x="20497" y="4218"/>
                      </a:moveTo>
                      <a:cubicBezTo>
                        <a:pt x="10036" y="4218"/>
                        <a:pt x="1253" y="11710"/>
                        <a:pt x="122" y="21600"/>
                      </a:cubicBezTo>
                      <a:cubicBezTo>
                        <a:pt x="-1103" y="10898"/>
                        <a:pt x="7027" y="1279"/>
                        <a:pt x="18280" y="114"/>
                      </a:cubicBezTo>
                      <a:cubicBezTo>
                        <a:pt x="19016" y="38"/>
                        <a:pt x="19756" y="0"/>
                        <a:pt x="20497"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487" name="Line"/>
                <p:cNvSpPr/>
                <p:nvPr/>
              </p:nvSpPr>
              <p:spPr>
                <a:xfrm rot="16200000">
                  <a:off x="64621" y="-64622"/>
                  <a:ext cx="78376" cy="207619"/>
                </a:xfrm>
                <a:custGeom>
                  <a:avLst/>
                  <a:gdLst/>
                  <a:ahLst/>
                  <a:cxnLst>
                    <a:cxn ang="0">
                      <a:pos x="wd2" y="hd2"/>
                    </a:cxn>
                    <a:cxn ang="5400000">
                      <a:pos x="wd2" y="hd2"/>
                    </a:cxn>
                    <a:cxn ang="10800000">
                      <a:pos x="wd2" y="hd2"/>
                    </a:cxn>
                    <a:cxn ang="16200000">
                      <a:pos x="wd2" y="hd2"/>
                    </a:cxn>
                  </a:cxnLst>
                  <a:rect l="0" t="0" r="r" b="b"/>
                  <a:pathLst>
                    <a:path w="21600" h="21600" extrusionOk="0">
                      <a:moveTo>
                        <a:pt x="0" y="9421"/>
                      </a:moveTo>
                      <a:cubicBezTo>
                        <a:pt x="0" y="13717"/>
                        <a:pt x="6663" y="17468"/>
                        <a:pt x="16200" y="18542"/>
                      </a:cubicBezTo>
                      <a:lnTo>
                        <a:pt x="16200" y="17523"/>
                      </a:lnTo>
                      <a:lnTo>
                        <a:pt x="21600" y="19861"/>
                      </a:lnTo>
                      <a:lnTo>
                        <a:pt x="16200" y="21600"/>
                      </a:lnTo>
                      <a:lnTo>
                        <a:pt x="16200" y="20581"/>
                      </a:lnTo>
                      <a:cubicBezTo>
                        <a:pt x="6663" y="19507"/>
                        <a:pt x="0" y="15755"/>
                        <a:pt x="0" y="11459"/>
                      </a:cubicBezTo>
                      <a:lnTo>
                        <a:pt x="0" y="9421"/>
                      </a:lnTo>
                      <a:cubicBezTo>
                        <a:pt x="0" y="4218"/>
                        <a:pt x="9671" y="0"/>
                        <a:pt x="21600" y="0"/>
                      </a:cubicBezTo>
                      <a:lnTo>
                        <a:pt x="21600" y="2038"/>
                      </a:lnTo>
                      <a:cubicBezTo>
                        <a:pt x="10575" y="2038"/>
                        <a:pt x="1320" y="5660"/>
                        <a:pt x="127" y="10440"/>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489" name="Oval 13"/>
              <p:cNvSpPr/>
              <p:nvPr/>
            </p:nvSpPr>
            <p:spPr>
              <a:xfrm>
                <a:off x="322306" y="693441"/>
                <a:ext cx="126262" cy="117562"/>
              </a:xfrm>
              <a:prstGeom prst="ellipse">
                <a:avLst/>
              </a:prstGeom>
              <a:solidFill>
                <a:srgbClr val="6D6D6D"/>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491" name="TextBox 16"/>
            <p:cNvSpPr txBox="1"/>
            <p:nvPr/>
          </p:nvSpPr>
          <p:spPr>
            <a:xfrm>
              <a:off x="2578633" y="614286"/>
              <a:ext cx="524470" cy="283602"/>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noAutofit/>
            </a:bodyPr>
            <a:lstStyle>
              <a:lvl1pPr>
                <a:defRPr sz="1500" b="0">
                  <a:solidFill>
                    <a:srgbClr val="FFCC00"/>
                  </a:solidFill>
                </a:defRPr>
              </a:lvl1pPr>
            </a:lstStyle>
            <a:p>
              <a:r>
                <a:t>H</a:t>
              </a:r>
            </a:p>
          </p:txBody>
        </p:sp>
        <p:sp>
          <p:nvSpPr>
            <p:cNvPr id="492" name="TextBox 17"/>
            <p:cNvSpPr txBox="1"/>
            <p:nvPr/>
          </p:nvSpPr>
          <p:spPr>
            <a:xfrm>
              <a:off x="2601293" y="1157391"/>
              <a:ext cx="524469" cy="283603"/>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noAutofit/>
            </a:bodyPr>
            <a:lstStyle>
              <a:lvl1pPr>
                <a:defRPr sz="1500" b="0">
                  <a:solidFill>
                    <a:srgbClr val="FFCC00"/>
                  </a:solidFill>
                </a:defRPr>
              </a:lvl1pPr>
            </a:lstStyle>
            <a:p>
              <a:r>
                <a:t>0</a:t>
              </a:r>
            </a:p>
          </p:txBody>
        </p:sp>
        <p:sp>
          <p:nvSpPr>
            <p:cNvPr id="493" name="TextBox 19"/>
            <p:cNvSpPr txBox="1"/>
            <p:nvPr/>
          </p:nvSpPr>
          <p:spPr>
            <a:xfrm>
              <a:off x="2505793" y="891091"/>
              <a:ext cx="524470" cy="283602"/>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noAutofit/>
            </a:bodyPr>
            <a:lstStyle>
              <a:lvl1pPr>
                <a:defRPr sz="1500" b="0">
                  <a:solidFill>
                    <a:srgbClr val="FFCC00"/>
                  </a:solidFill>
                </a:defRPr>
              </a:lvl1pPr>
            </a:lstStyle>
            <a:p>
              <a:r>
                <a:t>H/2</a:t>
              </a:r>
            </a:p>
          </p:txBody>
        </p:sp>
        <p:sp>
          <p:nvSpPr>
            <p:cNvPr id="494" name="Left Brace 22"/>
            <p:cNvSpPr/>
            <p:nvPr/>
          </p:nvSpPr>
          <p:spPr>
            <a:xfrm rot="5400000">
              <a:off x="2529103" y="-276985"/>
              <a:ext cx="349646" cy="14685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408"/>
                    <a:pt x="10800" y="21171"/>
                  </a:cubicBezTo>
                  <a:lnTo>
                    <a:pt x="10800" y="11229"/>
                  </a:lnTo>
                  <a:cubicBezTo>
                    <a:pt x="10800" y="10992"/>
                    <a:pt x="5965" y="10800"/>
                    <a:pt x="0" y="10800"/>
                  </a:cubicBezTo>
                  <a:cubicBezTo>
                    <a:pt x="5965" y="10800"/>
                    <a:pt x="10800" y="10608"/>
                    <a:pt x="10800" y="10371"/>
                  </a:cubicBezTo>
                  <a:lnTo>
                    <a:pt x="10800" y="429"/>
                  </a:lnTo>
                  <a:cubicBezTo>
                    <a:pt x="10800" y="192"/>
                    <a:pt x="15635" y="0"/>
                    <a:pt x="21600" y="0"/>
                  </a:cubicBezTo>
                </a:path>
              </a:pathLst>
            </a:custGeom>
            <a:no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495" name="TextBox 23"/>
            <p:cNvSpPr txBox="1"/>
            <p:nvPr/>
          </p:nvSpPr>
          <p:spPr>
            <a:xfrm>
              <a:off x="2447519" y="0"/>
              <a:ext cx="524469" cy="283602"/>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noAutofit/>
            </a:bodyPr>
            <a:lstStyle>
              <a:lvl1pPr algn="ctr">
                <a:defRPr sz="1500" b="0">
                  <a:solidFill>
                    <a:srgbClr val="FFCC00"/>
                  </a:solidFill>
                </a:defRPr>
              </a:lvl1pPr>
            </a:lstStyle>
            <a:p>
              <a:r>
                <a:t>Area</a:t>
              </a:r>
            </a:p>
          </p:txBody>
        </p:sp>
      </p:grpSp>
      <p:sp>
        <p:nvSpPr>
          <p:cNvPr id="497" name="Rectangle 5"/>
          <p:cNvSpPr txBox="1"/>
          <p:nvPr/>
        </p:nvSpPr>
        <p:spPr>
          <a:xfrm>
            <a:off x="2294426" y="6578648"/>
            <a:ext cx="4343401"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https://en.wikipedia.org/wiki/Seawater</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9" name="Rectangle 2"/>
          <p:cNvSpPr txBox="1">
            <a:spLocks noGrp="1"/>
          </p:cNvSpPr>
          <p:nvPr>
            <p:ph type="title"/>
          </p:nvPr>
        </p:nvSpPr>
        <p:spPr>
          <a:xfrm>
            <a:off x="63500" y="127000"/>
            <a:ext cx="9060473" cy="457200"/>
          </a:xfrm>
          <a:prstGeom prst="rect">
            <a:avLst/>
          </a:prstGeom>
        </p:spPr>
        <p:txBody>
          <a:bodyPr/>
          <a:lstStyle>
            <a:lvl1pPr>
              <a:defRPr sz="2000"/>
            </a:lvl1pPr>
          </a:lstStyle>
          <a:p>
            <a:r>
              <a:t>That much energy would be capturable over each tidal cycle</a:t>
            </a:r>
          </a:p>
        </p:txBody>
      </p:sp>
      <p:sp>
        <p:nvSpPr>
          <p:cNvPr id="500" name="Rectangle 3"/>
          <p:cNvSpPr txBox="1">
            <a:spLocks noGrp="1"/>
          </p:cNvSpPr>
          <p:nvPr>
            <p:ph type="body" idx="1"/>
          </p:nvPr>
        </p:nvSpPr>
        <p:spPr>
          <a:xfrm>
            <a:off x="177800" y="736600"/>
            <a:ext cx="8974431" cy="5334000"/>
          </a:xfrm>
          <a:prstGeom prst="rect">
            <a:avLst/>
          </a:prstGeom>
        </p:spPr>
        <p:txBody>
          <a:bodyPr/>
          <a:lstStyle/>
          <a:p>
            <a:pPr>
              <a:defRPr sz="1800"/>
            </a:pPr>
            <a:r>
              <a:rPr dirty="0"/>
              <a:t>The average available tidal-driven power would thus be:</a:t>
            </a:r>
          </a:p>
          <a:p>
            <a:pPr>
              <a:defRPr sz="900"/>
            </a:pPr>
            <a:endParaRPr dirty="0"/>
          </a:p>
          <a:p>
            <a:pPr marL="0" lvl="1" indent="640896">
              <a:buSzTx/>
              <a:buNone/>
              <a:defRPr sz="1800"/>
            </a:pPr>
            <a:r>
              <a:rPr dirty="0"/>
              <a:t>Power </a:t>
            </a:r>
            <a:r>
              <a:rPr baseline="-5999" dirty="0"/>
              <a:t>tidal</a:t>
            </a:r>
            <a:r>
              <a:rPr dirty="0"/>
              <a:t> = (Tidal Energy) / (Tidal Cycle Time)</a:t>
            </a:r>
          </a:p>
          <a:p>
            <a:pPr>
              <a:defRPr sz="1200"/>
            </a:pPr>
            <a:endParaRPr dirty="0"/>
          </a:p>
          <a:p>
            <a:pPr>
              <a:defRPr sz="1800"/>
            </a:pPr>
            <a:r>
              <a:rPr dirty="0"/>
              <a:t>For a typical tidal cycle time of ~ 12 hours = 43,200 seconds:</a:t>
            </a:r>
          </a:p>
          <a:p>
            <a:pPr>
              <a:defRPr sz="900"/>
            </a:pPr>
            <a:endParaRPr dirty="0"/>
          </a:p>
          <a:p>
            <a:pPr marL="0" lvl="1" indent="640896">
              <a:buSzTx/>
              <a:buNone/>
              <a:defRPr sz="1800"/>
            </a:pPr>
            <a:r>
              <a:rPr dirty="0"/>
              <a:t>Power </a:t>
            </a:r>
            <a:r>
              <a:rPr baseline="-5999" dirty="0"/>
              <a:t>tidal</a:t>
            </a:r>
            <a:r>
              <a:rPr dirty="0"/>
              <a:t> = [ρ</a:t>
            </a:r>
            <a:r>
              <a:rPr baseline="-5999" dirty="0"/>
              <a:t>seawater</a:t>
            </a:r>
            <a:r>
              <a:rPr dirty="0"/>
              <a:t> g Area H</a:t>
            </a:r>
            <a:r>
              <a:rPr baseline="31999" dirty="0"/>
              <a:t>2</a:t>
            </a:r>
            <a:r>
              <a:rPr dirty="0"/>
              <a:t> / 2] / [Tidal Cycle Time] </a:t>
            </a:r>
          </a:p>
          <a:p>
            <a:pPr marL="0" lvl="1" indent="640896">
              <a:buSzTx/>
              <a:buNone/>
              <a:defRPr sz="700"/>
            </a:pPr>
            <a:endParaRPr dirty="0"/>
          </a:p>
          <a:p>
            <a:pPr marL="0" lvl="3" indent="1577339">
              <a:buSzTx/>
              <a:buNone/>
              <a:defRPr sz="1800"/>
            </a:pPr>
            <a:r>
              <a:rPr dirty="0"/>
              <a:t>= [(1029 kg / m</a:t>
            </a:r>
            <a:r>
              <a:rPr baseline="30000" dirty="0"/>
              <a:t>3</a:t>
            </a:r>
            <a:r>
              <a:rPr dirty="0"/>
              <a:t>) (9.8 m / s</a:t>
            </a:r>
            <a:r>
              <a:rPr baseline="30000" dirty="0"/>
              <a:t>2</a:t>
            </a:r>
            <a:r>
              <a:rPr dirty="0"/>
              <a:t>) Area H</a:t>
            </a:r>
            <a:r>
              <a:rPr baseline="30000" dirty="0"/>
              <a:t>2 </a:t>
            </a:r>
            <a:r>
              <a:rPr baseline="-1999" dirty="0"/>
              <a:t>/ 2</a:t>
            </a:r>
            <a:r>
              <a:rPr dirty="0"/>
              <a:t>] / [43,200 s]</a:t>
            </a:r>
          </a:p>
          <a:p>
            <a:pPr marL="0" lvl="3" indent="1577339">
              <a:buSzTx/>
              <a:buNone/>
              <a:defRPr sz="800"/>
            </a:pPr>
            <a:endParaRPr dirty="0"/>
          </a:p>
          <a:p>
            <a:pPr marL="0" lvl="3" indent="1577339">
              <a:buSzTx/>
              <a:buNone/>
              <a:defRPr sz="1800"/>
            </a:pPr>
            <a:r>
              <a:rPr dirty="0"/>
              <a:t>= 0.12 (kg / m</a:t>
            </a:r>
            <a:r>
              <a:rPr baseline="31999" dirty="0"/>
              <a:t>2 </a:t>
            </a:r>
            <a:r>
              <a:rPr dirty="0"/>
              <a:t>- s</a:t>
            </a:r>
            <a:r>
              <a:rPr baseline="31999" dirty="0"/>
              <a:t>3</a:t>
            </a:r>
            <a:r>
              <a:rPr dirty="0"/>
              <a:t>) Area H</a:t>
            </a:r>
            <a:r>
              <a:rPr baseline="30000" dirty="0"/>
              <a:t>2</a:t>
            </a:r>
            <a:endParaRPr baseline="-1999" dirty="0"/>
          </a:p>
          <a:p>
            <a:pPr marL="0" lvl="3" indent="1577339">
              <a:buSzTx/>
              <a:buNone/>
              <a:defRPr sz="1200"/>
            </a:pPr>
            <a:endParaRPr baseline="-2999" dirty="0"/>
          </a:p>
          <a:p>
            <a:pPr>
              <a:defRPr sz="1800"/>
            </a:pPr>
            <a:r>
              <a:rPr dirty="0"/>
              <a:t>Using the definition of a Watt:  W = J / s = (kg m</a:t>
            </a:r>
            <a:r>
              <a:rPr baseline="31999" dirty="0"/>
              <a:t>2</a:t>
            </a:r>
            <a:r>
              <a:rPr dirty="0"/>
              <a:t> / s</a:t>
            </a:r>
            <a:r>
              <a:rPr baseline="31999" dirty="0"/>
              <a:t>2</a:t>
            </a:r>
            <a:r>
              <a:rPr dirty="0"/>
              <a:t>) / s = kg m</a:t>
            </a:r>
            <a:r>
              <a:rPr baseline="31999" dirty="0"/>
              <a:t>2</a:t>
            </a:r>
            <a:r>
              <a:rPr dirty="0"/>
              <a:t> / s</a:t>
            </a:r>
            <a:r>
              <a:rPr baseline="31999" dirty="0"/>
              <a:t>3</a:t>
            </a:r>
            <a:r>
              <a:rPr dirty="0"/>
              <a:t>     we then get:</a:t>
            </a:r>
          </a:p>
          <a:p>
            <a:pPr>
              <a:defRPr sz="900"/>
            </a:pPr>
            <a:endParaRPr baseline="-3999" dirty="0"/>
          </a:p>
          <a:p>
            <a:pPr marL="0" lvl="1" indent="640896">
              <a:buSzTx/>
              <a:buNone/>
              <a:defRPr sz="1800"/>
            </a:pPr>
            <a:r>
              <a:rPr dirty="0"/>
              <a:t>Power </a:t>
            </a:r>
            <a:r>
              <a:rPr baseline="-5999" dirty="0"/>
              <a:t>tidal</a:t>
            </a:r>
            <a:r>
              <a:rPr dirty="0"/>
              <a:t> = 0.12 Watts / m</a:t>
            </a:r>
            <a:r>
              <a:rPr baseline="31999" dirty="0"/>
              <a:t>4 </a:t>
            </a:r>
            <a:r>
              <a:rPr dirty="0"/>
              <a:t> x (Area x H</a:t>
            </a:r>
            <a:r>
              <a:rPr baseline="30000" dirty="0"/>
              <a:t>2</a:t>
            </a:r>
            <a:r>
              <a:rPr baseline="-1999" dirty="0"/>
              <a:t>)</a:t>
            </a:r>
          </a:p>
          <a:p>
            <a:pPr marL="0" lvl="1" indent="640896">
              <a:buSzTx/>
              <a:buNone/>
              <a:defRPr sz="1800"/>
            </a:pPr>
            <a:endParaRPr dirty="0"/>
          </a:p>
          <a:p>
            <a:pPr>
              <a:defRPr sz="1800"/>
            </a:pPr>
            <a:r>
              <a:rPr b="1" dirty="0"/>
              <a:t>For a 1 km</a:t>
            </a:r>
            <a:r>
              <a:rPr b="1" baseline="31999" dirty="0"/>
              <a:t>2</a:t>
            </a:r>
            <a:r>
              <a:rPr b="1" dirty="0"/>
              <a:t> Tidal Barrage with a worldwide average coastal </a:t>
            </a:r>
            <a:r>
              <a:rPr b="1" dirty="0" smtClean="0"/>
              <a:t>tide </a:t>
            </a:r>
            <a:r>
              <a:rPr b="1" baseline="30000" dirty="0"/>
              <a:t>1</a:t>
            </a:r>
            <a:r>
              <a:rPr b="1" dirty="0"/>
              <a:t> of 2.5m:</a:t>
            </a:r>
            <a:r>
              <a:rPr dirty="0"/>
              <a:t> </a:t>
            </a:r>
          </a:p>
          <a:p>
            <a:pPr>
              <a:defRPr sz="900"/>
            </a:pPr>
            <a:endParaRPr baseline="-3999" dirty="0"/>
          </a:p>
          <a:p>
            <a:pPr marL="0" lvl="1" indent="640896">
              <a:buSzTx/>
              <a:buNone/>
              <a:defRPr sz="1800"/>
            </a:pPr>
            <a:r>
              <a:rPr dirty="0"/>
              <a:t>Power </a:t>
            </a:r>
            <a:r>
              <a:rPr baseline="-5999" dirty="0"/>
              <a:t>tidal</a:t>
            </a:r>
            <a:r>
              <a:rPr dirty="0"/>
              <a:t> = 0.12 Watts / m</a:t>
            </a:r>
            <a:r>
              <a:rPr baseline="31999" dirty="0"/>
              <a:t>4 </a:t>
            </a:r>
            <a:r>
              <a:rPr dirty="0"/>
              <a:t> x (10</a:t>
            </a:r>
            <a:r>
              <a:rPr baseline="31999" dirty="0"/>
              <a:t>6</a:t>
            </a:r>
            <a:r>
              <a:rPr dirty="0"/>
              <a:t> m</a:t>
            </a:r>
            <a:r>
              <a:rPr baseline="31999" dirty="0"/>
              <a:t>2</a:t>
            </a:r>
            <a:r>
              <a:rPr dirty="0"/>
              <a:t> x 6.25 m</a:t>
            </a:r>
            <a:r>
              <a:rPr baseline="30000" dirty="0"/>
              <a:t>2</a:t>
            </a:r>
            <a:r>
              <a:rPr baseline="-1999" dirty="0"/>
              <a:t>) = 0.75 MW</a:t>
            </a:r>
          </a:p>
        </p:txBody>
      </p:sp>
      <p:sp>
        <p:nvSpPr>
          <p:cNvPr id="501" name="Rectangle 5"/>
          <p:cNvSpPr txBox="1"/>
          <p:nvPr/>
        </p:nvSpPr>
        <p:spPr>
          <a:xfrm>
            <a:off x="252431" y="6540548"/>
            <a:ext cx="868261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https://www.infoplease.com/encyclopedia/earth/geology-oceanography/info/tide/the-magnitude-and-effects-of-tidal-ranges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3" name="Rectangle 5"/>
          <p:cNvSpPr txBox="1"/>
          <p:nvPr/>
        </p:nvSpPr>
        <p:spPr>
          <a:xfrm>
            <a:off x="2286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504" name="Rectangle 2"/>
          <p:cNvSpPr txBox="1">
            <a:spLocks noGrp="1"/>
          </p:cNvSpPr>
          <p:nvPr>
            <p:ph type="title"/>
          </p:nvPr>
        </p:nvSpPr>
        <p:spPr>
          <a:xfrm>
            <a:off x="304800" y="76200"/>
            <a:ext cx="8534400" cy="609600"/>
          </a:xfrm>
          <a:prstGeom prst="rect">
            <a:avLst/>
          </a:prstGeom>
        </p:spPr>
        <p:txBody>
          <a:bodyPr/>
          <a:lstStyle>
            <a:lvl1pPr>
              <a:defRPr sz="2000"/>
            </a:lvl1pPr>
          </a:lstStyle>
          <a:p>
            <a:r>
              <a:t>But there is also the "pumping trick"</a:t>
            </a:r>
          </a:p>
        </p:txBody>
      </p:sp>
      <p:sp>
        <p:nvSpPr>
          <p:cNvPr id="505" name="Rectangle 3"/>
          <p:cNvSpPr txBox="1">
            <a:spLocks noGrp="1"/>
          </p:cNvSpPr>
          <p:nvPr>
            <p:ph type="body" idx="1"/>
          </p:nvPr>
        </p:nvSpPr>
        <p:spPr>
          <a:xfrm>
            <a:off x="228600" y="762000"/>
            <a:ext cx="8534400" cy="5334000"/>
          </a:xfrm>
          <a:prstGeom prst="rect">
            <a:avLst/>
          </a:prstGeom>
        </p:spPr>
        <p:txBody>
          <a:bodyPr/>
          <a:lstStyle/>
          <a:p>
            <a:pPr>
              <a:defRPr sz="1800">
                <a:latin typeface="+mn-lt"/>
                <a:ea typeface="+mn-ea"/>
                <a:cs typeface="+mn-cs"/>
                <a:sym typeface="Arial"/>
              </a:defRPr>
            </a:pPr>
            <a:r>
              <a:t>As described in "Sustainable Energy without the Hot Air" by David J.C. MacKay:</a:t>
            </a:r>
          </a:p>
          <a:p>
            <a:pPr>
              <a:defRPr sz="1100">
                <a:latin typeface="+mn-lt"/>
                <a:ea typeface="+mn-ea"/>
                <a:cs typeface="+mn-cs"/>
                <a:sym typeface="Arial"/>
              </a:defRPr>
            </a:pPr>
            <a:endParaRPr/>
          </a:p>
          <a:p>
            <a:pPr>
              <a:defRPr sz="1800">
                <a:latin typeface="+mn-lt"/>
                <a:ea typeface="+mn-ea"/>
                <a:cs typeface="+mn-cs"/>
                <a:sym typeface="Arial"/>
              </a:defRPr>
            </a:pPr>
            <a:r>
              <a:t>Make your dam a bit TALLER than the high tide level, and add some pumps</a:t>
            </a:r>
          </a:p>
          <a:p>
            <a:pPr>
              <a:defRPr sz="1200">
                <a:latin typeface="+mn-lt"/>
                <a:ea typeface="+mn-ea"/>
                <a:cs typeface="+mn-cs"/>
                <a:sym typeface="Arial"/>
              </a:defRPr>
            </a:pPr>
            <a:endParaRPr/>
          </a:p>
          <a:p>
            <a:pPr>
              <a:defRPr sz="1800">
                <a:latin typeface="+mn-lt"/>
                <a:ea typeface="+mn-ea"/>
                <a:cs typeface="+mn-cs"/>
                <a:sym typeface="Arial"/>
              </a:defRPr>
            </a:pPr>
            <a:r>
              <a:t>At HIGH tide, pump extra water UP into reservoir (expending energy!)</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r>
              <a:t>At LOW tide that SAME water will fall a LARGER DISTANCE =&gt; More energy back!</a:t>
            </a:r>
          </a:p>
        </p:txBody>
      </p:sp>
      <p:grpSp>
        <p:nvGrpSpPr>
          <p:cNvPr id="522" name="Group 38"/>
          <p:cNvGrpSpPr/>
          <p:nvPr/>
        </p:nvGrpSpPr>
        <p:grpSpPr>
          <a:xfrm>
            <a:off x="1330960" y="4800599"/>
            <a:ext cx="3429001" cy="1371602"/>
            <a:chOff x="0" y="0"/>
            <a:chExt cx="3428999" cy="1371600"/>
          </a:xfrm>
        </p:grpSpPr>
        <p:sp>
          <p:nvSpPr>
            <p:cNvPr id="506" name="Isosceles Triangle 18"/>
            <p:cNvSpPr/>
            <p:nvPr/>
          </p:nvSpPr>
          <p:spPr>
            <a:xfrm rot="10800000" flipH="1">
              <a:off x="0" y="574040"/>
              <a:ext cx="2479040" cy="7975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 y="0"/>
                  </a:lnTo>
                  <a:lnTo>
                    <a:pt x="21600" y="21600"/>
                  </a:lnTo>
                  <a:close/>
                </a:path>
              </a:pathLst>
            </a:cu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07" name="Rectangle 19"/>
            <p:cNvSpPr/>
            <p:nvPr/>
          </p:nvSpPr>
          <p:spPr>
            <a:xfrm>
              <a:off x="1981200" y="116840"/>
              <a:ext cx="1447800" cy="721360"/>
            </a:xfrm>
            <a:prstGeom prst="rect">
              <a:avLst/>
            </a:prstGeom>
            <a:solidFill>
              <a:srgbClr val="6B9DC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519" name="Group 25"/>
            <p:cNvGrpSpPr/>
            <p:nvPr/>
          </p:nvGrpSpPr>
          <p:grpSpPr>
            <a:xfrm>
              <a:off x="1676400" y="-1"/>
              <a:ext cx="685800" cy="838201"/>
              <a:chOff x="0" y="0"/>
              <a:chExt cx="685800" cy="838200"/>
            </a:xfrm>
          </p:grpSpPr>
          <p:sp>
            <p:nvSpPr>
              <p:cNvPr id="508" name="Trapezoid 21"/>
              <p:cNvSpPr/>
              <p:nvPr/>
            </p:nvSpPr>
            <p:spPr>
              <a:xfrm>
                <a:off x="0" y="0"/>
                <a:ext cx="685800" cy="8382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09" name="Rectangle 22"/>
              <p:cNvSpPr/>
              <p:nvPr/>
            </p:nvSpPr>
            <p:spPr>
              <a:xfrm>
                <a:off x="3605" y="697921"/>
                <a:ext cx="669495" cy="87788"/>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513" name="Curved Right Arrow 23"/>
              <p:cNvGrpSpPr/>
              <p:nvPr/>
            </p:nvGrpSpPr>
            <p:grpSpPr>
              <a:xfrm>
                <a:off x="249915" y="616538"/>
                <a:ext cx="187910" cy="72895"/>
                <a:chOff x="0" y="0"/>
                <a:chExt cx="187909" cy="72893"/>
              </a:xfrm>
            </p:grpSpPr>
            <p:sp>
              <p:nvSpPr>
                <p:cNvPr id="510" name="Shape"/>
                <p:cNvSpPr/>
                <p:nvPr/>
              </p:nvSpPr>
              <p:spPr>
                <a:xfrm rot="5400000">
                  <a:off x="57507" y="-57508"/>
                  <a:ext cx="72895" cy="187910"/>
                </a:xfrm>
                <a:custGeom>
                  <a:avLst/>
                  <a:gdLst/>
                  <a:ahLst/>
                  <a:cxnLst>
                    <a:cxn ang="0">
                      <a:pos x="wd2" y="hd2"/>
                    </a:cxn>
                    <a:cxn ang="5400000">
                      <a:pos x="wd2" y="hd2"/>
                    </a:cxn>
                    <a:cxn ang="10800000">
                      <a:pos x="wd2" y="hd2"/>
                    </a:cxn>
                    <a:cxn ang="16200000">
                      <a:pos x="wd2" y="hd2"/>
                    </a:cxn>
                  </a:cxnLst>
                  <a:rect l="0" t="0" r="r" b="b"/>
                  <a:pathLst>
                    <a:path w="20468" h="21600" extrusionOk="0">
                      <a:moveTo>
                        <a:pt x="2" y="9378"/>
                      </a:moveTo>
                      <a:cubicBezTo>
                        <a:pt x="2" y="13654"/>
                        <a:pt x="6316" y="17389"/>
                        <a:pt x="15352" y="18458"/>
                      </a:cubicBezTo>
                      <a:lnTo>
                        <a:pt x="15351" y="17411"/>
                      </a:lnTo>
                      <a:lnTo>
                        <a:pt x="20468" y="19803"/>
                      </a:lnTo>
                      <a:lnTo>
                        <a:pt x="15351" y="21600"/>
                      </a:lnTo>
                      <a:lnTo>
                        <a:pt x="15351" y="20553"/>
                      </a:lnTo>
                      <a:cubicBezTo>
                        <a:pt x="6315" y="19484"/>
                        <a:pt x="2" y="15749"/>
                        <a:pt x="2" y="11473"/>
                      </a:cubicBezTo>
                      <a:close/>
                      <a:moveTo>
                        <a:pt x="20468" y="2095"/>
                      </a:moveTo>
                      <a:cubicBezTo>
                        <a:pt x="10049" y="2095"/>
                        <a:pt x="1294" y="5681"/>
                        <a:pt x="130" y="10425"/>
                      </a:cubicBezTo>
                      <a:cubicBezTo>
                        <a:pt x="-1132" y="5278"/>
                        <a:pt x="6950" y="637"/>
                        <a:pt x="18182" y="59"/>
                      </a:cubicBezTo>
                      <a:cubicBezTo>
                        <a:pt x="18941" y="20"/>
                        <a:pt x="19704" y="0"/>
                        <a:pt x="20468"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11" name="Shape"/>
                <p:cNvSpPr/>
                <p:nvPr/>
              </p:nvSpPr>
              <p:spPr>
                <a:xfrm rot="5400000">
                  <a:off x="106114" y="-8901"/>
                  <a:ext cx="72895" cy="90696"/>
                </a:xfrm>
                <a:custGeom>
                  <a:avLst/>
                  <a:gdLst/>
                  <a:ahLst/>
                  <a:cxnLst>
                    <a:cxn ang="0">
                      <a:pos x="wd2" y="hd2"/>
                    </a:cxn>
                    <a:cxn ang="5400000">
                      <a:pos x="wd2" y="hd2"/>
                    </a:cxn>
                    <a:cxn ang="10800000">
                      <a:pos x="wd2" y="hd2"/>
                    </a:cxn>
                    <a:cxn ang="16200000">
                      <a:pos x="wd2" y="hd2"/>
                    </a:cxn>
                  </a:cxnLst>
                  <a:rect l="0" t="0" r="r" b="b"/>
                  <a:pathLst>
                    <a:path w="20468" h="21600" extrusionOk="0">
                      <a:moveTo>
                        <a:pt x="20468" y="4340"/>
                      </a:moveTo>
                      <a:cubicBezTo>
                        <a:pt x="10049" y="4340"/>
                        <a:pt x="1294" y="11771"/>
                        <a:pt x="130" y="21600"/>
                      </a:cubicBezTo>
                      <a:cubicBezTo>
                        <a:pt x="-1132" y="10936"/>
                        <a:pt x="6950" y="1320"/>
                        <a:pt x="18182" y="122"/>
                      </a:cubicBezTo>
                      <a:cubicBezTo>
                        <a:pt x="18941" y="41"/>
                        <a:pt x="19704" y="0"/>
                        <a:pt x="20468"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12" name="Line"/>
                <p:cNvSpPr/>
                <p:nvPr/>
              </p:nvSpPr>
              <p:spPr>
                <a:xfrm rot="5400000">
                  <a:off x="57510" y="-57505"/>
                  <a:ext cx="72889" cy="187910"/>
                </a:xfrm>
                <a:custGeom>
                  <a:avLst/>
                  <a:gdLst/>
                  <a:ahLst/>
                  <a:cxnLst>
                    <a:cxn ang="0">
                      <a:pos x="wd2" y="hd2"/>
                    </a:cxn>
                    <a:cxn ang="5400000">
                      <a:pos x="wd2" y="hd2"/>
                    </a:cxn>
                    <a:cxn ang="10800000">
                      <a:pos x="wd2" y="hd2"/>
                    </a:cxn>
                    <a:cxn ang="16200000">
                      <a:pos x="wd2" y="hd2"/>
                    </a:cxn>
                  </a:cxnLst>
                  <a:rect l="0" t="0" r="r" b="b"/>
                  <a:pathLst>
                    <a:path w="21600" h="21600" extrusionOk="0">
                      <a:moveTo>
                        <a:pt x="0" y="9378"/>
                      </a:moveTo>
                      <a:cubicBezTo>
                        <a:pt x="0" y="13654"/>
                        <a:pt x="6663" y="17389"/>
                        <a:pt x="16200" y="18458"/>
                      </a:cubicBezTo>
                      <a:lnTo>
                        <a:pt x="16200" y="17411"/>
                      </a:lnTo>
                      <a:lnTo>
                        <a:pt x="21600" y="19803"/>
                      </a:lnTo>
                      <a:lnTo>
                        <a:pt x="16200" y="21600"/>
                      </a:lnTo>
                      <a:lnTo>
                        <a:pt x="16200" y="20553"/>
                      </a:lnTo>
                      <a:cubicBezTo>
                        <a:pt x="6663" y="19484"/>
                        <a:pt x="0" y="15749"/>
                        <a:pt x="0" y="11473"/>
                      </a:cubicBezTo>
                      <a:lnTo>
                        <a:pt x="0" y="9378"/>
                      </a:lnTo>
                      <a:cubicBezTo>
                        <a:pt x="0" y="4199"/>
                        <a:pt x="9671" y="0"/>
                        <a:pt x="21600" y="0"/>
                      </a:cubicBezTo>
                      <a:lnTo>
                        <a:pt x="21600" y="2095"/>
                      </a:lnTo>
                      <a:cubicBezTo>
                        <a:pt x="10604" y="2095"/>
                        <a:pt x="1363" y="5681"/>
                        <a:pt x="135" y="10425"/>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17" name="Curved Right Arrow 24"/>
              <p:cNvGrpSpPr/>
              <p:nvPr/>
            </p:nvGrpSpPr>
            <p:grpSpPr>
              <a:xfrm>
                <a:off x="259969" y="708587"/>
                <a:ext cx="187964" cy="72895"/>
                <a:chOff x="0" y="0"/>
                <a:chExt cx="187963" cy="72893"/>
              </a:xfrm>
            </p:grpSpPr>
            <p:sp>
              <p:nvSpPr>
                <p:cNvPr id="514" name="Shape"/>
                <p:cNvSpPr/>
                <p:nvPr/>
              </p:nvSpPr>
              <p:spPr>
                <a:xfrm rot="16200000">
                  <a:off x="57534" y="-57535"/>
                  <a:ext cx="72895" cy="187964"/>
                </a:xfrm>
                <a:custGeom>
                  <a:avLst/>
                  <a:gdLst/>
                  <a:ahLst/>
                  <a:cxnLst>
                    <a:cxn ang="0">
                      <a:pos x="wd2" y="hd2"/>
                    </a:cxn>
                    <a:cxn ang="5400000">
                      <a:pos x="wd2" y="hd2"/>
                    </a:cxn>
                    <a:cxn ang="10800000">
                      <a:pos x="wd2" y="hd2"/>
                    </a:cxn>
                    <a:cxn ang="16200000">
                      <a:pos x="wd2" y="hd2"/>
                    </a:cxn>
                  </a:cxnLst>
                  <a:rect l="0" t="0" r="r" b="b"/>
                  <a:pathLst>
                    <a:path w="20468" h="21600" extrusionOk="0">
                      <a:moveTo>
                        <a:pt x="2" y="9378"/>
                      </a:moveTo>
                      <a:cubicBezTo>
                        <a:pt x="2" y="13655"/>
                        <a:pt x="6315" y="17390"/>
                        <a:pt x="15351" y="18459"/>
                      </a:cubicBezTo>
                      <a:lnTo>
                        <a:pt x="15351" y="17412"/>
                      </a:lnTo>
                      <a:lnTo>
                        <a:pt x="20468" y="19804"/>
                      </a:lnTo>
                      <a:lnTo>
                        <a:pt x="15351" y="21600"/>
                      </a:lnTo>
                      <a:lnTo>
                        <a:pt x="15351" y="20553"/>
                      </a:lnTo>
                      <a:cubicBezTo>
                        <a:pt x="6315" y="19484"/>
                        <a:pt x="2" y="15749"/>
                        <a:pt x="2" y="11472"/>
                      </a:cubicBezTo>
                      <a:close/>
                      <a:moveTo>
                        <a:pt x="20468" y="2094"/>
                      </a:moveTo>
                      <a:cubicBezTo>
                        <a:pt x="10049" y="2094"/>
                        <a:pt x="1293" y="5681"/>
                        <a:pt x="130" y="10425"/>
                      </a:cubicBezTo>
                      <a:cubicBezTo>
                        <a:pt x="-1132" y="5278"/>
                        <a:pt x="6951" y="637"/>
                        <a:pt x="18183" y="59"/>
                      </a:cubicBezTo>
                      <a:cubicBezTo>
                        <a:pt x="18942" y="20"/>
                        <a:pt x="19705" y="0"/>
                        <a:pt x="20468"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15" name="Shape"/>
                <p:cNvSpPr/>
                <p:nvPr/>
              </p:nvSpPr>
              <p:spPr>
                <a:xfrm rot="16200000">
                  <a:off x="8914" y="-8915"/>
                  <a:ext cx="72894" cy="90723"/>
                </a:xfrm>
                <a:custGeom>
                  <a:avLst/>
                  <a:gdLst/>
                  <a:ahLst/>
                  <a:cxnLst>
                    <a:cxn ang="0">
                      <a:pos x="wd2" y="hd2"/>
                    </a:cxn>
                    <a:cxn ang="5400000">
                      <a:pos x="wd2" y="hd2"/>
                    </a:cxn>
                    <a:cxn ang="10800000">
                      <a:pos x="wd2" y="hd2"/>
                    </a:cxn>
                    <a:cxn ang="16200000">
                      <a:pos x="wd2" y="hd2"/>
                    </a:cxn>
                  </a:cxnLst>
                  <a:rect l="0" t="0" r="r" b="b"/>
                  <a:pathLst>
                    <a:path w="20468" h="21600" extrusionOk="0">
                      <a:moveTo>
                        <a:pt x="20468" y="4338"/>
                      </a:moveTo>
                      <a:cubicBezTo>
                        <a:pt x="10049" y="4338"/>
                        <a:pt x="1293" y="11770"/>
                        <a:pt x="130" y="21600"/>
                      </a:cubicBezTo>
                      <a:cubicBezTo>
                        <a:pt x="-1132" y="10936"/>
                        <a:pt x="6951" y="1319"/>
                        <a:pt x="18183" y="121"/>
                      </a:cubicBezTo>
                      <a:cubicBezTo>
                        <a:pt x="18942" y="41"/>
                        <a:pt x="19705" y="0"/>
                        <a:pt x="20468"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16" name="Line"/>
                <p:cNvSpPr/>
                <p:nvPr/>
              </p:nvSpPr>
              <p:spPr>
                <a:xfrm rot="16200000">
                  <a:off x="57537" y="-57538"/>
                  <a:ext cx="72889" cy="187964"/>
                </a:xfrm>
                <a:custGeom>
                  <a:avLst/>
                  <a:gdLst/>
                  <a:ahLst/>
                  <a:cxnLst>
                    <a:cxn ang="0">
                      <a:pos x="wd2" y="hd2"/>
                    </a:cxn>
                    <a:cxn ang="5400000">
                      <a:pos x="wd2" y="hd2"/>
                    </a:cxn>
                    <a:cxn ang="10800000">
                      <a:pos x="wd2" y="hd2"/>
                    </a:cxn>
                    <a:cxn ang="16200000">
                      <a:pos x="wd2" y="hd2"/>
                    </a:cxn>
                  </a:cxnLst>
                  <a:rect l="0" t="0" r="r" b="b"/>
                  <a:pathLst>
                    <a:path w="21600" h="21600" extrusionOk="0">
                      <a:moveTo>
                        <a:pt x="0" y="9378"/>
                      </a:moveTo>
                      <a:cubicBezTo>
                        <a:pt x="0" y="13655"/>
                        <a:pt x="6663" y="17390"/>
                        <a:pt x="16200" y="18459"/>
                      </a:cubicBezTo>
                      <a:lnTo>
                        <a:pt x="16200" y="17412"/>
                      </a:lnTo>
                      <a:lnTo>
                        <a:pt x="21600" y="19804"/>
                      </a:lnTo>
                      <a:lnTo>
                        <a:pt x="16200" y="21600"/>
                      </a:lnTo>
                      <a:lnTo>
                        <a:pt x="16200" y="20553"/>
                      </a:lnTo>
                      <a:cubicBezTo>
                        <a:pt x="6663" y="19484"/>
                        <a:pt x="0" y="15749"/>
                        <a:pt x="0" y="11472"/>
                      </a:cubicBezTo>
                      <a:lnTo>
                        <a:pt x="0" y="9378"/>
                      </a:lnTo>
                      <a:cubicBezTo>
                        <a:pt x="0" y="4199"/>
                        <a:pt x="9671" y="0"/>
                        <a:pt x="21600" y="0"/>
                      </a:cubicBezTo>
                      <a:lnTo>
                        <a:pt x="21600" y="2094"/>
                      </a:lnTo>
                      <a:cubicBezTo>
                        <a:pt x="10604" y="2094"/>
                        <a:pt x="1363" y="5681"/>
                        <a:pt x="135" y="10425"/>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18" name="Oval 25"/>
              <p:cNvSpPr/>
              <p:nvPr/>
            </p:nvSpPr>
            <p:spPr>
              <a:xfrm>
                <a:off x="291774" y="644888"/>
                <a:ext cx="114301" cy="109331"/>
              </a:xfrm>
              <a:prstGeom prst="ellipse">
                <a:avLst/>
              </a:prstGeom>
              <a:solidFill>
                <a:srgbClr val="6D6D6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20" name="Straight Arrow Connector 26"/>
            <p:cNvSpPr/>
            <p:nvPr/>
          </p:nvSpPr>
          <p:spPr>
            <a:xfrm flipH="1" flipV="1">
              <a:off x="1066799" y="726439"/>
              <a:ext cx="609601" cy="1590"/>
            </a:xfrm>
            <a:prstGeom prst="line">
              <a:avLst/>
            </a:prstGeom>
            <a:noFill/>
            <a:ln w="7620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21" name="Straight Arrow Connector 30"/>
            <p:cNvSpPr/>
            <p:nvPr/>
          </p:nvSpPr>
          <p:spPr>
            <a:xfrm flipH="1">
              <a:off x="1599405" y="40640"/>
              <a:ext cx="796" cy="533401"/>
            </a:xfrm>
            <a:prstGeom prst="line">
              <a:avLst/>
            </a:prstGeom>
            <a:noFill/>
            <a:ln w="12700" cap="flat">
              <a:solidFill>
                <a:srgbClr val="FFFFFF"/>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539" name="Group 37"/>
          <p:cNvGrpSpPr/>
          <p:nvPr/>
        </p:nvGrpSpPr>
        <p:grpSpPr>
          <a:xfrm>
            <a:off x="1219200" y="2438399"/>
            <a:ext cx="3464559" cy="1336042"/>
            <a:chOff x="0" y="0"/>
            <a:chExt cx="3464558" cy="1336040"/>
          </a:xfrm>
        </p:grpSpPr>
        <p:sp>
          <p:nvSpPr>
            <p:cNvPr id="523" name="Isosceles Triangle 5"/>
            <p:cNvSpPr/>
            <p:nvPr/>
          </p:nvSpPr>
          <p:spPr>
            <a:xfrm rot="10800000" flipH="1">
              <a:off x="0" y="320039"/>
              <a:ext cx="3429000" cy="1016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 y="0"/>
                  </a:lnTo>
                  <a:lnTo>
                    <a:pt x="21600" y="21600"/>
                  </a:lnTo>
                  <a:close/>
                </a:path>
              </a:pathLst>
            </a:cu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4" name="Rectangle 6"/>
            <p:cNvSpPr/>
            <p:nvPr/>
          </p:nvSpPr>
          <p:spPr>
            <a:xfrm>
              <a:off x="2016759" y="116839"/>
              <a:ext cx="1447800" cy="721361"/>
            </a:xfrm>
            <a:prstGeom prst="rect">
              <a:avLst/>
            </a:prstGeom>
            <a:solidFill>
              <a:srgbClr val="6B9DC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536" name="Group 25"/>
            <p:cNvGrpSpPr/>
            <p:nvPr/>
          </p:nvGrpSpPr>
          <p:grpSpPr>
            <a:xfrm>
              <a:off x="1711959" y="-1"/>
              <a:ext cx="685800" cy="838201"/>
              <a:chOff x="0" y="0"/>
              <a:chExt cx="685799" cy="838200"/>
            </a:xfrm>
          </p:grpSpPr>
          <p:sp>
            <p:nvSpPr>
              <p:cNvPr id="525" name="Trapezoid 10"/>
              <p:cNvSpPr/>
              <p:nvPr/>
            </p:nvSpPr>
            <p:spPr>
              <a:xfrm>
                <a:off x="-1" y="0"/>
                <a:ext cx="685801" cy="8382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6" name="Rectangle 11"/>
              <p:cNvSpPr/>
              <p:nvPr/>
            </p:nvSpPr>
            <p:spPr>
              <a:xfrm>
                <a:off x="3604" y="697921"/>
                <a:ext cx="669496" cy="87788"/>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530" name="Curved Right Arrow 12"/>
              <p:cNvGrpSpPr/>
              <p:nvPr/>
            </p:nvGrpSpPr>
            <p:grpSpPr>
              <a:xfrm>
                <a:off x="249916" y="616538"/>
                <a:ext cx="187909" cy="72895"/>
                <a:chOff x="0" y="0"/>
                <a:chExt cx="187908" cy="72893"/>
              </a:xfrm>
            </p:grpSpPr>
            <p:sp>
              <p:nvSpPr>
                <p:cNvPr id="527" name="Shape"/>
                <p:cNvSpPr/>
                <p:nvPr/>
              </p:nvSpPr>
              <p:spPr>
                <a:xfrm rot="5400000">
                  <a:off x="57507" y="-57508"/>
                  <a:ext cx="72894" cy="187909"/>
                </a:xfrm>
                <a:custGeom>
                  <a:avLst/>
                  <a:gdLst/>
                  <a:ahLst/>
                  <a:cxnLst>
                    <a:cxn ang="0">
                      <a:pos x="wd2" y="hd2"/>
                    </a:cxn>
                    <a:cxn ang="5400000">
                      <a:pos x="wd2" y="hd2"/>
                    </a:cxn>
                    <a:cxn ang="10800000">
                      <a:pos x="wd2" y="hd2"/>
                    </a:cxn>
                    <a:cxn ang="16200000">
                      <a:pos x="wd2" y="hd2"/>
                    </a:cxn>
                  </a:cxnLst>
                  <a:rect l="0" t="0" r="r" b="b"/>
                  <a:pathLst>
                    <a:path w="20468" h="21600" extrusionOk="0">
                      <a:moveTo>
                        <a:pt x="2" y="9378"/>
                      </a:moveTo>
                      <a:cubicBezTo>
                        <a:pt x="2" y="13654"/>
                        <a:pt x="6316" y="17389"/>
                        <a:pt x="15352" y="18458"/>
                      </a:cubicBezTo>
                      <a:lnTo>
                        <a:pt x="15351" y="17411"/>
                      </a:lnTo>
                      <a:lnTo>
                        <a:pt x="20468" y="19803"/>
                      </a:lnTo>
                      <a:lnTo>
                        <a:pt x="15351" y="21600"/>
                      </a:lnTo>
                      <a:lnTo>
                        <a:pt x="15351" y="20553"/>
                      </a:lnTo>
                      <a:cubicBezTo>
                        <a:pt x="6315" y="19484"/>
                        <a:pt x="2" y="15749"/>
                        <a:pt x="2" y="11473"/>
                      </a:cubicBezTo>
                      <a:close/>
                      <a:moveTo>
                        <a:pt x="20468" y="2095"/>
                      </a:moveTo>
                      <a:cubicBezTo>
                        <a:pt x="10049" y="2095"/>
                        <a:pt x="1294" y="5681"/>
                        <a:pt x="130" y="10425"/>
                      </a:cubicBezTo>
                      <a:cubicBezTo>
                        <a:pt x="-1132" y="5278"/>
                        <a:pt x="6950" y="637"/>
                        <a:pt x="18182" y="59"/>
                      </a:cubicBezTo>
                      <a:cubicBezTo>
                        <a:pt x="18941" y="20"/>
                        <a:pt x="19704" y="0"/>
                        <a:pt x="20468"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28" name="Shape"/>
                <p:cNvSpPr/>
                <p:nvPr/>
              </p:nvSpPr>
              <p:spPr>
                <a:xfrm rot="5400000">
                  <a:off x="106114" y="-8901"/>
                  <a:ext cx="72894" cy="90695"/>
                </a:xfrm>
                <a:custGeom>
                  <a:avLst/>
                  <a:gdLst/>
                  <a:ahLst/>
                  <a:cxnLst>
                    <a:cxn ang="0">
                      <a:pos x="wd2" y="hd2"/>
                    </a:cxn>
                    <a:cxn ang="5400000">
                      <a:pos x="wd2" y="hd2"/>
                    </a:cxn>
                    <a:cxn ang="10800000">
                      <a:pos x="wd2" y="hd2"/>
                    </a:cxn>
                    <a:cxn ang="16200000">
                      <a:pos x="wd2" y="hd2"/>
                    </a:cxn>
                  </a:cxnLst>
                  <a:rect l="0" t="0" r="r" b="b"/>
                  <a:pathLst>
                    <a:path w="20468" h="21600" extrusionOk="0">
                      <a:moveTo>
                        <a:pt x="20468" y="4340"/>
                      </a:moveTo>
                      <a:cubicBezTo>
                        <a:pt x="10049" y="4340"/>
                        <a:pt x="1294" y="11771"/>
                        <a:pt x="130" y="21600"/>
                      </a:cubicBezTo>
                      <a:cubicBezTo>
                        <a:pt x="-1132" y="10936"/>
                        <a:pt x="6950" y="1320"/>
                        <a:pt x="18182" y="122"/>
                      </a:cubicBezTo>
                      <a:cubicBezTo>
                        <a:pt x="18941" y="41"/>
                        <a:pt x="19704" y="0"/>
                        <a:pt x="20468"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29" name="Line"/>
                <p:cNvSpPr/>
                <p:nvPr/>
              </p:nvSpPr>
              <p:spPr>
                <a:xfrm rot="5400000">
                  <a:off x="57510" y="-57505"/>
                  <a:ext cx="72888" cy="187909"/>
                </a:xfrm>
                <a:custGeom>
                  <a:avLst/>
                  <a:gdLst/>
                  <a:ahLst/>
                  <a:cxnLst>
                    <a:cxn ang="0">
                      <a:pos x="wd2" y="hd2"/>
                    </a:cxn>
                    <a:cxn ang="5400000">
                      <a:pos x="wd2" y="hd2"/>
                    </a:cxn>
                    <a:cxn ang="10800000">
                      <a:pos x="wd2" y="hd2"/>
                    </a:cxn>
                    <a:cxn ang="16200000">
                      <a:pos x="wd2" y="hd2"/>
                    </a:cxn>
                  </a:cxnLst>
                  <a:rect l="0" t="0" r="r" b="b"/>
                  <a:pathLst>
                    <a:path w="21600" h="21600" extrusionOk="0">
                      <a:moveTo>
                        <a:pt x="0" y="9378"/>
                      </a:moveTo>
                      <a:cubicBezTo>
                        <a:pt x="0" y="13654"/>
                        <a:pt x="6663" y="17389"/>
                        <a:pt x="16200" y="18458"/>
                      </a:cubicBezTo>
                      <a:lnTo>
                        <a:pt x="16200" y="17411"/>
                      </a:lnTo>
                      <a:lnTo>
                        <a:pt x="21600" y="19803"/>
                      </a:lnTo>
                      <a:lnTo>
                        <a:pt x="16200" y="21600"/>
                      </a:lnTo>
                      <a:lnTo>
                        <a:pt x="16200" y="20553"/>
                      </a:lnTo>
                      <a:cubicBezTo>
                        <a:pt x="6663" y="19484"/>
                        <a:pt x="0" y="15749"/>
                        <a:pt x="0" y="11473"/>
                      </a:cubicBezTo>
                      <a:lnTo>
                        <a:pt x="0" y="9378"/>
                      </a:lnTo>
                      <a:cubicBezTo>
                        <a:pt x="0" y="4199"/>
                        <a:pt x="9671" y="0"/>
                        <a:pt x="21600" y="0"/>
                      </a:cubicBezTo>
                      <a:lnTo>
                        <a:pt x="21600" y="2095"/>
                      </a:lnTo>
                      <a:cubicBezTo>
                        <a:pt x="10604" y="2095"/>
                        <a:pt x="1363" y="5681"/>
                        <a:pt x="135" y="10425"/>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34" name="Curved Right Arrow 13"/>
              <p:cNvGrpSpPr/>
              <p:nvPr/>
            </p:nvGrpSpPr>
            <p:grpSpPr>
              <a:xfrm>
                <a:off x="259969" y="708587"/>
                <a:ext cx="187963" cy="72895"/>
                <a:chOff x="0" y="0"/>
                <a:chExt cx="187962" cy="72893"/>
              </a:xfrm>
            </p:grpSpPr>
            <p:sp>
              <p:nvSpPr>
                <p:cNvPr id="531" name="Shape"/>
                <p:cNvSpPr/>
                <p:nvPr/>
              </p:nvSpPr>
              <p:spPr>
                <a:xfrm rot="16200000">
                  <a:off x="57534" y="-57535"/>
                  <a:ext cx="72894" cy="187963"/>
                </a:xfrm>
                <a:custGeom>
                  <a:avLst/>
                  <a:gdLst/>
                  <a:ahLst/>
                  <a:cxnLst>
                    <a:cxn ang="0">
                      <a:pos x="wd2" y="hd2"/>
                    </a:cxn>
                    <a:cxn ang="5400000">
                      <a:pos x="wd2" y="hd2"/>
                    </a:cxn>
                    <a:cxn ang="10800000">
                      <a:pos x="wd2" y="hd2"/>
                    </a:cxn>
                    <a:cxn ang="16200000">
                      <a:pos x="wd2" y="hd2"/>
                    </a:cxn>
                  </a:cxnLst>
                  <a:rect l="0" t="0" r="r" b="b"/>
                  <a:pathLst>
                    <a:path w="20468" h="21600" extrusionOk="0">
                      <a:moveTo>
                        <a:pt x="2" y="9378"/>
                      </a:moveTo>
                      <a:cubicBezTo>
                        <a:pt x="2" y="13655"/>
                        <a:pt x="6315" y="17390"/>
                        <a:pt x="15351" y="18459"/>
                      </a:cubicBezTo>
                      <a:lnTo>
                        <a:pt x="15351" y="17412"/>
                      </a:lnTo>
                      <a:lnTo>
                        <a:pt x="20468" y="19804"/>
                      </a:lnTo>
                      <a:lnTo>
                        <a:pt x="15351" y="21600"/>
                      </a:lnTo>
                      <a:lnTo>
                        <a:pt x="15351" y="20553"/>
                      </a:lnTo>
                      <a:cubicBezTo>
                        <a:pt x="6315" y="19484"/>
                        <a:pt x="2" y="15749"/>
                        <a:pt x="2" y="11472"/>
                      </a:cubicBezTo>
                      <a:close/>
                      <a:moveTo>
                        <a:pt x="20468" y="2094"/>
                      </a:moveTo>
                      <a:cubicBezTo>
                        <a:pt x="10049" y="2094"/>
                        <a:pt x="1293" y="5681"/>
                        <a:pt x="130" y="10425"/>
                      </a:cubicBezTo>
                      <a:lnTo>
                        <a:pt x="130" y="10425"/>
                      </a:lnTo>
                      <a:cubicBezTo>
                        <a:pt x="-1132" y="5278"/>
                        <a:pt x="6951" y="637"/>
                        <a:pt x="18183" y="59"/>
                      </a:cubicBezTo>
                      <a:cubicBezTo>
                        <a:pt x="18942" y="20"/>
                        <a:pt x="19705" y="0"/>
                        <a:pt x="20468"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32" name="Shape"/>
                <p:cNvSpPr/>
                <p:nvPr/>
              </p:nvSpPr>
              <p:spPr>
                <a:xfrm rot="16200000">
                  <a:off x="8913" y="-8914"/>
                  <a:ext cx="72895" cy="90722"/>
                </a:xfrm>
                <a:custGeom>
                  <a:avLst/>
                  <a:gdLst/>
                  <a:ahLst/>
                  <a:cxnLst>
                    <a:cxn ang="0">
                      <a:pos x="wd2" y="hd2"/>
                    </a:cxn>
                    <a:cxn ang="5400000">
                      <a:pos x="wd2" y="hd2"/>
                    </a:cxn>
                    <a:cxn ang="10800000">
                      <a:pos x="wd2" y="hd2"/>
                    </a:cxn>
                    <a:cxn ang="16200000">
                      <a:pos x="wd2" y="hd2"/>
                    </a:cxn>
                  </a:cxnLst>
                  <a:rect l="0" t="0" r="r" b="b"/>
                  <a:pathLst>
                    <a:path w="20468" h="21600" extrusionOk="0">
                      <a:moveTo>
                        <a:pt x="20468" y="4338"/>
                      </a:moveTo>
                      <a:cubicBezTo>
                        <a:pt x="10049" y="4338"/>
                        <a:pt x="1293" y="11770"/>
                        <a:pt x="130" y="21600"/>
                      </a:cubicBezTo>
                      <a:lnTo>
                        <a:pt x="130" y="21600"/>
                      </a:lnTo>
                      <a:cubicBezTo>
                        <a:pt x="-1132" y="10936"/>
                        <a:pt x="6951" y="1320"/>
                        <a:pt x="18183" y="121"/>
                      </a:cubicBezTo>
                      <a:cubicBezTo>
                        <a:pt x="18942" y="41"/>
                        <a:pt x="19705" y="0"/>
                        <a:pt x="20468"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33" name="Line"/>
                <p:cNvSpPr/>
                <p:nvPr/>
              </p:nvSpPr>
              <p:spPr>
                <a:xfrm rot="16200000">
                  <a:off x="57537" y="-57538"/>
                  <a:ext cx="72888" cy="187963"/>
                </a:xfrm>
                <a:custGeom>
                  <a:avLst/>
                  <a:gdLst/>
                  <a:ahLst/>
                  <a:cxnLst>
                    <a:cxn ang="0">
                      <a:pos x="wd2" y="hd2"/>
                    </a:cxn>
                    <a:cxn ang="5400000">
                      <a:pos x="wd2" y="hd2"/>
                    </a:cxn>
                    <a:cxn ang="10800000">
                      <a:pos x="wd2" y="hd2"/>
                    </a:cxn>
                    <a:cxn ang="16200000">
                      <a:pos x="wd2" y="hd2"/>
                    </a:cxn>
                  </a:cxnLst>
                  <a:rect l="0" t="0" r="r" b="b"/>
                  <a:pathLst>
                    <a:path w="21600" h="21600" extrusionOk="0">
                      <a:moveTo>
                        <a:pt x="0" y="9378"/>
                      </a:moveTo>
                      <a:cubicBezTo>
                        <a:pt x="0" y="13655"/>
                        <a:pt x="6663" y="17390"/>
                        <a:pt x="16200" y="18459"/>
                      </a:cubicBezTo>
                      <a:lnTo>
                        <a:pt x="16200" y="17412"/>
                      </a:lnTo>
                      <a:lnTo>
                        <a:pt x="21600" y="19804"/>
                      </a:lnTo>
                      <a:lnTo>
                        <a:pt x="16200" y="21600"/>
                      </a:lnTo>
                      <a:lnTo>
                        <a:pt x="16200" y="20553"/>
                      </a:lnTo>
                      <a:cubicBezTo>
                        <a:pt x="6663" y="19484"/>
                        <a:pt x="0" y="15749"/>
                        <a:pt x="0" y="11472"/>
                      </a:cubicBezTo>
                      <a:lnTo>
                        <a:pt x="0" y="9378"/>
                      </a:lnTo>
                      <a:cubicBezTo>
                        <a:pt x="0" y="4199"/>
                        <a:pt x="9671" y="0"/>
                        <a:pt x="21600" y="0"/>
                      </a:cubicBezTo>
                      <a:lnTo>
                        <a:pt x="21600" y="2094"/>
                      </a:lnTo>
                      <a:cubicBezTo>
                        <a:pt x="10604" y="2094"/>
                        <a:pt x="1363" y="5681"/>
                        <a:pt x="135" y="10425"/>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35" name="Oval 14"/>
              <p:cNvSpPr/>
              <p:nvPr/>
            </p:nvSpPr>
            <p:spPr>
              <a:xfrm>
                <a:off x="291773" y="644888"/>
                <a:ext cx="114301" cy="109331"/>
              </a:xfrm>
              <a:prstGeom prst="ellipse">
                <a:avLst/>
              </a:prstGeom>
              <a:solidFill>
                <a:srgbClr val="6D6D6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37" name="Straight Arrow Connector 8"/>
            <p:cNvSpPr/>
            <p:nvPr/>
          </p:nvSpPr>
          <p:spPr>
            <a:xfrm>
              <a:off x="2346959" y="736599"/>
              <a:ext cx="457200" cy="1589"/>
            </a:xfrm>
            <a:prstGeom prst="line">
              <a:avLst/>
            </a:prstGeom>
            <a:noFill/>
            <a:ln w="5715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38" name="Straight Arrow Connector 33"/>
            <p:cNvSpPr/>
            <p:nvPr/>
          </p:nvSpPr>
          <p:spPr>
            <a:xfrm flipH="1">
              <a:off x="1711166" y="48207"/>
              <a:ext cx="1588" cy="304801"/>
            </a:xfrm>
            <a:prstGeom prst="line">
              <a:avLst/>
            </a:prstGeom>
            <a:noFill/>
            <a:ln w="12700" cap="flat">
              <a:solidFill>
                <a:srgbClr val="FFFFFF"/>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540" name="Rectangle 5"/>
          <p:cNvSpPr txBox="1"/>
          <p:nvPr/>
        </p:nvSpPr>
        <p:spPr>
          <a:xfrm>
            <a:off x="4953000" y="4893607"/>
            <a:ext cx="4114800" cy="89759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600" i="1">
                <a:solidFill>
                  <a:srgbClr val="FFCC00"/>
                </a:solidFill>
                <a:effectLst>
                  <a:outerShdw blurRad="38100" dist="38100" dir="2700000" rotWithShape="0">
                    <a:srgbClr val="000000"/>
                  </a:outerShdw>
                </a:effectLst>
                <a:latin typeface="+mn-lt"/>
                <a:ea typeface="+mn-ea"/>
                <a:cs typeface="+mn-cs"/>
                <a:sym typeface="Arial"/>
              </a:defRPr>
            </a:pPr>
            <a:r>
              <a:t>Tide provided PART of the energy to get extra water up into reservoir</a:t>
            </a:r>
            <a:endParaRPr>
              <a:solidFill>
                <a:srgbClr val="FFFFFF"/>
              </a:solidFill>
            </a:endParaRPr>
          </a:p>
          <a:p>
            <a:pPr algn="ctr">
              <a:defRPr sz="900" i="1">
                <a:solidFill>
                  <a:srgbClr val="FFCC00"/>
                </a:solidFill>
                <a:effectLst>
                  <a:outerShdw blurRad="38100" dist="38100" dir="2700000" rotWithShape="0">
                    <a:srgbClr val="000000"/>
                  </a:outerShdw>
                </a:effectLst>
                <a:latin typeface="+mn-lt"/>
                <a:ea typeface="+mn-ea"/>
                <a:cs typeface="+mn-cs"/>
                <a:sym typeface="Arial"/>
              </a:defRPr>
            </a:pPr>
            <a:endParaRPr/>
          </a:p>
          <a:p>
            <a:pPr algn="ctr">
              <a:defRPr sz="1600" i="1">
                <a:solidFill>
                  <a:srgbClr val="FFCC00"/>
                </a:solidFill>
                <a:effectLst>
                  <a:outerShdw blurRad="38100" dist="38100" dir="2700000" rotWithShape="0">
                    <a:srgbClr val="000000"/>
                  </a:outerShdw>
                </a:effectLst>
                <a:latin typeface="+mn-lt"/>
                <a:ea typeface="+mn-ea"/>
                <a:cs typeface="+mn-cs"/>
                <a:sym typeface="Arial"/>
              </a:defRPr>
            </a:pPr>
            <a:r>
              <a:t>But YOU then get ALL the energy back</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 name="Rectangle 2"/>
          <p:cNvSpPr txBox="1">
            <a:spLocks noGrp="1"/>
          </p:cNvSpPr>
          <p:nvPr>
            <p:ph type="title"/>
          </p:nvPr>
        </p:nvSpPr>
        <p:spPr>
          <a:xfrm>
            <a:off x="304800" y="76200"/>
            <a:ext cx="8534400" cy="533400"/>
          </a:xfrm>
          <a:prstGeom prst="rect">
            <a:avLst/>
          </a:prstGeom>
        </p:spPr>
        <p:txBody>
          <a:bodyPr/>
          <a:lstStyle/>
          <a:p>
            <a:pPr>
              <a:defRPr sz="2000"/>
            </a:pPr>
            <a:r>
              <a:t>With the new "pump trick" numbers work out as follows</a:t>
            </a:r>
            <a:r>
              <a:rPr sz="2200"/>
              <a:t>:</a:t>
            </a:r>
          </a:p>
        </p:txBody>
      </p:sp>
      <p:sp>
        <p:nvSpPr>
          <p:cNvPr id="543" name="Rectangle 3"/>
          <p:cNvSpPr txBox="1">
            <a:spLocks noGrp="1"/>
          </p:cNvSpPr>
          <p:nvPr>
            <p:ph type="body" idx="1"/>
          </p:nvPr>
        </p:nvSpPr>
        <p:spPr>
          <a:xfrm>
            <a:off x="228600" y="761999"/>
            <a:ext cx="8534400" cy="6021597"/>
          </a:xfrm>
          <a:prstGeom prst="rect">
            <a:avLst/>
          </a:prstGeom>
        </p:spPr>
        <p:txBody>
          <a:bodyPr/>
          <a:lstStyle/>
          <a:p>
            <a:pPr>
              <a:tabLst>
                <a:tab pos="444500" algn="l"/>
              </a:tabLst>
              <a:defRPr sz="1800">
                <a:latin typeface="+mn-lt"/>
                <a:ea typeface="+mn-ea"/>
                <a:cs typeface="+mn-cs"/>
                <a:sym typeface="Arial"/>
              </a:defRPr>
            </a:pPr>
            <a:r>
              <a:t>Say at (about) high tide, you </a:t>
            </a:r>
            <a:r>
              <a:rPr b="1">
                <a:solidFill>
                  <a:srgbClr val="FFCC00"/>
                </a:solidFill>
              </a:rPr>
              <a:t>pump water UP a further height b</a:t>
            </a:r>
            <a:r>
              <a:t>:</a:t>
            </a:r>
          </a:p>
          <a:p>
            <a:pPr>
              <a:tabLst>
                <a:tab pos="444500" algn="l"/>
              </a:tabLst>
              <a:defRPr sz="800">
                <a:latin typeface="+mn-lt"/>
                <a:ea typeface="+mn-ea"/>
                <a:cs typeface="+mn-cs"/>
                <a:sym typeface="Arial"/>
              </a:defRPr>
            </a:pPr>
            <a:endParaRPr/>
          </a:p>
          <a:p>
            <a:pPr>
              <a:tabLst>
                <a:tab pos="444500" algn="l"/>
              </a:tabLst>
              <a:defRPr sz="1800">
                <a:latin typeface="+mn-lt"/>
                <a:ea typeface="+mn-ea"/>
                <a:cs typeface="+mn-cs"/>
                <a:sym typeface="Arial"/>
              </a:defRPr>
            </a:pPr>
            <a:r>
              <a:t>	With pump efficiency = ε</a:t>
            </a:r>
            <a:r>
              <a:rPr baseline="-25000"/>
              <a:t>pump</a:t>
            </a:r>
            <a:r>
              <a:t>  and generator efficiency= ε</a:t>
            </a:r>
            <a:r>
              <a:rPr baseline="-25000"/>
              <a:t>generator</a:t>
            </a:r>
          </a:p>
          <a:p>
            <a:pPr>
              <a:tabLst>
                <a:tab pos="444500" algn="l"/>
              </a:tabLst>
              <a:defRPr sz="1300" baseline="-35230">
                <a:latin typeface="+mn-lt"/>
                <a:ea typeface="+mn-ea"/>
                <a:cs typeface="+mn-cs"/>
                <a:sym typeface="Arial"/>
              </a:defRPr>
            </a:pPr>
            <a:endParaRPr/>
          </a:p>
          <a:p>
            <a:pPr>
              <a:tabLst>
                <a:tab pos="444500" algn="l"/>
              </a:tabLst>
              <a:defRPr sz="1800">
                <a:latin typeface="+mn-lt"/>
                <a:ea typeface="+mn-ea"/>
                <a:cs typeface="+mn-cs"/>
                <a:sym typeface="Arial"/>
              </a:defRPr>
            </a:pPr>
            <a:r>
              <a:t>That requires you to expend an energy: </a:t>
            </a:r>
          </a:p>
          <a:p>
            <a:pPr>
              <a:tabLst>
                <a:tab pos="444500" algn="l"/>
              </a:tabLst>
              <a:defRPr sz="800">
                <a:latin typeface="+mn-lt"/>
                <a:ea typeface="+mn-ea"/>
                <a:cs typeface="+mn-cs"/>
                <a:sym typeface="Arial"/>
              </a:defRPr>
            </a:pPr>
            <a:endParaRPr/>
          </a:p>
          <a:p>
            <a:pPr>
              <a:tabLst>
                <a:tab pos="444500" algn="l"/>
              </a:tabLst>
              <a:defRPr sz="1800">
                <a:latin typeface="+mn-lt"/>
                <a:ea typeface="+mn-ea"/>
                <a:cs typeface="+mn-cs"/>
                <a:sym typeface="Arial"/>
              </a:defRPr>
            </a:pPr>
            <a:r>
              <a:t>	E</a:t>
            </a:r>
            <a:r>
              <a:rPr baseline="-25000"/>
              <a:t>expended</a:t>
            </a:r>
            <a:r>
              <a:t> = (1/ε</a:t>
            </a:r>
            <a:r>
              <a:rPr baseline="-25000"/>
              <a:t>pump</a:t>
            </a:r>
            <a:r>
              <a:t>) M g height =(1/ε</a:t>
            </a:r>
            <a:r>
              <a:rPr baseline="-25000"/>
              <a:t>pump</a:t>
            </a:r>
            <a:r>
              <a:t>)  (ρ A b) g b = ρ g A b</a:t>
            </a:r>
            <a:r>
              <a:rPr baseline="30000"/>
              <a:t>2</a:t>
            </a:r>
            <a:r>
              <a:t>/ε</a:t>
            </a:r>
            <a:r>
              <a:rPr baseline="-25000"/>
              <a:t>pump</a:t>
            </a:r>
          </a:p>
          <a:p>
            <a:pPr>
              <a:tabLst>
                <a:tab pos="444500" algn="l"/>
              </a:tabLst>
              <a:defRPr sz="1800" baseline="-31333">
                <a:latin typeface="+mn-lt"/>
                <a:ea typeface="+mn-ea"/>
                <a:cs typeface="+mn-cs"/>
                <a:sym typeface="Arial"/>
              </a:defRPr>
            </a:pPr>
            <a:endParaRPr/>
          </a:p>
          <a:p>
            <a:pPr>
              <a:tabLst>
                <a:tab pos="444500" algn="l"/>
              </a:tabLst>
              <a:defRPr sz="1800">
                <a:latin typeface="+mn-lt"/>
                <a:ea typeface="+mn-ea"/>
                <a:cs typeface="+mn-cs"/>
                <a:sym typeface="Arial"/>
              </a:defRPr>
            </a:pPr>
            <a:r>
              <a:t>But then, at low tide, that </a:t>
            </a:r>
            <a:r>
              <a:rPr>
                <a:solidFill>
                  <a:srgbClr val="FFCC00"/>
                </a:solidFill>
              </a:rPr>
              <a:t>water falls back not  b  but  b + 2L</a:t>
            </a:r>
            <a:r>
              <a:t>:</a:t>
            </a:r>
          </a:p>
          <a:p>
            <a:pPr>
              <a:tabLst>
                <a:tab pos="444500" algn="l"/>
              </a:tabLst>
              <a:defRPr sz="800">
                <a:latin typeface="+mn-lt"/>
                <a:ea typeface="+mn-ea"/>
                <a:cs typeface="+mn-cs"/>
                <a:sym typeface="Arial"/>
              </a:defRPr>
            </a:pPr>
            <a:endParaRPr/>
          </a:p>
          <a:p>
            <a:pPr>
              <a:tabLst>
                <a:tab pos="444500" algn="l"/>
              </a:tabLst>
              <a:defRPr sz="1800">
                <a:latin typeface="+mn-lt"/>
                <a:ea typeface="+mn-ea"/>
                <a:cs typeface="+mn-cs"/>
                <a:sym typeface="Arial"/>
              </a:defRPr>
            </a:pPr>
            <a:r>
              <a:t>	E</a:t>
            </a:r>
            <a:r>
              <a:rPr baseline="-25000"/>
              <a:t>recovered</a:t>
            </a:r>
            <a:r>
              <a:t> =  ε</a:t>
            </a:r>
            <a:r>
              <a:rPr baseline="-25000"/>
              <a:t>generator </a:t>
            </a:r>
            <a:r>
              <a:t>M g height = ε</a:t>
            </a:r>
            <a:r>
              <a:rPr baseline="-25000"/>
              <a:t>generator </a:t>
            </a:r>
            <a:r>
              <a:t>(ρ A b) g (b + 2L)</a:t>
            </a:r>
          </a:p>
          <a:p>
            <a:pPr>
              <a:tabLst>
                <a:tab pos="444500" algn="l"/>
              </a:tabLst>
              <a:defRPr>
                <a:latin typeface="+mn-lt"/>
                <a:ea typeface="+mn-ea"/>
                <a:cs typeface="+mn-cs"/>
                <a:sym typeface="Arial"/>
              </a:defRPr>
            </a:pPr>
            <a:endParaRPr/>
          </a:p>
          <a:p>
            <a:pPr>
              <a:tabLst>
                <a:tab pos="444500" algn="l"/>
              </a:tabLst>
              <a:defRPr sz="1800">
                <a:latin typeface="+mn-lt"/>
                <a:ea typeface="+mn-ea"/>
                <a:cs typeface="+mn-cs"/>
                <a:sym typeface="Arial"/>
              </a:defRPr>
            </a:pPr>
            <a:r>
              <a:t>Giving ratio of added power out to added power invested</a:t>
            </a:r>
          </a:p>
          <a:p>
            <a:pPr>
              <a:tabLst>
                <a:tab pos="444500" algn="l"/>
              </a:tabLst>
              <a:defRPr sz="800">
                <a:latin typeface="+mn-lt"/>
                <a:ea typeface="+mn-ea"/>
                <a:cs typeface="+mn-cs"/>
                <a:sym typeface="Arial"/>
              </a:defRPr>
            </a:pPr>
            <a:endParaRPr/>
          </a:p>
          <a:p>
            <a:pPr>
              <a:tabLst>
                <a:tab pos="444500" algn="l"/>
              </a:tabLst>
              <a:defRPr sz="1800">
                <a:latin typeface="+mn-lt"/>
                <a:ea typeface="+mn-ea"/>
                <a:cs typeface="+mn-cs"/>
                <a:sym typeface="Arial"/>
              </a:defRPr>
            </a:pPr>
            <a:r>
              <a:t>	</a:t>
            </a:r>
            <a:r>
              <a:rPr>
                <a:solidFill>
                  <a:srgbClr val="FFCC00"/>
                </a:solidFill>
              </a:rPr>
              <a:t>Ratio out / in = (ε</a:t>
            </a:r>
            <a:r>
              <a:rPr baseline="-25000">
                <a:solidFill>
                  <a:srgbClr val="FFCC00"/>
                </a:solidFill>
              </a:rPr>
              <a:t>generator</a:t>
            </a:r>
            <a:r>
              <a:rPr>
                <a:solidFill>
                  <a:srgbClr val="FFCC00"/>
                </a:solidFill>
              </a:rPr>
              <a:t>ε</a:t>
            </a:r>
            <a:r>
              <a:rPr baseline="-25000">
                <a:solidFill>
                  <a:srgbClr val="FFCC00"/>
                </a:solidFill>
              </a:rPr>
              <a:t>pump</a:t>
            </a:r>
            <a:r>
              <a:rPr>
                <a:solidFill>
                  <a:srgbClr val="FFCC00"/>
                </a:solidFill>
              </a:rPr>
              <a:t>) </a:t>
            </a:r>
            <a:r>
              <a:rPr b="1">
                <a:solidFill>
                  <a:srgbClr val="FFCC00"/>
                </a:solidFill>
              </a:rPr>
              <a:t>(b + 2L)/b  </a:t>
            </a:r>
            <a:r>
              <a:t>	call ε</a:t>
            </a:r>
            <a:r>
              <a:rPr baseline="-25000"/>
              <a:t>generator</a:t>
            </a:r>
            <a:r>
              <a:t>ε</a:t>
            </a:r>
            <a:r>
              <a:rPr baseline="-25000"/>
              <a:t>pump </a:t>
            </a:r>
            <a:r>
              <a:t>=</a:t>
            </a:r>
            <a:r>
              <a:rPr baseline="-25000"/>
              <a:t> </a:t>
            </a:r>
            <a:r>
              <a:t>ε</a:t>
            </a:r>
            <a:r>
              <a:rPr baseline="-25000"/>
              <a:t>total</a:t>
            </a:r>
          </a:p>
          <a:p>
            <a:pPr>
              <a:tabLst>
                <a:tab pos="444500" algn="l"/>
              </a:tabLst>
              <a:defRPr baseline="-25000">
                <a:latin typeface="+mn-lt"/>
                <a:ea typeface="+mn-ea"/>
                <a:cs typeface="+mn-cs"/>
                <a:sym typeface="Arial"/>
              </a:defRPr>
            </a:pPr>
            <a:endParaRPr/>
          </a:p>
          <a:p>
            <a:pPr>
              <a:tabLst>
                <a:tab pos="444500" algn="l"/>
              </a:tabLst>
              <a:defRPr sz="1800">
                <a:latin typeface="+mn-lt"/>
                <a:ea typeface="+mn-ea"/>
                <a:cs typeface="+mn-cs"/>
                <a:sym typeface="Arial"/>
              </a:defRPr>
            </a:pPr>
            <a:r>
              <a:t>If efficiencies were 1, ratio would always be better than 1 =&gt; net gain</a:t>
            </a:r>
          </a:p>
          <a:p>
            <a:pPr>
              <a:tabLst>
                <a:tab pos="444500" algn="l"/>
              </a:tabLst>
              <a:defRPr sz="800">
                <a:latin typeface="+mn-lt"/>
                <a:ea typeface="+mn-ea"/>
                <a:cs typeface="+mn-cs"/>
                <a:sym typeface="Arial"/>
              </a:defRPr>
            </a:pPr>
            <a:endParaRPr/>
          </a:p>
          <a:p>
            <a:pPr>
              <a:tabLst>
                <a:tab pos="444500" algn="l"/>
              </a:tabLst>
              <a:defRPr sz="1800">
                <a:latin typeface="+mn-lt"/>
                <a:ea typeface="+mn-ea"/>
                <a:cs typeface="+mn-cs"/>
                <a:sym typeface="Arial"/>
              </a:defRPr>
            </a:pPr>
            <a:r>
              <a:t>	For real efficiencies less than 1,  ratio =&gt; 1 when b = 2L (ε</a:t>
            </a:r>
            <a:r>
              <a:rPr baseline="-25000"/>
              <a:t>total</a:t>
            </a:r>
            <a:r>
              <a:t>)/(1- ε</a:t>
            </a:r>
            <a:r>
              <a:rPr baseline="-25000"/>
              <a:t>total</a:t>
            </a:r>
            <a:r>
              <a:t>)</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5"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546" name="Rectangle 2"/>
          <p:cNvSpPr txBox="1">
            <a:spLocks noGrp="1"/>
          </p:cNvSpPr>
          <p:nvPr>
            <p:ph type="title"/>
          </p:nvPr>
        </p:nvSpPr>
        <p:spPr>
          <a:xfrm>
            <a:off x="304800" y="76200"/>
            <a:ext cx="8534400" cy="531191"/>
          </a:xfrm>
          <a:prstGeom prst="rect">
            <a:avLst/>
          </a:prstGeom>
        </p:spPr>
        <p:txBody>
          <a:bodyPr/>
          <a:lstStyle>
            <a:lvl1pPr>
              <a:defRPr sz="2000"/>
            </a:lvl1pPr>
          </a:lstStyle>
          <a:p>
            <a:r>
              <a:t>But you can also pump water OUT near low tide:</a:t>
            </a:r>
          </a:p>
        </p:txBody>
      </p:sp>
      <p:sp>
        <p:nvSpPr>
          <p:cNvPr id="547" name="Rectangle 3"/>
          <p:cNvSpPr txBox="1">
            <a:spLocks noGrp="1"/>
          </p:cNvSpPr>
          <p:nvPr>
            <p:ph type="body" idx="1"/>
          </p:nvPr>
        </p:nvSpPr>
        <p:spPr>
          <a:xfrm>
            <a:off x="162342" y="747653"/>
            <a:ext cx="8915401" cy="5745911"/>
          </a:xfrm>
          <a:prstGeom prst="rect">
            <a:avLst/>
          </a:prstGeom>
        </p:spPr>
        <p:txBody>
          <a:bodyPr/>
          <a:lstStyle/>
          <a:p>
            <a:pPr>
              <a:defRPr sz="1800">
                <a:latin typeface="+mn-lt"/>
                <a:ea typeface="+mn-ea"/>
                <a:cs typeface="+mn-cs"/>
                <a:sym typeface="Arial"/>
              </a:defRPr>
            </a:pPr>
            <a:r>
              <a:t>Putting this ALL together, "Sustainable Energy without the Hot Air" shows:</a:t>
            </a:r>
          </a:p>
          <a:p>
            <a:pPr>
              <a:defRPr sz="1100">
                <a:solidFill>
                  <a:srgbClr val="FFCC00"/>
                </a:solidFill>
                <a:latin typeface="+mn-lt"/>
                <a:ea typeface="+mn-ea"/>
                <a:cs typeface="+mn-cs"/>
                <a:sym typeface="Arial"/>
              </a:defRPr>
            </a:pPr>
            <a:endParaRPr/>
          </a:p>
          <a:p>
            <a:pPr>
              <a:tabLst>
                <a:tab pos="444500" algn="l"/>
              </a:tabLst>
              <a:defRPr sz="1800">
                <a:solidFill>
                  <a:srgbClr val="FFCC00"/>
                </a:solidFill>
                <a:latin typeface="+mn-lt"/>
                <a:ea typeface="+mn-ea"/>
                <a:cs typeface="+mn-cs"/>
                <a:sym typeface="Arial"/>
              </a:defRPr>
            </a:pPr>
            <a:r>
              <a:t>	The net gain for "pump trick" is a "boost factor" of  (ε</a:t>
            </a:r>
            <a:r>
              <a:rPr baseline="-25000"/>
              <a:t>total</a:t>
            </a:r>
            <a:r>
              <a:t>)/(1- ε</a:t>
            </a:r>
            <a:r>
              <a:rPr baseline="-25000"/>
              <a:t>total</a:t>
            </a:r>
            <a:r>
              <a:t>)</a:t>
            </a:r>
          </a:p>
          <a:p>
            <a:pPr>
              <a:defRPr sz="1800">
                <a:latin typeface="+mn-lt"/>
                <a:ea typeface="+mn-ea"/>
                <a:cs typeface="+mn-cs"/>
                <a:sym typeface="Arial"/>
              </a:defRPr>
            </a:pPr>
            <a:endParaRPr/>
          </a:p>
          <a:p>
            <a:pPr>
              <a:defRPr sz="1800">
                <a:latin typeface="+mn-lt"/>
                <a:ea typeface="+mn-ea"/>
                <a:cs typeface="+mn-cs"/>
                <a:sym typeface="Arial"/>
              </a:defRPr>
            </a:pPr>
            <a:r>
              <a:t>For ε</a:t>
            </a:r>
            <a:r>
              <a:rPr baseline="-25000"/>
              <a:t>total </a:t>
            </a:r>
            <a:r>
              <a:t>~ 0.76  (corresponding to pump and generator efficiencies of ~ 87%)</a:t>
            </a:r>
          </a:p>
          <a:p>
            <a:pPr>
              <a:defRPr sz="1600">
                <a:latin typeface="+mn-lt"/>
                <a:ea typeface="+mn-ea"/>
                <a:cs typeface="+mn-cs"/>
                <a:sym typeface="Arial"/>
              </a:defRPr>
            </a:pPr>
            <a:endParaRPr/>
          </a:p>
          <a:p>
            <a:pPr>
              <a:tabLst>
                <a:tab pos="444500" algn="l"/>
              </a:tabLst>
              <a:defRPr sz="1800">
                <a:latin typeface="+mn-lt"/>
                <a:ea typeface="+mn-ea"/>
                <a:cs typeface="+mn-cs"/>
                <a:sym typeface="Arial"/>
              </a:defRPr>
            </a:pPr>
            <a:r>
              <a:t>	MacKay's book then generates this table (averaged over a full tidal cycle):</a:t>
            </a:r>
          </a:p>
          <a:p>
            <a:pPr>
              <a:defRPr sz="1400">
                <a:latin typeface="+mn-lt"/>
                <a:ea typeface="+mn-ea"/>
                <a:cs typeface="+mn-cs"/>
                <a:sym typeface="Arial"/>
              </a:defRPr>
            </a:pPr>
            <a:endParaRPr/>
          </a:p>
          <a:p>
            <a:pPr>
              <a:spcBef>
                <a:spcPts val="300"/>
              </a:spcBef>
              <a:defRPr sz="1600">
                <a:latin typeface="+mn-lt"/>
                <a:ea typeface="+mn-ea"/>
                <a:cs typeface="+mn-cs"/>
                <a:sym typeface="Arial"/>
              </a:defRPr>
            </a:pPr>
            <a:r>
              <a:t>	Tidal Half	 	Optimum		Power		Power	</a:t>
            </a:r>
          </a:p>
          <a:p>
            <a:pPr>
              <a:spcBef>
                <a:spcPts val="300"/>
              </a:spcBef>
              <a:defRPr sz="1600">
                <a:latin typeface="+mn-lt"/>
                <a:ea typeface="+mn-ea"/>
                <a:cs typeface="+mn-cs"/>
                <a:sym typeface="Arial"/>
              </a:defRPr>
            </a:pPr>
            <a:r>
              <a:t>	Amplitude (L)	Boost Height (b)	with "pump trick"	without "pump trick" </a:t>
            </a:r>
          </a:p>
          <a:p>
            <a:pPr>
              <a:defRPr sz="1100">
                <a:latin typeface="+mn-lt"/>
                <a:ea typeface="+mn-ea"/>
                <a:cs typeface="+mn-cs"/>
                <a:sym typeface="Arial"/>
              </a:defRPr>
            </a:pPr>
            <a:endParaRPr/>
          </a:p>
          <a:p>
            <a:pPr>
              <a:spcBef>
                <a:spcPts val="300"/>
              </a:spcBef>
              <a:defRPr sz="1600">
                <a:latin typeface="+mn-lt"/>
                <a:ea typeface="+mn-ea"/>
                <a:cs typeface="+mn-cs"/>
                <a:sym typeface="Arial"/>
              </a:defRPr>
            </a:pPr>
            <a:r>
              <a:t>	1 meter		6.5 meter		3.5 W/m</a:t>
            </a:r>
            <a:r>
              <a:rPr baseline="30000"/>
              <a:t>2</a:t>
            </a:r>
            <a:r>
              <a:t>		0.8 W/m</a:t>
            </a:r>
            <a:r>
              <a:rPr baseline="30000"/>
              <a:t>2</a:t>
            </a:r>
          </a:p>
          <a:p>
            <a:pPr>
              <a:defRPr sz="1000">
                <a:latin typeface="+mn-lt"/>
                <a:ea typeface="+mn-ea"/>
                <a:cs typeface="+mn-cs"/>
                <a:sym typeface="Arial"/>
              </a:defRPr>
            </a:pPr>
            <a:endParaRPr/>
          </a:p>
          <a:p>
            <a:pPr>
              <a:spcBef>
                <a:spcPts val="300"/>
              </a:spcBef>
              <a:defRPr sz="1600">
                <a:latin typeface="+mn-lt"/>
                <a:ea typeface="+mn-ea"/>
                <a:cs typeface="+mn-cs"/>
                <a:sym typeface="Arial"/>
              </a:defRPr>
            </a:pPr>
            <a:r>
              <a:t>	2 meter		13 meter		14 W/m</a:t>
            </a:r>
            <a:r>
              <a:rPr baseline="30000"/>
              <a:t>2</a:t>
            </a:r>
            <a:r>
              <a:t>		3.3 W/m</a:t>
            </a:r>
            <a:r>
              <a:rPr baseline="30000"/>
              <a:t>2</a:t>
            </a:r>
          </a:p>
          <a:p>
            <a:pPr>
              <a:defRPr sz="1000">
                <a:latin typeface="+mn-lt"/>
                <a:ea typeface="+mn-ea"/>
                <a:cs typeface="+mn-cs"/>
                <a:sym typeface="Arial"/>
              </a:defRPr>
            </a:pPr>
            <a:endParaRPr/>
          </a:p>
          <a:p>
            <a:pPr>
              <a:spcBef>
                <a:spcPts val="300"/>
              </a:spcBef>
              <a:defRPr sz="1600">
                <a:latin typeface="+mn-lt"/>
                <a:ea typeface="+mn-ea"/>
                <a:cs typeface="+mn-cs"/>
                <a:sym typeface="Arial"/>
              </a:defRPr>
            </a:pPr>
            <a:r>
              <a:t>	3 meter		20 meter		31 W/m</a:t>
            </a:r>
            <a:r>
              <a:rPr baseline="30000"/>
              <a:t>2</a:t>
            </a:r>
            <a:r>
              <a:t>		7.4 W/m</a:t>
            </a:r>
            <a:r>
              <a:rPr baseline="30000"/>
              <a:t>2</a:t>
            </a:r>
          </a:p>
          <a:p>
            <a:pPr>
              <a:defRPr sz="1000">
                <a:latin typeface="+mn-lt"/>
                <a:ea typeface="+mn-ea"/>
                <a:cs typeface="+mn-cs"/>
                <a:sym typeface="Arial"/>
              </a:defRPr>
            </a:pPr>
            <a:endParaRPr/>
          </a:p>
          <a:p>
            <a:pPr>
              <a:spcBef>
                <a:spcPts val="300"/>
              </a:spcBef>
              <a:defRPr sz="1600">
                <a:latin typeface="+mn-lt"/>
                <a:ea typeface="+mn-ea"/>
                <a:cs typeface="+mn-cs"/>
                <a:sym typeface="Arial"/>
              </a:defRPr>
            </a:pPr>
            <a:r>
              <a:t>	4 meter		26 meter		56 W/m</a:t>
            </a:r>
            <a:r>
              <a:rPr baseline="30000"/>
              <a:t>2</a:t>
            </a:r>
            <a:r>
              <a:t>		13 W/m</a:t>
            </a:r>
            <a:r>
              <a:rPr baseline="30000"/>
              <a:t>2</a:t>
            </a:r>
            <a:r>
              <a:t>	</a:t>
            </a:r>
          </a:p>
          <a:p>
            <a:pPr>
              <a:defRPr sz="1000">
                <a:latin typeface="+mn-lt"/>
                <a:ea typeface="+mn-ea"/>
                <a:cs typeface="+mn-cs"/>
                <a:sym typeface="Arial"/>
              </a:defRPr>
            </a:pPr>
            <a:endParaRPr/>
          </a:p>
          <a:p>
            <a:pPr algn="ctr">
              <a:defRPr sz="1800">
                <a:solidFill>
                  <a:srgbClr val="FFCC00"/>
                </a:solidFill>
                <a:latin typeface="+mn-lt"/>
                <a:ea typeface="+mn-ea"/>
                <a:cs typeface="+mn-cs"/>
                <a:sym typeface="Arial"/>
              </a:defRPr>
            </a:pPr>
            <a:r>
              <a:t>Col. 3 vs. Col. 4 = A rather substantial power enhancement</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9" name="Rectangle 5"/>
          <p:cNvSpPr txBox="1"/>
          <p:nvPr/>
        </p:nvSpPr>
        <p:spPr>
          <a:xfrm>
            <a:off x="162338" y="6324684"/>
            <a:ext cx="4166705"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http://en.wikipedia.org/wiki/Rance_Tidal_Power_Station</a:t>
            </a:r>
          </a:p>
        </p:txBody>
      </p:sp>
      <p:sp>
        <p:nvSpPr>
          <p:cNvPr id="550" name="Rectangle 2"/>
          <p:cNvSpPr txBox="1">
            <a:spLocks noGrp="1"/>
          </p:cNvSpPr>
          <p:nvPr>
            <p:ph type="title"/>
          </p:nvPr>
        </p:nvSpPr>
        <p:spPr>
          <a:xfrm>
            <a:off x="304800" y="76200"/>
            <a:ext cx="8534400" cy="533400"/>
          </a:xfrm>
          <a:prstGeom prst="rect">
            <a:avLst/>
          </a:prstGeom>
        </p:spPr>
        <p:txBody>
          <a:bodyPr/>
          <a:lstStyle/>
          <a:p>
            <a:r>
              <a:t>Real world Tidal Barrages?</a:t>
            </a:r>
          </a:p>
        </p:txBody>
      </p:sp>
      <p:sp>
        <p:nvSpPr>
          <p:cNvPr id="551" name="Rectangle 3"/>
          <p:cNvSpPr txBox="1">
            <a:spLocks noGrp="1"/>
          </p:cNvSpPr>
          <p:nvPr>
            <p:ph type="body" idx="1"/>
          </p:nvPr>
        </p:nvSpPr>
        <p:spPr>
          <a:xfrm>
            <a:off x="228600" y="685800"/>
            <a:ext cx="8915400" cy="5334000"/>
          </a:xfrm>
          <a:prstGeom prst="rect">
            <a:avLst/>
          </a:prstGeom>
        </p:spPr>
        <p:txBody>
          <a:bodyPr/>
          <a:lstStyle/>
          <a:p>
            <a:pPr>
              <a:defRPr sz="1800">
                <a:latin typeface="+mn-lt"/>
                <a:ea typeface="+mn-ea"/>
                <a:cs typeface="+mn-cs"/>
                <a:sym typeface="Arial"/>
              </a:defRPr>
            </a:pPr>
            <a:r>
              <a:t>We must BUILD those coastal reservoirs by damming up bays or estuaries</a:t>
            </a:r>
          </a:p>
          <a:p>
            <a:pPr>
              <a:defRPr sz="1100">
                <a:latin typeface="+mn-lt"/>
                <a:ea typeface="+mn-ea"/>
                <a:cs typeface="+mn-cs"/>
                <a:sym typeface="Arial"/>
              </a:defRPr>
            </a:pPr>
            <a:endParaRPr/>
          </a:p>
          <a:p>
            <a:pPr>
              <a:defRPr sz="1800">
                <a:latin typeface="+mn-lt"/>
                <a:ea typeface="+mn-ea"/>
                <a:cs typeface="+mn-cs"/>
                <a:sym typeface="Arial"/>
              </a:defRPr>
            </a:pPr>
            <a:r>
              <a:t>We thereby modify the ecological value of those coasts</a:t>
            </a:r>
          </a:p>
          <a:p>
            <a:pPr>
              <a:defRPr sz="700">
                <a:latin typeface="+mn-lt"/>
                <a:ea typeface="+mn-ea"/>
                <a:cs typeface="+mn-cs"/>
                <a:sym typeface="Arial"/>
              </a:defRPr>
            </a:pPr>
            <a:endParaRPr/>
          </a:p>
          <a:p>
            <a:pPr>
              <a:tabLst>
                <a:tab pos="444500" algn="l"/>
              </a:tabLst>
              <a:defRPr sz="1800">
                <a:latin typeface="+mn-lt"/>
                <a:ea typeface="+mn-ea"/>
                <a:cs typeface="+mn-cs"/>
                <a:sym typeface="Arial"/>
              </a:defRPr>
            </a:pPr>
            <a:r>
              <a:t>	E.G. the water-purification and animal-rearing value of coastal marshes</a:t>
            </a:r>
          </a:p>
          <a:p>
            <a:pPr>
              <a:defRPr sz="1100">
                <a:latin typeface="+mn-lt"/>
                <a:ea typeface="+mn-ea"/>
                <a:cs typeface="+mn-cs"/>
                <a:sym typeface="Arial"/>
              </a:defRPr>
            </a:pPr>
            <a:endParaRPr/>
          </a:p>
          <a:p>
            <a:pPr>
              <a:defRPr sz="1800">
                <a:latin typeface="+mn-lt"/>
                <a:ea typeface="+mn-ea"/>
                <a:cs typeface="+mn-cs"/>
                <a:sym typeface="Arial"/>
              </a:defRPr>
            </a:pPr>
            <a:r>
              <a:t>Barrages also impact coasts' visual, residential and leisure activity value</a:t>
            </a:r>
          </a:p>
          <a:p>
            <a:pPr>
              <a:defRPr sz="1100">
                <a:latin typeface="+mn-lt"/>
                <a:ea typeface="+mn-ea"/>
                <a:cs typeface="+mn-cs"/>
                <a:sym typeface="Arial"/>
              </a:defRPr>
            </a:pPr>
            <a:endParaRPr/>
          </a:p>
          <a:p>
            <a:pPr>
              <a:defRPr sz="1800">
                <a:latin typeface="+mn-lt"/>
                <a:ea typeface="+mn-ea"/>
                <a:cs typeface="+mn-cs"/>
                <a:sym typeface="Arial"/>
              </a:defRPr>
            </a:pPr>
            <a:r>
              <a:t>As they also impact their possible use as harbors or industrial sites </a:t>
            </a:r>
          </a:p>
        </p:txBody>
      </p:sp>
      <p:pic>
        <p:nvPicPr>
          <p:cNvPr id="552" name="Picture 4" descr="Picture 4"/>
          <p:cNvPicPr>
            <a:picLocks noChangeAspect="1"/>
          </p:cNvPicPr>
          <p:nvPr/>
        </p:nvPicPr>
        <p:blipFill>
          <a:blip r:embed="rId2">
            <a:extLst/>
          </a:blip>
          <a:stretch>
            <a:fillRect/>
          </a:stretch>
        </p:blipFill>
        <p:spPr>
          <a:xfrm>
            <a:off x="117067" y="3531006"/>
            <a:ext cx="4245335" cy="2653334"/>
          </a:xfrm>
          <a:prstGeom prst="rect">
            <a:avLst/>
          </a:prstGeom>
          <a:ln w="12700">
            <a:miter lim="400000"/>
          </a:ln>
        </p:spPr>
      </p:pic>
      <p:sp>
        <p:nvSpPr>
          <p:cNvPr id="553" name="Rectangle 5"/>
          <p:cNvSpPr txBox="1"/>
          <p:nvPr/>
        </p:nvSpPr>
        <p:spPr>
          <a:xfrm>
            <a:off x="4295912" y="3573082"/>
            <a:ext cx="4848090" cy="2763662"/>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i="1">
                <a:solidFill>
                  <a:srgbClr val="E5FFFF"/>
                </a:solidFill>
                <a:effectLst>
                  <a:outerShdw blurRad="38100" dist="38100" dir="2700000" rotWithShape="0">
                    <a:srgbClr val="000000"/>
                  </a:outerShdw>
                </a:effectLst>
                <a:latin typeface="+mn-lt"/>
                <a:ea typeface="+mn-ea"/>
                <a:cs typeface="+mn-cs"/>
                <a:sym typeface="Arial"/>
              </a:defRPr>
            </a:pPr>
            <a:r>
              <a:t>"Worlds First" tidal power station (1966) </a:t>
            </a:r>
            <a:endParaRPr>
              <a:solidFill>
                <a:srgbClr val="FFFFFF"/>
              </a:solidFill>
            </a:endParaRPr>
          </a:p>
          <a:p>
            <a:pPr algn="ctr">
              <a:defRPr sz="30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sz="1600" b="0" i="1">
                <a:solidFill>
                  <a:srgbClr val="E5FFFF"/>
                </a:solidFill>
                <a:effectLst>
                  <a:outerShdw blurRad="38100" dist="38100" dir="2700000" rotWithShape="0">
                    <a:srgbClr val="000000"/>
                  </a:outerShdw>
                </a:effectLst>
                <a:latin typeface="+mn-lt"/>
                <a:ea typeface="+mn-ea"/>
                <a:cs typeface="+mn-cs"/>
                <a:sym typeface="Arial"/>
              </a:defRPr>
            </a:pPr>
            <a:r>
              <a:t>La Rance River estuary, Brittany France:</a:t>
            </a:r>
            <a:endParaRPr>
              <a:solidFill>
                <a:srgbClr val="FFFFFF"/>
              </a:solidFill>
            </a:endParaRPr>
          </a:p>
          <a:p>
            <a:pPr algn="ctr">
              <a:defRPr b="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b="0" i="1">
                <a:solidFill>
                  <a:srgbClr val="FFFFFF"/>
                </a:solidFill>
                <a:effectLst>
                  <a:outerShdw blurRad="38100" dist="38100" dir="2700000" rotWithShape="0">
                    <a:srgbClr val="000000"/>
                  </a:outerShdw>
                </a:effectLst>
                <a:latin typeface="+mn-lt"/>
                <a:ea typeface="+mn-ea"/>
                <a:cs typeface="+mn-cs"/>
                <a:sym typeface="Arial"/>
              </a:defRPr>
            </a:pPr>
            <a:r>
              <a:t>Proponents cite its PEAK power</a:t>
            </a:r>
            <a:r>
              <a:rPr b="1"/>
              <a:t>:</a:t>
            </a:r>
            <a:r>
              <a:rPr b="1">
                <a:solidFill>
                  <a:srgbClr val="FFCC00"/>
                </a:solidFill>
              </a:rPr>
              <a:t> </a:t>
            </a:r>
            <a:r>
              <a:rPr b="1"/>
              <a:t>240 MW</a:t>
            </a:r>
          </a:p>
          <a:p>
            <a:pPr algn="ctr">
              <a:defRPr i="1">
                <a:solidFill>
                  <a:srgbClr val="FFCC00"/>
                </a:solidFill>
                <a:effectLst>
                  <a:outerShdw blurRad="38100" dist="38100" dir="2700000" rotWithShape="0">
                    <a:srgbClr val="000000"/>
                  </a:outerShdw>
                </a:effectLst>
                <a:latin typeface="+mn-lt"/>
                <a:ea typeface="+mn-ea"/>
                <a:cs typeface="+mn-cs"/>
                <a:sym typeface="Arial"/>
              </a:defRPr>
            </a:pPr>
            <a:endParaRPr/>
          </a:p>
          <a:p>
            <a:pPr algn="ctr">
              <a:defRPr b="0" i="1">
                <a:solidFill>
                  <a:srgbClr val="FFFFFF"/>
                </a:solidFill>
                <a:effectLst>
                  <a:outerShdw blurRad="38100" dist="38100" dir="2700000" rotWithShape="0">
                    <a:srgbClr val="000000"/>
                  </a:outerShdw>
                </a:effectLst>
                <a:latin typeface="+mn-lt"/>
                <a:ea typeface="+mn-ea"/>
                <a:cs typeface="+mn-cs"/>
                <a:sym typeface="Arial"/>
              </a:defRPr>
            </a:pPr>
            <a:r>
              <a:t>But its tide-cycle-averaged power is </a:t>
            </a:r>
            <a:r>
              <a:rPr b="1">
                <a:solidFill>
                  <a:srgbClr val="FFCC00"/>
                </a:solidFill>
              </a:rPr>
              <a:t>57 MW </a:t>
            </a:r>
            <a:endParaRPr>
              <a:solidFill>
                <a:srgbClr val="FFCC00"/>
              </a:solidFill>
            </a:endParaRPr>
          </a:p>
          <a:p>
            <a:pPr algn="ctr">
              <a:defRPr b="0" i="1">
                <a:solidFill>
                  <a:srgbClr val="FFCC00"/>
                </a:solidFill>
                <a:effectLst>
                  <a:outerShdw blurRad="38100" dist="38100" dir="2700000" rotWithShape="0">
                    <a:srgbClr val="000000"/>
                  </a:outerShdw>
                </a:effectLst>
                <a:latin typeface="+mn-lt"/>
                <a:ea typeface="+mn-ea"/>
                <a:cs typeface="+mn-cs"/>
                <a:sym typeface="Arial"/>
              </a:defRPr>
            </a:pPr>
            <a:endParaRPr/>
          </a:p>
          <a:p>
            <a:pPr algn="ctr">
              <a:defRPr i="1">
                <a:solidFill>
                  <a:srgbClr val="FFCC00"/>
                </a:solidFill>
                <a:effectLst>
                  <a:outerShdw blurRad="38100" dist="38100" dir="2700000" rotWithShape="0">
                    <a:srgbClr val="000000"/>
                  </a:outerShdw>
                </a:effectLst>
                <a:latin typeface="+mn-lt"/>
                <a:ea typeface="+mn-ea"/>
                <a:cs typeface="+mn-cs"/>
                <a:sym typeface="Arial"/>
              </a:defRPr>
            </a:pPr>
            <a:r>
              <a:t>Meaning that La Rance Barrage power </a:t>
            </a:r>
            <a:endParaRPr>
              <a:solidFill>
                <a:srgbClr val="FFFFFF"/>
              </a:solidFill>
            </a:endParaRPr>
          </a:p>
          <a:p>
            <a:pPr algn="ctr">
              <a:defRPr i="1">
                <a:solidFill>
                  <a:srgbClr val="FFCC00"/>
                </a:solidFill>
                <a:effectLst>
                  <a:outerShdw blurRad="38100" dist="38100" dir="2700000" rotWithShape="0">
                    <a:srgbClr val="000000"/>
                  </a:outerShdw>
                </a:effectLst>
                <a:latin typeface="+mn-lt"/>
                <a:ea typeface="+mn-ea"/>
                <a:cs typeface="+mn-cs"/>
                <a:sym typeface="Arial"/>
              </a:defRPr>
            </a:pPr>
            <a:endParaRPr/>
          </a:p>
          <a:p>
            <a:pPr algn="ctr">
              <a:defRPr i="1">
                <a:solidFill>
                  <a:srgbClr val="FFCC00"/>
                </a:solidFill>
                <a:effectLst>
                  <a:outerShdw blurRad="38100" dist="38100" dir="2700000" rotWithShape="0">
                    <a:srgbClr val="000000"/>
                  </a:outerShdw>
                </a:effectLst>
                <a:latin typeface="+mn-lt"/>
                <a:ea typeface="+mn-ea"/>
                <a:cs typeface="+mn-cs"/>
                <a:sym typeface="Arial"/>
              </a:defRPr>
            </a:pPr>
            <a:r>
              <a:t>= ~ 1/10</a:t>
            </a:r>
            <a:r>
              <a:rPr baseline="30000"/>
              <a:t>th</a:t>
            </a:r>
            <a:r>
              <a:t> of an average U.S. power plant</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5" name="Rectangle 5"/>
          <p:cNvSpPr txBox="1"/>
          <p:nvPr/>
        </p:nvSpPr>
        <p:spPr>
          <a:xfrm>
            <a:off x="0" y="3450023"/>
            <a:ext cx="3489739" cy="25756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400" b="0" i="1">
                <a:solidFill>
                  <a:srgbClr val="E5FFFF"/>
                </a:solidFill>
                <a:effectLst>
                  <a:outerShdw blurRad="38100" dist="38100" dir="2700000" rotWithShape="0">
                    <a:srgbClr val="000000"/>
                  </a:outerShdw>
                </a:effectLst>
                <a:latin typeface="+mn-lt"/>
                <a:ea typeface="+mn-ea"/>
                <a:cs typeface="+mn-cs"/>
                <a:sym typeface="Arial"/>
              </a:defRPr>
            </a:pPr>
            <a:r>
              <a:t>From the U.K. Government's 2010:</a:t>
            </a:r>
            <a:endParaRPr sz="1200"/>
          </a:p>
          <a:p>
            <a:pPr algn="ctr">
              <a:defRPr sz="1400" b="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sz="1400" b="0" i="1">
                <a:solidFill>
                  <a:srgbClr val="E5FFFF"/>
                </a:solidFill>
                <a:effectLst>
                  <a:outerShdw blurRad="38100" dist="38100" dir="2700000" rotWithShape="0">
                    <a:srgbClr val="000000"/>
                  </a:outerShdw>
                </a:effectLst>
                <a:latin typeface="+mn-lt"/>
                <a:ea typeface="+mn-ea"/>
                <a:cs typeface="+mn-cs"/>
                <a:sym typeface="Arial"/>
              </a:defRPr>
            </a:pPr>
            <a:r>
              <a:t>Severn Tidal Power </a:t>
            </a:r>
            <a:endParaRPr sz="1200"/>
          </a:p>
          <a:p>
            <a:pPr algn="ctr">
              <a:defRPr sz="1400" b="0" i="1">
                <a:solidFill>
                  <a:srgbClr val="E5FFFF"/>
                </a:solidFill>
                <a:effectLst>
                  <a:outerShdw blurRad="38100" dist="38100" dir="2700000" rotWithShape="0">
                    <a:srgbClr val="000000"/>
                  </a:outerShdw>
                </a:effectLst>
                <a:latin typeface="+mn-lt"/>
                <a:ea typeface="+mn-ea"/>
                <a:cs typeface="+mn-cs"/>
                <a:sym typeface="Arial"/>
              </a:defRPr>
            </a:pPr>
            <a:r>
              <a:t> Feasibility Study Conclusions and Summary Report</a:t>
            </a:r>
            <a:endParaRPr sz="1200"/>
          </a:p>
          <a:p>
            <a:pPr algn="ctr">
              <a:defRPr sz="1400" b="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sz="1400" b="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https://www.gov.uk/government/uploads/system/uploads/attachment_data/file/50064/1._Feasibility_Study_Conclusions_and_Summary_Report_-_15_Oct.pdf </a:t>
            </a:r>
            <a:endParaRPr>
              <a:solidFill>
                <a:srgbClr val="E5FFFF"/>
              </a:solidFill>
            </a:endParaRPr>
          </a:p>
        </p:txBody>
      </p:sp>
      <p:sp>
        <p:nvSpPr>
          <p:cNvPr id="556" name="Rectangle 2"/>
          <p:cNvSpPr txBox="1">
            <a:spLocks noGrp="1"/>
          </p:cNvSpPr>
          <p:nvPr>
            <p:ph type="title"/>
          </p:nvPr>
        </p:nvSpPr>
        <p:spPr>
          <a:xfrm>
            <a:off x="304800" y="76200"/>
            <a:ext cx="8534400" cy="533400"/>
          </a:xfrm>
          <a:prstGeom prst="rect">
            <a:avLst/>
          </a:prstGeom>
        </p:spPr>
        <p:txBody>
          <a:bodyPr/>
          <a:lstStyle>
            <a:lvl1pPr>
              <a:defRPr sz="2000"/>
            </a:lvl1pPr>
          </a:lstStyle>
          <a:p>
            <a:r>
              <a:t>La Rance's low power production numbers have meant that:</a:t>
            </a:r>
          </a:p>
        </p:txBody>
      </p:sp>
      <p:sp>
        <p:nvSpPr>
          <p:cNvPr id="557" name="Rectangle 3"/>
          <p:cNvSpPr txBox="1">
            <a:spLocks noGrp="1"/>
          </p:cNvSpPr>
          <p:nvPr>
            <p:ph type="body" sz="half" idx="1"/>
          </p:nvPr>
        </p:nvSpPr>
        <p:spPr>
          <a:xfrm>
            <a:off x="228600" y="706785"/>
            <a:ext cx="8915400" cy="2451652"/>
          </a:xfrm>
          <a:prstGeom prst="rect">
            <a:avLst/>
          </a:prstGeom>
        </p:spPr>
        <p:txBody>
          <a:bodyPr/>
          <a:lstStyle/>
          <a:p>
            <a:pPr>
              <a:tabLst>
                <a:tab pos="444500" algn="l"/>
              </a:tabLst>
              <a:defRPr sz="1800">
                <a:latin typeface="+mn-lt"/>
                <a:ea typeface="+mn-ea"/>
                <a:cs typeface="+mn-cs"/>
                <a:sym typeface="Arial"/>
              </a:defRPr>
            </a:pPr>
            <a:r>
              <a:t>Not only was it the largest Tidal Barrage when it was built in 1966</a:t>
            </a:r>
          </a:p>
          <a:p>
            <a:pPr>
              <a:tabLst>
                <a:tab pos="444500" algn="l"/>
              </a:tabLst>
              <a:defRPr sz="700">
                <a:latin typeface="+mn-lt"/>
                <a:ea typeface="+mn-ea"/>
                <a:cs typeface="+mn-cs"/>
                <a:sym typeface="Arial"/>
              </a:defRPr>
            </a:pPr>
            <a:endParaRPr/>
          </a:p>
          <a:p>
            <a:pPr>
              <a:tabLst>
                <a:tab pos="444500" algn="l"/>
              </a:tabLst>
              <a:defRPr sz="1800">
                <a:latin typeface="+mn-lt"/>
                <a:ea typeface="+mn-ea"/>
                <a:cs typeface="+mn-cs"/>
                <a:sym typeface="Arial"/>
              </a:defRPr>
            </a:pPr>
            <a:r>
              <a:t>	It is </a:t>
            </a:r>
            <a:r>
              <a:rPr b="1"/>
              <a:t>still the largest</a:t>
            </a:r>
            <a:r>
              <a:t>, almost sixty years later</a:t>
            </a:r>
          </a:p>
          <a:p>
            <a:pPr>
              <a:tabLst>
                <a:tab pos="444500" algn="l"/>
              </a:tabLst>
              <a:defRPr sz="800">
                <a:latin typeface="+mn-lt"/>
                <a:ea typeface="+mn-ea"/>
                <a:cs typeface="+mn-cs"/>
                <a:sym typeface="Arial"/>
              </a:defRPr>
            </a:pPr>
            <a:endParaRPr/>
          </a:p>
          <a:p>
            <a:pPr>
              <a:tabLst>
                <a:tab pos="444500" algn="l"/>
              </a:tabLst>
              <a:defRPr sz="1800">
                <a:latin typeface="+mn-lt"/>
                <a:ea typeface="+mn-ea"/>
                <a:cs typeface="+mn-cs"/>
                <a:sym typeface="Arial"/>
              </a:defRPr>
            </a:pPr>
            <a:r>
              <a:t>Subsequent proposals have met </a:t>
            </a:r>
            <a:r>
              <a:rPr b="1">
                <a:solidFill>
                  <a:srgbClr val="FFCC00"/>
                </a:solidFill>
              </a:rPr>
              <a:t>fierce environmental &amp; political criticism</a:t>
            </a:r>
            <a:r>
              <a:rPr b="1"/>
              <a:t> </a:t>
            </a:r>
          </a:p>
          <a:p>
            <a:pPr>
              <a:tabLst>
                <a:tab pos="444500" algn="l"/>
              </a:tabLst>
              <a:defRPr sz="700">
                <a:latin typeface="+mn-lt"/>
                <a:ea typeface="+mn-ea"/>
                <a:cs typeface="+mn-cs"/>
                <a:sym typeface="Arial"/>
              </a:defRPr>
            </a:pPr>
            <a:endParaRPr/>
          </a:p>
          <a:p>
            <a:pPr>
              <a:tabLst>
                <a:tab pos="444500" algn="l"/>
              </a:tabLst>
              <a:defRPr sz="1800">
                <a:latin typeface="+mn-lt"/>
                <a:ea typeface="+mn-ea"/>
                <a:cs typeface="+mn-cs"/>
                <a:sym typeface="Arial"/>
              </a:defRPr>
            </a:pPr>
            <a:r>
              <a:t>	as exemplified by Barrage proposals for the mouth of the </a:t>
            </a:r>
            <a:r>
              <a:rPr b="1">
                <a:solidFill>
                  <a:srgbClr val="FFCC00"/>
                </a:solidFill>
              </a:rPr>
              <a:t>U.K.'s Severn River</a:t>
            </a:r>
            <a:r>
              <a:t>:</a:t>
            </a:r>
          </a:p>
        </p:txBody>
      </p:sp>
      <p:sp>
        <p:nvSpPr>
          <p:cNvPr id="558" name="Rectangle 5"/>
          <p:cNvSpPr txBox="1"/>
          <p:nvPr/>
        </p:nvSpPr>
        <p:spPr>
          <a:xfrm>
            <a:off x="4326840" y="6525004"/>
            <a:ext cx="4373218" cy="288824"/>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400" b="0" i="1">
                <a:solidFill>
                  <a:srgbClr val="FF3300"/>
                </a:solidFill>
                <a:effectLst>
                  <a:outerShdw blurRad="38100" dist="38100" dir="2700000" rotWithShape="0">
                    <a:srgbClr val="000000"/>
                  </a:outerShdw>
                </a:effectLst>
                <a:latin typeface="+mn-lt"/>
                <a:ea typeface="+mn-ea"/>
                <a:cs typeface="+mn-cs"/>
                <a:sym typeface="Arial"/>
              </a:defRPr>
            </a:lvl1pPr>
          </a:lstStyle>
          <a:p>
            <a:r>
              <a:t>(red annotations added)</a:t>
            </a:r>
          </a:p>
        </p:txBody>
      </p:sp>
      <p:grpSp>
        <p:nvGrpSpPr>
          <p:cNvPr id="566" name="Group 15"/>
          <p:cNvGrpSpPr/>
          <p:nvPr/>
        </p:nvGrpSpPr>
        <p:grpSpPr>
          <a:xfrm>
            <a:off x="3746399" y="2628348"/>
            <a:ext cx="5298214" cy="3818795"/>
            <a:chOff x="0" y="0"/>
            <a:chExt cx="5298213" cy="3818794"/>
          </a:xfrm>
        </p:grpSpPr>
        <p:pic>
          <p:nvPicPr>
            <p:cNvPr id="559" name="Picture 3" descr="Picture 3"/>
            <p:cNvPicPr>
              <a:picLocks noChangeAspect="1"/>
            </p:cNvPicPr>
            <p:nvPr/>
          </p:nvPicPr>
          <p:blipFill>
            <a:blip r:embed="rId2">
              <a:extLst/>
            </a:blip>
            <a:stretch>
              <a:fillRect/>
            </a:stretch>
          </p:blipFill>
          <p:spPr>
            <a:xfrm>
              <a:off x="0" y="0"/>
              <a:ext cx="5298214" cy="3818795"/>
            </a:xfrm>
            <a:prstGeom prst="rect">
              <a:avLst/>
            </a:prstGeom>
            <a:ln w="12700" cap="flat">
              <a:noFill/>
              <a:miter lim="400000"/>
            </a:ln>
            <a:effectLst/>
          </p:spPr>
        </p:pic>
        <p:sp>
          <p:nvSpPr>
            <p:cNvPr id="560" name="Rectangle 5"/>
            <p:cNvSpPr txBox="1"/>
            <p:nvPr/>
          </p:nvSpPr>
          <p:spPr>
            <a:xfrm>
              <a:off x="207170" y="163959"/>
              <a:ext cx="4594061" cy="288825"/>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b">
              <a:spAutoFit/>
            </a:bodyPr>
            <a:lstStyle>
              <a:lvl1pPr>
                <a:defRPr sz="1400" b="0" i="1">
                  <a:solidFill>
                    <a:srgbClr val="FF0000"/>
                  </a:solidFill>
                  <a:effectLst>
                    <a:outerShdw blurRad="38100" dist="38100" dir="2700000" rotWithShape="0">
                      <a:srgbClr val="000000"/>
                    </a:outerShdw>
                  </a:effectLst>
                  <a:latin typeface="+mn-lt"/>
                  <a:ea typeface="+mn-ea"/>
                  <a:cs typeface="+mn-cs"/>
                  <a:sym typeface="Arial"/>
                </a:defRPr>
              </a:lvl1pPr>
            </a:lstStyle>
            <a:p>
              <a:r>
                <a:t>Possible barrier dams ("barrages") indicated in red </a:t>
              </a:r>
            </a:p>
          </p:txBody>
        </p:sp>
        <p:sp>
          <p:nvSpPr>
            <p:cNvPr id="561" name="Straight Connector 8"/>
            <p:cNvSpPr/>
            <p:nvPr/>
          </p:nvSpPr>
          <p:spPr>
            <a:xfrm>
              <a:off x="1444039" y="519042"/>
              <a:ext cx="971826" cy="1512957"/>
            </a:xfrm>
            <a:prstGeom prst="line">
              <a:avLst/>
            </a:prstGeom>
            <a:solidFill>
              <a:schemeClr val="accent1"/>
            </a:solidFill>
            <a:ln w="12700" cap="flat">
              <a:solidFill>
                <a:srgbClr val="FF0000"/>
              </a:solidFill>
              <a:prstDash val="dash"/>
              <a:round/>
            </a:ln>
            <a:effectLst/>
          </p:spPr>
          <p:txBody>
            <a:bodyPr wrap="square" lIns="45719" tIns="45719" rIns="45719" bIns="45719" numCol="1" anchor="t">
              <a:noAutofit/>
            </a:bodyPr>
            <a:lstStyle/>
            <a:p>
              <a:pPr>
                <a:defRPr>
                  <a:solidFill>
                    <a:srgbClr val="FFFFFF"/>
                  </a:solidFill>
                </a:defRPr>
              </a:pPr>
              <a:endParaRPr/>
            </a:p>
          </p:txBody>
        </p:sp>
        <p:sp>
          <p:nvSpPr>
            <p:cNvPr id="562" name="Straight Connector 9"/>
            <p:cNvSpPr/>
            <p:nvPr/>
          </p:nvSpPr>
          <p:spPr>
            <a:xfrm>
              <a:off x="1322562" y="519042"/>
              <a:ext cx="1159567" cy="2032004"/>
            </a:xfrm>
            <a:prstGeom prst="line">
              <a:avLst/>
            </a:prstGeom>
            <a:solidFill>
              <a:schemeClr val="accent1"/>
            </a:solidFill>
            <a:ln w="12700" cap="flat">
              <a:solidFill>
                <a:srgbClr val="FF0000"/>
              </a:solidFill>
              <a:prstDash val="dash"/>
              <a:round/>
            </a:ln>
            <a:effectLst/>
          </p:spPr>
          <p:txBody>
            <a:bodyPr wrap="square" lIns="45719" tIns="45719" rIns="45719" bIns="45719" numCol="1" anchor="t">
              <a:noAutofit/>
            </a:bodyPr>
            <a:lstStyle/>
            <a:p>
              <a:pPr>
                <a:defRPr>
                  <a:solidFill>
                    <a:srgbClr val="FFFFFF"/>
                  </a:solidFill>
                </a:defRPr>
              </a:pPr>
              <a:endParaRPr/>
            </a:p>
          </p:txBody>
        </p:sp>
        <p:sp>
          <p:nvSpPr>
            <p:cNvPr id="563" name="Straight Connector 12"/>
            <p:cNvSpPr/>
            <p:nvPr/>
          </p:nvSpPr>
          <p:spPr>
            <a:xfrm>
              <a:off x="1554475" y="507998"/>
              <a:ext cx="1490871" cy="1082262"/>
            </a:xfrm>
            <a:prstGeom prst="line">
              <a:avLst/>
            </a:prstGeom>
            <a:solidFill>
              <a:schemeClr val="accent1"/>
            </a:solidFill>
            <a:ln w="12700" cap="flat">
              <a:solidFill>
                <a:srgbClr val="FF0000"/>
              </a:solidFill>
              <a:prstDash val="dash"/>
              <a:round/>
            </a:ln>
            <a:effectLst/>
          </p:spPr>
          <p:txBody>
            <a:bodyPr wrap="square" lIns="45719" tIns="45719" rIns="45719" bIns="45719" numCol="1" anchor="t">
              <a:noAutofit/>
            </a:bodyPr>
            <a:lstStyle/>
            <a:p>
              <a:pPr>
                <a:defRPr>
                  <a:solidFill>
                    <a:srgbClr val="FFFFFF"/>
                  </a:solidFill>
                </a:defRPr>
              </a:pPr>
              <a:endParaRPr/>
            </a:p>
          </p:txBody>
        </p:sp>
        <p:sp>
          <p:nvSpPr>
            <p:cNvPr id="564" name="Straight Connector 24"/>
            <p:cNvSpPr/>
            <p:nvPr/>
          </p:nvSpPr>
          <p:spPr>
            <a:xfrm>
              <a:off x="1706875" y="483710"/>
              <a:ext cx="1603512" cy="929855"/>
            </a:xfrm>
            <a:prstGeom prst="line">
              <a:avLst/>
            </a:prstGeom>
            <a:solidFill>
              <a:schemeClr val="accent1"/>
            </a:solidFill>
            <a:ln w="12700" cap="flat">
              <a:solidFill>
                <a:srgbClr val="FF0000"/>
              </a:solidFill>
              <a:prstDash val="dash"/>
              <a:round/>
            </a:ln>
            <a:effectLst/>
          </p:spPr>
          <p:txBody>
            <a:bodyPr wrap="square" lIns="45719" tIns="45719" rIns="45719" bIns="45719" numCol="1" anchor="t">
              <a:noAutofit/>
            </a:bodyPr>
            <a:lstStyle/>
            <a:p>
              <a:pPr>
                <a:defRPr>
                  <a:solidFill>
                    <a:srgbClr val="FFFFFF"/>
                  </a:solidFill>
                </a:defRPr>
              </a:pPr>
              <a:endParaRPr/>
            </a:p>
          </p:txBody>
        </p:sp>
        <p:sp>
          <p:nvSpPr>
            <p:cNvPr id="565" name="Straight Connector 13"/>
            <p:cNvSpPr/>
            <p:nvPr/>
          </p:nvSpPr>
          <p:spPr>
            <a:xfrm>
              <a:off x="1903447" y="503594"/>
              <a:ext cx="1660937" cy="744319"/>
            </a:xfrm>
            <a:prstGeom prst="line">
              <a:avLst/>
            </a:prstGeom>
            <a:solidFill>
              <a:schemeClr val="accent1"/>
            </a:solidFill>
            <a:ln w="12700" cap="flat">
              <a:solidFill>
                <a:srgbClr val="FF0000"/>
              </a:solidFill>
              <a:prstDash val="dash"/>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 name="Rectangle 5"/>
          <p:cNvSpPr txBox="1"/>
          <p:nvPr/>
        </p:nvSpPr>
        <p:spPr>
          <a:xfrm>
            <a:off x="304800" y="6395833"/>
            <a:ext cx="8534400" cy="4420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These numbers are from my U.S. Energy Production and Consumption note set</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https://en.wikipedia.org/wiki/Hydroelectric_power_in_the_United_States</a:t>
            </a:r>
          </a:p>
        </p:txBody>
      </p:sp>
      <p:sp>
        <p:nvSpPr>
          <p:cNvPr id="144" name="Rectangle 2"/>
          <p:cNvSpPr txBox="1">
            <a:spLocks noGrp="1"/>
          </p:cNvSpPr>
          <p:nvPr>
            <p:ph type="title"/>
          </p:nvPr>
        </p:nvSpPr>
        <p:spPr>
          <a:xfrm>
            <a:off x="304800" y="76199"/>
            <a:ext cx="8534400" cy="548219"/>
          </a:xfrm>
          <a:prstGeom prst="rect">
            <a:avLst/>
          </a:prstGeom>
        </p:spPr>
        <p:txBody>
          <a:bodyPr/>
          <a:lstStyle>
            <a:lvl1pPr>
              <a:defRPr sz="2000"/>
            </a:lvl1pPr>
          </a:lstStyle>
          <a:p>
            <a:r>
              <a:t>Even at those disappointingly small percentages:</a:t>
            </a:r>
          </a:p>
        </p:txBody>
      </p:sp>
      <p:sp>
        <p:nvSpPr>
          <p:cNvPr id="145" name="Rectangle 3"/>
          <p:cNvSpPr txBox="1">
            <a:spLocks noGrp="1"/>
          </p:cNvSpPr>
          <p:nvPr>
            <p:ph type="body" idx="1"/>
          </p:nvPr>
        </p:nvSpPr>
        <p:spPr>
          <a:xfrm>
            <a:off x="207433" y="704857"/>
            <a:ext cx="8915401" cy="5708646"/>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Hydro, at 6.3% of U.S. electrical power in 2016, still qualified as our </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2</a:t>
            </a:r>
            <a:r>
              <a:rPr baseline="30000"/>
              <a:t>nd</a:t>
            </a:r>
            <a:r>
              <a:t> biggest low-carbon-footprint power source (behind only nuclear at 19.7%)  </a:t>
            </a:r>
            <a:r>
              <a:rPr baseline="30000"/>
              <a:t>1</a:t>
            </a:r>
          </a:p>
          <a:p>
            <a:pPr>
              <a:tabLst>
                <a:tab pos="457200" algn="l"/>
                <a:tab pos="914400" algn="l"/>
                <a:tab pos="1371600" algn="l"/>
                <a:tab pos="1828800" algn="l"/>
                <a:tab pos="2286000" algn="l"/>
              </a:tabLst>
              <a:defRPr sz="700">
                <a:latin typeface="+mn-lt"/>
                <a:ea typeface="+mn-ea"/>
                <a:cs typeface="+mn-cs"/>
                <a:sym typeface="Arial"/>
              </a:defRPr>
            </a:pPr>
            <a:endParaRPr/>
          </a:p>
          <a:p>
            <a:pPr algn="ctr">
              <a:spcBef>
                <a:spcPts val="300"/>
              </a:spcBef>
              <a:tabLst>
                <a:tab pos="457200" algn="l"/>
                <a:tab pos="914400" algn="l"/>
                <a:tab pos="1371600" algn="l"/>
                <a:tab pos="1828800" algn="l"/>
                <a:tab pos="2286000" algn="l"/>
              </a:tabLst>
              <a:defRPr sz="1600">
                <a:latin typeface="+mn-lt"/>
                <a:ea typeface="+mn-ea"/>
                <a:cs typeface="+mn-cs"/>
                <a:sym typeface="Arial"/>
              </a:defRPr>
            </a:pPr>
            <a:r>
              <a:t>(Hydro's low-carbon-footprint claim </a:t>
            </a:r>
            <a:r>
              <a:rPr b="1"/>
              <a:t>will</a:t>
            </a:r>
            <a:r>
              <a:t> be re-examined later in this note set)</a:t>
            </a:r>
          </a:p>
          <a:p>
            <a:pPr>
              <a:tabLst>
                <a:tab pos="457200" algn="l"/>
                <a:tab pos="914400" algn="l"/>
                <a:tab pos="1371600" algn="l"/>
                <a:tab pos="1828800" algn="l"/>
                <a:tab pos="2286000" algn="l"/>
              </a:tabLst>
              <a:defRPr sz="12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Moreover, along with nuclear, hydroelectric plants are the largest U.S. plants </a:t>
            </a:r>
            <a:r>
              <a:rPr baseline="30000"/>
              <a:t>2</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With many dams producing 2-3 GW (and Grand Coulee reaching ~ 7 GW)</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Vs. 1-2 GW per typical nuclear plant site (often consisting of two reactors)</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Vs. ~ 0.6 GW typical for fossil fuel plants </a:t>
            </a:r>
          </a:p>
          <a:p>
            <a:pPr>
              <a:tabLst>
                <a:tab pos="457200" algn="l"/>
                <a:tab pos="914400" algn="l"/>
                <a:tab pos="1371600" algn="l"/>
                <a:tab pos="1828800" algn="l"/>
                <a:tab pos="2286000" algn="l"/>
              </a:tabLst>
              <a:defRPr sz="12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Finally, effectively </a:t>
            </a:r>
            <a:r>
              <a:rPr b="1">
                <a:solidFill>
                  <a:srgbClr val="FFCC00"/>
                </a:solidFill>
              </a:rPr>
              <a:t>alone among U.S. electrical power sources,</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t>
            </a:r>
            <a:r>
              <a:rPr b="1">
                <a:solidFill>
                  <a:srgbClr val="FFCC00"/>
                </a:solidFill>
              </a:rPr>
              <a:t>hydroelectric power can be quickly, easily and economically </a:t>
            </a:r>
          </a:p>
          <a:p>
            <a:pPr>
              <a:tabLst>
                <a:tab pos="457200" algn="l"/>
                <a:tab pos="914400" algn="l"/>
                <a:tab pos="1371600" algn="l"/>
                <a:tab pos="1828800" algn="l"/>
                <a:tab pos="2286000" algn="l"/>
              </a:tabLst>
              <a:defRPr sz="700" b="1">
                <a:solidFill>
                  <a:srgbClr val="FFCC00"/>
                </a:solidFill>
                <a:latin typeface="+mn-lt"/>
                <a:ea typeface="+mn-ea"/>
                <a:cs typeface="+mn-cs"/>
                <a:sym typeface="Arial"/>
              </a:defRPr>
            </a:pPr>
            <a:endParaRPr/>
          </a:p>
          <a:p>
            <a:pPr>
              <a:tabLst>
                <a:tab pos="457200" algn="l"/>
                <a:tab pos="914400" algn="l"/>
                <a:tab pos="1371600" algn="l"/>
                <a:tab pos="1828800" algn="l"/>
                <a:tab pos="2286000" algn="l"/>
              </a:tabLst>
              <a:defRPr sz="1800" b="1">
                <a:solidFill>
                  <a:srgbClr val="FFCC00"/>
                </a:solidFill>
                <a:latin typeface="+mn-lt"/>
                <a:ea typeface="+mn-ea"/>
                <a:cs typeface="+mn-cs"/>
                <a:sym typeface="Arial"/>
              </a:defRPr>
            </a:pPr>
            <a:r>
              <a:t>		ramped up or down to meet immediate electrical power demand</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Which greatly mitigates the Grid's need for separate energy storage</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And/or the need for "base load" vs. "peak load" power plant technologies </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8" name="Rectangle 5"/>
          <p:cNvSpPr txBox="1"/>
          <p:nvPr/>
        </p:nvSpPr>
        <p:spPr>
          <a:xfrm>
            <a:off x="165653" y="6592634"/>
            <a:ext cx="8834782" cy="23927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1) http://www.mdpi.com/2411-5134/2/3/14</a:t>
            </a:r>
          </a:p>
        </p:txBody>
      </p:sp>
      <p:sp>
        <p:nvSpPr>
          <p:cNvPr id="569" name="Rectangle 2"/>
          <p:cNvSpPr txBox="1">
            <a:spLocks noGrp="1"/>
          </p:cNvSpPr>
          <p:nvPr>
            <p:ph type="title"/>
          </p:nvPr>
        </p:nvSpPr>
        <p:spPr>
          <a:xfrm>
            <a:off x="304800" y="76200"/>
            <a:ext cx="8534400" cy="533400"/>
          </a:xfrm>
          <a:prstGeom prst="rect">
            <a:avLst/>
          </a:prstGeom>
        </p:spPr>
        <p:txBody>
          <a:bodyPr/>
          <a:lstStyle>
            <a:lvl1pPr>
              <a:defRPr sz="2000"/>
            </a:lvl1pPr>
          </a:lstStyle>
          <a:p>
            <a:r>
              <a:t>The Severn controversy has raged for ~ twenty years</a:t>
            </a:r>
          </a:p>
        </p:txBody>
      </p:sp>
      <p:sp>
        <p:nvSpPr>
          <p:cNvPr id="570" name="Rectangle 3"/>
          <p:cNvSpPr txBox="1">
            <a:spLocks noGrp="1"/>
          </p:cNvSpPr>
          <p:nvPr>
            <p:ph type="body" idx="1"/>
          </p:nvPr>
        </p:nvSpPr>
        <p:spPr>
          <a:xfrm>
            <a:off x="62953" y="644941"/>
            <a:ext cx="9036875" cy="5998076"/>
          </a:xfrm>
          <a:prstGeom prst="rect">
            <a:avLst/>
          </a:prstGeom>
        </p:spPr>
        <p:txBody>
          <a:bodyPr/>
          <a:lstStyle/>
          <a:p>
            <a:pPr>
              <a:tabLst>
                <a:tab pos="444500" algn="l"/>
                <a:tab pos="914400" algn="l"/>
                <a:tab pos="1358900" algn="l"/>
              </a:tabLst>
              <a:defRPr sz="1800">
                <a:latin typeface="+mn-lt"/>
                <a:ea typeface="+mn-ea"/>
                <a:cs typeface="+mn-cs"/>
                <a:sym typeface="Arial"/>
              </a:defRPr>
            </a:pPr>
            <a:r>
              <a:t>With government authorization &amp; funding seemingly reversed ~ every 2 years</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I have followed that debate via a </a:t>
            </a:r>
            <a:r>
              <a:rPr b="1"/>
              <a:t>long </a:t>
            </a:r>
            <a:r>
              <a:t>series of Guardian &amp; BBC news articles</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Some of which I include in this note set's </a:t>
            </a:r>
            <a:r>
              <a:rPr u="sng">
                <a:solidFill>
                  <a:srgbClr val="00CCFF"/>
                </a:solidFill>
                <a:uFill>
                  <a:solidFill>
                    <a:srgbClr val="00CCFF"/>
                  </a:solidFill>
                </a:uFill>
                <a:hlinkClick r:id="rId2"/>
              </a:rPr>
              <a:t>Resources</a:t>
            </a:r>
            <a:r>
              <a:t> webpage</a:t>
            </a:r>
          </a:p>
          <a:p>
            <a:pPr>
              <a:tabLst>
                <a:tab pos="444500" algn="l"/>
                <a:tab pos="914400" algn="l"/>
                <a:tab pos="1358900" algn="l"/>
              </a:tabLst>
              <a:defRPr sz="12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Plans to completely span the Severn River (3 of 5 plans on the preceding slide)</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are now so TOXIC that supporters use a new name for non-spanning alternatives:</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a:t>
            </a:r>
            <a:r>
              <a:rPr b="1"/>
              <a:t>Tidal Lagoons  </a:t>
            </a:r>
            <a:r>
              <a:t>(as differentiated in this figure from a recent review): </a:t>
            </a:r>
            <a:r>
              <a:rPr baseline="30000"/>
              <a:t>1</a:t>
            </a: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2400">
                <a:latin typeface="+mn-lt"/>
                <a:ea typeface="+mn-ea"/>
                <a:cs typeface="+mn-cs"/>
                <a:sym typeface="Arial"/>
              </a:defRPr>
            </a:pPr>
            <a:endParaRPr/>
          </a:p>
          <a:p>
            <a:pPr>
              <a:tabLst>
                <a:tab pos="444500" algn="l"/>
                <a:tab pos="914400" algn="l"/>
                <a:tab pos="1358900" algn="l"/>
              </a:tabLst>
              <a:defRPr sz="14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lgn="ctr">
              <a:tabLst>
                <a:tab pos="444500" algn="l"/>
                <a:tab pos="914400" algn="l"/>
                <a:tab pos="1358900" algn="l"/>
              </a:tabLst>
              <a:defRPr sz="1800">
                <a:solidFill>
                  <a:srgbClr val="FFCC00"/>
                </a:solidFill>
                <a:latin typeface="+mn-lt"/>
                <a:ea typeface="+mn-ea"/>
                <a:cs typeface="+mn-cs"/>
                <a:sym typeface="Arial"/>
              </a:defRPr>
            </a:pPr>
            <a:r>
              <a:t>Moving dams partially or totally offshore </a:t>
            </a:r>
            <a:r>
              <a:rPr b="1"/>
              <a:t>will</a:t>
            </a:r>
            <a:r>
              <a:t> mitigate river &amp; estuary impact</a:t>
            </a:r>
          </a:p>
          <a:p>
            <a:pPr algn="ctr">
              <a:tabLst>
                <a:tab pos="444500" algn="l"/>
                <a:tab pos="914400" algn="l"/>
                <a:tab pos="1358900" algn="l"/>
              </a:tabLst>
              <a:defRPr sz="300">
                <a:solidFill>
                  <a:srgbClr val="FFCC00"/>
                </a:solidFill>
                <a:latin typeface="+mn-lt"/>
                <a:ea typeface="+mn-ea"/>
                <a:cs typeface="+mn-cs"/>
                <a:sym typeface="Arial"/>
              </a:defRPr>
            </a:pPr>
            <a:endParaRPr/>
          </a:p>
          <a:p>
            <a:pPr algn="ctr">
              <a:tabLst>
                <a:tab pos="444500" algn="l"/>
                <a:tab pos="914400" algn="l"/>
                <a:tab pos="1358900" algn="l"/>
              </a:tabLst>
              <a:defRPr sz="1800">
                <a:solidFill>
                  <a:srgbClr val="FFCC00"/>
                </a:solidFill>
                <a:latin typeface="+mn-lt"/>
                <a:ea typeface="+mn-ea"/>
                <a:cs typeface="+mn-cs"/>
                <a:sym typeface="Arial"/>
              </a:defRPr>
            </a:pPr>
            <a:r>
              <a:t>But increased dam length &amp; height will </a:t>
            </a:r>
            <a:r>
              <a:rPr b="1"/>
              <a:t>certainly mean sharply increased costs!</a:t>
            </a:r>
          </a:p>
        </p:txBody>
      </p:sp>
      <p:grpSp>
        <p:nvGrpSpPr>
          <p:cNvPr id="575" name="Group"/>
          <p:cNvGrpSpPr/>
          <p:nvPr/>
        </p:nvGrpSpPr>
        <p:grpSpPr>
          <a:xfrm>
            <a:off x="712290" y="3629419"/>
            <a:ext cx="7625535" cy="1947466"/>
            <a:chOff x="0" y="0"/>
            <a:chExt cx="7625534" cy="1947464"/>
          </a:xfrm>
        </p:grpSpPr>
        <p:pic>
          <p:nvPicPr>
            <p:cNvPr id="571" name="Picture 12" descr="Picture 12"/>
            <p:cNvPicPr>
              <a:picLocks noChangeAspect="1"/>
            </p:cNvPicPr>
            <p:nvPr/>
          </p:nvPicPr>
          <p:blipFill>
            <a:blip r:embed="rId3">
              <a:extLst/>
            </a:blip>
            <a:stretch>
              <a:fillRect/>
            </a:stretch>
          </p:blipFill>
          <p:spPr>
            <a:xfrm>
              <a:off x="0" y="349739"/>
              <a:ext cx="7559262" cy="1597726"/>
            </a:xfrm>
            <a:prstGeom prst="rect">
              <a:avLst/>
            </a:prstGeom>
            <a:ln w="12700" cap="flat">
              <a:noFill/>
              <a:miter lim="400000"/>
            </a:ln>
            <a:effectLst/>
          </p:spPr>
        </p:pic>
        <p:sp>
          <p:nvSpPr>
            <p:cNvPr id="572" name="Rectangle 3"/>
            <p:cNvSpPr txBox="1"/>
            <p:nvPr/>
          </p:nvSpPr>
          <p:spPr>
            <a:xfrm>
              <a:off x="186242" y="23502"/>
              <a:ext cx="2169180" cy="288825"/>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spcBef>
                  <a:spcPts val="300"/>
                </a:spcBef>
                <a:tabLst>
                  <a:tab pos="457200" algn="l"/>
                  <a:tab pos="914400" algn="l"/>
                  <a:tab pos="1371600" algn="l"/>
                  <a:tab pos="1828800" algn="l"/>
                  <a:tab pos="2286000" algn="l"/>
                </a:tabLst>
                <a:defRPr sz="1400">
                  <a:solidFill>
                    <a:srgbClr val="FFCC00"/>
                  </a:solidFill>
                  <a:effectLst>
                    <a:outerShdw blurRad="38100" dist="38100" dir="2700000" rotWithShape="0">
                      <a:srgbClr val="000000"/>
                    </a:outerShdw>
                  </a:effectLst>
                  <a:latin typeface="+mn-lt"/>
                  <a:ea typeface="+mn-ea"/>
                  <a:cs typeface="+mn-cs"/>
                  <a:sym typeface="Arial"/>
                </a:defRPr>
              </a:lvl1pPr>
            </a:lstStyle>
            <a:p>
              <a:r>
                <a:t>"Tidal Barrage"</a:t>
              </a:r>
            </a:p>
          </p:txBody>
        </p:sp>
        <p:sp>
          <p:nvSpPr>
            <p:cNvPr id="573" name="Rectangle 3"/>
            <p:cNvSpPr txBox="1"/>
            <p:nvPr/>
          </p:nvSpPr>
          <p:spPr>
            <a:xfrm>
              <a:off x="2753776" y="26001"/>
              <a:ext cx="2169180" cy="288824"/>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spcBef>
                  <a:spcPts val="300"/>
                </a:spcBef>
                <a:tabLst>
                  <a:tab pos="457200" algn="l"/>
                  <a:tab pos="914400" algn="l"/>
                  <a:tab pos="1371600" algn="l"/>
                  <a:tab pos="1828800" algn="l"/>
                  <a:tab pos="2286000" algn="l"/>
                </a:tabLst>
                <a:defRPr sz="1400">
                  <a:solidFill>
                    <a:srgbClr val="FFCC00"/>
                  </a:solidFill>
                  <a:effectLst>
                    <a:outerShdw blurRad="38100" dist="38100" dir="2700000" rotWithShape="0">
                      <a:srgbClr val="000000"/>
                    </a:outerShdw>
                  </a:effectLst>
                  <a:latin typeface="+mn-lt"/>
                  <a:ea typeface="+mn-ea"/>
                  <a:cs typeface="+mn-cs"/>
                  <a:sym typeface="Arial"/>
                </a:defRPr>
              </a:lvl1pPr>
            </a:lstStyle>
            <a:p>
              <a:r>
                <a:t>"Tidal Lagoon"</a:t>
              </a:r>
            </a:p>
          </p:txBody>
        </p:sp>
        <p:sp>
          <p:nvSpPr>
            <p:cNvPr id="574" name="Rectangle 3"/>
            <p:cNvSpPr txBox="1"/>
            <p:nvPr/>
          </p:nvSpPr>
          <p:spPr>
            <a:xfrm>
              <a:off x="4975100" y="0"/>
              <a:ext cx="2650435" cy="313393"/>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p>
              <a:pPr algn="ctr">
                <a:spcBef>
                  <a:spcPts val="300"/>
                </a:spcBef>
                <a:tabLst>
                  <a:tab pos="457200" algn="l"/>
                  <a:tab pos="914400" algn="l"/>
                  <a:tab pos="1371600" algn="l"/>
                  <a:tab pos="1828800" algn="l"/>
                  <a:tab pos="2286000" algn="l"/>
                </a:tabLst>
                <a:defRPr sz="1600">
                  <a:solidFill>
                    <a:srgbClr val="FFCC00"/>
                  </a:solidFill>
                  <a:effectLst>
                    <a:outerShdw blurRad="38100" dist="38100" dir="2700000" rotWithShape="0">
                      <a:srgbClr val="000000"/>
                    </a:outerShdw>
                  </a:effectLst>
                  <a:latin typeface="+mn-lt"/>
                  <a:ea typeface="+mn-ea"/>
                  <a:cs typeface="+mn-cs"/>
                  <a:sym typeface="Arial"/>
                </a:defRPr>
              </a:pPr>
              <a:r>
                <a:t> </a:t>
              </a:r>
              <a:r>
                <a:rPr sz="1400"/>
                <a:t>"Offshore Lagoon"</a:t>
              </a: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7" name="Rectangle 5"/>
          <p:cNvSpPr txBox="1"/>
          <p:nvPr/>
        </p:nvSpPr>
        <p:spPr>
          <a:xfrm>
            <a:off x="3478686" y="5097298"/>
            <a:ext cx="2308087" cy="145847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Left: https://www.newscientist.com/article/2117792-uk-urged-to-push-ahead-with-world-first-tidal-lagoon-power-plant/</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Right: http://www.tidallagoonpower.com/projects/swansea-bay/</a:t>
            </a:r>
          </a:p>
        </p:txBody>
      </p:sp>
      <p:sp>
        <p:nvSpPr>
          <p:cNvPr id="578" name="Rectangle 2"/>
          <p:cNvSpPr txBox="1">
            <a:spLocks noGrp="1"/>
          </p:cNvSpPr>
          <p:nvPr>
            <p:ph type="title"/>
          </p:nvPr>
        </p:nvSpPr>
        <p:spPr>
          <a:xfrm>
            <a:off x="0" y="54113"/>
            <a:ext cx="9144000" cy="533401"/>
          </a:xfrm>
          <a:prstGeom prst="rect">
            <a:avLst/>
          </a:prstGeom>
        </p:spPr>
        <p:txBody>
          <a:bodyPr/>
          <a:lstStyle>
            <a:lvl1pPr>
              <a:defRPr sz="2000"/>
            </a:lvl1pPr>
          </a:lstStyle>
          <a:p>
            <a:r>
              <a:t>These "Tidal Lagoons" are now proposed for U.K shores:</a:t>
            </a:r>
          </a:p>
        </p:txBody>
      </p:sp>
      <p:sp>
        <p:nvSpPr>
          <p:cNvPr id="579" name="Rectangle 3"/>
          <p:cNvSpPr txBox="1"/>
          <p:nvPr/>
        </p:nvSpPr>
        <p:spPr>
          <a:xfrm>
            <a:off x="-1" y="3984459"/>
            <a:ext cx="9036875" cy="35066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lgn="ctr">
              <a:spcBef>
                <a:spcPts val="400"/>
              </a:spcBef>
              <a:tabLst>
                <a:tab pos="444500" algn="l"/>
                <a:tab pos="914400" algn="l"/>
                <a:tab pos="13589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The tidal lagoon vision/plan for Swansea:</a:t>
            </a:r>
          </a:p>
        </p:txBody>
      </p:sp>
      <p:pic>
        <p:nvPicPr>
          <p:cNvPr id="580" name="Picture 10" descr="Picture 10"/>
          <p:cNvPicPr>
            <a:picLocks noChangeAspect="1"/>
          </p:cNvPicPr>
          <p:nvPr/>
        </p:nvPicPr>
        <p:blipFill>
          <a:blip r:embed="rId2">
            <a:extLst/>
          </a:blip>
          <a:stretch>
            <a:fillRect/>
          </a:stretch>
        </p:blipFill>
        <p:spPr>
          <a:xfrm>
            <a:off x="78493" y="4455086"/>
            <a:ext cx="3428481" cy="2284225"/>
          </a:xfrm>
          <a:prstGeom prst="rect">
            <a:avLst/>
          </a:prstGeom>
          <a:ln w="12700">
            <a:miter lim="400000"/>
          </a:ln>
        </p:spPr>
      </p:pic>
      <p:pic>
        <p:nvPicPr>
          <p:cNvPr id="581" name="Picture 11" descr="Picture 11"/>
          <p:cNvPicPr>
            <a:picLocks noChangeAspect="1"/>
          </p:cNvPicPr>
          <p:nvPr/>
        </p:nvPicPr>
        <p:blipFill>
          <a:blip r:embed="rId3">
            <a:extLst/>
          </a:blip>
          <a:srcRect l="8501" t="13200" r="11051" b="7200"/>
          <a:stretch>
            <a:fillRect/>
          </a:stretch>
        </p:blipFill>
        <p:spPr>
          <a:xfrm>
            <a:off x="5816041" y="4483649"/>
            <a:ext cx="3203675" cy="2245524"/>
          </a:xfrm>
          <a:prstGeom prst="rect">
            <a:avLst/>
          </a:prstGeom>
          <a:ln w="12700">
            <a:miter lim="400000"/>
          </a:ln>
        </p:spPr>
      </p:pic>
      <p:pic>
        <p:nvPicPr>
          <p:cNvPr id="582" name="Picture 18" descr="Picture 18"/>
          <p:cNvPicPr>
            <a:picLocks noChangeAspect="1"/>
          </p:cNvPicPr>
          <p:nvPr/>
        </p:nvPicPr>
        <p:blipFill>
          <a:blip r:embed="rId4">
            <a:extLst/>
          </a:blip>
          <a:stretch>
            <a:fillRect/>
          </a:stretch>
        </p:blipFill>
        <p:spPr>
          <a:xfrm>
            <a:off x="1853048" y="699332"/>
            <a:ext cx="5490809" cy="3088580"/>
          </a:xfrm>
          <a:prstGeom prst="rect">
            <a:avLst/>
          </a:prstGeom>
          <a:ln w="12700">
            <a:miter lim="400000"/>
          </a:ln>
        </p:spPr>
      </p:pic>
      <p:sp>
        <p:nvSpPr>
          <p:cNvPr id="583" name="Rectangle 5"/>
          <p:cNvSpPr txBox="1"/>
          <p:nvPr/>
        </p:nvSpPr>
        <p:spPr>
          <a:xfrm>
            <a:off x="7410167" y="2031678"/>
            <a:ext cx="1678610" cy="39167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http://www.bbc.com/news/uk-wales-38585627</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5" name="Rectangle 5"/>
          <p:cNvSpPr txBox="1"/>
          <p:nvPr/>
        </p:nvSpPr>
        <p:spPr>
          <a:xfrm>
            <a:off x="0" y="6440236"/>
            <a:ext cx="9144000" cy="39167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1) https://friendsoftheearth.uk/sites/default/files/downloads/severn_barrage_lagoons.pdf               </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2) http://www.mdpi.com/2411-5134/2/3/14		3) http://www.bbc.com/news/science-environment-31682529</a:t>
            </a:r>
          </a:p>
        </p:txBody>
      </p:sp>
      <p:sp>
        <p:nvSpPr>
          <p:cNvPr id="586" name="Rectangle 2"/>
          <p:cNvSpPr txBox="1">
            <a:spLocks noGrp="1"/>
          </p:cNvSpPr>
          <p:nvPr>
            <p:ph type="title"/>
          </p:nvPr>
        </p:nvSpPr>
        <p:spPr>
          <a:xfrm>
            <a:off x="304800" y="76200"/>
            <a:ext cx="8534400" cy="533400"/>
          </a:xfrm>
          <a:prstGeom prst="rect">
            <a:avLst/>
          </a:prstGeom>
        </p:spPr>
        <p:txBody>
          <a:bodyPr/>
          <a:lstStyle>
            <a:lvl1pPr>
              <a:defRPr sz="2000"/>
            </a:lvl1pPr>
          </a:lstStyle>
          <a:p>
            <a:r>
              <a:t>Conclusions about tidal basin power – from private studies:</a:t>
            </a:r>
          </a:p>
        </p:txBody>
      </p:sp>
      <p:sp>
        <p:nvSpPr>
          <p:cNvPr id="587" name="Rectangle 3"/>
          <p:cNvSpPr txBox="1">
            <a:spLocks noGrp="1"/>
          </p:cNvSpPr>
          <p:nvPr>
            <p:ph type="body" idx="1"/>
          </p:nvPr>
        </p:nvSpPr>
        <p:spPr>
          <a:xfrm>
            <a:off x="107127" y="695740"/>
            <a:ext cx="8860178" cy="5853043"/>
          </a:xfrm>
          <a:prstGeom prst="rect">
            <a:avLst/>
          </a:prstGeom>
        </p:spPr>
        <p:txBody>
          <a:bodyPr/>
          <a:lstStyle/>
          <a:p>
            <a:pPr>
              <a:tabLst>
                <a:tab pos="444500" algn="l"/>
                <a:tab pos="914400" algn="l"/>
                <a:tab pos="1358900" algn="l"/>
              </a:tabLst>
              <a:defRPr sz="1800">
                <a:latin typeface="+mn-lt"/>
                <a:ea typeface="+mn-ea"/>
                <a:cs typeface="+mn-cs"/>
                <a:sym typeface="Arial"/>
              </a:defRPr>
            </a:pPr>
            <a:r>
              <a:rPr dirty="0"/>
              <a:t>2004: "A Severn Barrage or Tidal Lagoons?" Friends of the Earth  (page 2): </a:t>
            </a:r>
            <a:r>
              <a:rPr baseline="30000" dirty="0"/>
              <a:t>1</a:t>
            </a:r>
          </a:p>
          <a:p>
            <a:pPr>
              <a:tabLst>
                <a:tab pos="444500" algn="l"/>
                <a:tab pos="914400" algn="l"/>
                <a:tab pos="1358900" algn="l"/>
              </a:tabLst>
              <a:defRPr sz="7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"There are a large range of potential environmental and economic benefits and disbenefits associated with siting lagoons or the proposed Severn Barrage in the Estuary. However, initial comparisons strongly suggest that lagoons could be significantly less extensive and environmentally damaging and more cost effective and powerful than the Barrage. Lagoons would not directly impound the ecologically highly valuable inter-tidal areas of the Estuary. Indeed, lagoons may offer potentially significant wildlife habitat. Yet, lagoons would generate twice as much power per square mile impounded than the Barrage and could extract about 25 - 40% more energy from two thirds of the impounded area. </a:t>
            </a:r>
          </a:p>
          <a:p>
            <a:pPr marL="458788" indent="-7938">
              <a:spcBef>
                <a:spcPts val="300"/>
              </a:spcBef>
              <a:defRPr sz="1600">
                <a:latin typeface="+mn-lt"/>
                <a:ea typeface="+mn-ea"/>
                <a:cs typeface="+mn-cs"/>
                <a:sym typeface="Arial"/>
              </a:defRPr>
            </a:pPr>
            <a:r>
              <a:rPr dirty="0"/>
              <a:t>developments."</a:t>
            </a:r>
          </a:p>
          <a:p>
            <a:pPr algn="ctr">
              <a:tabLst>
                <a:tab pos="444500" algn="l"/>
                <a:tab pos="914400" algn="l"/>
                <a:tab pos="1358900" algn="l"/>
              </a:tabLst>
              <a:defRPr sz="600">
                <a:latin typeface="+mn-lt"/>
                <a:ea typeface="+mn-ea"/>
                <a:cs typeface="+mn-cs"/>
                <a:sym typeface="Arial"/>
              </a:defRPr>
            </a:pPr>
            <a:endParaRPr dirty="0"/>
          </a:p>
          <a:p>
            <a:pPr>
              <a:tabLst>
                <a:tab pos="444500" algn="l"/>
                <a:tab pos="914400" algn="l"/>
                <a:tab pos="1358900" algn="l"/>
              </a:tabLst>
              <a:defRPr sz="1800">
                <a:latin typeface="+mn-lt"/>
                <a:ea typeface="+mn-ea"/>
                <a:cs typeface="+mn-cs"/>
                <a:sym typeface="Arial"/>
              </a:defRPr>
            </a:pPr>
            <a:r>
              <a:rPr dirty="0"/>
              <a:t>2017: "Review of Tidal Lagoon Technology and Opportunities . . . " (page 6): </a:t>
            </a:r>
            <a:r>
              <a:rPr baseline="30000" dirty="0"/>
              <a:t>2</a:t>
            </a:r>
          </a:p>
          <a:p>
            <a:pPr>
              <a:tabLst>
                <a:tab pos="444500" algn="l"/>
                <a:tab pos="914400" algn="l"/>
                <a:tab pos="1358900" algn="l"/>
              </a:tabLst>
              <a:defRPr sz="7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"La Rance Tidal Power Station was commissioned in 1967 after three years of construction, and it took almost 20 years to recover the initial capital cost . . . (For the South Korean Sihwa Lake plant commissioned in 2011) "Construction time was 8 years (in spite of using an existing dam) and the energy production cost is currently </a:t>
            </a:r>
            <a:r>
              <a:rPr b="1" dirty="0"/>
              <a:t>0.6 p/kWh </a:t>
            </a:r>
            <a:r>
              <a:rPr dirty="0"/>
              <a:t>. . . this figure is quite close to the value reported for La Rance, indicating that the efficiency of the two plants is similar, in spite of the time lapse between the two developments."</a:t>
            </a:r>
          </a:p>
          <a:p>
            <a:pPr>
              <a:defRPr sz="900">
                <a:latin typeface="+mn-lt"/>
                <a:ea typeface="+mn-ea"/>
                <a:cs typeface="+mn-cs"/>
                <a:sym typeface="Arial"/>
              </a:defRPr>
            </a:pPr>
            <a:endParaRPr dirty="0"/>
          </a:p>
          <a:p>
            <a:pPr algn="ctr">
              <a:defRPr sz="1800" b="1">
                <a:solidFill>
                  <a:srgbClr val="FFCC00"/>
                </a:solidFill>
                <a:latin typeface="+mn-lt"/>
                <a:ea typeface="+mn-ea"/>
                <a:cs typeface="+mn-cs"/>
                <a:sym typeface="Arial"/>
              </a:defRPr>
            </a:pPr>
            <a:r>
              <a:rPr dirty="0"/>
              <a:t>0.6 £ / kW-h = 84 ¢ / kW-h ~ 7X prevailing U.S. power costs</a:t>
            </a:r>
          </a:p>
          <a:p>
            <a:pPr algn="ctr">
              <a:defRPr sz="300" b="1">
                <a:solidFill>
                  <a:srgbClr val="FFCC00"/>
                </a:solidFill>
                <a:latin typeface="+mn-lt"/>
                <a:ea typeface="+mn-ea"/>
                <a:cs typeface="+mn-cs"/>
                <a:sym typeface="Arial"/>
              </a:defRPr>
            </a:pPr>
            <a:endParaRPr dirty="0"/>
          </a:p>
          <a:p>
            <a:pPr algn="ctr">
              <a:spcBef>
                <a:spcPts val="300"/>
              </a:spcBef>
              <a:defRPr sz="1600">
                <a:solidFill>
                  <a:srgbClr val="FFCC00"/>
                </a:solidFill>
                <a:latin typeface="+mn-lt"/>
                <a:ea typeface="+mn-ea"/>
                <a:cs typeface="+mn-cs"/>
                <a:sym typeface="Arial"/>
              </a:defRPr>
            </a:pPr>
            <a:r>
              <a:rPr dirty="0"/>
              <a:t>(But other sources cite Swansea &amp; Cardiff power costs of 0.17 £ / kW-h or less) </a:t>
            </a:r>
            <a:r>
              <a:rPr baseline="30000" dirty="0"/>
              <a:t>3</a:t>
            </a:r>
            <a:r>
              <a:rPr dirty="0"/>
              <a:t> </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9" name="Rectangle 5"/>
          <p:cNvSpPr txBox="1"/>
          <p:nvPr/>
        </p:nvSpPr>
        <p:spPr>
          <a:xfrm>
            <a:off x="1" y="6411115"/>
            <a:ext cx="9144001" cy="391670"/>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3) https://www.gov.uk/government/uploads/system/uploads/attachment_data/file/50064/1._Feasibility_Study_Conclusions_and_Summary_Report_-_15_Oct.pdf</a:t>
            </a:r>
          </a:p>
        </p:txBody>
      </p:sp>
      <p:sp>
        <p:nvSpPr>
          <p:cNvPr id="590" name="Rectangle 2"/>
          <p:cNvSpPr txBox="1">
            <a:spLocks noGrp="1"/>
          </p:cNvSpPr>
          <p:nvPr>
            <p:ph type="title"/>
          </p:nvPr>
        </p:nvSpPr>
        <p:spPr>
          <a:xfrm>
            <a:off x="304800" y="76200"/>
            <a:ext cx="8534400" cy="533400"/>
          </a:xfrm>
          <a:prstGeom prst="rect">
            <a:avLst/>
          </a:prstGeom>
        </p:spPr>
        <p:txBody>
          <a:bodyPr/>
          <a:lstStyle>
            <a:lvl1pPr>
              <a:defRPr sz="2000"/>
            </a:lvl1pPr>
          </a:lstStyle>
          <a:p>
            <a:r>
              <a:t>Conclusions about tidal basin power - from a government study:</a:t>
            </a:r>
          </a:p>
        </p:txBody>
      </p:sp>
      <p:sp>
        <p:nvSpPr>
          <p:cNvPr id="591" name="Rectangle 3"/>
          <p:cNvSpPr txBox="1">
            <a:spLocks noGrp="1"/>
          </p:cNvSpPr>
          <p:nvPr>
            <p:ph type="body" idx="1"/>
          </p:nvPr>
        </p:nvSpPr>
        <p:spPr>
          <a:xfrm>
            <a:off x="107125" y="695741"/>
            <a:ext cx="9036875" cy="5389217"/>
          </a:xfrm>
          <a:prstGeom prst="rect">
            <a:avLst/>
          </a:prstGeom>
        </p:spPr>
        <p:txBody>
          <a:bodyPr/>
          <a:lstStyle/>
          <a:p>
            <a:pPr defTabSz="850391">
              <a:tabLst>
                <a:tab pos="406400" algn="l"/>
                <a:tab pos="838200" algn="l"/>
                <a:tab pos="1257300" algn="l"/>
              </a:tabLst>
              <a:defRPr sz="1674">
                <a:effectLst>
                  <a:outerShdw blurRad="35433" dist="35433" dir="2700000" rotWithShape="0">
                    <a:srgbClr val="000000"/>
                  </a:outerShdw>
                </a:effectLst>
                <a:latin typeface="+mn-lt"/>
                <a:ea typeface="+mn-ea"/>
                <a:cs typeface="+mn-cs"/>
                <a:sym typeface="Arial"/>
              </a:defRPr>
            </a:pPr>
            <a:r>
              <a:rPr dirty="0"/>
              <a:t>2010: "Severn Tidal Power - Feasibility Study Conclusions and Summary"  </a:t>
            </a:r>
          </a:p>
          <a:p>
            <a:pPr algn="ctr" defTabSz="850391">
              <a:tabLst>
                <a:tab pos="406400" algn="l"/>
                <a:tab pos="838200" algn="l"/>
                <a:tab pos="1257300" algn="l"/>
              </a:tabLst>
              <a:defRPr sz="1674">
                <a:effectLst>
                  <a:outerShdw blurRad="35433" dist="35433" dir="2700000" rotWithShape="0">
                    <a:srgbClr val="000000"/>
                  </a:outerShdw>
                </a:effectLst>
                <a:latin typeface="+mn-lt"/>
                <a:ea typeface="+mn-ea"/>
                <a:cs typeface="+mn-cs"/>
                <a:sym typeface="Arial"/>
              </a:defRPr>
            </a:pPr>
            <a:r>
              <a:rPr dirty="0"/>
              <a:t>UK Government (pages 2-5): </a:t>
            </a:r>
            <a:r>
              <a:rPr baseline="29849" dirty="0"/>
              <a:t>3</a:t>
            </a:r>
          </a:p>
          <a:p>
            <a:pPr algn="ctr" defTabSz="850391">
              <a:spcBef>
                <a:spcPts val="200"/>
              </a:spcBef>
              <a:tabLst>
                <a:tab pos="406400" algn="l"/>
                <a:tab pos="838200" algn="l"/>
                <a:tab pos="1257300" algn="l"/>
              </a:tabLst>
              <a:defRPr sz="837">
                <a:effectLst>
                  <a:outerShdw blurRad="35433" dist="35433" dir="2700000" rotWithShape="0">
                    <a:srgbClr val="000000"/>
                  </a:outerShdw>
                </a:effectLst>
                <a:latin typeface="+mn-lt"/>
                <a:ea typeface="+mn-ea"/>
                <a:cs typeface="+mn-cs"/>
                <a:sym typeface="Arial"/>
              </a:defRPr>
            </a:pPr>
            <a:r>
              <a:rPr dirty="0"/>
              <a:t> </a:t>
            </a:r>
          </a:p>
          <a:p>
            <a:pPr marL="400050" indent="20638" defTabSz="850391">
              <a:spcBef>
                <a:spcPts val="300"/>
              </a:spcBef>
              <a:defRPr sz="1488">
                <a:effectLst>
                  <a:outerShdw blurRad="35433" dist="35433" dir="2700000" rotWithShape="0">
                    <a:srgbClr val="000000"/>
                  </a:outerShdw>
                </a:effectLst>
                <a:latin typeface="+mn-lt"/>
                <a:ea typeface="+mn-ea"/>
                <a:cs typeface="+mn-cs"/>
                <a:sym typeface="Arial"/>
              </a:defRPr>
            </a:pPr>
            <a:r>
              <a:rPr dirty="0"/>
              <a:t>"A tidal power scheme in the Severn estuary could cost as much as £34 billion, and is high cost and high risk in comparison to other ways of generating low-carbon electricity"</a:t>
            </a:r>
          </a:p>
          <a:p>
            <a:pPr marL="400050" indent="20638" defTabSz="850391">
              <a:defRPr sz="837">
                <a:effectLst>
                  <a:outerShdw blurRad="35433" dist="35433" dir="2700000" rotWithShape="0">
                    <a:srgbClr val="000000"/>
                  </a:outerShdw>
                </a:effectLst>
                <a:latin typeface="+mn-lt"/>
                <a:ea typeface="+mn-ea"/>
                <a:cs typeface="+mn-cs"/>
                <a:sym typeface="Arial"/>
              </a:defRPr>
            </a:pPr>
            <a:endParaRPr dirty="0"/>
          </a:p>
          <a:p>
            <a:pPr marL="400050" indent="20638" defTabSz="850391">
              <a:spcBef>
                <a:spcPts val="300"/>
              </a:spcBef>
              <a:defRPr sz="1488">
                <a:effectLst>
                  <a:outerShdw blurRad="35433" dist="35433" dir="2700000" rotWithShape="0">
                    <a:srgbClr val="000000"/>
                  </a:outerShdw>
                </a:effectLst>
                <a:latin typeface="+mn-lt"/>
                <a:ea typeface="+mn-ea"/>
                <a:cs typeface="+mn-cs"/>
                <a:sym typeface="Arial"/>
              </a:defRPr>
            </a:pPr>
            <a:r>
              <a:rPr dirty="0"/>
              <a:t>"A scheme is unlikely to attract the necessary private investment in current circumstances, and would require the public sector to own much of the cost and risk"</a:t>
            </a:r>
          </a:p>
          <a:p>
            <a:pPr marL="400050" indent="20638" defTabSz="850391">
              <a:defRPr sz="744">
                <a:effectLst>
                  <a:outerShdw blurRad="35433" dist="35433" dir="2700000" rotWithShape="0">
                    <a:srgbClr val="000000"/>
                  </a:outerShdw>
                </a:effectLst>
                <a:latin typeface="+mn-lt"/>
                <a:ea typeface="+mn-ea"/>
                <a:cs typeface="+mn-cs"/>
                <a:sym typeface="Arial"/>
              </a:defRPr>
            </a:pPr>
            <a:endParaRPr dirty="0"/>
          </a:p>
          <a:p>
            <a:pPr marL="400050" indent="20638" defTabSz="850391">
              <a:spcBef>
                <a:spcPts val="300"/>
              </a:spcBef>
              <a:defRPr sz="1488">
                <a:effectLst>
                  <a:outerShdw blurRad="35433" dist="35433" dir="2700000" rotWithShape="0">
                    <a:srgbClr val="000000"/>
                  </a:outerShdw>
                </a:effectLst>
                <a:latin typeface="+mn-lt"/>
                <a:ea typeface="+mn-ea"/>
                <a:cs typeface="+mn-cs"/>
                <a:sym typeface="Arial"/>
              </a:defRPr>
            </a:pPr>
            <a:r>
              <a:rPr dirty="0"/>
              <a:t>"Over their 120 year lifetime, Severn tidal power schemes could in some circumstances play a cost-effective role in meeting our long term energy targets. But in most cases other renewables (e.g. wind) and nuclear power represent better value" </a:t>
            </a:r>
          </a:p>
          <a:p>
            <a:pPr marL="400050" indent="20638" defTabSz="850391">
              <a:defRPr sz="744">
                <a:effectLst>
                  <a:outerShdw blurRad="35433" dist="35433" dir="2700000" rotWithShape="0">
                    <a:srgbClr val="000000"/>
                  </a:outerShdw>
                </a:effectLst>
                <a:latin typeface="+mn-lt"/>
                <a:ea typeface="+mn-ea"/>
                <a:cs typeface="+mn-cs"/>
                <a:sym typeface="Arial"/>
              </a:defRPr>
            </a:pPr>
            <a:endParaRPr dirty="0"/>
          </a:p>
          <a:p>
            <a:pPr marL="400050" indent="20638" defTabSz="850391">
              <a:spcBef>
                <a:spcPts val="300"/>
              </a:spcBef>
              <a:defRPr sz="1488">
                <a:effectLst>
                  <a:outerShdw blurRad="35433" dist="35433" dir="2700000" rotWithShape="0">
                    <a:srgbClr val="000000"/>
                  </a:outerShdw>
                </a:effectLst>
                <a:latin typeface="+mn-lt"/>
                <a:ea typeface="+mn-ea"/>
                <a:cs typeface="+mn-cs"/>
                <a:sym typeface="Arial"/>
              </a:defRPr>
            </a:pPr>
            <a:r>
              <a:rPr dirty="0"/>
              <a:t>"The scale and impact of a scheme would be unprecedented in an environmentally designated area"</a:t>
            </a:r>
          </a:p>
          <a:p>
            <a:pPr marL="400050" indent="20638" defTabSz="850391">
              <a:defRPr sz="558">
                <a:effectLst>
                  <a:outerShdw blurRad="35433" dist="35433" dir="2700000" rotWithShape="0">
                    <a:srgbClr val="000000"/>
                  </a:outerShdw>
                </a:effectLst>
                <a:latin typeface="+mn-lt"/>
                <a:ea typeface="+mn-ea"/>
                <a:cs typeface="+mn-cs"/>
                <a:sym typeface="Arial"/>
              </a:defRPr>
            </a:pPr>
            <a:endParaRPr dirty="0"/>
          </a:p>
          <a:p>
            <a:pPr marL="400050" indent="20638" defTabSz="850391">
              <a:spcBef>
                <a:spcPts val="300"/>
              </a:spcBef>
              <a:defRPr sz="1488">
                <a:effectLst>
                  <a:outerShdw blurRad="35433" dist="35433" dir="2700000" rotWithShape="0">
                    <a:srgbClr val="000000"/>
                  </a:outerShdw>
                </a:effectLst>
                <a:latin typeface="+mn-lt"/>
                <a:ea typeface="+mn-ea"/>
                <a:cs typeface="+mn-cs"/>
                <a:sym typeface="Arial"/>
              </a:defRPr>
            </a:pPr>
            <a:r>
              <a:rPr dirty="0"/>
              <a:t>"A scheme would produce clearer, calmer waters but the extreme tidal nature of the Severn estuary would be fundamentally altered. This means that some habitats including saltmarsh and mudflat would be reduced in area, potentially reducing bird populations of up to 30 species"</a:t>
            </a:r>
          </a:p>
          <a:p>
            <a:pPr marL="400050" indent="20638" defTabSz="850391">
              <a:defRPr sz="744">
                <a:effectLst>
                  <a:outerShdw blurRad="35433" dist="35433" dir="2700000" rotWithShape="0">
                    <a:srgbClr val="000000"/>
                  </a:outerShdw>
                </a:effectLst>
                <a:latin typeface="+mn-lt"/>
                <a:ea typeface="+mn-ea"/>
                <a:cs typeface="+mn-cs"/>
                <a:sym typeface="Arial"/>
              </a:defRPr>
            </a:pPr>
            <a:endParaRPr dirty="0"/>
          </a:p>
          <a:p>
            <a:pPr marL="400050" indent="20638" defTabSz="850391">
              <a:spcBef>
                <a:spcPts val="300"/>
              </a:spcBef>
              <a:defRPr sz="1488">
                <a:effectLst>
                  <a:outerShdw blurRad="35433" dist="35433" dir="2700000" rotWithShape="0">
                    <a:srgbClr val="000000"/>
                  </a:outerShdw>
                </a:effectLst>
                <a:latin typeface="+mn-lt"/>
                <a:ea typeface="+mn-ea"/>
                <a:cs typeface="+mn-cs"/>
                <a:sym typeface="Arial"/>
              </a:defRPr>
            </a:pPr>
            <a:r>
              <a:rPr dirty="0"/>
              <a:t>"Fish are likely to be severely affected with local extinctions and population collapses predicted for designated fish, including Atlantic salmon and twaite shad"</a:t>
            </a:r>
          </a:p>
          <a:p>
            <a:pPr marL="400050" indent="20638" defTabSz="850391">
              <a:spcBef>
                <a:spcPts val="300"/>
              </a:spcBef>
              <a:defRPr sz="1488">
                <a:effectLst>
                  <a:outerShdw blurRad="35433" dist="35433" dir="2700000" rotWithShape="0">
                    <a:srgbClr val="000000"/>
                  </a:outerShdw>
                </a:effectLst>
                <a:latin typeface="+mn-lt"/>
                <a:ea typeface="+mn-ea"/>
                <a:cs typeface="+mn-cs"/>
                <a:sym typeface="Arial"/>
              </a:defRPr>
            </a:pPr>
            <a:r>
              <a:rPr dirty="0"/>
              <a:t> </a:t>
            </a:r>
          </a:p>
          <a:p>
            <a:pPr indent="420767" defTabSz="850391">
              <a:defRPr sz="1488">
                <a:effectLst>
                  <a:outerShdw blurRad="35433" dist="35433" dir="2700000" rotWithShape="0">
                    <a:srgbClr val="000000"/>
                  </a:outerShdw>
                </a:effectLst>
                <a:latin typeface="+mn-lt"/>
                <a:ea typeface="+mn-ea"/>
                <a:cs typeface="+mn-cs"/>
                <a:sym typeface="Arial"/>
              </a:defRPr>
            </a:pPr>
            <a:endParaRPr dirty="0"/>
          </a:p>
          <a:p>
            <a:pPr indent="420767" defTabSz="850391">
              <a:spcBef>
                <a:spcPts val="300"/>
              </a:spcBef>
              <a:defRPr sz="1488">
                <a:effectLst>
                  <a:outerShdw blurRad="35433" dist="35433" dir="2700000" rotWithShape="0">
                    <a:srgbClr val="000000"/>
                  </a:outerShdw>
                </a:effectLst>
                <a:latin typeface="+mn-lt"/>
                <a:ea typeface="+mn-ea"/>
                <a:cs typeface="+mn-cs"/>
                <a:sym typeface="Arial"/>
              </a:defRPr>
            </a:pPr>
            <a:r>
              <a:rPr dirty="0"/>
              <a:t> </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 name="Rectangle 3"/>
          <p:cNvSpPr txBox="1">
            <a:spLocks noGrp="1"/>
          </p:cNvSpPr>
          <p:nvPr>
            <p:ph type="body" idx="1"/>
          </p:nvPr>
        </p:nvSpPr>
        <p:spPr>
          <a:xfrm>
            <a:off x="118168" y="3854174"/>
            <a:ext cx="8926446" cy="2849218"/>
          </a:xfrm>
          <a:prstGeom prst="rect">
            <a:avLst/>
          </a:prstGeom>
        </p:spPr>
        <p:txBody>
          <a:bodyPr/>
          <a:lstStyle/>
          <a:p>
            <a:pPr>
              <a:tabLst>
                <a:tab pos="444500" algn="l"/>
                <a:tab pos="914400" algn="l"/>
                <a:tab pos="1358900" algn="l"/>
              </a:tabLst>
              <a:defRPr sz="1800">
                <a:latin typeface="+mn-lt"/>
                <a:ea typeface="+mn-ea"/>
                <a:cs typeface="+mn-cs"/>
                <a:sym typeface="Arial"/>
              </a:defRPr>
            </a:pPr>
            <a:r>
              <a:t>Yes, Tidal Stream </a:t>
            </a:r>
            <a:r>
              <a:rPr b="1"/>
              <a:t>does</a:t>
            </a:r>
            <a:r>
              <a:t> also extract power from the gravity-driven flow of water</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But instead of the earth's gravity, it's the moon's gravity at work</a:t>
            </a:r>
          </a:p>
          <a:p>
            <a:pPr>
              <a:tabLst>
                <a:tab pos="444500" algn="l"/>
                <a:tab pos="914400" algn="l"/>
                <a:tab pos="1358900" algn="l"/>
              </a:tabLst>
              <a:defRPr sz="10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Further, the science of Tidal Stream mimics that of Wind Power, where energy </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comes from the fluid's kinetic energy and not its gravitational potential energy</a:t>
            </a:r>
          </a:p>
          <a:p>
            <a:pPr>
              <a:tabLst>
                <a:tab pos="444500" algn="l"/>
                <a:tab pos="914400" algn="l"/>
                <a:tab pos="1358900" algn="l"/>
              </a:tabLst>
              <a:defRPr sz="10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I will thus postpone its discussion until after my notes on </a:t>
            </a:r>
            <a:r>
              <a:rPr b="1"/>
              <a:t>Wind Power</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covering Tidal Flow in my </a:t>
            </a:r>
            <a:r>
              <a:rPr b="1"/>
              <a:t>Exotic Power Technologies</a:t>
            </a:r>
            <a:r>
              <a:t> (</a:t>
            </a:r>
            <a:r>
              <a:rPr u="sng">
                <a:solidFill>
                  <a:srgbClr val="00CCFF"/>
                </a:solidFill>
                <a:uFill>
                  <a:solidFill>
                    <a:srgbClr val="00CCFF"/>
                  </a:solidFill>
                </a:uFill>
                <a:hlinkClick r:id="rId5"/>
              </a:rPr>
              <a:t>pptx</a:t>
            </a:r>
            <a:r>
              <a:t> / </a:t>
            </a:r>
            <a:r>
              <a:rPr u="sng">
                <a:solidFill>
                  <a:srgbClr val="00CCFF"/>
                </a:solidFill>
                <a:uFill>
                  <a:solidFill>
                    <a:srgbClr val="00CCFF"/>
                  </a:solidFill>
                </a:uFill>
                <a:hlinkClick r:id="rId6"/>
              </a:rPr>
              <a:t>pdf</a:t>
            </a:r>
            <a:r>
              <a:t> / </a:t>
            </a:r>
            <a:r>
              <a:rPr u="sng">
                <a:solidFill>
                  <a:srgbClr val="00CCFF"/>
                </a:solidFill>
                <a:uFill>
                  <a:solidFill>
                    <a:srgbClr val="00CCFF"/>
                  </a:solidFill>
                </a:uFill>
                <a:hlinkClick r:id="rId7"/>
              </a:rPr>
              <a:t>key</a:t>
            </a:r>
            <a:r>
              <a:t>) notes</a:t>
            </a:r>
          </a:p>
        </p:txBody>
      </p:sp>
      <p:sp>
        <p:nvSpPr>
          <p:cNvPr id="594" name="Rectangle 2"/>
          <p:cNvSpPr txBox="1">
            <a:spLocks noGrp="1"/>
          </p:cNvSpPr>
          <p:nvPr>
            <p:ph type="title"/>
          </p:nvPr>
        </p:nvSpPr>
        <p:spPr>
          <a:xfrm>
            <a:off x="0" y="87244"/>
            <a:ext cx="9144000" cy="652670"/>
          </a:xfrm>
          <a:prstGeom prst="rect">
            <a:avLst/>
          </a:prstGeom>
        </p:spPr>
        <p:txBody>
          <a:bodyPr/>
          <a:lstStyle/>
          <a:p>
            <a:pPr>
              <a:defRPr sz="2000"/>
            </a:pPr>
            <a:r>
              <a:t>The 5</a:t>
            </a:r>
            <a:r>
              <a:rPr baseline="30000"/>
              <a:t>th</a:t>
            </a:r>
            <a:r>
              <a:t> form of hydropower technology: </a:t>
            </a:r>
            <a:r>
              <a:rPr b="1">
                <a:solidFill>
                  <a:srgbClr val="FFCC00"/>
                </a:solidFill>
              </a:rPr>
              <a:t>Tidal Stream</a:t>
            </a:r>
            <a:r>
              <a:t>?</a:t>
            </a:r>
          </a:p>
        </p:txBody>
      </p:sp>
      <p:pic>
        <p:nvPicPr>
          <p:cNvPr id="595" name="Picture 20" descr="Picture 20"/>
          <p:cNvPicPr>
            <a:picLocks noChangeAspect="1"/>
          </p:cNvPicPr>
          <p:nvPr/>
        </p:nvPicPr>
        <p:blipFill>
          <a:blip r:embed="rId8">
            <a:extLst/>
          </a:blip>
          <a:stretch>
            <a:fillRect/>
          </a:stretch>
        </p:blipFill>
        <p:spPr>
          <a:xfrm>
            <a:off x="2786937" y="788508"/>
            <a:ext cx="3828111" cy="2734365"/>
          </a:xfrm>
          <a:prstGeom prst="rect">
            <a:avLst/>
          </a:prstGeom>
          <a:ln w="12700">
            <a:miter lim="400000"/>
          </a:ln>
        </p:spPr>
      </p:pic>
      <p:sp>
        <p:nvSpPr>
          <p:cNvPr id="596" name="Rectangle 5"/>
          <p:cNvSpPr txBox="1"/>
          <p:nvPr/>
        </p:nvSpPr>
        <p:spPr>
          <a:xfrm>
            <a:off x="6654800" y="1518577"/>
            <a:ext cx="2323549" cy="9754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Photo/figure: http://subseaworldnews.com/2012/01/17/uk-seagen-tidal-turbine-gets-all-clear-from-environmental-studies/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8" name="Rectangle 5"/>
          <p:cNvSpPr txBox="1"/>
          <p:nvPr/>
        </p:nvSpPr>
        <p:spPr>
          <a:xfrm>
            <a:off x="3886200" y="3785816"/>
            <a:ext cx="49530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http://vacanals.org/images/Tiller_pdf/Tiller_Winter_2007_op_ro.pdf</a:t>
            </a:r>
          </a:p>
        </p:txBody>
      </p:sp>
      <p:sp>
        <p:nvSpPr>
          <p:cNvPr id="599" name="Rectangle 2"/>
          <p:cNvSpPr txBox="1">
            <a:spLocks noGrp="1"/>
          </p:cNvSpPr>
          <p:nvPr>
            <p:ph type="title"/>
          </p:nvPr>
        </p:nvSpPr>
        <p:spPr>
          <a:xfrm>
            <a:off x="304800" y="76200"/>
            <a:ext cx="8534400" cy="609600"/>
          </a:xfrm>
          <a:prstGeom prst="rect">
            <a:avLst/>
          </a:prstGeom>
        </p:spPr>
        <p:txBody>
          <a:bodyPr/>
          <a:lstStyle>
            <a:lvl1pPr>
              <a:defRPr sz="2000" b="1">
                <a:solidFill>
                  <a:srgbClr val="FFCC00"/>
                </a:solidFill>
              </a:defRPr>
            </a:lvl1pPr>
          </a:lstStyle>
          <a:p>
            <a:r>
              <a:t>U.S. Hydroelectric Power Today:</a:t>
            </a:r>
          </a:p>
        </p:txBody>
      </p:sp>
      <p:pic>
        <p:nvPicPr>
          <p:cNvPr id="600" name="Picture 7" descr="Picture 7"/>
          <p:cNvPicPr>
            <a:picLocks noChangeAspect="1"/>
          </p:cNvPicPr>
          <p:nvPr/>
        </p:nvPicPr>
        <p:blipFill>
          <a:blip r:embed="rId2">
            <a:extLst/>
          </a:blip>
          <a:srcRect b="23013"/>
          <a:stretch>
            <a:fillRect/>
          </a:stretch>
        </p:blipFill>
        <p:spPr>
          <a:xfrm>
            <a:off x="1022434" y="1198091"/>
            <a:ext cx="2571049" cy="2477052"/>
          </a:xfrm>
          <a:prstGeom prst="rect">
            <a:avLst/>
          </a:prstGeom>
          <a:ln w="12700">
            <a:miter lim="400000"/>
          </a:ln>
        </p:spPr>
      </p:pic>
      <p:sp>
        <p:nvSpPr>
          <p:cNvPr id="601" name="Rectangle 5"/>
          <p:cNvSpPr txBox="1"/>
          <p:nvPr/>
        </p:nvSpPr>
        <p:spPr>
          <a:xfrm>
            <a:off x="228600" y="3785816"/>
            <a:ext cx="36576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http://www.usbr.gov/lc/hooverdam/</a:t>
            </a:r>
          </a:p>
        </p:txBody>
      </p:sp>
      <p:sp>
        <p:nvSpPr>
          <p:cNvPr id="602" name="Rectangle 5"/>
          <p:cNvSpPr txBox="1"/>
          <p:nvPr/>
        </p:nvSpPr>
        <p:spPr>
          <a:xfrm rot="16200000">
            <a:off x="6488709" y="3581303"/>
            <a:ext cx="4953001" cy="26924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a:solidFill>
                  <a:schemeClr val="accent1"/>
                </a:solidFill>
              </a:defRPr>
            </a:lvl1pPr>
          </a:lstStyle>
          <a:p>
            <a:r>
              <a:t>https://nhaap.ornl.gov/2016-national-hydropower-map</a:t>
            </a:r>
          </a:p>
        </p:txBody>
      </p:sp>
      <p:pic>
        <p:nvPicPr>
          <p:cNvPr id="603" name="Picture 10" descr="Picture 10"/>
          <p:cNvPicPr>
            <a:picLocks noChangeAspect="1"/>
          </p:cNvPicPr>
          <p:nvPr/>
        </p:nvPicPr>
        <p:blipFill>
          <a:blip r:embed="rId3">
            <a:extLst/>
          </a:blip>
          <a:stretch>
            <a:fillRect/>
          </a:stretch>
        </p:blipFill>
        <p:spPr>
          <a:xfrm>
            <a:off x="5264406" y="1205215"/>
            <a:ext cx="2718362" cy="2461220"/>
          </a:xfrm>
          <a:prstGeom prst="rect">
            <a:avLst/>
          </a:prstGeom>
          <a:ln w="12700">
            <a:miter lim="400000"/>
          </a:ln>
        </p:spPr>
      </p:pic>
      <p:pic>
        <p:nvPicPr>
          <p:cNvPr id="604" name="Picture 11" descr="Picture 11"/>
          <p:cNvPicPr>
            <a:picLocks noChangeAspect="1"/>
          </p:cNvPicPr>
          <p:nvPr/>
        </p:nvPicPr>
        <p:blipFill>
          <a:blip r:embed="rId4">
            <a:extLst/>
          </a:blip>
          <a:srcRect t="8320" r="1250" b="1280"/>
          <a:stretch>
            <a:fillRect/>
          </a:stretch>
        </p:blipFill>
        <p:spPr>
          <a:xfrm>
            <a:off x="327845" y="662609"/>
            <a:ext cx="8453377" cy="6052154"/>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6" name="Rectangle 5"/>
          <p:cNvSpPr txBox="1"/>
          <p:nvPr/>
        </p:nvSpPr>
        <p:spPr>
          <a:xfrm>
            <a:off x="3886200" y="3785816"/>
            <a:ext cx="49530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http://vacanals.org/images/Tiller_pdf/Tiller_Winter_2007_op_ro.pdf</a:t>
            </a:r>
          </a:p>
        </p:txBody>
      </p:sp>
      <p:sp>
        <p:nvSpPr>
          <p:cNvPr id="607" name="Rectangle 3"/>
          <p:cNvSpPr txBox="1">
            <a:spLocks noGrp="1"/>
          </p:cNvSpPr>
          <p:nvPr>
            <p:ph type="body" sz="half" idx="1"/>
          </p:nvPr>
        </p:nvSpPr>
        <p:spPr>
          <a:xfrm>
            <a:off x="129212" y="4141158"/>
            <a:ext cx="8915401" cy="2495829"/>
          </a:xfrm>
          <a:prstGeom prst="rect">
            <a:avLst/>
          </a:prstGeom>
        </p:spPr>
        <p:txBody>
          <a:bodyPr/>
          <a:lstStyle/>
          <a:p>
            <a:pPr>
              <a:tabLst>
                <a:tab pos="444500" algn="l"/>
              </a:tabLst>
              <a:defRPr sz="1800">
                <a:latin typeface="+mn-lt"/>
                <a:ea typeface="+mn-ea"/>
                <a:cs typeface="+mn-cs"/>
                <a:sym typeface="Arial"/>
              </a:defRPr>
            </a:pPr>
            <a:r>
              <a:t>Until recently, the tiny dam at the right was Charlottesville's own Woolen Mills Dam</a:t>
            </a:r>
          </a:p>
          <a:p>
            <a:pPr>
              <a:tabLst>
                <a:tab pos="444500" algn="l"/>
              </a:tabLst>
              <a:defRPr sz="700">
                <a:latin typeface="+mn-lt"/>
                <a:ea typeface="+mn-ea"/>
                <a:cs typeface="+mn-cs"/>
                <a:sym typeface="Arial"/>
              </a:defRPr>
            </a:pPr>
            <a:endParaRPr/>
          </a:p>
          <a:p>
            <a:pPr>
              <a:tabLst>
                <a:tab pos="444500" algn="l"/>
              </a:tabLst>
              <a:defRPr sz="1800">
                <a:latin typeface="+mn-lt"/>
                <a:ea typeface="+mn-ea"/>
                <a:cs typeface="+mn-cs"/>
                <a:sym typeface="Arial"/>
              </a:defRPr>
            </a:pPr>
            <a:r>
              <a:t>	Erected in 1757 across the Rivanna River by Thomas Jefferson's family </a:t>
            </a:r>
            <a:r>
              <a:rPr baseline="30000"/>
              <a:t>1</a:t>
            </a:r>
          </a:p>
          <a:p>
            <a:pPr>
              <a:tabLst>
                <a:tab pos="444500" algn="l"/>
              </a:tabLst>
              <a:defRPr sz="1000">
                <a:latin typeface="+mn-lt"/>
                <a:ea typeface="+mn-ea"/>
                <a:cs typeface="+mn-cs"/>
                <a:sym typeface="Arial"/>
              </a:defRPr>
            </a:pPr>
            <a:endParaRPr/>
          </a:p>
          <a:p>
            <a:pPr>
              <a:tabLst>
                <a:tab pos="444500" algn="l"/>
              </a:tabLst>
              <a:defRPr sz="1800">
                <a:latin typeface="+mn-lt"/>
                <a:ea typeface="+mn-ea"/>
                <a:cs typeface="+mn-cs"/>
                <a:sym typeface="Arial"/>
              </a:defRPr>
            </a:pPr>
            <a:r>
              <a:t>It was one of series of dams and locks built to increase the river's depth</a:t>
            </a:r>
          </a:p>
          <a:p>
            <a:pPr>
              <a:tabLst>
                <a:tab pos="444500" algn="l"/>
              </a:tabLst>
              <a:defRPr sz="700">
                <a:latin typeface="+mn-lt"/>
                <a:ea typeface="+mn-ea"/>
                <a:cs typeface="+mn-cs"/>
                <a:sym typeface="Arial"/>
              </a:defRPr>
            </a:pPr>
            <a:endParaRPr/>
          </a:p>
          <a:p>
            <a:pPr>
              <a:tabLst>
                <a:tab pos="444500" algn="l"/>
              </a:tabLst>
              <a:defRPr sz="1800">
                <a:latin typeface="+mn-lt"/>
                <a:ea typeface="+mn-ea"/>
                <a:cs typeface="+mn-cs"/>
                <a:sym typeface="Arial"/>
              </a:defRPr>
            </a:pPr>
            <a:r>
              <a:t>	Allowing barges to haul tobacco, and for paddle-driven mills to saw and grind</a:t>
            </a:r>
          </a:p>
          <a:p>
            <a:pPr>
              <a:tabLst>
                <a:tab pos="444500" algn="l"/>
              </a:tabLst>
              <a:defRPr sz="700">
                <a:latin typeface="+mn-lt"/>
                <a:ea typeface="+mn-ea"/>
                <a:cs typeface="+mn-cs"/>
                <a:sym typeface="Arial"/>
              </a:defRPr>
            </a:pPr>
            <a:endParaRPr/>
          </a:p>
          <a:p>
            <a:pPr>
              <a:tabLst>
                <a:tab pos="444500" algn="l"/>
              </a:tabLst>
              <a:defRPr sz="1800">
                <a:latin typeface="+mn-lt"/>
                <a:ea typeface="+mn-ea"/>
                <a:cs typeface="+mn-cs"/>
                <a:sym typeface="Arial"/>
              </a:defRPr>
            </a:pPr>
            <a:r>
              <a:t>		But which was eventually converted to generate (a little) hydroelectric power</a:t>
            </a:r>
          </a:p>
        </p:txBody>
      </p:sp>
      <p:pic>
        <p:nvPicPr>
          <p:cNvPr id="608" name="Picture 7" descr="Picture 7"/>
          <p:cNvPicPr>
            <a:picLocks noChangeAspect="1"/>
          </p:cNvPicPr>
          <p:nvPr/>
        </p:nvPicPr>
        <p:blipFill>
          <a:blip r:embed="rId2">
            <a:extLst/>
          </a:blip>
          <a:srcRect b="23014"/>
          <a:stretch>
            <a:fillRect/>
          </a:stretch>
        </p:blipFill>
        <p:spPr>
          <a:xfrm>
            <a:off x="823660" y="896867"/>
            <a:ext cx="2826395" cy="2723062"/>
          </a:xfrm>
          <a:prstGeom prst="rect">
            <a:avLst/>
          </a:prstGeom>
          <a:ln w="12700">
            <a:miter lim="400000"/>
          </a:ln>
        </p:spPr>
      </p:pic>
      <p:sp>
        <p:nvSpPr>
          <p:cNvPr id="609" name="Rectangle 5"/>
          <p:cNvSpPr txBox="1"/>
          <p:nvPr/>
        </p:nvSpPr>
        <p:spPr>
          <a:xfrm>
            <a:off x="228600" y="3785816"/>
            <a:ext cx="36576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http://www.usbr.gov/lc/hooverdam/</a:t>
            </a:r>
          </a:p>
        </p:txBody>
      </p:sp>
      <p:sp>
        <p:nvSpPr>
          <p:cNvPr id="610" name="Rectangle 5"/>
          <p:cNvSpPr txBox="1"/>
          <p:nvPr/>
        </p:nvSpPr>
        <p:spPr>
          <a:xfrm>
            <a:off x="2133600" y="6588759"/>
            <a:ext cx="4953000" cy="26924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a:solidFill>
                  <a:schemeClr val="accent1"/>
                </a:solidFill>
              </a:defRPr>
            </a:lvl1pPr>
          </a:lstStyle>
          <a:p>
            <a:r>
              <a:t>1) http://www2.iath.virginia.edu/schwartz/vhill/rivanna.html </a:t>
            </a:r>
          </a:p>
        </p:txBody>
      </p:sp>
      <p:pic>
        <p:nvPicPr>
          <p:cNvPr id="611" name="Picture 10" descr="Picture 10"/>
          <p:cNvPicPr>
            <a:picLocks noChangeAspect="1"/>
          </p:cNvPicPr>
          <p:nvPr/>
        </p:nvPicPr>
        <p:blipFill>
          <a:blip r:embed="rId3">
            <a:extLst/>
          </a:blip>
          <a:stretch>
            <a:fillRect/>
          </a:stretch>
        </p:blipFill>
        <p:spPr>
          <a:xfrm>
            <a:off x="5065631" y="905563"/>
            <a:ext cx="2988339" cy="2705658"/>
          </a:xfrm>
          <a:prstGeom prst="rect">
            <a:avLst/>
          </a:prstGeom>
          <a:ln w="12700">
            <a:miter lim="400000"/>
          </a:ln>
        </p:spPr>
      </p:pic>
      <p:sp>
        <p:nvSpPr>
          <p:cNvPr id="612" name="Rectangle 2"/>
          <p:cNvSpPr txBox="1">
            <a:spLocks noGrp="1"/>
          </p:cNvSpPr>
          <p:nvPr>
            <p:ph type="title"/>
          </p:nvPr>
        </p:nvSpPr>
        <p:spPr>
          <a:xfrm>
            <a:off x="304800" y="87242"/>
            <a:ext cx="8534400" cy="609601"/>
          </a:xfrm>
          <a:prstGeom prst="rect">
            <a:avLst/>
          </a:prstGeom>
        </p:spPr>
        <p:txBody>
          <a:bodyPr/>
          <a:lstStyle>
            <a:lvl1pPr>
              <a:defRPr sz="2000"/>
            </a:lvl1pPr>
          </a:lstStyle>
          <a:p>
            <a:r>
              <a:t>Is this what comes to mind?    	   It's also about dams like this: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 name="Rectangle 5"/>
          <p:cNvSpPr txBox="1"/>
          <p:nvPr/>
        </p:nvSpPr>
        <p:spPr>
          <a:xfrm>
            <a:off x="304800" y="6167878"/>
            <a:ext cx="8534400" cy="6198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https://www.americanrivers.org/conservation-resources/river-restoration/removing-dams-faqs/</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https://en.wikipedia.org/wiki/Hydroelectric_power_in_the_United_States</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3) https://en.wikipedia.org/wiki/Columbia_River</a:t>
            </a:r>
          </a:p>
        </p:txBody>
      </p:sp>
      <p:sp>
        <p:nvSpPr>
          <p:cNvPr id="615" name="Rectangle 2"/>
          <p:cNvSpPr txBox="1">
            <a:spLocks noGrp="1"/>
          </p:cNvSpPr>
          <p:nvPr>
            <p:ph type="title"/>
          </p:nvPr>
        </p:nvSpPr>
        <p:spPr>
          <a:xfrm>
            <a:off x="304800" y="76200"/>
            <a:ext cx="8534400" cy="609600"/>
          </a:xfrm>
          <a:prstGeom prst="rect">
            <a:avLst/>
          </a:prstGeom>
        </p:spPr>
        <p:txBody>
          <a:bodyPr/>
          <a:lstStyle/>
          <a:p>
            <a:pPr>
              <a:defRPr sz="2000"/>
            </a:pPr>
            <a:r>
              <a:t>Just how many dams - of </a:t>
            </a:r>
            <a:r>
              <a:rPr b="1"/>
              <a:t>all</a:t>
            </a:r>
            <a:r>
              <a:t> sizes - does the U.S have?</a:t>
            </a:r>
          </a:p>
        </p:txBody>
      </p:sp>
      <p:sp>
        <p:nvSpPr>
          <p:cNvPr id="616" name="Rectangle 3"/>
          <p:cNvSpPr txBox="1">
            <a:spLocks noGrp="1"/>
          </p:cNvSpPr>
          <p:nvPr>
            <p:ph type="body" idx="1"/>
          </p:nvPr>
        </p:nvSpPr>
        <p:spPr>
          <a:xfrm>
            <a:off x="228600" y="762000"/>
            <a:ext cx="8915400" cy="5334000"/>
          </a:xfrm>
          <a:prstGeom prst="rect">
            <a:avLst/>
          </a:prstGeom>
        </p:spPr>
        <p:txBody>
          <a:bodyPr/>
          <a:lstStyle/>
          <a:p>
            <a:pPr>
              <a:tabLst>
                <a:tab pos="444500" algn="l"/>
                <a:tab pos="914400" algn="l"/>
              </a:tabLst>
              <a:defRPr sz="1800">
                <a:latin typeface="+mn-lt"/>
                <a:ea typeface="+mn-ea"/>
                <a:cs typeface="+mn-cs"/>
                <a:sym typeface="Arial"/>
              </a:defRPr>
            </a:pPr>
            <a:r>
              <a:t>According to AmericanRivers.Org, in the U.S. there are ~ </a:t>
            </a:r>
            <a:r>
              <a:rPr b="1"/>
              <a:t>66,000</a:t>
            </a:r>
            <a:r>
              <a:t> river dams </a:t>
            </a:r>
            <a:r>
              <a:rPr baseline="30000"/>
              <a:t>1</a:t>
            </a:r>
          </a:p>
          <a:p>
            <a:pPr>
              <a:tabLst>
                <a:tab pos="444500" algn="l"/>
                <a:tab pos="914400" algn="l"/>
              </a:tabLst>
              <a:defRPr sz="1400">
                <a:latin typeface="+mn-lt"/>
                <a:ea typeface="+mn-ea"/>
                <a:cs typeface="+mn-cs"/>
                <a:sym typeface="Arial"/>
              </a:defRPr>
            </a:pPr>
            <a:endParaRPr/>
          </a:p>
          <a:p>
            <a:pPr>
              <a:tabLst>
                <a:tab pos="444500" algn="l"/>
                <a:tab pos="914400" algn="l"/>
              </a:tabLst>
              <a:defRPr sz="1800">
                <a:latin typeface="+mn-lt"/>
                <a:ea typeface="+mn-ea"/>
                <a:cs typeface="+mn-cs"/>
                <a:sym typeface="Arial"/>
              </a:defRPr>
            </a:pPr>
            <a:r>
              <a:t>And all dams, including our tiny Woolen Mills Dam, have the potential of:</a:t>
            </a:r>
          </a:p>
          <a:p>
            <a:pPr>
              <a:tabLst>
                <a:tab pos="444500" algn="l"/>
                <a:tab pos="914400" algn="l"/>
              </a:tabLst>
              <a:defRPr sz="800">
                <a:latin typeface="+mn-lt"/>
                <a:ea typeface="+mn-ea"/>
                <a:cs typeface="+mn-cs"/>
                <a:sym typeface="Arial"/>
              </a:defRPr>
            </a:pPr>
            <a:endParaRPr/>
          </a:p>
          <a:p>
            <a:pPr>
              <a:tabLst>
                <a:tab pos="444500" algn="l"/>
                <a:tab pos="914400" algn="l"/>
              </a:tabLst>
              <a:defRPr sz="1800">
                <a:latin typeface="+mn-lt"/>
                <a:ea typeface="+mn-ea"/>
                <a:cs typeface="+mn-cs"/>
                <a:sym typeface="Arial"/>
              </a:defRPr>
            </a:pPr>
            <a:r>
              <a:t>	 Obstructing fish breeding migrations, disrupting sediment flow </a:t>
            </a:r>
          </a:p>
          <a:p>
            <a:pPr>
              <a:tabLst>
                <a:tab pos="444500" algn="l"/>
                <a:tab pos="914400" algn="l"/>
              </a:tabLst>
              <a:defRPr sz="800">
                <a:latin typeface="+mn-lt"/>
                <a:ea typeface="+mn-ea"/>
                <a:cs typeface="+mn-cs"/>
                <a:sym typeface="Arial"/>
              </a:defRPr>
            </a:pPr>
            <a:endParaRPr/>
          </a:p>
          <a:p>
            <a:pPr>
              <a:tabLst>
                <a:tab pos="444500" algn="l"/>
                <a:tab pos="914400" algn="l"/>
              </a:tabLst>
              <a:defRPr sz="1800">
                <a:latin typeface="+mn-lt"/>
                <a:ea typeface="+mn-ea"/>
                <a:cs typeface="+mn-cs"/>
                <a:sym typeface="Arial"/>
              </a:defRPr>
            </a:pPr>
            <a:r>
              <a:t>		and generally (even grossly) altering the natural environment</a:t>
            </a:r>
          </a:p>
          <a:p>
            <a:pPr>
              <a:tabLst>
                <a:tab pos="444500" algn="l"/>
                <a:tab pos="914400" algn="l"/>
              </a:tabLst>
              <a:defRPr sz="1400">
                <a:latin typeface="+mn-lt"/>
                <a:ea typeface="+mn-ea"/>
                <a:cs typeface="+mn-cs"/>
                <a:sym typeface="Arial"/>
              </a:defRPr>
            </a:pPr>
            <a:endParaRPr/>
          </a:p>
          <a:p>
            <a:pPr>
              <a:tabLst>
                <a:tab pos="444500" algn="l"/>
                <a:tab pos="914400" algn="l"/>
              </a:tabLst>
              <a:defRPr sz="1800">
                <a:latin typeface="+mn-lt"/>
                <a:ea typeface="+mn-ea"/>
                <a:cs typeface="+mn-cs"/>
                <a:sym typeface="Arial"/>
              </a:defRPr>
            </a:pPr>
            <a:r>
              <a:t>But given the broader and older use of dams, what is </a:t>
            </a:r>
            <a:r>
              <a:rPr b="1"/>
              <a:t>hydropower's</a:t>
            </a:r>
            <a:r>
              <a:t> net impact?</a:t>
            </a:r>
          </a:p>
          <a:p>
            <a:pPr>
              <a:tabLst>
                <a:tab pos="444500" algn="l"/>
                <a:tab pos="914400" algn="l"/>
              </a:tabLst>
              <a:defRPr sz="800">
                <a:latin typeface="+mn-lt"/>
                <a:ea typeface="+mn-ea"/>
                <a:cs typeface="+mn-cs"/>
                <a:sym typeface="Arial"/>
              </a:defRPr>
            </a:pPr>
            <a:endParaRPr/>
          </a:p>
          <a:p>
            <a:pPr algn="ctr">
              <a:tabLst>
                <a:tab pos="444500" algn="l"/>
                <a:tab pos="914400" algn="l"/>
              </a:tabLst>
              <a:defRPr sz="1800" b="1">
                <a:solidFill>
                  <a:srgbClr val="FFCC00"/>
                </a:solidFill>
                <a:latin typeface="+mn-lt"/>
                <a:ea typeface="+mn-ea"/>
                <a:cs typeface="+mn-cs"/>
                <a:sym typeface="Arial"/>
              </a:defRPr>
            </a:pPr>
            <a:r>
              <a:t>Of the 66,000 U.S. dams, 2540 produce hydroelectric power (3.8%) </a:t>
            </a:r>
            <a:r>
              <a:rPr baseline="30000"/>
              <a:t>1</a:t>
            </a:r>
          </a:p>
          <a:p>
            <a:pPr>
              <a:tabLst>
                <a:tab pos="444500" algn="l"/>
                <a:tab pos="914400" algn="l"/>
              </a:tabLst>
              <a:defRPr sz="1400">
                <a:latin typeface="+mn-lt"/>
                <a:ea typeface="+mn-ea"/>
                <a:cs typeface="+mn-cs"/>
                <a:sym typeface="Arial"/>
              </a:defRPr>
            </a:pPr>
            <a:endParaRPr/>
          </a:p>
          <a:p>
            <a:pPr>
              <a:tabLst>
                <a:tab pos="444500" algn="l"/>
                <a:tab pos="914400" algn="l"/>
              </a:tabLst>
              <a:defRPr sz="1800">
                <a:latin typeface="+mn-lt"/>
                <a:ea typeface="+mn-ea"/>
                <a:cs typeface="+mn-cs"/>
                <a:sym typeface="Arial"/>
              </a:defRPr>
            </a:pPr>
            <a:r>
              <a:t>But hydroelectric dams are not all equal: Of the ~ 6% of U.S. power they produce,</a:t>
            </a:r>
          </a:p>
          <a:p>
            <a:pPr>
              <a:tabLst>
                <a:tab pos="444500" algn="l"/>
                <a:tab pos="914400" algn="l"/>
              </a:tabLst>
              <a:defRPr sz="800">
                <a:latin typeface="+mn-lt"/>
                <a:ea typeface="+mn-ea"/>
                <a:cs typeface="+mn-cs"/>
                <a:sym typeface="Arial"/>
              </a:defRPr>
            </a:pPr>
            <a:endParaRPr/>
          </a:p>
          <a:p>
            <a:pPr>
              <a:tabLst>
                <a:tab pos="444500" algn="l"/>
                <a:tab pos="914400" algn="l"/>
              </a:tabLst>
              <a:defRPr sz="1800">
                <a:latin typeface="+mn-lt"/>
                <a:ea typeface="+mn-ea"/>
                <a:cs typeface="+mn-cs"/>
                <a:sym typeface="Arial"/>
              </a:defRPr>
            </a:pPr>
            <a:r>
              <a:t>	almost half (44%) is produced in the </a:t>
            </a:r>
            <a:r>
              <a:rPr b="1"/>
              <a:t>Columbia River basin </a:t>
            </a:r>
            <a:r>
              <a:t>alone </a:t>
            </a:r>
            <a:r>
              <a:rPr baseline="30000"/>
              <a:t>2</a:t>
            </a:r>
          </a:p>
          <a:p>
            <a:pPr>
              <a:tabLst>
                <a:tab pos="444500" algn="l"/>
                <a:tab pos="914400" algn="l"/>
              </a:tabLst>
              <a:defRPr sz="1400">
                <a:latin typeface="+mn-lt"/>
                <a:ea typeface="+mn-ea"/>
                <a:cs typeface="+mn-cs"/>
                <a:sym typeface="Arial"/>
              </a:defRPr>
            </a:pPr>
            <a:endParaRPr/>
          </a:p>
          <a:p>
            <a:pPr>
              <a:tabLst>
                <a:tab pos="444500" algn="l"/>
                <a:tab pos="914400" algn="l"/>
              </a:tabLst>
              <a:defRPr sz="1800">
                <a:latin typeface="+mn-lt"/>
                <a:ea typeface="+mn-ea"/>
                <a:cs typeface="+mn-cs"/>
                <a:sym typeface="Arial"/>
              </a:defRPr>
            </a:pPr>
            <a:r>
              <a:t>The main branch Columbia River has </a:t>
            </a:r>
            <a:r>
              <a:rPr b="1"/>
              <a:t>11</a:t>
            </a:r>
            <a:r>
              <a:t> U.S. dams (plus </a:t>
            </a:r>
            <a:r>
              <a:rPr b="1"/>
              <a:t>3</a:t>
            </a:r>
            <a:r>
              <a:t> upriver in Canada)</a:t>
            </a:r>
          </a:p>
          <a:p>
            <a:pPr>
              <a:tabLst>
                <a:tab pos="444500" algn="l"/>
                <a:tab pos="914400" algn="l"/>
              </a:tabLst>
              <a:defRPr sz="900">
                <a:latin typeface="+mn-lt"/>
                <a:ea typeface="+mn-ea"/>
                <a:cs typeface="+mn-cs"/>
                <a:sym typeface="Arial"/>
              </a:defRPr>
            </a:pPr>
            <a:endParaRPr/>
          </a:p>
          <a:p>
            <a:pPr>
              <a:tabLst>
                <a:tab pos="444500" algn="l"/>
                <a:tab pos="914400" algn="l"/>
              </a:tabLst>
              <a:defRPr sz="1800">
                <a:latin typeface="+mn-lt"/>
                <a:ea typeface="+mn-ea"/>
                <a:cs typeface="+mn-cs"/>
                <a:sym typeface="Arial"/>
              </a:defRPr>
            </a:pPr>
            <a:r>
              <a:t>	But over its entire basin, </a:t>
            </a:r>
            <a:r>
              <a:rPr b="1"/>
              <a:t>400</a:t>
            </a:r>
            <a:r>
              <a:t> dams generate hydroelectric power </a:t>
            </a:r>
            <a:r>
              <a:rPr baseline="30000"/>
              <a:t>3</a:t>
            </a:r>
            <a:r>
              <a:t>  </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8" name="Rectangle 5"/>
          <p:cNvSpPr txBox="1"/>
          <p:nvPr/>
        </p:nvSpPr>
        <p:spPr>
          <a:xfrm>
            <a:off x="304800" y="6279420"/>
            <a:ext cx="8534400" cy="4420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https://en.wikipedia.org/wiki/Fish_ladder</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https://en.wikipedia.org/wiki/List_of_dams_in_the_Columbia_River_watershed</a:t>
            </a:r>
          </a:p>
        </p:txBody>
      </p:sp>
      <p:sp>
        <p:nvSpPr>
          <p:cNvPr id="619" name="Rectangle 2"/>
          <p:cNvSpPr txBox="1">
            <a:spLocks noGrp="1"/>
          </p:cNvSpPr>
          <p:nvPr>
            <p:ph type="title"/>
          </p:nvPr>
        </p:nvSpPr>
        <p:spPr>
          <a:xfrm>
            <a:off x="304800" y="98286"/>
            <a:ext cx="8534400" cy="609601"/>
          </a:xfrm>
          <a:prstGeom prst="rect">
            <a:avLst/>
          </a:prstGeom>
        </p:spPr>
        <p:txBody>
          <a:bodyPr/>
          <a:lstStyle>
            <a:lvl1pPr>
              <a:defRPr sz="2000"/>
            </a:lvl1pPr>
          </a:lstStyle>
          <a:p>
            <a:r>
              <a:t>The Columbia River as a would-be environmental case study:</a:t>
            </a:r>
          </a:p>
        </p:txBody>
      </p:sp>
      <p:sp>
        <p:nvSpPr>
          <p:cNvPr id="620" name="Rectangle 3"/>
          <p:cNvSpPr txBox="1">
            <a:spLocks noGrp="1"/>
          </p:cNvSpPr>
          <p:nvPr>
            <p:ph type="body" idx="1"/>
          </p:nvPr>
        </p:nvSpPr>
        <p:spPr>
          <a:xfrm>
            <a:off x="129212" y="806172"/>
            <a:ext cx="9014787" cy="5334001"/>
          </a:xfrm>
          <a:prstGeom prst="rect">
            <a:avLst/>
          </a:prstGeom>
        </p:spPr>
        <p:txBody>
          <a:bodyPr/>
          <a:lstStyle/>
          <a:p>
            <a:pPr>
              <a:tabLst>
                <a:tab pos="444500" algn="l"/>
                <a:tab pos="914400" algn="l"/>
              </a:tabLst>
              <a:defRPr sz="1800">
                <a:latin typeface="+mn-lt"/>
                <a:ea typeface="+mn-ea"/>
                <a:cs typeface="+mn-cs"/>
                <a:sym typeface="Arial"/>
              </a:defRPr>
            </a:pPr>
            <a:r>
              <a:t>Many childhood vacations took me over the Columbia River</a:t>
            </a:r>
          </a:p>
          <a:p>
            <a:pPr>
              <a:tabLst>
                <a:tab pos="444500" algn="l"/>
                <a:tab pos="914400" algn="l"/>
              </a:tabLst>
              <a:defRPr sz="800">
                <a:latin typeface="+mn-lt"/>
                <a:ea typeface="+mn-ea"/>
                <a:cs typeface="+mn-cs"/>
                <a:sym typeface="Arial"/>
              </a:defRPr>
            </a:pPr>
            <a:endParaRPr/>
          </a:p>
          <a:p>
            <a:pPr>
              <a:tabLst>
                <a:tab pos="444500" algn="l"/>
                <a:tab pos="914400" algn="l"/>
              </a:tabLst>
              <a:defRPr sz="1800">
                <a:latin typeface="+mn-lt"/>
                <a:ea typeface="+mn-ea"/>
                <a:cs typeface="+mn-cs"/>
                <a:sym typeface="Arial"/>
              </a:defRPr>
            </a:pPr>
            <a:r>
              <a:t>	Where we visited multiple dams, which proudly described their fishery programs </a:t>
            </a:r>
          </a:p>
          <a:p>
            <a:pPr>
              <a:tabLst>
                <a:tab pos="444500" algn="l"/>
                <a:tab pos="914400" algn="l"/>
              </a:tabLst>
              <a:defRPr sz="1600">
                <a:latin typeface="+mn-lt"/>
                <a:ea typeface="+mn-ea"/>
                <a:cs typeface="+mn-cs"/>
                <a:sym typeface="Arial"/>
              </a:defRPr>
            </a:pPr>
            <a:endParaRPr/>
          </a:p>
          <a:p>
            <a:pPr>
              <a:tabLst>
                <a:tab pos="444500" algn="l"/>
                <a:tab pos="914400" algn="l"/>
              </a:tabLst>
              <a:defRPr sz="1800">
                <a:latin typeface="+mn-lt"/>
                <a:ea typeface="+mn-ea"/>
                <a:cs typeface="+mn-cs"/>
                <a:sym typeface="Arial"/>
              </a:defRPr>
            </a:pPr>
            <a:r>
              <a:t>For instance, here is a "fish ladder" we toured at the Columbia's Bonneville Dam: </a:t>
            </a:r>
            <a:r>
              <a:rPr baseline="30000"/>
              <a:t>1</a:t>
            </a:r>
          </a:p>
          <a:p>
            <a:pPr>
              <a:tabLst>
                <a:tab pos="444500" algn="l"/>
                <a:tab pos="914400" algn="l"/>
              </a:tabLst>
              <a:defRPr sz="800">
                <a:latin typeface="+mn-lt"/>
                <a:ea typeface="+mn-ea"/>
                <a:cs typeface="+mn-cs"/>
                <a:sym typeface="Arial"/>
              </a:defRPr>
            </a:pPr>
            <a:endParaRPr/>
          </a:p>
          <a:p>
            <a:pPr>
              <a:tabLst>
                <a:tab pos="444500" algn="l"/>
                <a:tab pos="914400" algn="l"/>
              </a:tabLst>
              <a:defRPr sz="1800">
                <a:latin typeface="+mn-lt"/>
                <a:ea typeface="+mn-ea"/>
                <a:cs typeface="+mn-cs"/>
                <a:sym typeface="Arial"/>
              </a:defRPr>
            </a:pPr>
            <a:r>
              <a:t>	These ladders are built to the side of the dams </a:t>
            </a:r>
          </a:p>
          <a:p>
            <a:pPr>
              <a:tabLst>
                <a:tab pos="444500" algn="l"/>
                <a:tab pos="914400" algn="l"/>
              </a:tabLst>
              <a:defRPr sz="900">
                <a:latin typeface="+mn-lt"/>
                <a:ea typeface="+mn-ea"/>
                <a:cs typeface="+mn-cs"/>
                <a:sym typeface="Arial"/>
              </a:defRPr>
            </a:pPr>
            <a:endParaRPr/>
          </a:p>
          <a:p>
            <a:pPr>
              <a:tabLst>
                <a:tab pos="444500" algn="l"/>
                <a:tab pos="914400" algn="l"/>
              </a:tabLst>
              <a:defRPr sz="1800">
                <a:latin typeface="+mn-lt"/>
                <a:ea typeface="+mn-ea"/>
                <a:cs typeface="+mn-cs"/>
                <a:sym typeface="Arial"/>
              </a:defRPr>
            </a:pPr>
            <a:r>
              <a:t>		allowing fish to leap up their mini-waterfall steps</a:t>
            </a:r>
          </a:p>
          <a:p>
            <a:pPr>
              <a:tabLst>
                <a:tab pos="444500" algn="l"/>
                <a:tab pos="914400" algn="l"/>
              </a:tabLst>
              <a:defRPr sz="1800">
                <a:latin typeface="+mn-lt"/>
                <a:ea typeface="+mn-ea"/>
                <a:cs typeface="+mn-cs"/>
                <a:sym typeface="Arial"/>
              </a:defRPr>
            </a:pPr>
            <a:endParaRPr/>
          </a:p>
          <a:p>
            <a:pPr>
              <a:tabLst>
                <a:tab pos="444500" algn="l"/>
                <a:tab pos="914400" algn="l"/>
              </a:tabLst>
              <a:defRPr sz="1800">
                <a:latin typeface="+mn-lt"/>
                <a:ea typeface="+mn-ea"/>
                <a:cs typeface="+mn-cs"/>
                <a:sym typeface="Arial"/>
              </a:defRPr>
            </a:pPr>
            <a:r>
              <a:t>Of the 11 U.S. dams on the main branch Columbia River:	</a:t>
            </a:r>
          </a:p>
          <a:p>
            <a:pPr>
              <a:tabLst>
                <a:tab pos="444500" algn="l"/>
                <a:tab pos="914400" algn="l"/>
              </a:tabLst>
              <a:defRPr sz="900">
                <a:latin typeface="+mn-lt"/>
                <a:ea typeface="+mn-ea"/>
                <a:cs typeface="+mn-cs"/>
                <a:sym typeface="Arial"/>
              </a:defRPr>
            </a:pPr>
            <a:endParaRPr/>
          </a:p>
          <a:p>
            <a:pPr>
              <a:tabLst>
                <a:tab pos="444500" algn="l"/>
                <a:tab pos="914400" algn="l"/>
              </a:tabLst>
              <a:defRPr sz="1800">
                <a:latin typeface="+mn-lt"/>
                <a:ea typeface="+mn-ea"/>
                <a:cs typeface="+mn-cs"/>
                <a:sym typeface="Arial"/>
              </a:defRPr>
            </a:pPr>
            <a:r>
              <a:t>	Only one – </a:t>
            </a:r>
            <a:r>
              <a:rPr b="1"/>
              <a:t>Chief Joseph Dam </a:t>
            </a:r>
            <a:r>
              <a:t>- lacks fish ladders </a:t>
            </a:r>
            <a:r>
              <a:rPr baseline="30000"/>
              <a:t>2</a:t>
            </a:r>
            <a:endParaRPr b="1" baseline="30000"/>
          </a:p>
          <a:p>
            <a:pPr>
              <a:tabLst>
                <a:tab pos="444500" algn="l"/>
                <a:tab pos="914400" algn="l"/>
              </a:tabLst>
              <a:defRPr sz="1400">
                <a:latin typeface="+mn-lt"/>
                <a:ea typeface="+mn-ea"/>
                <a:cs typeface="+mn-cs"/>
                <a:sym typeface="Arial"/>
              </a:defRPr>
            </a:pPr>
            <a:endParaRPr/>
          </a:p>
          <a:p>
            <a:pPr>
              <a:tabLst>
                <a:tab pos="444500" algn="l"/>
                <a:tab pos="914400" algn="l"/>
              </a:tabLst>
              <a:defRPr sz="1800">
                <a:latin typeface="+mn-lt"/>
                <a:ea typeface="+mn-ea"/>
                <a:cs typeface="+mn-cs"/>
                <a:sym typeface="Arial"/>
              </a:defRPr>
            </a:pPr>
            <a:r>
              <a:t>But what fraction of the Columbia basin power is produced at those laddered dams?</a:t>
            </a:r>
          </a:p>
          <a:p>
            <a:pPr>
              <a:tabLst>
                <a:tab pos="444500" algn="l"/>
                <a:tab pos="914400" algn="l"/>
              </a:tabLst>
              <a:defRPr sz="900">
                <a:latin typeface="+mn-lt"/>
                <a:ea typeface="+mn-ea"/>
                <a:cs typeface="+mn-cs"/>
                <a:sym typeface="Arial"/>
              </a:defRPr>
            </a:pPr>
            <a:endParaRPr/>
          </a:p>
          <a:p>
            <a:pPr>
              <a:tabLst>
                <a:tab pos="444500" algn="l"/>
                <a:tab pos="914400" algn="l"/>
              </a:tabLst>
              <a:defRPr sz="1800">
                <a:latin typeface="+mn-lt"/>
                <a:ea typeface="+mn-ea"/>
                <a:cs typeface="+mn-cs"/>
                <a:sym typeface="Arial"/>
              </a:defRPr>
            </a:pPr>
            <a:r>
              <a:t>	Which would, presumably, be at least </a:t>
            </a:r>
            <a:r>
              <a:rPr>
                <a:solidFill>
                  <a:srgbClr val="FFCC00"/>
                </a:solidFill>
              </a:rPr>
              <a:t>quasi-fish-friendly hydroelectric power</a:t>
            </a:r>
          </a:p>
        </p:txBody>
      </p:sp>
      <p:pic>
        <p:nvPicPr>
          <p:cNvPr id="621" name="Picture 6" descr="Picture 6"/>
          <p:cNvPicPr>
            <a:picLocks noChangeAspect="1"/>
          </p:cNvPicPr>
          <p:nvPr/>
        </p:nvPicPr>
        <p:blipFill>
          <a:blip r:embed="rId2">
            <a:extLst/>
          </a:blip>
          <a:stretch>
            <a:fillRect/>
          </a:stretch>
        </p:blipFill>
        <p:spPr>
          <a:xfrm>
            <a:off x="6400800" y="2349221"/>
            <a:ext cx="2667000" cy="2000251"/>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3" name="Rectangle 5"/>
          <p:cNvSpPr txBox="1"/>
          <p:nvPr/>
        </p:nvSpPr>
        <p:spPr>
          <a:xfrm>
            <a:off x="304800" y="6545564"/>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https://en.wikipedia.org/wiki/List_of_dams_in_the_Columbia_River_watershed</a:t>
            </a:r>
          </a:p>
        </p:txBody>
      </p:sp>
      <p:sp>
        <p:nvSpPr>
          <p:cNvPr id="624" name="Rectangle 2"/>
          <p:cNvSpPr txBox="1">
            <a:spLocks noGrp="1"/>
          </p:cNvSpPr>
          <p:nvPr>
            <p:ph type="title"/>
          </p:nvPr>
        </p:nvSpPr>
        <p:spPr>
          <a:xfrm>
            <a:off x="304800" y="76200"/>
            <a:ext cx="8534400" cy="609600"/>
          </a:xfrm>
          <a:prstGeom prst="rect">
            <a:avLst/>
          </a:prstGeom>
        </p:spPr>
        <p:txBody>
          <a:bodyPr/>
          <a:lstStyle/>
          <a:p>
            <a:pPr>
              <a:defRPr sz="2000"/>
            </a:pPr>
            <a:r>
              <a:t>From Wikipedia's listing of main-branch Columbia River dams: </a:t>
            </a:r>
            <a:r>
              <a:rPr baseline="30000"/>
              <a:t>1</a:t>
            </a:r>
          </a:p>
        </p:txBody>
      </p:sp>
      <p:sp>
        <p:nvSpPr>
          <p:cNvPr id="625" name="Rectangle 3"/>
          <p:cNvSpPr txBox="1">
            <a:spLocks noGrp="1"/>
          </p:cNvSpPr>
          <p:nvPr>
            <p:ph type="body" idx="1"/>
          </p:nvPr>
        </p:nvSpPr>
        <p:spPr>
          <a:xfrm>
            <a:off x="107125" y="773042"/>
            <a:ext cx="9036875" cy="5715001"/>
          </a:xfrm>
          <a:prstGeom prst="rect">
            <a:avLst/>
          </a:prstGeom>
        </p:spPr>
        <p:txBody>
          <a:bodyPr/>
          <a:lstStyle/>
          <a:p>
            <a:pPr>
              <a:tabLst>
                <a:tab pos="444500" algn="l"/>
                <a:tab pos="914400" algn="l"/>
                <a:tab pos="1358900" algn="l"/>
              </a:tabLst>
              <a:defRPr sz="1800">
                <a:latin typeface="+mn-lt"/>
                <a:ea typeface="+mn-ea"/>
                <a:cs typeface="+mn-cs"/>
                <a:sym typeface="Arial"/>
              </a:defRPr>
            </a:pPr>
            <a:r>
              <a:t>Excluding power production from the U.S. Chief Joseph and the Canadian dams:</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For the U.S. fish-laddered main-branch Columbia River dams</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I came up with a total hydropower capacity of </a:t>
            </a:r>
            <a:r>
              <a:rPr b="1">
                <a:solidFill>
                  <a:srgbClr val="FBC901"/>
                </a:solidFill>
              </a:rPr>
              <a:t>18.5 GW</a:t>
            </a:r>
          </a:p>
          <a:p>
            <a:pPr>
              <a:tabLst>
                <a:tab pos="444500" algn="l"/>
                <a:tab pos="914400" algn="l"/>
                <a:tab pos="1358900" algn="l"/>
              </a:tabLst>
              <a:defRPr sz="12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From my </a:t>
            </a:r>
            <a:r>
              <a:rPr b="1"/>
              <a:t>U.S. Energy Production &amp; Consumption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 set: </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Our time-averaged consumption is ~ ½ Tera-Watt (i.e., 500 GW)</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Of which 6.3% is produced by hydroelectric =&gt; 31.5 GW</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Of which 44% is produced in the total Columbia basin =&gt; </a:t>
            </a:r>
            <a:r>
              <a:rPr b="1">
                <a:solidFill>
                  <a:srgbClr val="FBC901"/>
                </a:solidFill>
              </a:rPr>
              <a:t>13.9 GW</a:t>
            </a:r>
          </a:p>
          <a:p>
            <a:pPr>
              <a:tabLst>
                <a:tab pos="444500" algn="l"/>
                <a:tab pos="914400" algn="l"/>
                <a:tab pos="1358900" algn="l"/>
              </a:tabLst>
              <a:defRPr sz="12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Which indicates that the laddered dams account for </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the </a:t>
            </a:r>
            <a:r>
              <a:rPr b="1"/>
              <a:t>overwhelming majority </a:t>
            </a:r>
            <a:r>
              <a:t>of Columbia River hydropower:</a:t>
            </a:r>
          </a:p>
          <a:p>
            <a:pPr algn="ctr">
              <a:tabLst>
                <a:tab pos="444500" algn="l"/>
                <a:tab pos="914400" algn="l"/>
                <a:tab pos="1358900" algn="l"/>
              </a:tabLst>
              <a:defRPr sz="1400">
                <a:latin typeface="+mn-lt"/>
                <a:ea typeface="+mn-ea"/>
                <a:cs typeface="+mn-cs"/>
                <a:sym typeface="Arial"/>
              </a:defRPr>
            </a:pPr>
            <a:endParaRPr/>
          </a:p>
          <a:p>
            <a:pPr algn="ctr">
              <a:tabLst>
                <a:tab pos="444500" algn="l"/>
                <a:tab pos="914400" algn="l"/>
                <a:tab pos="1358900" algn="l"/>
              </a:tabLst>
              <a:defRPr sz="1800">
                <a:latin typeface="+mn-lt"/>
                <a:ea typeface="+mn-ea"/>
                <a:cs typeface="+mn-cs"/>
                <a:sym typeface="Arial"/>
              </a:defRPr>
            </a:pPr>
            <a:r>
              <a:t>10 large and fish-laddered U.S. Columbia River dams: </a:t>
            </a:r>
            <a:r>
              <a:rPr b="1">
                <a:solidFill>
                  <a:srgbClr val="FFCC00"/>
                </a:solidFill>
              </a:rPr>
              <a:t>13.9 GW</a:t>
            </a:r>
          </a:p>
          <a:p>
            <a:pPr algn="ctr">
              <a:tabLst>
                <a:tab pos="444500" algn="l"/>
                <a:tab pos="914400" algn="l"/>
                <a:tab pos="1358900" algn="l"/>
              </a:tabLst>
              <a:defRPr sz="1800">
                <a:latin typeface="+mn-lt"/>
                <a:ea typeface="+mn-ea"/>
                <a:cs typeface="+mn-cs"/>
                <a:sym typeface="Arial"/>
              </a:defRPr>
            </a:pPr>
            <a:r>
              <a:t>vs. </a:t>
            </a:r>
          </a:p>
          <a:p>
            <a:pPr algn="ctr">
              <a:tabLst>
                <a:tab pos="444500" algn="l"/>
                <a:tab pos="914400" algn="l"/>
                <a:tab pos="1358900" algn="l"/>
              </a:tabLst>
              <a:defRPr sz="1800">
                <a:latin typeface="+mn-lt"/>
                <a:ea typeface="+mn-ea"/>
                <a:cs typeface="+mn-cs"/>
                <a:sym typeface="Arial"/>
              </a:defRPr>
            </a:pPr>
            <a:r>
              <a:t>~ 390 variously-sized non-fish-laddered Columbia River Dams: </a:t>
            </a:r>
            <a:r>
              <a:rPr b="1">
                <a:solidFill>
                  <a:srgbClr val="FFCC00"/>
                </a:solidFill>
              </a:rPr>
              <a:t>4.6 GW </a:t>
            </a:r>
            <a:r>
              <a:t>(18.5 – 13.9)</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 name="Rectangle 2"/>
          <p:cNvSpPr txBox="1">
            <a:spLocks noGrp="1"/>
          </p:cNvSpPr>
          <p:nvPr>
            <p:ph type="title"/>
          </p:nvPr>
        </p:nvSpPr>
        <p:spPr>
          <a:xfrm>
            <a:off x="304800" y="97365"/>
            <a:ext cx="8534400" cy="654051"/>
          </a:xfrm>
          <a:prstGeom prst="rect">
            <a:avLst/>
          </a:prstGeom>
        </p:spPr>
        <p:txBody>
          <a:bodyPr/>
          <a:lstStyle>
            <a:lvl1pPr>
              <a:defRPr sz="2000"/>
            </a:lvl1pPr>
          </a:lstStyle>
          <a:p>
            <a:r>
              <a:t>You'd think such attributes would make hydro a "go to" source of power</a:t>
            </a:r>
          </a:p>
        </p:txBody>
      </p:sp>
      <p:sp>
        <p:nvSpPr>
          <p:cNvPr id="148" name="Rectangle 3"/>
          <p:cNvSpPr txBox="1">
            <a:spLocks noGrp="1"/>
          </p:cNvSpPr>
          <p:nvPr>
            <p:ph type="body" sz="quarter" idx="1"/>
          </p:nvPr>
        </p:nvSpPr>
        <p:spPr>
          <a:xfrm>
            <a:off x="228600" y="990600"/>
            <a:ext cx="8915400" cy="1051983"/>
          </a:xfrm>
          <a:prstGeom prst="rect">
            <a:avLst/>
          </a:prstGeom>
        </p:spPr>
        <p:txBody>
          <a:bodyPr/>
          <a:lstStyle/>
          <a:p>
            <a:pPr>
              <a:tabLst>
                <a:tab pos="444500" algn="l"/>
                <a:tab pos="901700" algn="l"/>
                <a:tab pos="1371600" algn="l"/>
              </a:tabLst>
              <a:defRPr sz="1800">
                <a:latin typeface="+mn-lt"/>
                <a:ea typeface="+mn-ea"/>
                <a:cs typeface="+mn-cs"/>
                <a:sym typeface="Arial"/>
              </a:defRPr>
            </a:pPr>
            <a:r>
              <a:t>But instead, hydroelectricity is more: "Black sheep" / "He who must not be named"</a:t>
            </a:r>
          </a:p>
          <a:p>
            <a:pPr>
              <a:tabLst>
                <a:tab pos="444500" algn="l"/>
                <a:tab pos="901700" algn="l"/>
                <a:tab pos="1371600" algn="l"/>
              </a:tabLst>
              <a:defRPr sz="14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For instance, I own a dozen textbooks with titles incorporating phrases such as: </a:t>
            </a:r>
          </a:p>
        </p:txBody>
      </p:sp>
      <p:sp>
        <p:nvSpPr>
          <p:cNvPr id="149" name="Rectangle 3"/>
          <p:cNvSpPr txBox="1"/>
          <p:nvPr/>
        </p:nvSpPr>
        <p:spPr>
          <a:xfrm>
            <a:off x="704835" y="2137833"/>
            <a:ext cx="2364335" cy="33274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lgn="ctr">
              <a:spcBef>
                <a:spcPts val="300"/>
              </a:spcBef>
              <a:tabLst>
                <a:tab pos="444500" algn="l"/>
                <a:tab pos="901700" algn="l"/>
                <a:tab pos="1371600" algn="l"/>
              </a:tabLst>
              <a:defRPr sz="1600" b="0">
                <a:solidFill>
                  <a:srgbClr val="FFFFFF"/>
                </a:solidFill>
                <a:effectLst>
                  <a:outerShdw blurRad="38100" dist="38100" dir="2700000" rotWithShape="0">
                    <a:srgbClr val="000000"/>
                  </a:outerShdw>
                </a:effectLst>
              </a:defRPr>
            </a:lvl1pPr>
          </a:lstStyle>
          <a:p>
            <a:r>
              <a:t>"Sustainable Energy"</a:t>
            </a:r>
          </a:p>
        </p:txBody>
      </p:sp>
      <p:sp>
        <p:nvSpPr>
          <p:cNvPr id="150" name="Rectangle 3"/>
          <p:cNvSpPr txBox="1"/>
          <p:nvPr/>
        </p:nvSpPr>
        <p:spPr>
          <a:xfrm>
            <a:off x="254003" y="3771920"/>
            <a:ext cx="8915401" cy="313450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a:spcBef>
                <a:spcPts val="400"/>
              </a:spcBef>
              <a:tabLst>
                <a:tab pos="444500" algn="l"/>
                <a:tab pos="901700" algn="l"/>
                <a:tab pos="1371600" algn="l"/>
              </a:tabLst>
              <a:defRPr>
                <a:solidFill>
                  <a:srgbClr val="FFCC00"/>
                </a:solidFill>
                <a:effectLst>
                  <a:outerShdw blurRad="38100" dist="38100" dir="2700000" rotWithShape="0">
                    <a:srgbClr val="000000"/>
                  </a:outerShdw>
                </a:effectLst>
                <a:latin typeface="+mn-lt"/>
                <a:ea typeface="+mn-ea"/>
                <a:cs typeface="+mn-cs"/>
                <a:sym typeface="Arial"/>
              </a:defRPr>
            </a:pPr>
            <a:r>
              <a:t>NOT ONE of those textbooks has a full chapter about hydroelectricity</a:t>
            </a:r>
            <a:endParaRPr>
              <a:solidFill>
                <a:srgbClr val="FFFFFF"/>
              </a:solidFill>
            </a:endParaRPr>
          </a:p>
          <a:p>
            <a:pPr>
              <a:spcBef>
                <a:spcPts val="400"/>
              </a:spcBef>
              <a:tabLst>
                <a:tab pos="444500" algn="l"/>
                <a:tab pos="901700" algn="l"/>
                <a:tab pos="1371600" algn="l"/>
              </a:tabLst>
              <a:defRPr sz="900" b="0">
                <a:solidFill>
                  <a:srgbClr val="FFCC00"/>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01700" algn="l"/>
                <a:tab pos="1371600" algn="l"/>
              </a:tabLst>
              <a:defRPr b="0">
                <a:solidFill>
                  <a:srgbClr val="FFCC00"/>
                </a:solidFill>
                <a:effectLst>
                  <a:outerShdw blurRad="38100" dist="38100" dir="2700000" rotWithShape="0">
                    <a:srgbClr val="000000"/>
                  </a:outerShdw>
                </a:effectLst>
                <a:latin typeface="+mn-lt"/>
                <a:ea typeface="+mn-ea"/>
                <a:cs typeface="+mn-cs"/>
                <a:sym typeface="Arial"/>
              </a:defRPr>
            </a:pPr>
            <a:r>
              <a:t>		</a:t>
            </a:r>
            <a:r>
              <a:rPr b="1"/>
              <a:t>Many have only a couple of pages</a:t>
            </a:r>
            <a:endParaRPr>
              <a:solidFill>
                <a:srgbClr val="FFFFFF"/>
              </a:solidFill>
            </a:endParaRPr>
          </a:p>
          <a:p>
            <a:pPr>
              <a:spcBef>
                <a:spcPts val="400"/>
              </a:spcBef>
              <a:tabLst>
                <a:tab pos="444500" algn="l"/>
                <a:tab pos="901700" algn="l"/>
                <a:tab pos="1371600" algn="l"/>
              </a:tabLst>
              <a:defRPr sz="900">
                <a:solidFill>
                  <a:srgbClr val="FFCC00"/>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01700" algn="l"/>
                <a:tab pos="1371600" algn="l"/>
                <a:tab pos="1828800" algn="l"/>
              </a:tabLst>
              <a:defRPr>
                <a:solidFill>
                  <a:srgbClr val="FFCC00"/>
                </a:solidFill>
                <a:effectLst>
                  <a:outerShdw blurRad="38100" dist="38100" dir="2700000" rotWithShape="0">
                    <a:srgbClr val="000000"/>
                  </a:outerShdw>
                </a:effectLst>
                <a:latin typeface="+mn-lt"/>
                <a:ea typeface="+mn-ea"/>
                <a:cs typeface="+mn-cs"/>
                <a:sym typeface="Arial"/>
              </a:defRPr>
            </a:pPr>
            <a:r>
              <a:t>				Most have only a few paragraphs</a:t>
            </a:r>
            <a:endParaRPr>
              <a:solidFill>
                <a:srgbClr val="FFFFFF"/>
              </a:solidFill>
            </a:endParaRPr>
          </a:p>
          <a:p>
            <a:pPr>
              <a:spcBef>
                <a:spcPts val="400"/>
              </a:spcBef>
              <a:tabLst>
                <a:tab pos="444500" algn="l"/>
                <a:tab pos="901700" algn="l"/>
                <a:tab pos="1371600" algn="l"/>
              </a:tabLst>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01700" algn="l"/>
                <a:tab pos="1371600" algn="l"/>
              </a:tabLst>
              <a:defRPr b="0">
                <a:solidFill>
                  <a:srgbClr val="FFFFFF"/>
                </a:solidFill>
                <a:effectLst>
                  <a:outerShdw blurRad="38100" dist="38100" dir="2700000" rotWithShape="0">
                    <a:srgbClr val="000000"/>
                  </a:outerShdw>
                </a:effectLst>
                <a:latin typeface="+mn-lt"/>
                <a:ea typeface="+mn-ea"/>
                <a:cs typeface="+mn-cs"/>
                <a:sym typeface="Arial"/>
              </a:defRPr>
            </a:pPr>
            <a:r>
              <a:t>I'll thus try to explain BOTH hydropower technology AND its current predicament</a:t>
            </a:r>
          </a:p>
          <a:p>
            <a:pPr>
              <a:spcBef>
                <a:spcPts val="400"/>
              </a:spcBef>
              <a:tabLst>
                <a:tab pos="444500" algn="l"/>
                <a:tab pos="901700" algn="l"/>
                <a:tab pos="1371600" algn="l"/>
              </a:tabLst>
              <a:defRPr sz="12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01700" algn="l"/>
                <a:tab pos="1371600" algn="l"/>
              </a:tabLst>
              <a:defRPr b="0">
                <a:solidFill>
                  <a:srgbClr val="FFFFFF"/>
                </a:solidFill>
                <a:effectLst>
                  <a:outerShdw blurRad="38100" dist="38100" dir="2700000" rotWithShape="0">
                    <a:srgbClr val="000000"/>
                  </a:outerShdw>
                </a:effectLst>
                <a:latin typeface="+mn-lt"/>
                <a:ea typeface="+mn-ea"/>
                <a:cs typeface="+mn-cs"/>
                <a:sym typeface="Arial"/>
              </a:defRPr>
            </a:pPr>
            <a:r>
              <a:t>Because, I fear we may not have luxury of taking ANY technology off the table!</a:t>
            </a: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endParaRPr/>
          </a:p>
        </p:txBody>
      </p:sp>
      <p:sp>
        <p:nvSpPr>
          <p:cNvPr id="151" name="Rectangle 3"/>
          <p:cNvSpPr txBox="1"/>
          <p:nvPr/>
        </p:nvSpPr>
        <p:spPr>
          <a:xfrm>
            <a:off x="1259407" y="2650126"/>
            <a:ext cx="2899834" cy="33274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lgn="ctr">
              <a:spcBef>
                <a:spcPts val="300"/>
              </a:spcBef>
              <a:tabLst>
                <a:tab pos="444500" algn="l"/>
                <a:tab pos="901700" algn="l"/>
                <a:tab pos="1371600" algn="l"/>
              </a:tabLst>
              <a:defRPr sz="1600" b="0">
                <a:solidFill>
                  <a:srgbClr val="FFFFFF"/>
                </a:solidFill>
                <a:effectLst>
                  <a:outerShdw blurRad="38100" dist="38100" dir="2700000" rotWithShape="0">
                    <a:srgbClr val="000000"/>
                  </a:outerShdw>
                </a:effectLst>
              </a:defRPr>
            </a:lvl1pPr>
          </a:lstStyle>
          <a:p>
            <a:r>
              <a:t>"Energy Systems Engineering"</a:t>
            </a:r>
          </a:p>
        </p:txBody>
      </p:sp>
      <p:sp>
        <p:nvSpPr>
          <p:cNvPr id="152" name="Rectangle 3"/>
          <p:cNvSpPr txBox="1"/>
          <p:nvPr/>
        </p:nvSpPr>
        <p:spPr>
          <a:xfrm>
            <a:off x="3079754" y="2142059"/>
            <a:ext cx="2762250" cy="33274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lgn="ctr">
              <a:spcBef>
                <a:spcPts val="300"/>
              </a:spcBef>
              <a:tabLst>
                <a:tab pos="444500" algn="l"/>
                <a:tab pos="901700" algn="l"/>
                <a:tab pos="1371600" algn="l"/>
              </a:tabLst>
              <a:defRPr sz="1600" b="0">
                <a:solidFill>
                  <a:srgbClr val="FFFFFF"/>
                </a:solidFill>
                <a:effectLst>
                  <a:outerShdw blurRad="38100" dist="38100" dir="2700000" rotWithShape="0">
                    <a:srgbClr val="000000"/>
                  </a:outerShdw>
                </a:effectLst>
              </a:defRPr>
            </a:lvl1pPr>
          </a:lstStyle>
          <a:p>
            <a:r>
              <a:t>"Energy &amp; the Environment"</a:t>
            </a:r>
          </a:p>
        </p:txBody>
      </p:sp>
      <p:sp>
        <p:nvSpPr>
          <p:cNvPr id="153" name="Rectangle 3"/>
          <p:cNvSpPr txBox="1"/>
          <p:nvPr/>
        </p:nvSpPr>
        <p:spPr>
          <a:xfrm>
            <a:off x="4900074" y="2650038"/>
            <a:ext cx="3376084" cy="33274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lgn="ctr">
              <a:spcBef>
                <a:spcPts val="300"/>
              </a:spcBef>
              <a:tabLst>
                <a:tab pos="444500" algn="l"/>
                <a:tab pos="901700" algn="l"/>
                <a:tab pos="1371600" algn="l"/>
              </a:tabLst>
              <a:defRPr sz="1600" b="0">
                <a:solidFill>
                  <a:srgbClr val="FFFFFF"/>
                </a:solidFill>
                <a:effectLst>
                  <a:outerShdw blurRad="38100" dist="38100" dir="2700000" rotWithShape="0">
                    <a:srgbClr val="000000"/>
                  </a:outerShdw>
                </a:effectLst>
              </a:defRPr>
            </a:lvl1pPr>
          </a:lstStyle>
          <a:p>
            <a:r>
              <a:t>"Engineering &amp; the Environment"</a:t>
            </a:r>
          </a:p>
        </p:txBody>
      </p:sp>
      <p:sp>
        <p:nvSpPr>
          <p:cNvPr id="154" name="Rectangle 3"/>
          <p:cNvSpPr txBox="1"/>
          <p:nvPr/>
        </p:nvSpPr>
        <p:spPr>
          <a:xfrm>
            <a:off x="4682018" y="3130593"/>
            <a:ext cx="3922238" cy="33274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lgn="ctr">
              <a:spcBef>
                <a:spcPts val="300"/>
              </a:spcBef>
              <a:tabLst>
                <a:tab pos="444500" algn="l"/>
                <a:tab pos="901700" algn="l"/>
                <a:tab pos="1371600" algn="l"/>
              </a:tabLst>
              <a:defRPr sz="1600" b="0">
                <a:solidFill>
                  <a:srgbClr val="FFFFFF"/>
                </a:solidFill>
                <a:effectLst>
                  <a:outerShdw blurRad="38100" dist="38100" dir="2700000" rotWithShape="0">
                    <a:srgbClr val="000000"/>
                  </a:outerShdw>
                </a:effectLst>
              </a:defRPr>
            </a:lvl1pPr>
          </a:lstStyle>
          <a:p>
            <a:r>
              <a:t>"Energy Use and the Environment"</a:t>
            </a:r>
          </a:p>
        </p:txBody>
      </p:sp>
      <p:sp>
        <p:nvSpPr>
          <p:cNvPr id="155" name="Rectangle 3"/>
          <p:cNvSpPr txBox="1"/>
          <p:nvPr/>
        </p:nvSpPr>
        <p:spPr>
          <a:xfrm>
            <a:off x="514364" y="3130554"/>
            <a:ext cx="4036473" cy="33274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lgn="ctr">
              <a:spcBef>
                <a:spcPts val="300"/>
              </a:spcBef>
              <a:tabLst>
                <a:tab pos="444500" algn="l"/>
                <a:tab pos="901700" algn="l"/>
                <a:tab pos="1371600" algn="l"/>
              </a:tabLst>
              <a:defRPr sz="1600" b="0">
                <a:solidFill>
                  <a:srgbClr val="FFFFFF"/>
                </a:solidFill>
                <a:effectLst>
                  <a:outerShdw blurRad="38100" dist="38100" dir="2700000" rotWithShape="0">
                    <a:srgbClr val="000000"/>
                  </a:outerShdw>
                </a:effectLst>
              </a:defRPr>
            </a:lvl1pPr>
          </a:lstStyle>
          <a:p>
            <a:r>
              <a:t>"Design of Renewable Energy Systems"</a:t>
            </a:r>
          </a:p>
        </p:txBody>
      </p:sp>
      <p:sp>
        <p:nvSpPr>
          <p:cNvPr id="156" name="Rectangle 3"/>
          <p:cNvSpPr txBox="1"/>
          <p:nvPr/>
        </p:nvSpPr>
        <p:spPr>
          <a:xfrm>
            <a:off x="6043083" y="2161106"/>
            <a:ext cx="2762251" cy="33274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lgn="ctr">
              <a:spcBef>
                <a:spcPts val="300"/>
              </a:spcBef>
              <a:tabLst>
                <a:tab pos="444500" algn="l"/>
                <a:tab pos="901700" algn="l"/>
                <a:tab pos="1371600" algn="l"/>
              </a:tabLst>
              <a:defRPr sz="1600" b="0">
                <a:solidFill>
                  <a:srgbClr val="FFFFFF"/>
                </a:solidFill>
                <a:effectLst>
                  <a:outerShdw blurRad="38100" dist="38100" dir="2700000" rotWithShape="0">
                    <a:srgbClr val="000000"/>
                  </a:outerShdw>
                </a:effectLst>
              </a:defRPr>
            </a:lvl1pPr>
          </a:lstStyle>
          <a:p>
            <a:r>
              <a:t>"Environmental Engineering"</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7" name="Rectangle 2"/>
          <p:cNvSpPr txBox="1">
            <a:spLocks noGrp="1"/>
          </p:cNvSpPr>
          <p:nvPr>
            <p:ph type="title"/>
          </p:nvPr>
        </p:nvSpPr>
        <p:spPr>
          <a:xfrm>
            <a:off x="304800" y="76200"/>
            <a:ext cx="8534400" cy="609600"/>
          </a:xfrm>
          <a:prstGeom prst="rect">
            <a:avLst/>
          </a:prstGeom>
        </p:spPr>
        <p:txBody>
          <a:bodyPr/>
          <a:lstStyle>
            <a:lvl1pPr>
              <a:defRPr sz="2000"/>
            </a:lvl1pPr>
          </a:lstStyle>
          <a:p>
            <a:r>
              <a:t>The preceding suggests an eco-friendly U.S. hydropower plan:</a:t>
            </a:r>
          </a:p>
        </p:txBody>
      </p:sp>
      <p:sp>
        <p:nvSpPr>
          <p:cNvPr id="628" name="Rectangle 3"/>
          <p:cNvSpPr txBox="1">
            <a:spLocks noGrp="1"/>
          </p:cNvSpPr>
          <p:nvPr>
            <p:ph type="body" idx="1"/>
          </p:nvPr>
        </p:nvSpPr>
        <p:spPr>
          <a:xfrm>
            <a:off x="173384" y="817213"/>
            <a:ext cx="8915401" cy="5996615"/>
          </a:xfrm>
          <a:prstGeom prst="rect">
            <a:avLst/>
          </a:prstGeom>
        </p:spPr>
        <p:txBody>
          <a:bodyPr/>
          <a:lstStyle/>
          <a:p>
            <a:pPr>
              <a:tabLst>
                <a:tab pos="444500" algn="l"/>
                <a:tab pos="914400" algn="l"/>
                <a:tab pos="1358900" algn="l"/>
              </a:tabLst>
              <a:defRPr sz="1800" b="1">
                <a:solidFill>
                  <a:srgbClr val="FFCC00"/>
                </a:solidFill>
                <a:latin typeface="+mn-lt"/>
                <a:ea typeface="+mn-ea"/>
                <a:cs typeface="+mn-cs"/>
                <a:sym typeface="Arial"/>
              </a:defRPr>
            </a:pPr>
            <a:r>
              <a:rPr dirty="0"/>
              <a:t>1) Retain/build a small number of large hydroelectric dams</a:t>
            </a:r>
          </a:p>
          <a:p>
            <a:pPr>
              <a:tabLst>
                <a:tab pos="444500" algn="l"/>
                <a:tab pos="914400" algn="l"/>
                <a:tab pos="1358900" algn="l"/>
              </a:tabLst>
              <a:defRPr sz="700">
                <a:latin typeface="+mn-lt"/>
                <a:ea typeface="+mn-ea"/>
                <a:cs typeface="+mn-cs"/>
                <a:sym typeface="Arial"/>
              </a:defRPr>
            </a:pPr>
            <a:endParaRPr dirty="0"/>
          </a:p>
          <a:p>
            <a:pPr>
              <a:tabLst>
                <a:tab pos="444500" algn="l"/>
                <a:tab pos="914400" algn="l"/>
                <a:tab pos="1358900" algn="l"/>
              </a:tabLst>
              <a:defRPr sz="1800">
                <a:latin typeface="+mn-lt"/>
                <a:ea typeface="+mn-ea"/>
                <a:cs typeface="+mn-cs"/>
                <a:sym typeface="Arial"/>
              </a:defRPr>
            </a:pPr>
            <a:r>
              <a:rPr dirty="0"/>
              <a:t>	In that they seem to produce the overwhelming majority of hydropower</a:t>
            </a:r>
          </a:p>
          <a:p>
            <a:pPr>
              <a:tabLst>
                <a:tab pos="444500" algn="l"/>
                <a:tab pos="914400" algn="l"/>
                <a:tab pos="1358900" algn="l"/>
              </a:tabLst>
              <a:defRPr sz="1000">
                <a:latin typeface="+mn-lt"/>
                <a:ea typeface="+mn-ea"/>
                <a:cs typeface="+mn-cs"/>
                <a:sym typeface="Arial"/>
              </a:defRPr>
            </a:pPr>
            <a:endParaRPr dirty="0"/>
          </a:p>
          <a:p>
            <a:pPr>
              <a:tabLst>
                <a:tab pos="444500" algn="l"/>
                <a:tab pos="914400" algn="l"/>
                <a:tab pos="1358900" algn="l"/>
              </a:tabLst>
              <a:defRPr sz="1800" b="1">
                <a:solidFill>
                  <a:srgbClr val="FFCC00"/>
                </a:solidFill>
                <a:latin typeface="+mn-lt"/>
                <a:ea typeface="+mn-ea"/>
                <a:cs typeface="+mn-cs"/>
                <a:sym typeface="Arial"/>
              </a:defRPr>
            </a:pPr>
            <a:r>
              <a:rPr dirty="0"/>
              <a:t>2) Insofar as geographically feasible, prioritize the use of ROR dams</a:t>
            </a:r>
          </a:p>
          <a:p>
            <a:pPr>
              <a:tabLst>
                <a:tab pos="444500" algn="l"/>
                <a:tab pos="914400" algn="l"/>
                <a:tab pos="1358900" algn="l"/>
              </a:tabLst>
              <a:defRPr sz="900">
                <a:latin typeface="+mn-lt"/>
                <a:ea typeface="+mn-ea"/>
                <a:cs typeface="+mn-cs"/>
                <a:sym typeface="Arial"/>
              </a:defRPr>
            </a:pPr>
            <a:endParaRPr dirty="0"/>
          </a:p>
          <a:p>
            <a:pPr>
              <a:tabLst>
                <a:tab pos="444500" algn="l"/>
                <a:tab pos="914400" algn="l"/>
                <a:tab pos="1358900" algn="l"/>
              </a:tabLst>
              <a:defRPr sz="1800">
                <a:latin typeface="+mn-lt"/>
                <a:ea typeface="+mn-ea"/>
                <a:cs typeface="+mn-cs"/>
                <a:sym typeface="Arial"/>
              </a:defRPr>
            </a:pPr>
            <a:r>
              <a:rPr dirty="0"/>
              <a:t>	ROR's where major elevation changes allow for minimal dam &amp; reservoir size</a:t>
            </a:r>
          </a:p>
          <a:p>
            <a:pPr>
              <a:tabLst>
                <a:tab pos="444500" algn="l"/>
                <a:tab pos="914400" algn="l"/>
                <a:tab pos="1358900" algn="l"/>
              </a:tabLst>
              <a:defRPr sz="800">
                <a:latin typeface="+mn-lt"/>
                <a:ea typeface="+mn-ea"/>
                <a:cs typeface="+mn-cs"/>
                <a:sym typeface="Arial"/>
              </a:defRPr>
            </a:pPr>
            <a:endParaRPr dirty="0"/>
          </a:p>
          <a:p>
            <a:pPr>
              <a:tabLst>
                <a:tab pos="444500" algn="l"/>
                <a:tab pos="914400" algn="l"/>
                <a:tab pos="1358900" algn="l"/>
              </a:tabLst>
              <a:defRPr sz="1800">
                <a:latin typeface="+mn-lt"/>
                <a:ea typeface="+mn-ea"/>
                <a:cs typeface="+mn-cs"/>
                <a:sym typeface="Arial"/>
              </a:defRPr>
            </a:pPr>
            <a:r>
              <a:rPr dirty="0"/>
              <a:t>		As seen in the Cascata delle Marmore example</a:t>
            </a:r>
          </a:p>
          <a:p>
            <a:pPr>
              <a:tabLst>
                <a:tab pos="444500" algn="l"/>
                <a:tab pos="914400" algn="l"/>
                <a:tab pos="1358900" algn="l"/>
              </a:tabLst>
              <a:defRPr sz="1100">
                <a:latin typeface="+mn-lt"/>
                <a:ea typeface="+mn-ea"/>
                <a:cs typeface="+mn-cs"/>
                <a:sym typeface="Arial"/>
              </a:defRPr>
            </a:pPr>
            <a:endParaRPr dirty="0"/>
          </a:p>
          <a:p>
            <a:pPr>
              <a:tabLst>
                <a:tab pos="444500" algn="l"/>
                <a:tab pos="914400" algn="l"/>
                <a:tab pos="1358900" algn="l"/>
              </a:tabLst>
              <a:defRPr sz="1800">
                <a:latin typeface="+mn-lt"/>
                <a:ea typeface="+mn-ea"/>
                <a:cs typeface="+mn-cs"/>
                <a:sym typeface="Arial"/>
              </a:defRPr>
            </a:pPr>
            <a:r>
              <a:rPr dirty="0"/>
              <a:t>	Or ROR's without major elevation changes but which are built on high-flow rivers</a:t>
            </a:r>
          </a:p>
          <a:p>
            <a:pPr>
              <a:tabLst>
                <a:tab pos="444500" algn="l"/>
                <a:tab pos="914400" algn="l"/>
                <a:tab pos="1358900" algn="l"/>
              </a:tabLst>
              <a:defRPr sz="800">
                <a:latin typeface="+mn-lt"/>
                <a:ea typeface="+mn-ea"/>
                <a:cs typeface="+mn-cs"/>
                <a:sym typeface="Arial"/>
              </a:defRPr>
            </a:pPr>
            <a:endParaRPr dirty="0"/>
          </a:p>
          <a:p>
            <a:pPr>
              <a:tabLst>
                <a:tab pos="444500" algn="l"/>
                <a:tab pos="914400" algn="l"/>
                <a:tab pos="1358900" algn="l"/>
              </a:tabLst>
              <a:defRPr sz="1800">
                <a:latin typeface="+mn-lt"/>
                <a:ea typeface="+mn-ea"/>
                <a:cs typeface="+mn-cs"/>
                <a:sym typeface="Arial"/>
              </a:defRPr>
            </a:pPr>
            <a:r>
              <a:rPr dirty="0"/>
              <a:t>		Allowing them to be low enough that fish ladders can be accommodated</a:t>
            </a:r>
          </a:p>
          <a:p>
            <a:pPr>
              <a:tabLst>
                <a:tab pos="444500" algn="l"/>
                <a:tab pos="914400" algn="l"/>
                <a:tab pos="1358900" algn="l"/>
              </a:tabLst>
              <a:defRPr sz="800">
                <a:latin typeface="+mn-lt"/>
                <a:ea typeface="+mn-ea"/>
                <a:cs typeface="+mn-cs"/>
                <a:sym typeface="Arial"/>
              </a:defRPr>
            </a:pPr>
            <a:endParaRPr dirty="0"/>
          </a:p>
          <a:p>
            <a:pPr>
              <a:tabLst>
                <a:tab pos="444500" algn="l"/>
                <a:tab pos="914400" algn="l"/>
                <a:tab pos="1358900" algn="l"/>
              </a:tabLst>
              <a:defRPr sz="1800">
                <a:latin typeface="+mn-lt"/>
                <a:ea typeface="+mn-ea"/>
                <a:cs typeface="+mn-cs"/>
                <a:sym typeface="Arial"/>
              </a:defRPr>
            </a:pPr>
            <a:r>
              <a:rPr dirty="0"/>
              <a:t>			As seen in the Columbia River examples</a:t>
            </a:r>
          </a:p>
          <a:p>
            <a:pPr>
              <a:tabLst>
                <a:tab pos="444500" algn="l"/>
                <a:tab pos="914400" algn="l"/>
                <a:tab pos="1358900" algn="l"/>
              </a:tabLst>
              <a:defRPr sz="1200" b="1">
                <a:solidFill>
                  <a:srgbClr val="FFCC00"/>
                </a:solidFill>
                <a:latin typeface="+mn-lt"/>
                <a:ea typeface="+mn-ea"/>
                <a:cs typeface="+mn-cs"/>
                <a:sym typeface="Arial"/>
              </a:defRPr>
            </a:pPr>
            <a:endParaRPr dirty="0"/>
          </a:p>
          <a:p>
            <a:pPr>
              <a:tabLst>
                <a:tab pos="444500" algn="l"/>
                <a:tab pos="914400" algn="l"/>
                <a:tab pos="1358900" algn="l"/>
              </a:tabLst>
              <a:defRPr sz="1800" b="1">
                <a:solidFill>
                  <a:srgbClr val="FFCC00"/>
                </a:solidFill>
                <a:latin typeface="+mn-lt"/>
                <a:ea typeface="+mn-ea"/>
                <a:cs typeface="+mn-cs"/>
                <a:sym typeface="Arial"/>
              </a:defRPr>
            </a:pPr>
            <a:r>
              <a:rPr dirty="0"/>
              <a:t>3) Get rid of the very large numbers of small/tiny hydroelectric dams</a:t>
            </a:r>
          </a:p>
          <a:p>
            <a:pPr>
              <a:tabLst>
                <a:tab pos="444500" algn="l"/>
                <a:tab pos="914400" algn="l"/>
                <a:tab pos="1358900" algn="l"/>
              </a:tabLst>
              <a:defRPr sz="700">
                <a:latin typeface="+mn-lt"/>
                <a:ea typeface="+mn-ea"/>
                <a:cs typeface="+mn-cs"/>
                <a:sym typeface="Arial"/>
              </a:defRPr>
            </a:pPr>
            <a:endParaRPr dirty="0"/>
          </a:p>
          <a:p>
            <a:pPr>
              <a:tabLst>
                <a:tab pos="444500" algn="l"/>
                <a:tab pos="914400" algn="l"/>
                <a:tab pos="1358900" algn="l"/>
              </a:tabLst>
              <a:defRPr sz="1800">
                <a:latin typeface="+mn-lt"/>
                <a:ea typeface="+mn-ea"/>
                <a:cs typeface="+mn-cs"/>
                <a:sym typeface="Arial"/>
              </a:defRPr>
            </a:pPr>
            <a:r>
              <a:rPr dirty="0"/>
              <a:t>	Which individually generate chump-change power =&gt; Minor overall power</a:t>
            </a:r>
            <a:endParaRPr dirty="0" smtClean="0"/>
          </a:p>
          <a:p>
            <a:pPr>
              <a:tabLst>
                <a:tab pos="444500" algn="l"/>
                <a:tab pos="914400" algn="l"/>
                <a:tab pos="1358900" algn="l"/>
              </a:tabLst>
              <a:defRPr sz="1400">
                <a:latin typeface="+mn-lt"/>
                <a:ea typeface="+mn-ea"/>
                <a:cs typeface="+mn-cs"/>
                <a:sym typeface="Arial"/>
              </a:defRPr>
            </a:pPr>
            <a:endParaRPr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 name="Picture 5" descr="Picture 5"/>
          <p:cNvPicPr>
            <a:picLocks noChangeAspect="1"/>
          </p:cNvPicPr>
          <p:nvPr/>
        </p:nvPicPr>
        <p:blipFill>
          <a:blip r:embed="rId2">
            <a:extLst/>
          </a:blip>
          <a:srcRect b="26915"/>
          <a:stretch>
            <a:fillRect/>
          </a:stretch>
        </p:blipFill>
        <p:spPr>
          <a:xfrm>
            <a:off x="3143250" y="111360"/>
            <a:ext cx="2876550" cy="422041"/>
          </a:xfrm>
          <a:prstGeom prst="rect">
            <a:avLst/>
          </a:prstGeom>
          <a:ln w="12700">
            <a:miter lim="400000"/>
          </a:ln>
        </p:spPr>
      </p:pic>
      <p:sp>
        <p:nvSpPr>
          <p:cNvPr id="104" name="Rectangle 3"/>
          <p:cNvSpPr txBox="1">
            <a:spLocks noGrp="1"/>
          </p:cNvSpPr>
          <p:nvPr>
            <p:ph type="body" sz="quarter" idx="1"/>
          </p:nvPr>
        </p:nvSpPr>
        <p:spPr>
          <a:xfrm>
            <a:off x="228600" y="533400"/>
            <a:ext cx="8534400" cy="457200"/>
          </a:xfrm>
          <a:prstGeom prst="rect">
            <a:avLst/>
          </a:prstGeom>
        </p:spPr>
        <p:txBody>
          <a:bodyPr/>
          <a:lstStyle>
            <a:lvl1pPr algn="ctr">
              <a:spcBef>
                <a:spcPts val="200"/>
              </a:spcBef>
              <a:defRPr sz="1200"/>
            </a:lvl1pPr>
          </a:lstStyle>
          <a:p>
            <a:r>
              <a:t>(Relevant news articles I've not yet fully researched and/or verified)</a:t>
            </a:r>
          </a:p>
        </p:txBody>
      </p:sp>
      <p:sp>
        <p:nvSpPr>
          <p:cNvPr id="105" name="Rectangle 3"/>
          <p:cNvSpPr txBox="1"/>
          <p:nvPr/>
        </p:nvSpPr>
        <p:spPr>
          <a:xfrm>
            <a:off x="266700" y="1025905"/>
            <a:ext cx="8839200" cy="455218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spAutoFit/>
          </a:bodyPr>
          <a:lstStyle/>
          <a:p>
            <a:pPr algn="ctr">
              <a:spcBef>
                <a:spcPts val="400"/>
              </a:spcBef>
              <a:defRPr sz="2000">
                <a:solidFill>
                  <a:srgbClr val="FFFFFF"/>
                </a:solidFill>
                <a:effectLst>
                  <a:outerShdw blurRad="38100" dist="38100" dir="2700000" rotWithShape="0">
                    <a:srgbClr val="000000"/>
                  </a:outerShdw>
                </a:effectLst>
                <a:latin typeface="+mj-lt"/>
                <a:ea typeface="+mj-ea"/>
                <a:cs typeface="+mj-cs"/>
                <a:sym typeface="Arial"/>
              </a:defRPr>
            </a:pPr>
            <a:r>
              <a:t>"More than a viral sensation, the Salmon Cannon could bring the species back to the Upper Columbia after 90 years"</a:t>
            </a:r>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Seattle Times - 16 August 2019 </a:t>
            </a:r>
            <a:r>
              <a:rPr baseline="31999"/>
              <a:t>1</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"The principle is simple: The tube, which is a proprietary plastic mix and very smooth on the inside, molds to the body of each fish that swims into it. Misters, placed on the outside of the tube, further lubricate the interior with water and allow the fish to breathe. Then, an air blower pressurizes the space from below, pushing the salmon up at speeds that can reach 20 mph, much like a pneumatic bank tube.</a:t>
            </a:r>
          </a:p>
          <a:p>
            <a:pP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'From the fish’s perspective, it’s swim in, slide and glide,' said Vincent Bryan III, CEO of Bellevue-based Whooshh Innovations, which makes the device.</a:t>
            </a:r>
          </a:p>
          <a:p>
            <a:pPr>
              <a:spcBef>
                <a:spcPts val="400"/>
              </a:spcBef>
              <a:defRPr sz="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The system doesn’t hurt the fish, according to multiple studies. In fact, some research indicates that the system saves the salmon so much energy that they are more likely to survive the long swim back to their spawning grounds."</a:t>
            </a:r>
          </a:p>
        </p:txBody>
      </p:sp>
      <p:sp>
        <p:nvSpPr>
          <p:cNvPr id="106" name="Rectangle 3"/>
          <p:cNvSpPr txBox="1"/>
          <p:nvPr/>
        </p:nvSpPr>
        <p:spPr>
          <a:xfrm>
            <a:off x="76200" y="5588000"/>
            <a:ext cx="8839200" cy="120354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spAutoFit/>
          </a:bodyPr>
          <a:lstStyle/>
          <a:p>
            <a:pPr algn="ctr">
              <a:spcBef>
                <a:spcPts val="400"/>
              </a:spcBef>
              <a:defRPr sz="1200" b="0" i="1">
                <a:solidFill>
                  <a:srgbClr val="2BAD81"/>
                </a:solidFill>
                <a:effectLst>
                  <a:outerShdw blurRad="38100" dist="38100" dir="2700000" rotWithShape="0">
                    <a:srgbClr val="000000"/>
                  </a:outerShdw>
                </a:effectLst>
                <a:latin typeface="+mj-lt"/>
                <a:ea typeface="+mj-ea"/>
                <a:cs typeface="+mj-cs"/>
                <a:sym typeface="Arial"/>
              </a:defRPr>
            </a:pPr>
            <a:r>
              <a:t>1) https://www.seattletimes.com/seattle-news/more-than-a-viral-sensation-the-salmon-cannon-could-bring-the-species-back-to-the-upper-columbia-after-90-years/</a:t>
            </a:r>
          </a:p>
          <a:p>
            <a:pPr algn="ctr">
              <a:spcBef>
                <a:spcPts val="400"/>
              </a:spcBef>
              <a:defRPr sz="1200" b="0" i="1">
                <a:solidFill>
                  <a:srgbClr val="2BAD81"/>
                </a:solidFill>
                <a:effectLst>
                  <a:outerShdw blurRad="38100" dist="38100" dir="2700000" rotWithShape="0">
                    <a:srgbClr val="000000"/>
                  </a:outerShdw>
                </a:effectLst>
                <a:latin typeface="+mj-lt"/>
                <a:ea typeface="+mj-ea"/>
                <a:cs typeface="+mj-cs"/>
                <a:sym typeface="Arial"/>
              </a:defRPr>
            </a:pPr>
            <a:r>
              <a:t>See Also:  </a:t>
            </a:r>
          </a:p>
          <a:p>
            <a:pPr algn="ctr">
              <a:spcBef>
                <a:spcPts val="400"/>
              </a:spcBef>
              <a:defRPr sz="1200" b="0" i="1">
                <a:solidFill>
                  <a:srgbClr val="2BAD81"/>
                </a:solidFill>
                <a:effectLst>
                  <a:outerShdw blurRad="38100" dist="38100" dir="2700000" rotWithShape="0">
                    <a:srgbClr val="000000"/>
                  </a:outerShdw>
                </a:effectLst>
                <a:latin typeface="+mj-lt"/>
                <a:ea typeface="+mj-ea"/>
                <a:cs typeface="+mj-cs"/>
                <a:sym typeface="Arial"/>
              </a:defRPr>
            </a:pPr>
            <a:r>
              <a:t>https://www.theguardian.com/environment/2019/aug/15/salmon-cannon-fish-dam?CMP=Share_iOSApp_Other </a:t>
            </a:r>
          </a:p>
          <a:p>
            <a:pPr algn="ctr">
              <a:spcBef>
                <a:spcPts val="400"/>
              </a:spcBef>
              <a:defRPr sz="400" b="0" i="1">
                <a:solidFill>
                  <a:srgbClr val="2BAD81"/>
                </a:solidFill>
                <a:effectLst>
                  <a:outerShdw blurRad="38100" dist="38100" dir="2700000" rotWithShape="0">
                    <a:srgbClr val="000000"/>
                  </a:outerShdw>
                </a:effectLst>
                <a:latin typeface="+mj-lt"/>
                <a:ea typeface="+mj-ea"/>
                <a:cs typeface="+mj-cs"/>
                <a:sym typeface="Arial"/>
              </a:defRPr>
            </a:pPr>
            <a:endParaRPr/>
          </a:p>
          <a:p>
            <a:pPr algn="ctr">
              <a:defRPr sz="1200" b="0">
                <a:solidFill>
                  <a:srgbClr val="FFFFFF"/>
                </a:solidFill>
                <a:effectLst>
                  <a:outerShdw blurRad="38100" dist="38100" dir="2700000" rotWithShape="0">
                    <a:srgbClr val="000000"/>
                  </a:outerShdw>
                </a:effectLst>
                <a:latin typeface="+mj-lt"/>
                <a:ea typeface="+mj-ea"/>
                <a:cs typeface="+mj-cs"/>
                <a:sym typeface="Arial"/>
              </a:defRPr>
            </a:pPr>
            <a:r>
              <a:rPr i="1">
                <a:solidFill>
                  <a:srgbClr val="2BAD81"/>
                </a:solidFill>
              </a:rPr>
              <a:t>https://flylordsmag.com/what-is-the-whooshh-salmon-cannon/</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 name="Rectangle 5"/>
          <p:cNvSpPr txBox="1"/>
          <p:nvPr/>
        </p:nvSpPr>
        <p:spPr>
          <a:xfrm>
            <a:off x="304800" y="6381020"/>
            <a:ext cx="8534400"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j-lt"/>
                <a:ea typeface="+mj-ea"/>
                <a:cs typeface="+mj-cs"/>
                <a:sym typeface="Arial"/>
              </a:defRPr>
            </a:lvl1pPr>
          </a:lstStyle>
          <a:p>
            <a:r>
              <a:t>https://www.capitalpress.com/opinion/editorials/editorial-look-for-new-solutions-to-fish-problems/article_dd56c328-fc2f-11e9-bda1-0bb4dd9a25ea.html</a:t>
            </a:r>
          </a:p>
        </p:txBody>
      </p:sp>
      <p:sp>
        <p:nvSpPr>
          <p:cNvPr id="109" name="Rectangle 2"/>
          <p:cNvSpPr txBox="1">
            <a:spLocks noGrp="1"/>
          </p:cNvSpPr>
          <p:nvPr>
            <p:ph type="title"/>
          </p:nvPr>
        </p:nvSpPr>
        <p:spPr>
          <a:xfrm>
            <a:off x="304800" y="76199"/>
            <a:ext cx="8534400" cy="675219"/>
          </a:xfrm>
          <a:prstGeom prst="rect">
            <a:avLst/>
          </a:prstGeom>
        </p:spPr>
        <p:txBody>
          <a:bodyPr/>
          <a:lstStyle>
            <a:lvl1pPr>
              <a:defRPr sz="2200" i="1">
                <a:latin typeface="+mj-lt"/>
                <a:ea typeface="+mj-ea"/>
                <a:cs typeface="+mj-cs"/>
                <a:sym typeface="Arial"/>
              </a:defRPr>
            </a:lvl1pPr>
          </a:lstStyle>
          <a:p>
            <a:r>
              <a:t>"Salmon Cannon Explained"</a:t>
            </a:r>
          </a:p>
        </p:txBody>
      </p:sp>
      <p:pic>
        <p:nvPicPr>
          <p:cNvPr id="110" name="5db9b621a5ecd.image.jpg" descr="5db9b621a5ecd.image.jpg"/>
          <p:cNvPicPr>
            <a:picLocks noChangeAspect="1"/>
          </p:cNvPicPr>
          <p:nvPr/>
        </p:nvPicPr>
        <p:blipFill>
          <a:blip r:embed="rId2">
            <a:extLst/>
          </a:blip>
          <a:srcRect t="7393"/>
          <a:stretch>
            <a:fillRect/>
          </a:stretch>
        </p:blipFill>
        <p:spPr>
          <a:xfrm>
            <a:off x="1787731" y="801056"/>
            <a:ext cx="5284794" cy="5434348"/>
          </a:xfrm>
          <a:prstGeom prst="rect">
            <a:avLst/>
          </a:prstGeom>
          <a:ln w="12700">
            <a:miter lim="400000"/>
          </a:ln>
        </p:spPr>
      </p:pic>
      <p:sp>
        <p:nvSpPr>
          <p:cNvPr id="111" name="Oval"/>
          <p:cNvSpPr/>
          <p:nvPr/>
        </p:nvSpPr>
        <p:spPr>
          <a:xfrm>
            <a:off x="1586855" y="5469780"/>
            <a:ext cx="2228603" cy="753220"/>
          </a:xfrm>
          <a:prstGeom prst="ellipse">
            <a:avLst/>
          </a:prstGeom>
          <a:ln w="50800">
            <a:solidFill>
              <a:srgbClr val="FBC901"/>
            </a:solidFill>
          </a:ln>
        </p:spPr>
        <p:txBody>
          <a:bodyPr vert="eaVert" lIns="45719" rIns="45719"/>
          <a:lstStyle/>
          <a:p>
            <a:endParaRPr/>
          </a:p>
        </p:txBody>
      </p:sp>
      <p:sp>
        <p:nvSpPr>
          <p:cNvPr id="112" name="Oval"/>
          <p:cNvSpPr/>
          <p:nvPr/>
        </p:nvSpPr>
        <p:spPr>
          <a:xfrm>
            <a:off x="5020071" y="5469780"/>
            <a:ext cx="2228603" cy="753220"/>
          </a:xfrm>
          <a:prstGeom prst="ellipse">
            <a:avLst/>
          </a:prstGeom>
          <a:ln w="50800">
            <a:solidFill>
              <a:srgbClr val="FBC901"/>
            </a:solidFill>
          </a:ln>
        </p:spPr>
        <p:txBody>
          <a:bodyPr vert="eaVert" lIns="45719" rIns="45719"/>
          <a:lstStyle/>
          <a:p>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 name="Rectangle 5"/>
          <p:cNvSpPr txBox="1"/>
          <p:nvPr/>
        </p:nvSpPr>
        <p:spPr>
          <a:xfrm>
            <a:off x="7315200" y="1364520"/>
            <a:ext cx="1213000" cy="7976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spcBef>
                <a:spcPts val="300"/>
              </a:spcBef>
              <a:defRPr sz="1200" b="0" i="1" u="sng">
                <a:solidFill>
                  <a:srgbClr val="00CCFF"/>
                </a:solidFill>
                <a:effectLst>
                  <a:outerShdw blurRad="38100" dist="38100" dir="2700000" rotWithShape="0">
                    <a:srgbClr val="000000"/>
                  </a:outerShdw>
                </a:effectLst>
                <a:uFill>
                  <a:solidFill>
                    <a:srgbClr val="00CCFF"/>
                  </a:solidFill>
                </a:uFill>
                <a:latin typeface="+mj-lt"/>
                <a:ea typeface="+mj-ea"/>
                <a:cs typeface="+mj-cs"/>
                <a:sym typeface="Arial"/>
                <a:hlinkClick r:id=""/>
              </a:defRPr>
            </a:lvl1pPr>
          </a:lstStyle>
          <a:p>
            <a:pPr>
              <a:defRPr u="none">
                <a:solidFill>
                  <a:srgbClr val="059797"/>
                </a:solidFill>
                <a:uFillTx/>
              </a:defRPr>
            </a:pPr>
            <a:r>
              <a:rPr u="sng" dirty="0">
                <a:solidFill>
                  <a:srgbClr val="00CCFF"/>
                </a:solidFill>
                <a:uFill>
                  <a:solidFill>
                    <a:srgbClr val="00CCFF"/>
                  </a:solidFill>
                </a:uFill>
                <a:hlinkClick r:id="rId2"/>
              </a:rPr>
              <a:t>1) https://www.youtube.com/watch?v=yoYwaHffh58</a:t>
            </a:r>
          </a:p>
        </p:txBody>
      </p:sp>
      <p:sp>
        <p:nvSpPr>
          <p:cNvPr id="115" name="Rectangle 2"/>
          <p:cNvSpPr txBox="1">
            <a:spLocks noGrp="1"/>
          </p:cNvSpPr>
          <p:nvPr>
            <p:ph type="title"/>
          </p:nvPr>
        </p:nvSpPr>
        <p:spPr>
          <a:xfrm>
            <a:off x="177800" y="25399"/>
            <a:ext cx="8849073" cy="675219"/>
          </a:xfrm>
          <a:prstGeom prst="rect">
            <a:avLst/>
          </a:prstGeom>
        </p:spPr>
        <p:txBody>
          <a:bodyPr/>
          <a:lstStyle/>
          <a:p>
            <a:pPr>
              <a:defRPr sz="2200" i="1">
                <a:latin typeface="+mj-lt"/>
                <a:ea typeface="+mj-ea"/>
                <a:cs typeface="+mj-cs"/>
                <a:sym typeface="Arial"/>
              </a:defRPr>
            </a:pPr>
            <a:r>
              <a:t>Video of salmon transport over 1700' wide / 165' tall Cle Elum dam: </a:t>
            </a:r>
            <a:r>
              <a:rPr baseline="31999"/>
              <a:t>1</a:t>
            </a:r>
            <a:r>
              <a:t> </a:t>
            </a:r>
          </a:p>
        </p:txBody>
      </p:sp>
      <p:pic>
        <p:nvPicPr>
          <p:cNvPr id="116" name="Image" descr="Image"/>
          <p:cNvPicPr>
            <a:picLocks noChangeAspect="1"/>
          </p:cNvPicPr>
          <p:nvPr/>
        </p:nvPicPr>
        <p:blipFill>
          <a:blip r:embed="rId3">
            <a:extLst/>
          </a:blip>
          <a:stretch>
            <a:fillRect/>
          </a:stretch>
        </p:blipFill>
        <p:spPr>
          <a:xfrm>
            <a:off x="2822563" y="760182"/>
            <a:ext cx="3814836" cy="2156467"/>
          </a:xfrm>
          <a:prstGeom prst="rect">
            <a:avLst/>
          </a:prstGeom>
          <a:ln w="12700">
            <a:miter lim="400000"/>
          </a:ln>
        </p:spPr>
      </p:pic>
      <p:sp>
        <p:nvSpPr>
          <p:cNvPr id="117" name="Rectangle 3"/>
          <p:cNvSpPr txBox="1">
            <a:spLocks noGrp="1"/>
          </p:cNvSpPr>
          <p:nvPr>
            <p:ph type="body" sz="quarter" idx="1"/>
          </p:nvPr>
        </p:nvSpPr>
        <p:spPr>
          <a:xfrm>
            <a:off x="147462" y="3095260"/>
            <a:ext cx="8996537" cy="1198547"/>
          </a:xfrm>
          <a:prstGeom prst="rect">
            <a:avLst/>
          </a:prstGeom>
        </p:spPr>
        <p:txBody>
          <a:bodyPr/>
          <a:lstStyle/>
          <a:p>
            <a:pPr marL="0" lvl="1" indent="640896">
              <a:buSzTx/>
              <a:buNone/>
              <a:tabLst/>
            </a:pPr>
            <a:r>
              <a:rPr sz="1800" dirty="0"/>
              <a:t>Followed by successful test over the 236' tall Chief Joseph dam in Fall 2019 </a:t>
            </a:r>
            <a:r>
              <a:rPr sz="1800" baseline="31999" dirty="0"/>
              <a:t>2</a:t>
            </a:r>
          </a:p>
          <a:p>
            <a:pPr>
              <a:tabLst/>
              <a:defRPr sz="1100"/>
            </a:pPr>
            <a:endParaRPr dirty="0"/>
          </a:p>
          <a:p>
            <a:pPr>
              <a:tabLst/>
            </a:pPr>
            <a:r>
              <a:rPr sz="1800" dirty="0"/>
              <a:t>Video explaining the technology (inspired by nature / derived from apple harvesting): </a:t>
            </a:r>
            <a:r>
              <a:rPr sz="1800" baseline="31999" dirty="0"/>
              <a:t>3</a:t>
            </a:r>
          </a:p>
        </p:txBody>
      </p:sp>
      <p:grpSp>
        <p:nvGrpSpPr>
          <p:cNvPr id="2" name="Group"/>
          <p:cNvGrpSpPr/>
          <p:nvPr/>
        </p:nvGrpSpPr>
        <p:grpSpPr>
          <a:xfrm>
            <a:off x="441542" y="4151052"/>
            <a:ext cx="8260916" cy="1792548"/>
            <a:chOff x="0" y="0"/>
            <a:chExt cx="8260915" cy="1792547"/>
          </a:xfrm>
        </p:grpSpPr>
        <p:pic>
          <p:nvPicPr>
            <p:cNvPr id="118" name="Image" descr="Image"/>
            <p:cNvPicPr>
              <a:picLocks noChangeAspect="1"/>
            </p:cNvPicPr>
            <p:nvPr/>
          </p:nvPicPr>
          <p:blipFill>
            <a:blip r:embed="rId4">
              <a:extLst/>
            </a:blip>
            <a:stretch>
              <a:fillRect/>
            </a:stretch>
          </p:blipFill>
          <p:spPr>
            <a:xfrm>
              <a:off x="5483939" y="0"/>
              <a:ext cx="2776977" cy="1752339"/>
            </a:xfrm>
            <a:prstGeom prst="rect">
              <a:avLst/>
            </a:prstGeom>
            <a:ln w="12700" cap="flat">
              <a:noFill/>
              <a:miter lim="400000"/>
            </a:ln>
            <a:effectLst/>
          </p:spPr>
        </p:pic>
        <p:pic>
          <p:nvPicPr>
            <p:cNvPr id="119" name="Image" descr="Image"/>
            <p:cNvPicPr>
              <a:picLocks noChangeAspect="1"/>
            </p:cNvPicPr>
            <p:nvPr/>
          </p:nvPicPr>
          <p:blipFill>
            <a:blip r:embed="rId5">
              <a:extLst/>
            </a:blip>
            <a:stretch>
              <a:fillRect/>
            </a:stretch>
          </p:blipFill>
          <p:spPr>
            <a:xfrm>
              <a:off x="2690960" y="40208"/>
              <a:ext cx="2649537" cy="1752340"/>
            </a:xfrm>
            <a:prstGeom prst="rect">
              <a:avLst/>
            </a:prstGeom>
            <a:ln w="12700" cap="flat">
              <a:noFill/>
              <a:miter lim="400000"/>
            </a:ln>
            <a:effectLst/>
          </p:spPr>
        </p:pic>
        <p:pic>
          <p:nvPicPr>
            <p:cNvPr id="120" name="Image" descr="Image"/>
            <p:cNvPicPr>
              <a:picLocks noChangeAspect="1"/>
            </p:cNvPicPr>
            <p:nvPr/>
          </p:nvPicPr>
          <p:blipFill>
            <a:blip r:embed="rId6">
              <a:extLst/>
            </a:blip>
            <a:stretch>
              <a:fillRect/>
            </a:stretch>
          </p:blipFill>
          <p:spPr>
            <a:xfrm>
              <a:off x="0" y="40208"/>
              <a:ext cx="2547518" cy="1752340"/>
            </a:xfrm>
            <a:prstGeom prst="rect">
              <a:avLst/>
            </a:prstGeom>
            <a:ln w="12700" cap="flat">
              <a:noFill/>
              <a:miter lim="400000"/>
            </a:ln>
            <a:effectLst/>
          </p:spPr>
        </p:pic>
      </p:grpSp>
      <p:sp>
        <p:nvSpPr>
          <p:cNvPr id="122" name="Rectangle 3"/>
          <p:cNvSpPr txBox="1"/>
          <p:nvPr/>
        </p:nvSpPr>
        <p:spPr>
          <a:xfrm>
            <a:off x="152400" y="6128592"/>
            <a:ext cx="8839200" cy="610424"/>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algn="ctr">
              <a:spcBef>
                <a:spcPts val="400"/>
              </a:spcBef>
              <a:defRPr sz="1200" b="0" i="1">
                <a:solidFill>
                  <a:srgbClr val="2BAD81"/>
                </a:solidFill>
                <a:effectLst>
                  <a:outerShdw blurRad="38100" dist="38100" dir="2700000" rotWithShape="0">
                    <a:srgbClr val="000000"/>
                  </a:outerShdw>
                </a:effectLst>
                <a:latin typeface="+mj-lt"/>
                <a:ea typeface="+mj-ea"/>
                <a:cs typeface="+mj-cs"/>
                <a:sym typeface="Arial"/>
              </a:defRPr>
            </a:pPr>
            <a:r>
              <a:rPr dirty="0"/>
              <a:t>2) </a:t>
            </a:r>
            <a:r>
              <a:rPr u="sng" dirty="0">
                <a:solidFill>
                  <a:srgbClr val="00CCFF"/>
                </a:solidFill>
                <a:uFill>
                  <a:solidFill>
                    <a:srgbClr val="00CCFF"/>
                  </a:solidFill>
                </a:uFill>
                <a:hlinkClick r:id="rId7"/>
              </a:rPr>
              <a:t>https://www.spokesman.com/stories/2019/sep/11/we-believe-in-the-salmon-company-demonstrates-salm/</a:t>
            </a:r>
          </a:p>
          <a:p>
            <a:pPr algn="ctr">
              <a:spcBef>
                <a:spcPts val="400"/>
              </a:spcBef>
              <a:defRPr sz="300" b="0" i="1">
                <a:solidFill>
                  <a:srgbClr val="2BAD81"/>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sz="1200" b="0" i="1">
                <a:solidFill>
                  <a:srgbClr val="2BAD81"/>
                </a:solidFill>
                <a:effectLst>
                  <a:outerShdw blurRad="38100" dist="38100" dir="2700000" rotWithShape="0">
                    <a:srgbClr val="000000"/>
                  </a:outerShdw>
                </a:effectLst>
                <a:latin typeface="+mj-lt"/>
                <a:ea typeface="+mj-ea"/>
                <a:cs typeface="+mj-cs"/>
                <a:sym typeface="Arial"/>
              </a:defRPr>
            </a:pPr>
            <a:r>
              <a:rPr dirty="0"/>
              <a:t>3)  </a:t>
            </a:r>
            <a:r>
              <a:rPr dirty="0" smtClean="0"/>
              <a:t>Who</a:t>
            </a:r>
            <a:r>
              <a:rPr lang="en-US" dirty="0" err="1" smtClean="0"/>
              <a:t>o</a:t>
            </a:r>
            <a:r>
              <a:rPr dirty="0" smtClean="0"/>
              <a:t>shh </a:t>
            </a:r>
            <a:r>
              <a:rPr lang="en-US" dirty="0" smtClean="0"/>
              <a:t>homepage</a:t>
            </a:r>
            <a:r>
              <a:rPr dirty="0" smtClean="0"/>
              <a:t> </a:t>
            </a:r>
            <a:r>
              <a:rPr dirty="0"/>
              <a:t>video: </a:t>
            </a:r>
            <a:r>
              <a:rPr u="sng" dirty="0">
                <a:solidFill>
                  <a:srgbClr val="00CCFF"/>
                </a:solidFill>
                <a:uFill>
                  <a:solidFill>
                    <a:srgbClr val="00CCFF"/>
                  </a:solidFill>
                </a:uFill>
                <a:hlinkClick r:id="rId8"/>
              </a:rPr>
              <a:t>https://www.whooshh.com</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0"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631" name="Rectangle 2"/>
          <p:cNvSpPr txBox="1">
            <a:spLocks noGrp="1"/>
          </p:cNvSpPr>
          <p:nvPr>
            <p:ph type="title"/>
          </p:nvPr>
        </p:nvSpPr>
        <p:spPr>
          <a:xfrm>
            <a:off x="304800" y="76199"/>
            <a:ext cx="8534400" cy="675219"/>
          </a:xfrm>
          <a:prstGeom prst="rect">
            <a:avLst/>
          </a:prstGeom>
        </p:spPr>
        <p:txBody>
          <a:bodyPr/>
          <a:lstStyle>
            <a:lvl1pPr>
              <a:tabLst>
                <a:tab pos="457200" algn="l"/>
                <a:tab pos="914400" algn="l"/>
                <a:tab pos="1371600" algn="l"/>
                <a:tab pos="1828800" algn="l"/>
                <a:tab pos="2286000" algn="l"/>
              </a:tabLst>
              <a:defRPr sz="2000" b="1">
                <a:solidFill>
                  <a:srgbClr val="FFCC00"/>
                </a:solidFill>
              </a:defRPr>
            </a:lvl1pPr>
          </a:lstStyle>
          <a:p>
            <a:r>
              <a:t>Limits of Hydropower / Objections to Hydropower:</a:t>
            </a:r>
          </a:p>
        </p:txBody>
      </p:sp>
      <p:sp>
        <p:nvSpPr>
          <p:cNvPr id="632" name="Rectangle 3"/>
          <p:cNvSpPr txBox="1">
            <a:spLocks noGrp="1"/>
          </p:cNvSpPr>
          <p:nvPr>
            <p:ph type="body" idx="1"/>
          </p:nvPr>
        </p:nvSpPr>
        <p:spPr>
          <a:xfrm>
            <a:off x="140255" y="821730"/>
            <a:ext cx="9003746" cy="5602813"/>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rPr dirty="0"/>
              <a:t>Opening this note set I described my textbooks' strange avoidance of hydropower</a:t>
            </a:r>
          </a:p>
          <a:p>
            <a:pPr>
              <a:tabLst>
                <a:tab pos="457200" algn="l"/>
                <a:tab pos="914400" algn="l"/>
                <a:tab pos="1371600" algn="l"/>
                <a:tab pos="1828800" algn="l"/>
                <a:tab pos="2286000" algn="l"/>
              </a:tabLst>
              <a:defRPr sz="700">
                <a:latin typeface="+mn-lt"/>
                <a:ea typeface="+mn-ea"/>
                <a:cs typeface="+mn-cs"/>
                <a:sym typeface="Arial"/>
              </a:defRPr>
            </a:pPr>
            <a:endParaRPr dirty="0"/>
          </a:p>
          <a:p>
            <a:pPr>
              <a:tabLst>
                <a:tab pos="457200" algn="l"/>
                <a:tab pos="914400" algn="l"/>
                <a:tab pos="1371600" algn="l"/>
                <a:tab pos="1828800" algn="l"/>
                <a:tab pos="2286000" algn="l"/>
              </a:tabLst>
              <a:defRPr sz="1800">
                <a:latin typeface="+mn-lt"/>
                <a:ea typeface="+mn-ea"/>
                <a:cs typeface="+mn-cs"/>
                <a:sym typeface="Arial"/>
              </a:defRPr>
            </a:pPr>
            <a:r>
              <a:rPr dirty="0"/>
              <a:t>	But we've now discussed a lot of reasons </a:t>
            </a:r>
            <a:r>
              <a:rPr b="1" dirty="0"/>
              <a:t>for</a:t>
            </a:r>
            <a:r>
              <a:rPr dirty="0"/>
              <a:t> using hydropower</a:t>
            </a:r>
          </a:p>
          <a:p>
            <a:pPr>
              <a:tabLst>
                <a:tab pos="457200" algn="l"/>
                <a:tab pos="914400" algn="l"/>
                <a:tab pos="1371600" algn="l"/>
                <a:tab pos="1828800" algn="l"/>
                <a:tab pos="2286000" algn="l"/>
              </a:tabLst>
              <a:defRPr sz="800">
                <a:latin typeface="+mn-lt"/>
                <a:ea typeface="+mn-ea"/>
                <a:cs typeface="+mn-cs"/>
                <a:sym typeface="Arial"/>
              </a:defRPr>
            </a:pPr>
            <a:endParaRPr dirty="0"/>
          </a:p>
          <a:p>
            <a:pPr algn="ctr">
              <a:tabLst>
                <a:tab pos="457200" algn="l"/>
                <a:tab pos="914400" algn="l"/>
                <a:tab pos="1371600" algn="l"/>
                <a:tab pos="1828800" algn="l"/>
                <a:tab pos="2286000" algn="l"/>
              </a:tabLst>
              <a:defRPr sz="1800">
                <a:latin typeface="+mn-lt"/>
                <a:ea typeface="+mn-ea"/>
                <a:cs typeface="+mn-cs"/>
                <a:sym typeface="Arial"/>
              </a:defRPr>
            </a:pPr>
            <a:r>
              <a:rPr dirty="0"/>
              <a:t>What is the source of this disconnect?  </a:t>
            </a:r>
          </a:p>
          <a:p>
            <a:pPr algn="ctr">
              <a:tabLst>
                <a:tab pos="457200" algn="l"/>
                <a:tab pos="914400" algn="l"/>
                <a:tab pos="1371600" algn="l"/>
                <a:tab pos="1828800" algn="l"/>
                <a:tab pos="2286000" algn="l"/>
              </a:tabLst>
              <a:defRPr sz="1400">
                <a:latin typeface="+mn-lt"/>
                <a:ea typeface="+mn-ea"/>
                <a:cs typeface="+mn-cs"/>
                <a:sym typeface="Arial"/>
              </a:defRPr>
            </a:pPr>
            <a:endParaRPr dirty="0"/>
          </a:p>
          <a:p>
            <a:pPr>
              <a:tabLst>
                <a:tab pos="457200" algn="l"/>
                <a:tab pos="914400" algn="l"/>
                <a:tab pos="1371600" algn="l"/>
                <a:tab pos="1828800" algn="l"/>
                <a:tab pos="2286000" algn="l"/>
              </a:tabLst>
              <a:defRPr sz="1800" b="1">
                <a:latin typeface="+mn-lt"/>
                <a:ea typeface="+mn-ea"/>
                <a:cs typeface="+mn-cs"/>
                <a:sym typeface="Arial"/>
              </a:defRPr>
            </a:pPr>
            <a:r>
              <a:rPr dirty="0"/>
              <a:t>Some of the most commonly cited limits &amp; objections to hydropower:</a:t>
            </a:r>
          </a:p>
          <a:p>
            <a:pPr>
              <a:tabLst>
                <a:tab pos="457200" algn="l"/>
                <a:tab pos="914400" algn="l"/>
                <a:tab pos="1371600" algn="l"/>
                <a:tab pos="1828800" algn="l"/>
                <a:tab pos="2286000" algn="l"/>
              </a:tabLst>
              <a:defRPr sz="900">
                <a:latin typeface="+mn-lt"/>
                <a:ea typeface="+mn-ea"/>
                <a:cs typeface="+mn-cs"/>
                <a:sym typeface="Arial"/>
              </a:defRPr>
            </a:pPr>
            <a:endParaRPr dirty="0"/>
          </a:p>
          <a:p>
            <a:pPr>
              <a:tabLst>
                <a:tab pos="457200" algn="l"/>
                <a:tab pos="914400" algn="l"/>
                <a:tab pos="1371600" algn="l"/>
                <a:tab pos="1828800" algn="l"/>
                <a:tab pos="2286000" algn="l"/>
              </a:tabLst>
              <a:defRPr sz="1800">
                <a:latin typeface="+mn-lt"/>
                <a:ea typeface="+mn-ea"/>
                <a:cs typeface="+mn-cs"/>
                <a:sym typeface="Arial"/>
              </a:defRPr>
            </a:pPr>
            <a:r>
              <a:rPr dirty="0"/>
              <a:t>	Drought &amp; climate change impact upon hydropower output</a:t>
            </a:r>
            <a:endParaRPr sz="700" dirty="0"/>
          </a:p>
          <a:p>
            <a:pPr>
              <a:tabLst>
                <a:tab pos="457200" algn="l"/>
                <a:tab pos="914400" algn="l"/>
                <a:tab pos="1371600" algn="l"/>
                <a:tab pos="1828800" algn="l"/>
                <a:tab pos="2286000" algn="l"/>
              </a:tabLst>
              <a:defRPr sz="900">
                <a:latin typeface="+mn-lt"/>
                <a:ea typeface="+mn-ea"/>
                <a:cs typeface="+mn-cs"/>
                <a:sym typeface="Arial"/>
              </a:defRPr>
            </a:pPr>
            <a:endParaRPr dirty="0"/>
          </a:p>
          <a:p>
            <a:pPr>
              <a:tabLst>
                <a:tab pos="457200" algn="l"/>
                <a:tab pos="914400" algn="l"/>
                <a:tab pos="1371600" algn="l"/>
                <a:tab pos="1828800" algn="l"/>
                <a:tab pos="2286000" algn="l"/>
              </a:tabLst>
              <a:defRPr sz="700">
                <a:latin typeface="+mn-lt"/>
                <a:ea typeface="+mn-ea"/>
                <a:cs typeface="+mn-cs"/>
                <a:sym typeface="Arial"/>
              </a:defRPr>
            </a:pPr>
            <a:r>
              <a:rPr dirty="0"/>
              <a:t>	</a:t>
            </a:r>
            <a:r>
              <a:rPr sz="1800" dirty="0"/>
              <a:t>Negation of hydropower's greeness due to concrete's carbon footprint</a:t>
            </a:r>
          </a:p>
          <a:p>
            <a:pPr>
              <a:tabLst>
                <a:tab pos="457200" algn="l"/>
                <a:tab pos="914400" algn="l"/>
                <a:tab pos="1371600" algn="l"/>
                <a:tab pos="1828800" algn="l"/>
                <a:tab pos="2286000" algn="l"/>
              </a:tabLst>
              <a:defRPr sz="900">
                <a:latin typeface="+mn-lt"/>
                <a:ea typeface="+mn-ea"/>
                <a:cs typeface="+mn-cs"/>
                <a:sym typeface="Arial"/>
              </a:defRPr>
            </a:pPr>
            <a:endParaRPr dirty="0"/>
          </a:p>
          <a:p>
            <a:pPr>
              <a:tabLst>
                <a:tab pos="457200" algn="l"/>
                <a:tab pos="914400" algn="l"/>
                <a:tab pos="1371600" algn="l"/>
                <a:tab pos="1828800" algn="l"/>
                <a:tab pos="2286000" algn="l"/>
              </a:tabLst>
              <a:defRPr sz="1800">
                <a:latin typeface="+mn-lt"/>
                <a:ea typeface="+mn-ea"/>
                <a:cs typeface="+mn-cs"/>
                <a:sym typeface="Arial"/>
              </a:defRPr>
            </a:pPr>
            <a:r>
              <a:rPr dirty="0"/>
              <a:t>	Environmental impacts of dams &amp; reservoirs including:</a:t>
            </a:r>
          </a:p>
          <a:p>
            <a:pPr>
              <a:tabLst>
                <a:tab pos="457200" algn="l"/>
                <a:tab pos="914400" algn="l"/>
                <a:tab pos="1371600" algn="l"/>
                <a:tab pos="1828800" algn="l"/>
                <a:tab pos="2286000" algn="l"/>
              </a:tabLst>
              <a:defRPr sz="800">
                <a:latin typeface="+mn-lt"/>
                <a:ea typeface="+mn-ea"/>
                <a:cs typeface="+mn-cs"/>
                <a:sym typeface="Arial"/>
              </a:defRPr>
            </a:pPr>
            <a:endParaRPr dirty="0"/>
          </a:p>
          <a:p>
            <a:pPr>
              <a:tabLst>
                <a:tab pos="457200" algn="l"/>
                <a:tab pos="914400" algn="l"/>
                <a:tab pos="1371600" algn="l"/>
                <a:tab pos="1828800" algn="l"/>
                <a:tab pos="2286000" algn="l"/>
              </a:tabLst>
              <a:defRPr sz="1800">
                <a:latin typeface="+mn-lt"/>
                <a:ea typeface="+mn-ea"/>
                <a:cs typeface="+mn-cs"/>
                <a:sym typeface="Arial"/>
              </a:defRPr>
            </a:pPr>
            <a:r>
              <a:rPr dirty="0"/>
              <a:t>		</a:t>
            </a:r>
            <a:r>
              <a:rPr dirty="0" smtClean="0"/>
              <a:t>Possible </a:t>
            </a:r>
            <a:r>
              <a:rPr dirty="0"/>
              <a:t>disruption of fishes spawning migrations</a:t>
            </a:r>
          </a:p>
          <a:p>
            <a:pPr>
              <a:tabLst>
                <a:tab pos="457200" algn="l"/>
                <a:tab pos="914400" algn="l"/>
                <a:tab pos="1371600" algn="l"/>
                <a:tab pos="1828800" algn="l"/>
                <a:tab pos="2286000" algn="l"/>
              </a:tabLst>
              <a:defRPr sz="900">
                <a:latin typeface="+mn-lt"/>
                <a:ea typeface="+mn-ea"/>
                <a:cs typeface="+mn-cs"/>
                <a:sym typeface="Arial"/>
              </a:defRPr>
            </a:pPr>
            <a:endParaRPr dirty="0"/>
          </a:p>
          <a:p>
            <a:pPr>
              <a:tabLst>
                <a:tab pos="457200" algn="l"/>
                <a:tab pos="914400" algn="l"/>
                <a:tab pos="1371600" algn="l"/>
                <a:tab pos="1828800" algn="l"/>
                <a:tab pos="2286000" algn="l"/>
              </a:tabLst>
              <a:defRPr sz="1800">
                <a:latin typeface="+mn-lt"/>
                <a:ea typeface="+mn-ea"/>
                <a:cs typeface="+mn-cs"/>
                <a:sym typeface="Arial"/>
              </a:defRPr>
            </a:pPr>
            <a:r>
              <a:rPr dirty="0"/>
              <a:t>		Impact upon rain forests &amp; tropical river deltas</a:t>
            </a:r>
          </a:p>
          <a:p>
            <a:pPr>
              <a:tabLst>
                <a:tab pos="457200" algn="l"/>
                <a:tab pos="914400" algn="l"/>
                <a:tab pos="1371600" algn="l"/>
                <a:tab pos="1828800" algn="l"/>
                <a:tab pos="2286000" algn="l"/>
              </a:tabLst>
              <a:defRPr sz="1000">
                <a:latin typeface="+mn-lt"/>
                <a:ea typeface="+mn-ea"/>
                <a:cs typeface="+mn-cs"/>
                <a:sym typeface="Arial"/>
              </a:defRPr>
            </a:pPr>
            <a:endParaRPr dirty="0"/>
          </a:p>
          <a:p>
            <a:pPr>
              <a:tabLst>
                <a:tab pos="457200" algn="l"/>
                <a:tab pos="914400" algn="l"/>
                <a:tab pos="1371600" algn="l"/>
                <a:tab pos="1828800" algn="l"/>
                <a:tab pos="2286000" algn="l"/>
              </a:tabLst>
              <a:defRPr sz="1800">
                <a:latin typeface="+mn-lt"/>
                <a:ea typeface="+mn-ea"/>
                <a:cs typeface="+mn-cs"/>
                <a:sym typeface="Arial"/>
              </a:defRPr>
            </a:pPr>
            <a:r>
              <a:rPr dirty="0"/>
              <a:t>	 The possible liberation of soil mercury into newly filled reservoirs</a:t>
            </a:r>
          </a:p>
          <a:p>
            <a:pPr>
              <a:tabLst>
                <a:tab pos="457200" algn="l"/>
                <a:tab pos="914400" algn="l"/>
                <a:tab pos="1371600" algn="l"/>
                <a:tab pos="1828800" algn="l"/>
                <a:tab pos="2286000" algn="l"/>
              </a:tabLst>
              <a:defRPr sz="1100">
                <a:latin typeface="+mn-lt"/>
                <a:ea typeface="+mn-ea"/>
                <a:cs typeface="+mn-cs"/>
                <a:sym typeface="Arial"/>
              </a:defRPr>
            </a:pPr>
            <a:endParaRPr dirty="0"/>
          </a:p>
          <a:p>
            <a:pPr algn="ctr">
              <a:spcBef>
                <a:spcPts val="300"/>
              </a:spcBef>
              <a:tabLst>
                <a:tab pos="457200" algn="l"/>
                <a:tab pos="914400" algn="l"/>
                <a:tab pos="1371600" algn="l"/>
                <a:tab pos="1828800" algn="l"/>
                <a:tab pos="2286000" algn="l"/>
              </a:tabLst>
              <a:defRPr sz="1600">
                <a:latin typeface="+mn-lt"/>
                <a:ea typeface="+mn-ea"/>
                <a:cs typeface="+mn-cs"/>
                <a:sym typeface="Arial"/>
              </a:defRPr>
            </a:pPr>
            <a:r>
              <a:rPr dirty="0"/>
              <a:t>Considering those limitations &amp; objections in that order:</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 name="Rectangle 5"/>
          <p:cNvSpPr txBox="1"/>
          <p:nvPr/>
        </p:nvSpPr>
        <p:spPr>
          <a:xfrm>
            <a:off x="381000" y="4027323"/>
            <a:ext cx="4343400" cy="54407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www.dailymail.co.uk/news/article-2549619/Shocking-pictures-reveal-Lake-Mead-shrinking-dangerously-low-levels-threatening-Las-Vegas-water-supply.html</a:t>
            </a:r>
          </a:p>
        </p:txBody>
      </p:sp>
      <p:sp>
        <p:nvSpPr>
          <p:cNvPr id="635" name="Rectangle 3"/>
          <p:cNvSpPr txBox="1">
            <a:spLocks noGrp="1"/>
          </p:cNvSpPr>
          <p:nvPr>
            <p:ph type="body" idx="1"/>
          </p:nvPr>
        </p:nvSpPr>
        <p:spPr>
          <a:xfrm>
            <a:off x="228600" y="805071"/>
            <a:ext cx="8763000" cy="4806236"/>
          </a:xfrm>
          <a:prstGeom prst="rect">
            <a:avLst/>
          </a:prstGeom>
        </p:spPr>
        <p:txBody>
          <a:bodyPr/>
          <a:lstStyle/>
          <a:p>
            <a:pPr>
              <a:defRPr sz="1800">
                <a:latin typeface="+mn-lt"/>
                <a:ea typeface="+mn-ea"/>
                <a:cs typeface="+mn-cs"/>
                <a:sym typeface="Arial"/>
              </a:defRPr>
            </a:pPr>
            <a:r>
              <a:t>The poster child for this concern is Hoover Dam and its Lake Mead reservoir</a:t>
            </a:r>
          </a:p>
          <a:p>
            <a:pPr>
              <a:defRPr sz="1100">
                <a:latin typeface="+mn-lt"/>
                <a:ea typeface="+mn-ea"/>
                <a:cs typeface="+mn-cs"/>
                <a:sym typeface="Arial"/>
              </a:defRPr>
            </a:pPr>
            <a:endParaRPr/>
          </a:p>
          <a:p>
            <a:pPr>
              <a:defRPr sz="1800">
                <a:latin typeface="+mn-lt"/>
                <a:ea typeface="+mn-ea"/>
                <a:cs typeface="+mn-cs"/>
                <a:sym typeface="Arial"/>
              </a:defRPr>
            </a:pPr>
            <a:r>
              <a:t>Compare these upriver photos of that dam and its penstock's water input towers:	</a:t>
            </a:r>
          </a:p>
          <a:p>
            <a:pPr>
              <a:spcBef>
                <a:spcPts val="100"/>
              </a:spcBef>
              <a:defRPr sz="700">
                <a:latin typeface="+mn-lt"/>
                <a:ea typeface="+mn-ea"/>
                <a:cs typeface="+mn-cs"/>
                <a:sym typeface="Arial"/>
              </a:defRPr>
            </a:pPr>
            <a:r>
              <a:t>	</a:t>
            </a:r>
          </a:p>
          <a:p>
            <a:pPr>
              <a:defRPr sz="1800">
                <a:latin typeface="+mn-lt"/>
                <a:ea typeface="+mn-ea"/>
                <a:cs typeface="+mn-cs"/>
                <a:sym typeface="Arial"/>
              </a:defRPr>
            </a:pPr>
            <a:r>
              <a:t>   For the filled reservoir:			In 2013 w/ reservoir at </a:t>
            </a:r>
            <a:r>
              <a:rPr>
                <a:solidFill>
                  <a:srgbClr val="FFCC00"/>
                </a:solidFill>
              </a:rPr>
              <a:t>47% </a:t>
            </a:r>
            <a:r>
              <a:t>capacity:</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a:latin typeface="+mn-lt"/>
                <a:ea typeface="+mn-ea"/>
                <a:cs typeface="+mn-cs"/>
                <a:sym typeface="Arial"/>
              </a:defRPr>
            </a:pPr>
            <a:endParaRPr sz="1800"/>
          </a:p>
          <a:p>
            <a:pPr algn="ctr">
              <a:defRPr sz="1800">
                <a:latin typeface="+mn-lt"/>
                <a:ea typeface="+mn-ea"/>
                <a:cs typeface="+mn-cs"/>
                <a:sym typeface="Arial"/>
              </a:defRPr>
            </a:pPr>
            <a:r>
              <a:t>With more recent years flirting with this possibility:</a:t>
            </a:r>
          </a:p>
        </p:txBody>
      </p:sp>
      <p:pic>
        <p:nvPicPr>
          <p:cNvPr id="636" name="Picture 16" descr="Picture 16"/>
          <p:cNvPicPr>
            <a:picLocks noChangeAspect="1"/>
          </p:cNvPicPr>
          <p:nvPr/>
        </p:nvPicPr>
        <p:blipFill>
          <a:blip r:embed="rId2">
            <a:extLst/>
          </a:blip>
          <a:stretch>
            <a:fillRect/>
          </a:stretch>
        </p:blipFill>
        <p:spPr>
          <a:xfrm>
            <a:off x="146150" y="2291603"/>
            <a:ext cx="4924476" cy="1619356"/>
          </a:xfrm>
          <a:prstGeom prst="rect">
            <a:avLst/>
          </a:prstGeom>
          <a:ln w="12700">
            <a:miter lim="400000"/>
          </a:ln>
        </p:spPr>
      </p:pic>
      <p:pic>
        <p:nvPicPr>
          <p:cNvPr id="637" name="Picture 17" descr="Picture 17"/>
          <p:cNvPicPr>
            <a:picLocks noChangeAspect="1"/>
          </p:cNvPicPr>
          <p:nvPr/>
        </p:nvPicPr>
        <p:blipFill>
          <a:blip r:embed="rId3">
            <a:extLst/>
          </a:blip>
          <a:stretch>
            <a:fillRect/>
          </a:stretch>
        </p:blipFill>
        <p:spPr>
          <a:xfrm>
            <a:off x="5867400" y="2215403"/>
            <a:ext cx="3125118" cy="2075080"/>
          </a:xfrm>
          <a:prstGeom prst="rect">
            <a:avLst/>
          </a:prstGeom>
          <a:ln w="12700">
            <a:miter lim="400000"/>
          </a:ln>
        </p:spPr>
      </p:pic>
      <p:sp>
        <p:nvSpPr>
          <p:cNvPr id="638" name="Rectangle 5"/>
          <p:cNvSpPr txBox="1"/>
          <p:nvPr/>
        </p:nvSpPr>
        <p:spPr>
          <a:xfrm>
            <a:off x="5715000" y="4365252"/>
            <a:ext cx="3505200" cy="39167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https://groksurf.com/2013/08/05/san-diego-regional-water-news-roundup-jul-29-aug-4-2013/</a:t>
            </a:r>
          </a:p>
        </p:txBody>
      </p:sp>
      <p:sp>
        <p:nvSpPr>
          <p:cNvPr id="639" name="Rectangle 2"/>
          <p:cNvSpPr txBox="1">
            <a:spLocks noGrp="1"/>
          </p:cNvSpPr>
          <p:nvPr>
            <p:ph type="title"/>
          </p:nvPr>
        </p:nvSpPr>
        <p:spPr>
          <a:xfrm>
            <a:off x="0" y="98286"/>
            <a:ext cx="9144000" cy="537633"/>
          </a:xfrm>
          <a:prstGeom prst="rect">
            <a:avLst/>
          </a:prstGeom>
        </p:spPr>
        <p:txBody>
          <a:bodyPr/>
          <a:lstStyle>
            <a:lvl1pPr>
              <a:defRPr sz="2000" b="1"/>
            </a:lvl1pPr>
          </a:lstStyle>
          <a:p>
            <a:r>
              <a:t>Impact of drought &amp; climate change upon hydropower output?</a:t>
            </a:r>
          </a:p>
        </p:txBody>
      </p:sp>
      <p:grpSp>
        <p:nvGrpSpPr>
          <p:cNvPr id="658" name="Group 37"/>
          <p:cNvGrpSpPr/>
          <p:nvPr/>
        </p:nvGrpSpPr>
        <p:grpSpPr>
          <a:xfrm>
            <a:off x="2249567" y="5289825"/>
            <a:ext cx="4740943" cy="1343947"/>
            <a:chOff x="0" y="0"/>
            <a:chExt cx="4740941" cy="1343946"/>
          </a:xfrm>
        </p:grpSpPr>
        <p:sp>
          <p:nvSpPr>
            <p:cNvPr id="640" name="Rectangle 10"/>
            <p:cNvSpPr/>
            <p:nvPr/>
          </p:nvSpPr>
          <p:spPr>
            <a:xfrm>
              <a:off x="11102" y="1030359"/>
              <a:ext cx="1554409" cy="313588"/>
            </a:xfrm>
            <a:prstGeom prst="rect">
              <a:avLst/>
            </a:pr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41" name="Trapezoid 11"/>
            <p:cNvSpPr/>
            <p:nvPr/>
          </p:nvSpPr>
          <p:spPr>
            <a:xfrm>
              <a:off x="566247" y="-1"/>
              <a:ext cx="999262" cy="10303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42" name="Rectangle 12"/>
            <p:cNvSpPr/>
            <p:nvPr/>
          </p:nvSpPr>
          <p:spPr>
            <a:xfrm>
              <a:off x="0" y="1137875"/>
              <a:ext cx="1165806" cy="89597"/>
            </a:xfrm>
            <a:prstGeom prst="rect">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646" name="Curved Right Arrow 13"/>
            <p:cNvGrpSpPr/>
            <p:nvPr/>
          </p:nvGrpSpPr>
          <p:grpSpPr>
            <a:xfrm>
              <a:off x="230868" y="1119950"/>
              <a:ext cx="273699" cy="89602"/>
              <a:chOff x="0" y="0"/>
              <a:chExt cx="273698" cy="89601"/>
            </a:xfrm>
          </p:grpSpPr>
          <p:sp>
            <p:nvSpPr>
              <p:cNvPr id="643" name="Shape"/>
              <p:cNvSpPr/>
              <p:nvPr/>
            </p:nvSpPr>
            <p:spPr>
              <a:xfrm rot="5400000">
                <a:off x="92048" y="-92049"/>
                <a:ext cx="89602" cy="273699"/>
              </a:xfrm>
              <a:custGeom>
                <a:avLst/>
                <a:gdLst/>
                <a:ahLst/>
                <a:cxnLst>
                  <a:cxn ang="0">
                    <a:pos x="wd2" y="hd2"/>
                  </a:cxn>
                  <a:cxn ang="5400000">
                    <a:pos x="wd2" y="hd2"/>
                  </a:cxn>
                  <a:cxn ang="10800000">
                    <a:pos x="wd2" y="hd2"/>
                  </a:cxn>
                  <a:cxn ang="16200000">
                    <a:pos x="wd2" y="hd2"/>
                  </a:cxn>
                </a:cxnLst>
                <a:rect l="0" t="0" r="r" b="b"/>
                <a:pathLst>
                  <a:path w="20642" h="21600" extrusionOk="0">
                    <a:moveTo>
                      <a:pt x="1" y="9627"/>
                    </a:moveTo>
                    <a:cubicBezTo>
                      <a:pt x="1" y="14017"/>
                      <a:pt x="6369" y="17851"/>
                      <a:pt x="15482" y="18949"/>
                    </a:cubicBezTo>
                    <a:lnTo>
                      <a:pt x="15482" y="18065"/>
                    </a:lnTo>
                    <a:lnTo>
                      <a:pt x="20642" y="20138"/>
                    </a:lnTo>
                    <a:lnTo>
                      <a:pt x="15482" y="21600"/>
                    </a:lnTo>
                    <a:lnTo>
                      <a:pt x="15482" y="20716"/>
                    </a:lnTo>
                    <a:cubicBezTo>
                      <a:pt x="6369" y="19619"/>
                      <a:pt x="1" y="15785"/>
                      <a:pt x="1" y="11395"/>
                    </a:cubicBezTo>
                    <a:close/>
                    <a:moveTo>
                      <a:pt x="20642" y="1768"/>
                    </a:moveTo>
                    <a:cubicBezTo>
                      <a:pt x="9977" y="1768"/>
                      <a:pt x="1068" y="5558"/>
                      <a:pt x="89" y="10511"/>
                    </a:cubicBezTo>
                    <a:lnTo>
                      <a:pt x="89" y="10511"/>
                    </a:lnTo>
                    <a:cubicBezTo>
                      <a:pt x="-958" y="5217"/>
                      <a:pt x="7396" y="529"/>
                      <a:pt x="18747" y="41"/>
                    </a:cubicBezTo>
                    <a:cubicBezTo>
                      <a:pt x="19377" y="14"/>
                      <a:pt x="20009" y="0"/>
                      <a:pt x="20642"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4" name="Shape"/>
              <p:cNvSpPr/>
              <p:nvPr/>
            </p:nvSpPr>
            <p:spPr>
              <a:xfrm rot="5400000">
                <a:off x="162303" y="-21793"/>
                <a:ext cx="89603" cy="133188"/>
              </a:xfrm>
              <a:custGeom>
                <a:avLst/>
                <a:gdLst/>
                <a:ahLst/>
                <a:cxnLst>
                  <a:cxn ang="0">
                    <a:pos x="wd2" y="hd2"/>
                  </a:cxn>
                  <a:cxn ang="5400000">
                    <a:pos x="wd2" y="hd2"/>
                  </a:cxn>
                  <a:cxn ang="10800000">
                    <a:pos x="wd2" y="hd2"/>
                  </a:cxn>
                  <a:cxn ang="16200000">
                    <a:pos x="wd2" y="hd2"/>
                  </a:cxn>
                </a:cxnLst>
                <a:rect l="0" t="0" r="r" b="b"/>
                <a:pathLst>
                  <a:path w="20642" h="21600" extrusionOk="0">
                    <a:moveTo>
                      <a:pt x="20642" y="3633"/>
                    </a:moveTo>
                    <a:cubicBezTo>
                      <a:pt x="9977" y="3633"/>
                      <a:pt x="1068" y="11421"/>
                      <a:pt x="89" y="21600"/>
                    </a:cubicBezTo>
                    <a:lnTo>
                      <a:pt x="89" y="21600"/>
                    </a:lnTo>
                    <a:cubicBezTo>
                      <a:pt x="-958" y="10720"/>
                      <a:pt x="7396" y="1087"/>
                      <a:pt x="18747" y="84"/>
                    </a:cubicBezTo>
                    <a:cubicBezTo>
                      <a:pt x="19377" y="28"/>
                      <a:pt x="20009" y="0"/>
                      <a:pt x="20642"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5" name="Line"/>
              <p:cNvSpPr/>
              <p:nvPr/>
            </p:nvSpPr>
            <p:spPr>
              <a:xfrm rot="5400000">
                <a:off x="92051" y="-92046"/>
                <a:ext cx="89597" cy="273699"/>
              </a:xfrm>
              <a:custGeom>
                <a:avLst/>
                <a:gdLst/>
                <a:ahLst/>
                <a:cxnLst>
                  <a:cxn ang="0">
                    <a:pos x="wd2" y="hd2"/>
                  </a:cxn>
                  <a:cxn ang="5400000">
                    <a:pos x="wd2" y="hd2"/>
                  </a:cxn>
                  <a:cxn ang="10800000">
                    <a:pos x="wd2" y="hd2"/>
                  </a:cxn>
                  <a:cxn ang="16200000">
                    <a:pos x="wd2" y="hd2"/>
                  </a:cxn>
                </a:cxnLst>
                <a:rect l="0" t="0" r="r" b="b"/>
                <a:pathLst>
                  <a:path w="21600" h="21600" extrusionOk="0">
                    <a:moveTo>
                      <a:pt x="0" y="9627"/>
                    </a:moveTo>
                    <a:cubicBezTo>
                      <a:pt x="0" y="14017"/>
                      <a:pt x="6663" y="17851"/>
                      <a:pt x="16200" y="18949"/>
                    </a:cubicBezTo>
                    <a:lnTo>
                      <a:pt x="16200" y="18065"/>
                    </a:lnTo>
                    <a:lnTo>
                      <a:pt x="21600" y="20138"/>
                    </a:lnTo>
                    <a:lnTo>
                      <a:pt x="16200" y="21600"/>
                    </a:lnTo>
                    <a:lnTo>
                      <a:pt x="16200" y="20716"/>
                    </a:lnTo>
                    <a:cubicBezTo>
                      <a:pt x="6663" y="19619"/>
                      <a:pt x="0" y="15785"/>
                      <a:pt x="0" y="11395"/>
                    </a:cubicBezTo>
                    <a:lnTo>
                      <a:pt x="0" y="9627"/>
                    </a:lnTo>
                    <a:cubicBezTo>
                      <a:pt x="0" y="4310"/>
                      <a:pt x="9671" y="0"/>
                      <a:pt x="21600" y="0"/>
                    </a:cubicBezTo>
                    <a:lnTo>
                      <a:pt x="21600" y="1768"/>
                    </a:lnTo>
                    <a:cubicBezTo>
                      <a:pt x="10439" y="1768"/>
                      <a:pt x="1116" y="5558"/>
                      <a:pt x="91" y="10511"/>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50" name="Curved Right Arrow 14"/>
            <p:cNvGrpSpPr/>
            <p:nvPr/>
          </p:nvGrpSpPr>
          <p:grpSpPr>
            <a:xfrm>
              <a:off x="245417" y="1233099"/>
              <a:ext cx="273778" cy="89603"/>
              <a:chOff x="0" y="0"/>
              <a:chExt cx="273777" cy="89601"/>
            </a:xfrm>
          </p:grpSpPr>
          <p:sp>
            <p:nvSpPr>
              <p:cNvPr id="647" name="Shape"/>
              <p:cNvSpPr/>
              <p:nvPr/>
            </p:nvSpPr>
            <p:spPr>
              <a:xfrm rot="16200000">
                <a:off x="92087" y="-92088"/>
                <a:ext cx="89603" cy="273778"/>
              </a:xfrm>
              <a:custGeom>
                <a:avLst/>
                <a:gdLst/>
                <a:ahLst/>
                <a:cxnLst>
                  <a:cxn ang="0">
                    <a:pos x="wd2" y="hd2"/>
                  </a:cxn>
                  <a:cxn ang="5400000">
                    <a:pos x="wd2" y="hd2"/>
                  </a:cxn>
                  <a:cxn ang="10800000">
                    <a:pos x="wd2" y="hd2"/>
                  </a:cxn>
                  <a:cxn ang="16200000">
                    <a:pos x="wd2" y="hd2"/>
                  </a:cxn>
                </a:cxnLst>
                <a:rect l="0" t="0" r="r" b="b"/>
                <a:pathLst>
                  <a:path w="20642" h="21600" extrusionOk="0">
                    <a:moveTo>
                      <a:pt x="1" y="9627"/>
                    </a:moveTo>
                    <a:cubicBezTo>
                      <a:pt x="1" y="14018"/>
                      <a:pt x="6368" y="17852"/>
                      <a:pt x="15482" y="18949"/>
                    </a:cubicBezTo>
                    <a:lnTo>
                      <a:pt x="15482" y="18066"/>
                    </a:lnTo>
                    <a:lnTo>
                      <a:pt x="20642" y="20139"/>
                    </a:lnTo>
                    <a:lnTo>
                      <a:pt x="15482" y="21600"/>
                    </a:lnTo>
                    <a:lnTo>
                      <a:pt x="15482" y="20716"/>
                    </a:lnTo>
                    <a:cubicBezTo>
                      <a:pt x="6368" y="19619"/>
                      <a:pt x="1" y="15785"/>
                      <a:pt x="1" y="11395"/>
                    </a:cubicBezTo>
                    <a:close/>
                    <a:moveTo>
                      <a:pt x="20642" y="1767"/>
                    </a:moveTo>
                    <a:cubicBezTo>
                      <a:pt x="9976" y="1767"/>
                      <a:pt x="1067" y="5557"/>
                      <a:pt x="88" y="10511"/>
                    </a:cubicBezTo>
                    <a:cubicBezTo>
                      <a:pt x="-958" y="5216"/>
                      <a:pt x="7396" y="529"/>
                      <a:pt x="18748" y="41"/>
                    </a:cubicBezTo>
                    <a:cubicBezTo>
                      <a:pt x="19377" y="14"/>
                      <a:pt x="20010" y="0"/>
                      <a:pt x="20642"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8" name="Shape"/>
              <p:cNvSpPr/>
              <p:nvPr/>
            </p:nvSpPr>
            <p:spPr>
              <a:xfrm rot="16200000">
                <a:off x="21812" y="-21813"/>
                <a:ext cx="89603" cy="133228"/>
              </a:xfrm>
              <a:custGeom>
                <a:avLst/>
                <a:gdLst/>
                <a:ahLst/>
                <a:cxnLst>
                  <a:cxn ang="0">
                    <a:pos x="wd2" y="hd2"/>
                  </a:cxn>
                  <a:cxn ang="5400000">
                    <a:pos x="wd2" y="hd2"/>
                  </a:cxn>
                  <a:cxn ang="10800000">
                    <a:pos x="wd2" y="hd2"/>
                  </a:cxn>
                  <a:cxn ang="16200000">
                    <a:pos x="wd2" y="hd2"/>
                  </a:cxn>
                </a:cxnLst>
                <a:rect l="0" t="0" r="r" b="b"/>
                <a:pathLst>
                  <a:path w="20642" h="21600" extrusionOk="0">
                    <a:moveTo>
                      <a:pt x="20642" y="3632"/>
                    </a:moveTo>
                    <a:cubicBezTo>
                      <a:pt x="9976" y="3632"/>
                      <a:pt x="1067" y="11420"/>
                      <a:pt x="88" y="21600"/>
                    </a:cubicBezTo>
                    <a:cubicBezTo>
                      <a:pt x="-958" y="10720"/>
                      <a:pt x="7396" y="1086"/>
                      <a:pt x="18748" y="84"/>
                    </a:cubicBezTo>
                    <a:cubicBezTo>
                      <a:pt x="19377" y="28"/>
                      <a:pt x="20010" y="0"/>
                      <a:pt x="20642"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9" name="Line"/>
              <p:cNvSpPr/>
              <p:nvPr/>
            </p:nvSpPr>
            <p:spPr>
              <a:xfrm rot="16200000">
                <a:off x="92090" y="-92091"/>
                <a:ext cx="89597" cy="273778"/>
              </a:xfrm>
              <a:custGeom>
                <a:avLst/>
                <a:gdLst/>
                <a:ahLst/>
                <a:cxnLst>
                  <a:cxn ang="0">
                    <a:pos x="wd2" y="hd2"/>
                  </a:cxn>
                  <a:cxn ang="5400000">
                    <a:pos x="wd2" y="hd2"/>
                  </a:cxn>
                  <a:cxn ang="10800000">
                    <a:pos x="wd2" y="hd2"/>
                  </a:cxn>
                  <a:cxn ang="16200000">
                    <a:pos x="wd2" y="hd2"/>
                  </a:cxn>
                </a:cxnLst>
                <a:rect l="0" t="0" r="r" b="b"/>
                <a:pathLst>
                  <a:path w="21600" h="21600" extrusionOk="0">
                    <a:moveTo>
                      <a:pt x="0" y="9627"/>
                    </a:moveTo>
                    <a:cubicBezTo>
                      <a:pt x="0" y="14018"/>
                      <a:pt x="6663" y="17852"/>
                      <a:pt x="16200" y="18949"/>
                    </a:cubicBezTo>
                    <a:lnTo>
                      <a:pt x="16200" y="18066"/>
                    </a:lnTo>
                    <a:lnTo>
                      <a:pt x="21600" y="20139"/>
                    </a:lnTo>
                    <a:lnTo>
                      <a:pt x="16200" y="21600"/>
                    </a:lnTo>
                    <a:lnTo>
                      <a:pt x="16200" y="20716"/>
                    </a:lnTo>
                    <a:cubicBezTo>
                      <a:pt x="6663" y="19619"/>
                      <a:pt x="0" y="15785"/>
                      <a:pt x="0" y="11395"/>
                    </a:cubicBezTo>
                    <a:lnTo>
                      <a:pt x="0" y="9627"/>
                    </a:lnTo>
                    <a:cubicBezTo>
                      <a:pt x="0" y="4310"/>
                      <a:pt x="9671" y="0"/>
                      <a:pt x="21600" y="0"/>
                    </a:cubicBezTo>
                    <a:lnTo>
                      <a:pt x="21600" y="1767"/>
                    </a:lnTo>
                    <a:cubicBezTo>
                      <a:pt x="10439" y="1767"/>
                      <a:pt x="1116" y="5557"/>
                      <a:pt x="91" y="10511"/>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51" name="Oval 15"/>
            <p:cNvSpPr/>
            <p:nvPr/>
          </p:nvSpPr>
          <p:spPr>
            <a:xfrm>
              <a:off x="291759" y="1154796"/>
              <a:ext cx="166545" cy="134395"/>
            </a:xfrm>
            <a:prstGeom prst="ellipse">
              <a:avLst/>
            </a:prstGeom>
            <a:solidFill>
              <a:srgbClr val="6D6D6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2" name="Isosceles Triangle 19"/>
            <p:cNvSpPr/>
            <p:nvPr/>
          </p:nvSpPr>
          <p:spPr>
            <a:xfrm rot="10800000" flipH="1">
              <a:off x="1410069" y="358386"/>
              <a:ext cx="3330873" cy="6719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2" y="0"/>
                  </a:lnTo>
                  <a:lnTo>
                    <a:pt x="21600" y="21600"/>
                  </a:lnTo>
                  <a:close/>
                </a:path>
              </a:pathLst>
            </a:cu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3" name="Rectangle 20"/>
            <p:cNvSpPr/>
            <p:nvPr/>
          </p:nvSpPr>
          <p:spPr>
            <a:xfrm rot="16200000">
              <a:off x="630950" y="674697"/>
              <a:ext cx="958682" cy="111030"/>
            </a:xfrm>
            <a:prstGeom prst="rect">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657" name="Group 29"/>
            <p:cNvGrpSpPr/>
            <p:nvPr/>
          </p:nvGrpSpPr>
          <p:grpSpPr>
            <a:xfrm>
              <a:off x="1054776" y="191139"/>
              <a:ext cx="319209" cy="77651"/>
              <a:chOff x="0" y="0"/>
              <a:chExt cx="319208" cy="77649"/>
            </a:xfrm>
          </p:grpSpPr>
          <p:sp>
            <p:nvSpPr>
              <p:cNvPr id="654" name="Rectangle 22"/>
              <p:cNvSpPr/>
              <p:nvPr/>
            </p:nvSpPr>
            <p:spPr>
              <a:xfrm>
                <a:off x="-1" y="0"/>
                <a:ext cx="277574" cy="77650"/>
              </a:xfrm>
              <a:prstGeom prst="rect">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55" name="Trapezoid 23"/>
              <p:cNvSpPr/>
              <p:nvPr/>
            </p:nvSpPr>
            <p:spPr>
              <a:xfrm>
                <a:off x="263694" y="2986"/>
                <a:ext cx="55515" cy="447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58" y="0"/>
                    </a:lnTo>
                    <a:lnTo>
                      <a:pt x="17243" y="0"/>
                    </a:lnTo>
                    <a:lnTo>
                      <a:pt x="21600" y="21600"/>
                    </a:lnTo>
                    <a:close/>
                  </a:path>
                </a:pathLst>
              </a:cu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6" name="Trapezoid 24"/>
              <p:cNvSpPr/>
              <p:nvPr/>
            </p:nvSpPr>
            <p:spPr>
              <a:xfrm>
                <a:off x="261380" y="29118"/>
                <a:ext cx="55515" cy="447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58" y="0"/>
                    </a:lnTo>
                    <a:lnTo>
                      <a:pt x="17243" y="0"/>
                    </a:lnTo>
                    <a:lnTo>
                      <a:pt x="21600" y="21600"/>
                    </a:lnTo>
                    <a:close/>
                  </a:path>
                </a:pathLst>
              </a:cu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0" name="Rectangle 5"/>
          <p:cNvSpPr txBox="1"/>
          <p:nvPr/>
        </p:nvSpPr>
        <p:spPr>
          <a:xfrm>
            <a:off x="0" y="5888059"/>
            <a:ext cx="9144000" cy="9500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100" b="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http://www.sandiegouniontribune.com/sdut-southwest-braces-as-lake-mead-water-levels-drop-2014aug12-story.html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https://groksurf.com/2013/08/05/san-diego-regional-water-news-roundup-jul-29-aug-4-2013/</a:t>
            </a:r>
            <a:endParaRPr>
              <a:solidFill>
                <a:srgbClr val="E5FFFF"/>
              </a:solidFill>
            </a:endParaRPr>
          </a:p>
          <a:p>
            <a:pPr algn="ctr">
              <a:defRPr sz="1200" b="0" i="1">
                <a:solidFill>
                  <a:srgbClr val="E5FFFF"/>
                </a:solidFill>
                <a:effectLst>
                  <a:outerShdw blurRad="38100" dist="38100" dir="2700000" rotWithShape="0">
                    <a:srgbClr val="000000"/>
                  </a:outerShdw>
                </a:effectLst>
                <a:latin typeface="+mn-lt"/>
                <a:ea typeface="+mn-ea"/>
                <a:cs typeface="+mn-cs"/>
                <a:sym typeface="Arial"/>
              </a:defRPr>
            </a:pPr>
            <a:r>
              <a:t>3) The Las Vegas water authority IS (frantically?) constructing a new lower water tunnel entrance!</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4) https://www.reviewjournal.com/local/local-las-vegas/latest-forecast-shifts-lake-mead-from-big-gain-to-small-loss/</a:t>
            </a:r>
          </a:p>
        </p:txBody>
      </p:sp>
      <p:sp>
        <p:nvSpPr>
          <p:cNvPr id="661" name="Rectangle 2"/>
          <p:cNvSpPr txBox="1">
            <a:spLocks noGrp="1"/>
          </p:cNvSpPr>
          <p:nvPr>
            <p:ph type="title"/>
          </p:nvPr>
        </p:nvSpPr>
        <p:spPr>
          <a:xfrm>
            <a:off x="304800" y="108227"/>
            <a:ext cx="8534400" cy="477080"/>
          </a:xfrm>
          <a:prstGeom prst="rect">
            <a:avLst/>
          </a:prstGeom>
        </p:spPr>
        <p:txBody>
          <a:bodyPr/>
          <a:lstStyle>
            <a:lvl1pPr>
              <a:defRPr sz="2000"/>
            </a:lvl1pPr>
          </a:lstStyle>
          <a:p>
            <a:r>
              <a:rPr dirty="0"/>
              <a:t>Evolution of that situation:</a:t>
            </a:r>
          </a:p>
        </p:txBody>
      </p:sp>
      <p:sp>
        <p:nvSpPr>
          <p:cNvPr id="662" name="Rectangle 3"/>
          <p:cNvSpPr txBox="1">
            <a:spLocks noGrp="1"/>
          </p:cNvSpPr>
          <p:nvPr>
            <p:ph type="body" sz="quarter" idx="1"/>
          </p:nvPr>
        </p:nvSpPr>
        <p:spPr>
          <a:xfrm>
            <a:off x="152400" y="600770"/>
            <a:ext cx="8763000" cy="533401"/>
          </a:xfrm>
          <a:prstGeom prst="rect">
            <a:avLst/>
          </a:prstGeom>
        </p:spPr>
        <p:txBody>
          <a:bodyPr/>
          <a:lstStyle/>
          <a:p>
            <a:pPr>
              <a:defRPr sz="1800">
                <a:latin typeface="+mn-lt"/>
                <a:ea typeface="+mn-ea"/>
                <a:cs typeface="+mn-cs"/>
                <a:sym typeface="Arial"/>
              </a:defRPr>
            </a:pPr>
            <a:r>
              <a:t>From the AP's 2014 article: "Southwest braces as Lake Mead water levels drop" </a:t>
            </a:r>
            <a:r>
              <a:rPr baseline="30000"/>
              <a:t>1</a:t>
            </a:r>
            <a:r>
              <a:t>	</a:t>
            </a:r>
          </a:p>
        </p:txBody>
      </p:sp>
      <p:sp>
        <p:nvSpPr>
          <p:cNvPr id="663" name="Rectangle 3"/>
          <p:cNvSpPr txBox="1"/>
          <p:nvPr/>
        </p:nvSpPr>
        <p:spPr>
          <a:xfrm>
            <a:off x="394244" y="1085582"/>
            <a:ext cx="992120" cy="359842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Date:</a:t>
            </a:r>
            <a:r>
              <a:rPr dirty="0" smtClean="0"/>
              <a:t>	</a:t>
            </a:r>
            <a:endParaRPr lang="en-US" sz="900" dirty="0" smtClean="0"/>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smtClean="0"/>
              <a:t>1983</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2013</a:t>
            </a:r>
            <a:endParaRPr baseline="29714" dirty="0"/>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2014</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	</a:t>
            </a:r>
            <a:endParaRPr baseline="29714" dirty="0">
              <a:solidFill>
                <a:srgbClr val="FFCC00"/>
              </a:solidFill>
            </a:endParaRP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rPr sz="1400" dirty="0"/>
              <a:t>??</a:t>
            </a:r>
            <a:r>
              <a:rPr dirty="0"/>
              <a:t>	</a:t>
            </a:r>
          </a:p>
          <a:p>
            <a:pPr>
              <a:spcBef>
                <a:spcPts val="400"/>
              </a:spcBef>
              <a:defRPr sz="100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dirty="0"/>
              <a:t>	</a:t>
            </a:r>
          </a:p>
        </p:txBody>
      </p:sp>
      <p:pic>
        <p:nvPicPr>
          <p:cNvPr id="664" name="Picture 5" descr="Picture 5"/>
          <p:cNvPicPr>
            <a:picLocks noChangeAspect="1"/>
          </p:cNvPicPr>
          <p:nvPr/>
        </p:nvPicPr>
        <p:blipFill>
          <a:blip r:embed="rId2">
            <a:extLst/>
          </a:blip>
          <a:srcRect b="5816"/>
          <a:stretch>
            <a:fillRect/>
          </a:stretch>
        </p:blipFill>
        <p:spPr>
          <a:xfrm>
            <a:off x="2131391" y="4123816"/>
            <a:ext cx="4649307" cy="1845154"/>
          </a:xfrm>
          <a:prstGeom prst="rect">
            <a:avLst/>
          </a:prstGeom>
          <a:ln w="12700">
            <a:miter lim="400000"/>
          </a:ln>
        </p:spPr>
      </p:pic>
      <p:sp>
        <p:nvSpPr>
          <p:cNvPr id="665" name="Rectangle 3"/>
          <p:cNvSpPr txBox="1"/>
          <p:nvPr/>
        </p:nvSpPr>
        <p:spPr>
          <a:xfrm>
            <a:off x="215354" y="3686321"/>
            <a:ext cx="8763001" cy="350662"/>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 June 2017 update from the Las Vegas Review Journal: </a:t>
            </a:r>
            <a:r>
              <a:rPr baseline="30000"/>
              <a:t>4</a:t>
            </a:r>
            <a:r>
              <a:t>	</a:t>
            </a:r>
          </a:p>
        </p:txBody>
      </p:sp>
      <p:sp>
        <p:nvSpPr>
          <p:cNvPr id="666" name="Rectangle 3"/>
          <p:cNvSpPr txBox="1"/>
          <p:nvPr/>
        </p:nvSpPr>
        <p:spPr>
          <a:xfrm>
            <a:off x="1161777" y="1083993"/>
            <a:ext cx="2624824" cy="3223959"/>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Lake Mead's surface	</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1,225 feet above sea level	</a:t>
            </a:r>
            <a:endParaRPr baseline="29714" dirty="0" smtClean="0"/>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endParaRPr dirty="0" smtClean="0"/>
          </a:p>
          <a:p>
            <a:pPr>
              <a:spcBef>
                <a:spcPts val="300"/>
              </a:spcBef>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1,080 feet	</a:t>
            </a:r>
          </a:p>
          <a:p>
            <a:pPr>
              <a:spcBef>
                <a:spcPts val="300"/>
              </a:spcBef>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1,000 feet			</a:t>
            </a:r>
            <a:endParaRPr baseline="29714" dirty="0">
              <a:solidFill>
                <a:srgbClr val="FFCC00"/>
              </a:solidFill>
            </a:endParaRP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rPr sz="1400" dirty="0"/>
              <a:t>900 feet</a:t>
            </a:r>
            <a:r>
              <a:rPr dirty="0"/>
              <a:t>				</a:t>
            </a:r>
          </a:p>
          <a:p>
            <a:pPr>
              <a:spcBef>
                <a:spcPts val="400"/>
              </a:spcBef>
              <a:defRPr sz="100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dirty="0"/>
              <a:t>	</a:t>
            </a:r>
          </a:p>
        </p:txBody>
      </p:sp>
      <p:sp>
        <p:nvSpPr>
          <p:cNvPr id="667" name="Rectangle 3"/>
          <p:cNvSpPr txBox="1"/>
          <p:nvPr/>
        </p:nvSpPr>
        <p:spPr>
          <a:xfrm>
            <a:off x="3777977" y="1102074"/>
            <a:ext cx="2236402" cy="2177519"/>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Percent of Capacity:</a:t>
            </a:r>
            <a:r>
              <a:rPr dirty="0" smtClean="0"/>
              <a:t>	</a:t>
            </a:r>
          </a:p>
          <a:p>
            <a:pPr>
              <a:spcBef>
                <a:spcPts val="300"/>
              </a:spcBef>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100%</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47% </a:t>
            </a:r>
            <a:r>
              <a:rPr baseline="29714" dirty="0"/>
              <a:t>2</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dirty="0"/>
              <a:t>39%</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rPr dirty="0"/>
              <a:t>			</a:t>
            </a:r>
          </a:p>
        </p:txBody>
      </p:sp>
      <p:sp>
        <p:nvSpPr>
          <p:cNvPr id="668" name="Rectangle 3"/>
          <p:cNvSpPr txBox="1"/>
          <p:nvPr/>
        </p:nvSpPr>
        <p:spPr>
          <a:xfrm>
            <a:off x="5923086" y="1092187"/>
            <a:ext cx="3535255" cy="2654950"/>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t>Impact:</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defRPr sz="1000" b="0">
                <a:solidFill>
                  <a:srgbClr val="FFFFFF"/>
                </a:solidFill>
                <a:effectLst>
                  <a:outerShdw blurRad="38100" dist="38100" dir="2700000" rotWithShape="0">
                    <a:srgbClr val="000000"/>
                  </a:outerShdw>
                </a:effectLst>
                <a:latin typeface="+mn-lt"/>
                <a:ea typeface="+mn-ea"/>
                <a:cs typeface="+mn-cs"/>
                <a:sym typeface="Arial"/>
              </a:defRPr>
            </a:pPr>
            <a:endParaRPr baseline="28800"/>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a:solidFill>
                  <a:srgbClr val="FFCC00"/>
                </a:solidFill>
              </a:rPr>
              <a:t>Las Vegas loses drinking water </a:t>
            </a:r>
            <a:r>
              <a:rPr baseline="29714">
                <a:solidFill>
                  <a:srgbClr val="FFCC00"/>
                </a:solidFill>
              </a:rPr>
              <a:t>3</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rPr>
                <a:solidFill>
                  <a:srgbClr val="FFCC00"/>
                </a:solidFill>
              </a:rPr>
              <a:t>Las Vegas loses power</a:t>
            </a:r>
          </a:p>
          <a:p>
            <a:pPr>
              <a:spcBef>
                <a:spcPts val="400"/>
              </a:spcBef>
              <a:defRPr sz="10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	</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0" name="Rectangle 2"/>
          <p:cNvSpPr txBox="1">
            <a:spLocks noGrp="1"/>
          </p:cNvSpPr>
          <p:nvPr>
            <p:ph type="title"/>
          </p:nvPr>
        </p:nvSpPr>
        <p:spPr>
          <a:xfrm>
            <a:off x="304800" y="76200"/>
            <a:ext cx="8534400" cy="597453"/>
          </a:xfrm>
          <a:prstGeom prst="rect">
            <a:avLst/>
          </a:prstGeom>
        </p:spPr>
        <p:txBody>
          <a:bodyPr/>
          <a:lstStyle>
            <a:lvl1pPr>
              <a:defRPr sz="2000"/>
            </a:lvl1pPr>
          </a:lstStyle>
          <a:p>
            <a:r>
              <a:t>Lack of Colorado River water is compounded by Lake Mead evaporation:</a:t>
            </a:r>
          </a:p>
        </p:txBody>
      </p:sp>
      <p:sp>
        <p:nvSpPr>
          <p:cNvPr id="671" name="Rectangle 3"/>
          <p:cNvSpPr txBox="1">
            <a:spLocks noGrp="1"/>
          </p:cNvSpPr>
          <p:nvPr>
            <p:ph type="body" idx="1"/>
          </p:nvPr>
        </p:nvSpPr>
        <p:spPr>
          <a:xfrm>
            <a:off x="228600" y="990600"/>
            <a:ext cx="8763000" cy="4939749"/>
          </a:xfrm>
          <a:prstGeom prst="rect">
            <a:avLst/>
          </a:prstGeom>
        </p:spPr>
        <p:txBody>
          <a:bodyPr/>
          <a:lstStyle/>
          <a:p>
            <a:pPr>
              <a:tabLst>
                <a:tab pos="444500" algn="l"/>
                <a:tab pos="914400" algn="l"/>
                <a:tab pos="1358900" algn="l"/>
              </a:tabLst>
              <a:defRPr sz="1800">
                <a:latin typeface="+mn-lt"/>
                <a:ea typeface="+mn-ea"/>
                <a:cs typeface="+mn-cs"/>
                <a:sym typeface="Arial"/>
              </a:defRPr>
            </a:pPr>
            <a:r>
              <a:t>Western mega-reservoirs are built in the HOT/DRY deserts of Arizona and Nevada</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Where they present HUGE surface areas</a:t>
            </a:r>
          </a:p>
          <a:p>
            <a:pPr>
              <a:tabLst>
                <a:tab pos="444500" algn="l"/>
                <a:tab pos="914400" algn="l"/>
                <a:tab pos="1358900" algn="l"/>
              </a:tabLst>
              <a:defRPr sz="14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According to USGS report on water consumption:</a:t>
            </a:r>
          </a:p>
          <a:p>
            <a:pPr>
              <a:tabLst>
                <a:tab pos="444500" algn="l"/>
                <a:tab pos="914400" algn="l"/>
                <a:tab pos="1358900" algn="l"/>
              </a:tabLst>
              <a:defRPr sz="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To produce hydroelectric power Hoover Dam </a:t>
            </a:r>
          </a:p>
          <a:p>
            <a:pPr>
              <a:tabLst>
                <a:tab pos="444500" algn="l"/>
                <a:tab pos="914400" algn="l"/>
                <a:tab pos="1358900" algn="l"/>
              </a:tabLst>
              <a:defRPr sz="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uses 10.1 million acre-ft of water/year</a:t>
            </a:r>
          </a:p>
          <a:p>
            <a:pPr>
              <a:spcBef>
                <a:spcPts val="200"/>
              </a:spcBef>
              <a:tabLst>
                <a:tab pos="444500" algn="l"/>
                <a:tab pos="914400" algn="l"/>
                <a:tab pos="1358900" algn="l"/>
              </a:tabLst>
              <a:defRPr sz="1100">
                <a:latin typeface="+mn-lt"/>
                <a:ea typeface="+mn-ea"/>
                <a:cs typeface="+mn-cs"/>
                <a:sym typeface="Arial"/>
              </a:defRPr>
            </a:pPr>
            <a:r>
              <a:t> </a:t>
            </a:r>
          </a:p>
          <a:p>
            <a:pPr>
              <a:tabLst>
                <a:tab pos="444500" algn="l"/>
                <a:tab pos="914400" algn="l"/>
                <a:tab pos="1358900" algn="l"/>
              </a:tabLst>
              <a:defRPr sz="1800">
                <a:latin typeface="+mn-lt"/>
                <a:ea typeface="+mn-ea"/>
                <a:cs typeface="+mn-cs"/>
                <a:sym typeface="Arial"/>
              </a:defRPr>
            </a:pPr>
            <a:r>
              <a:t>   	But Lake Mead's surface simultaneously</a:t>
            </a:r>
          </a:p>
          <a:p>
            <a:pPr>
              <a:tabLst>
                <a:tab pos="444500" algn="l"/>
                <a:tab pos="914400" algn="l"/>
                <a:tab pos="1358900" algn="l"/>
              </a:tabLst>
              <a:defRPr sz="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evaporates 1.1 million acre-ft of water/year</a:t>
            </a: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Making the price of an extravagant desert reservoir:</a:t>
            </a:r>
          </a:p>
          <a:p>
            <a:pPr>
              <a:tabLst>
                <a:tab pos="444500" algn="l"/>
                <a:tab pos="914400" algn="l"/>
                <a:tab pos="1358900" algn="l"/>
              </a:tabLst>
              <a:defRPr sz="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a:t>
            </a:r>
            <a:r>
              <a:rPr b="1">
                <a:solidFill>
                  <a:srgbClr val="FFCC00"/>
                </a:solidFill>
              </a:rPr>
              <a:t>10% water loss to evaporation per year</a:t>
            </a:r>
            <a:r>
              <a:t> </a:t>
            </a:r>
          </a:p>
        </p:txBody>
      </p:sp>
      <p:grpSp>
        <p:nvGrpSpPr>
          <p:cNvPr id="674" name="Group 6"/>
          <p:cNvGrpSpPr/>
          <p:nvPr/>
        </p:nvGrpSpPr>
        <p:grpSpPr>
          <a:xfrm>
            <a:off x="5867400" y="1645478"/>
            <a:ext cx="3276600" cy="4191001"/>
            <a:chOff x="0" y="0"/>
            <a:chExt cx="3276600" cy="4191000"/>
          </a:xfrm>
        </p:grpSpPr>
        <p:pic>
          <p:nvPicPr>
            <p:cNvPr id="672" name="Picture 4" descr="Picture 4"/>
            <p:cNvPicPr>
              <a:picLocks noChangeAspect="1"/>
            </p:cNvPicPr>
            <p:nvPr/>
          </p:nvPicPr>
          <p:blipFill>
            <a:blip r:embed="rId2">
              <a:extLst/>
            </a:blip>
            <a:stretch>
              <a:fillRect/>
            </a:stretch>
          </p:blipFill>
          <p:spPr>
            <a:xfrm>
              <a:off x="0" y="0"/>
              <a:ext cx="3276600" cy="4191000"/>
            </a:xfrm>
            <a:prstGeom prst="rect">
              <a:avLst/>
            </a:prstGeom>
            <a:ln w="12700" cap="flat">
              <a:noFill/>
              <a:miter lim="400000"/>
            </a:ln>
            <a:effectLst/>
          </p:spPr>
        </p:pic>
        <p:pic>
          <p:nvPicPr>
            <p:cNvPr id="673" name="Picture 5" descr="Picture 5"/>
            <p:cNvPicPr>
              <a:picLocks noChangeAspect="1"/>
            </p:cNvPicPr>
            <p:nvPr/>
          </p:nvPicPr>
          <p:blipFill>
            <a:blip r:embed="rId3">
              <a:extLst/>
            </a:blip>
            <a:stretch>
              <a:fillRect/>
            </a:stretch>
          </p:blipFill>
          <p:spPr>
            <a:xfrm>
              <a:off x="1661945" y="2637374"/>
              <a:ext cx="1256594" cy="454720"/>
            </a:xfrm>
            <a:prstGeom prst="rect">
              <a:avLst/>
            </a:prstGeom>
            <a:ln w="12700" cap="flat">
              <a:noFill/>
              <a:miter lim="400000"/>
            </a:ln>
            <a:effectLst/>
          </p:spPr>
        </p:pic>
      </p:grpSp>
      <p:sp>
        <p:nvSpPr>
          <p:cNvPr id="675" name="Rectangle 5"/>
          <p:cNvSpPr txBox="1"/>
          <p:nvPr/>
        </p:nvSpPr>
        <p:spPr>
          <a:xfrm>
            <a:off x="231912" y="6016156"/>
            <a:ext cx="5223568" cy="51054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a:solidFill>
                  <a:srgbClr val="007474"/>
                </a:solidFill>
              </a:defRPr>
            </a:pPr>
            <a:r>
              <a:t>Source: "Evaporation from Lake Mead, Nevada and Arizona, 1997-99</a:t>
            </a:r>
            <a:endParaRPr>
              <a:solidFill>
                <a:srgbClr val="FFFFFF"/>
              </a:solidFill>
            </a:endParaRPr>
          </a:p>
          <a:p>
            <a:pPr algn="ctr">
              <a:defRPr sz="400" b="0">
                <a:solidFill>
                  <a:srgbClr val="007474"/>
                </a:solidFill>
              </a:defRPr>
            </a:pPr>
            <a:endParaRPr/>
          </a:p>
          <a:p>
            <a:pPr algn="ctr">
              <a:defRPr sz="1200" b="0">
                <a:solidFill>
                  <a:srgbClr val="007474"/>
                </a:solidFill>
              </a:defRPr>
            </a:pPr>
            <a:r>
              <a:t>Link: http://pubs.usgs.gov/sir/2006/5252/pdf/sir20065252.pdf</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7" name="Rectangle 2"/>
          <p:cNvSpPr txBox="1">
            <a:spLocks noGrp="1"/>
          </p:cNvSpPr>
          <p:nvPr>
            <p:ph type="title"/>
          </p:nvPr>
        </p:nvSpPr>
        <p:spPr>
          <a:xfrm>
            <a:off x="0" y="76200"/>
            <a:ext cx="9144000" cy="597453"/>
          </a:xfrm>
          <a:prstGeom prst="rect">
            <a:avLst/>
          </a:prstGeom>
        </p:spPr>
        <p:txBody>
          <a:bodyPr/>
          <a:lstStyle>
            <a:lvl1pPr>
              <a:defRPr sz="2000"/>
            </a:lvl1pPr>
          </a:lstStyle>
          <a:p>
            <a:r>
              <a:t>Adding to this is natural river flow variation:</a:t>
            </a:r>
          </a:p>
        </p:txBody>
      </p:sp>
      <p:sp>
        <p:nvSpPr>
          <p:cNvPr id="678" name="Rectangle 3"/>
          <p:cNvSpPr txBox="1">
            <a:spLocks noGrp="1"/>
          </p:cNvSpPr>
          <p:nvPr>
            <p:ph type="body" idx="1"/>
          </p:nvPr>
        </p:nvSpPr>
        <p:spPr>
          <a:xfrm>
            <a:off x="129212" y="703482"/>
            <a:ext cx="9014787" cy="6084967"/>
          </a:xfrm>
          <a:prstGeom prst="rect">
            <a:avLst/>
          </a:prstGeom>
        </p:spPr>
        <p:txBody>
          <a:bodyPr/>
          <a:lstStyle/>
          <a:p>
            <a:pPr>
              <a:tabLst>
                <a:tab pos="444500" algn="l"/>
                <a:tab pos="914400" algn="l"/>
                <a:tab pos="1358900" algn="l"/>
              </a:tabLst>
              <a:defRPr sz="1800">
                <a:latin typeface="+mn-lt"/>
                <a:ea typeface="+mn-ea"/>
                <a:cs typeface="+mn-cs"/>
                <a:sym typeface="Arial"/>
              </a:defRPr>
            </a:pPr>
            <a:r>
              <a:t>In 1922 the </a:t>
            </a:r>
            <a:r>
              <a:rPr b="1"/>
              <a:t>Colorado River Compact </a:t>
            </a:r>
            <a:r>
              <a:t>set water allotments for surrounding states </a:t>
            </a:r>
            <a:r>
              <a:rPr baseline="30000"/>
              <a:t>1</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These were based on water flow data then going back a couple of decades</a:t>
            </a:r>
          </a:p>
          <a:p>
            <a:pPr>
              <a:tabLst>
                <a:tab pos="444500" algn="l"/>
                <a:tab pos="914400" algn="l"/>
                <a:tab pos="1358900" algn="l"/>
              </a:tabLst>
              <a:defRPr sz="11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But tree ring studies now allow extrapolation of water flow back a full century</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With the historical Colorado River water flow now appearing to be:</a:t>
            </a: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4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lgn="ctr">
              <a:tabLst>
                <a:tab pos="444500" algn="l"/>
                <a:tab pos="914400" algn="l"/>
                <a:tab pos="1358900" algn="l"/>
              </a:tabLst>
              <a:defRPr sz="1800">
                <a:solidFill>
                  <a:srgbClr val="FFCC00"/>
                </a:solidFill>
                <a:latin typeface="+mn-lt"/>
                <a:ea typeface="+mn-ea"/>
                <a:cs typeface="+mn-cs"/>
                <a:sym typeface="Arial"/>
              </a:defRPr>
            </a:pPr>
            <a:r>
              <a:t>Since 1922, in what appears to be random variation, flows have dropped 20-25%</a:t>
            </a:r>
          </a:p>
        </p:txBody>
      </p:sp>
      <p:sp>
        <p:nvSpPr>
          <p:cNvPr id="679" name="Rectangle 5"/>
          <p:cNvSpPr txBox="1"/>
          <p:nvPr/>
        </p:nvSpPr>
        <p:spPr>
          <a:xfrm>
            <a:off x="1104347" y="6560616"/>
            <a:ext cx="6791739" cy="2642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https://www.doi.gov/water/owdi.cr.drought/en/</a:t>
            </a:r>
          </a:p>
        </p:txBody>
      </p:sp>
      <p:pic>
        <p:nvPicPr>
          <p:cNvPr id="680" name="Picture 13" descr="Picture 13"/>
          <p:cNvPicPr>
            <a:picLocks noChangeAspect="1"/>
          </p:cNvPicPr>
          <p:nvPr/>
        </p:nvPicPr>
        <p:blipFill>
          <a:blip r:embed="rId2">
            <a:extLst/>
          </a:blip>
          <a:stretch>
            <a:fillRect/>
          </a:stretch>
        </p:blipFill>
        <p:spPr>
          <a:xfrm>
            <a:off x="1466734" y="2659758"/>
            <a:ext cx="6131163" cy="3213968"/>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2" name="Rectangle 5"/>
          <p:cNvSpPr txBox="1"/>
          <p:nvPr/>
        </p:nvSpPr>
        <p:spPr>
          <a:xfrm>
            <a:off x="209826" y="6299814"/>
            <a:ext cx="8934168" cy="4547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My captions added to figure at:</a:t>
            </a:r>
            <a:endParaRPr>
              <a:solidFill>
                <a:srgbClr val="E5FFFF"/>
              </a:solidFill>
            </a:endParaRPr>
          </a:p>
          <a:p>
            <a:pPr algn="ctr">
              <a:defRPr sz="1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 https://www.usbr.gov/lc/region/programs/crbstudy/finalreport/Study%20Report/CRBS_Study_Report_FINAL.pdf</a:t>
            </a:r>
          </a:p>
        </p:txBody>
      </p:sp>
      <p:sp>
        <p:nvSpPr>
          <p:cNvPr id="683" name="Rectangle 2"/>
          <p:cNvSpPr txBox="1">
            <a:spLocks noGrp="1"/>
          </p:cNvSpPr>
          <p:nvPr>
            <p:ph type="title"/>
          </p:nvPr>
        </p:nvSpPr>
        <p:spPr>
          <a:xfrm>
            <a:off x="0" y="76200"/>
            <a:ext cx="9144000" cy="597453"/>
          </a:xfrm>
          <a:prstGeom prst="rect">
            <a:avLst/>
          </a:prstGeom>
        </p:spPr>
        <p:txBody>
          <a:bodyPr/>
          <a:lstStyle>
            <a:lvl1pPr>
              <a:defRPr sz="2000"/>
            </a:lvl1pPr>
          </a:lstStyle>
          <a:p>
            <a:r>
              <a:t>But does "random variation" alone explain current Western water problems?</a:t>
            </a:r>
          </a:p>
        </p:txBody>
      </p:sp>
      <p:sp>
        <p:nvSpPr>
          <p:cNvPr id="684" name="Rectangle 3"/>
          <p:cNvSpPr txBox="1">
            <a:spLocks noGrp="1"/>
          </p:cNvSpPr>
          <p:nvPr>
            <p:ph type="body" idx="1"/>
          </p:nvPr>
        </p:nvSpPr>
        <p:spPr>
          <a:xfrm>
            <a:off x="129212" y="692438"/>
            <a:ext cx="9014787" cy="5334001"/>
          </a:xfrm>
          <a:prstGeom prst="rect">
            <a:avLst/>
          </a:prstGeom>
        </p:spPr>
        <p:txBody>
          <a:bodyPr/>
          <a:lstStyle/>
          <a:p>
            <a:pPr>
              <a:tabLst>
                <a:tab pos="444500" algn="l"/>
                <a:tab pos="914400" algn="l"/>
                <a:tab pos="1358900" algn="l"/>
              </a:tabLst>
              <a:defRPr sz="1800">
                <a:latin typeface="+mn-lt"/>
                <a:ea typeface="+mn-ea"/>
                <a:cs typeface="+mn-cs"/>
                <a:sym typeface="Arial"/>
              </a:defRPr>
            </a:pPr>
            <a:r>
              <a:t>The U.S. Department of the Interior's study:</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"Colorado River Basin Water Supply and Demand" </a:t>
            </a:r>
            <a:r>
              <a:rPr baseline="30000"/>
              <a:t>1</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Suggests NO:  if one wants to seize upon a single simple explanation</a:t>
            </a:r>
          </a:p>
          <a:p>
            <a:pPr>
              <a:tabLst>
                <a:tab pos="444500" algn="l"/>
                <a:tab pos="914400" algn="l"/>
                <a:tab pos="1358900" algn="l"/>
              </a:tabLst>
              <a:defRPr sz="9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the threefold increase in water demand would be much more plausible!</a:t>
            </a:r>
          </a:p>
        </p:txBody>
      </p:sp>
      <p:grpSp>
        <p:nvGrpSpPr>
          <p:cNvPr id="690" name="Group 11"/>
          <p:cNvGrpSpPr/>
          <p:nvPr/>
        </p:nvGrpSpPr>
        <p:grpSpPr>
          <a:xfrm>
            <a:off x="2076124" y="2851318"/>
            <a:ext cx="4958523" cy="3129313"/>
            <a:chOff x="0" y="0"/>
            <a:chExt cx="4958522" cy="3129311"/>
          </a:xfrm>
        </p:grpSpPr>
        <p:pic>
          <p:nvPicPr>
            <p:cNvPr id="685" name="Picture 5" descr="Picture 5"/>
            <p:cNvPicPr>
              <a:picLocks noChangeAspect="1"/>
            </p:cNvPicPr>
            <p:nvPr/>
          </p:nvPicPr>
          <p:blipFill>
            <a:blip r:embed="rId2">
              <a:extLst/>
            </a:blip>
            <a:stretch>
              <a:fillRect/>
            </a:stretch>
          </p:blipFill>
          <p:spPr>
            <a:xfrm>
              <a:off x="0" y="-1"/>
              <a:ext cx="4958523" cy="3129313"/>
            </a:xfrm>
            <a:prstGeom prst="rect">
              <a:avLst/>
            </a:prstGeom>
            <a:ln w="12700" cap="flat">
              <a:noFill/>
              <a:miter lim="400000"/>
            </a:ln>
            <a:effectLst/>
          </p:spPr>
        </p:pic>
        <p:sp>
          <p:nvSpPr>
            <p:cNvPr id="686" name="TextBox 7"/>
            <p:cNvSpPr txBox="1"/>
            <p:nvPr/>
          </p:nvSpPr>
          <p:spPr>
            <a:xfrm>
              <a:off x="1844309" y="130450"/>
              <a:ext cx="1336262" cy="307341"/>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400">
                  <a:solidFill>
                    <a:srgbClr val="6797CC"/>
                  </a:solidFill>
                </a:defRPr>
              </a:lvl1pPr>
            </a:lstStyle>
            <a:p>
              <a:r>
                <a:t>Supply</a:t>
              </a:r>
            </a:p>
          </p:txBody>
        </p:sp>
        <p:sp>
          <p:nvSpPr>
            <p:cNvPr id="687" name="TextBox 8"/>
            <p:cNvSpPr txBox="1"/>
            <p:nvPr/>
          </p:nvSpPr>
          <p:spPr>
            <a:xfrm>
              <a:off x="1842103" y="2005635"/>
              <a:ext cx="1336262" cy="307341"/>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400">
                  <a:solidFill>
                    <a:srgbClr val="CC5375"/>
                  </a:solidFill>
                </a:defRPr>
              </a:lvl1pPr>
            </a:lstStyle>
            <a:p>
              <a:r>
                <a:t>Demand</a:t>
              </a:r>
            </a:p>
          </p:txBody>
        </p:sp>
        <p:sp>
          <p:nvSpPr>
            <p:cNvPr id="688" name="TextBox 9"/>
            <p:cNvSpPr txBox="1"/>
            <p:nvPr/>
          </p:nvSpPr>
          <p:spPr>
            <a:xfrm rot="16200000">
              <a:off x="102206" y="2144169"/>
              <a:ext cx="1336262" cy="269241"/>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defRPr sz="1200" b="0">
                  <a:solidFill>
                    <a:srgbClr val="2B5481"/>
                  </a:solidFill>
                </a:defRPr>
              </a:lvl1pPr>
            </a:lstStyle>
            <a:p>
              <a:r>
                <a:t>- 1922</a:t>
              </a:r>
            </a:p>
          </p:txBody>
        </p:sp>
        <p:sp>
          <p:nvSpPr>
            <p:cNvPr id="689" name="TextBox 10"/>
            <p:cNvSpPr txBox="1"/>
            <p:nvPr/>
          </p:nvSpPr>
          <p:spPr>
            <a:xfrm rot="16200000">
              <a:off x="4119777" y="2130938"/>
              <a:ext cx="1336262" cy="269241"/>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defRPr sz="1200" b="0">
                  <a:solidFill>
                    <a:srgbClr val="2B5481"/>
                  </a:solidFill>
                </a:defRPr>
              </a:lvl1pPr>
            </a:lstStyle>
            <a:p>
              <a:r>
                <a:t>- 2009</a:t>
              </a: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 name="Rectangle 2"/>
          <p:cNvSpPr txBox="1">
            <a:spLocks noGrp="1"/>
          </p:cNvSpPr>
          <p:nvPr>
            <p:ph type="title"/>
          </p:nvPr>
        </p:nvSpPr>
        <p:spPr>
          <a:xfrm>
            <a:off x="0" y="152400"/>
            <a:ext cx="9144000" cy="609600"/>
          </a:xfrm>
          <a:prstGeom prst="rect">
            <a:avLst/>
          </a:prstGeom>
        </p:spPr>
        <p:txBody>
          <a:bodyPr/>
          <a:lstStyle>
            <a:lvl1pPr>
              <a:defRPr sz="2000"/>
            </a:lvl1pPr>
          </a:lstStyle>
          <a:p>
            <a:r>
              <a:t>The Science of Hydroelectricity: It's all about gravitational potential energy</a:t>
            </a:r>
          </a:p>
        </p:txBody>
      </p:sp>
      <p:sp>
        <p:nvSpPr>
          <p:cNvPr id="159" name="Rectangle 3"/>
          <p:cNvSpPr txBox="1">
            <a:spLocks noGrp="1"/>
          </p:cNvSpPr>
          <p:nvPr>
            <p:ph type="body" idx="1"/>
          </p:nvPr>
        </p:nvSpPr>
        <p:spPr>
          <a:xfrm>
            <a:off x="165101" y="990599"/>
            <a:ext cx="8957734" cy="5560484"/>
          </a:xfrm>
          <a:prstGeom prst="rect">
            <a:avLst/>
          </a:prstGeom>
        </p:spPr>
        <p:txBody>
          <a:bodyPr/>
          <a:lstStyle/>
          <a:p>
            <a:pPr defTabSz="868680">
              <a:defRPr sz="1710">
                <a:effectLst>
                  <a:outerShdw blurRad="36195" dist="36195" dir="2700000" rotWithShape="0">
                    <a:srgbClr val="000000"/>
                  </a:outerShdw>
                </a:effectLst>
                <a:latin typeface="+mn-lt"/>
                <a:ea typeface="+mn-ea"/>
                <a:cs typeface="+mn-cs"/>
                <a:sym typeface="Arial"/>
              </a:defRPr>
            </a:pPr>
            <a:r>
              <a:t>At least if we suppress extraneous losses due due to water turbulence</a:t>
            </a:r>
          </a:p>
          <a:p>
            <a:pPr defTabSz="868680">
              <a:defRPr sz="760">
                <a:effectLst>
                  <a:outerShdw blurRad="36195" dist="36195" dir="2700000" rotWithShape="0">
                    <a:srgbClr val="000000"/>
                  </a:outerShdw>
                </a:effectLst>
                <a:latin typeface="+mn-lt"/>
                <a:ea typeface="+mn-ea"/>
                <a:cs typeface="+mn-cs"/>
                <a:sym typeface="Arial"/>
              </a:defRPr>
            </a:pPr>
            <a:endParaRPr/>
          </a:p>
          <a:p>
            <a:pPr defTabSz="868680">
              <a:tabLst>
                <a:tab pos="419100" algn="l"/>
              </a:tabLst>
              <a:defRPr sz="1710">
                <a:effectLst>
                  <a:outerShdw blurRad="36195" dist="36195" dir="2700000" rotWithShape="0">
                    <a:srgbClr val="000000"/>
                  </a:outerShdw>
                </a:effectLst>
                <a:latin typeface="+mn-lt"/>
                <a:ea typeface="+mn-ea"/>
                <a:cs typeface="+mn-cs"/>
                <a:sym typeface="Arial"/>
              </a:defRPr>
            </a:pPr>
            <a:r>
              <a:t>	Which we can do by using smooth pipes (rather than splashy waterfalls)</a:t>
            </a:r>
          </a:p>
          <a:p>
            <a:pPr defTabSz="868680">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Then, the energy lost by water flow over a dam = its gravitational potential energy:</a:t>
            </a:r>
          </a:p>
          <a:p>
            <a:pPr defTabSz="868680">
              <a:defRPr sz="760">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	E</a:t>
            </a:r>
            <a:r>
              <a:rPr baseline="-25999"/>
              <a:t>gravity</a:t>
            </a:r>
            <a:r>
              <a:t> = M  g  h     	g = Surface gravity = 9.8 m / s</a:t>
            </a:r>
            <a:r>
              <a:rPr baseline="29894"/>
              <a:t>2</a:t>
            </a:r>
          </a:p>
          <a:p>
            <a:pPr defTabSz="868680">
              <a:defRPr sz="950" baseline="29894">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				h = height 	</a:t>
            </a:r>
            <a:r>
              <a:rPr>
                <a:solidFill>
                  <a:srgbClr val="FFCC00"/>
                </a:solidFill>
              </a:rPr>
              <a:t>But measured from where?</a:t>
            </a:r>
          </a:p>
          <a:p>
            <a:pPr defTabSz="868680">
              <a:defRPr sz="1140">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We don't need to know because </a:t>
            </a:r>
            <a:r>
              <a:rPr b="1"/>
              <a:t>only the change in height is important</a:t>
            </a:r>
          </a:p>
          <a:p>
            <a:pPr defTabSz="868680">
              <a:defRPr sz="760">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	Δ E</a:t>
            </a:r>
            <a:r>
              <a:rPr baseline="-25999"/>
              <a:t>gravity</a:t>
            </a:r>
            <a:r>
              <a:t> = M g Δh  	Then, using water's density (ρ</a:t>
            </a:r>
            <a:r>
              <a:rPr baseline="-25999"/>
              <a:t>water</a:t>
            </a:r>
            <a:r>
              <a:t>) of 1 Mg/m</a:t>
            </a:r>
            <a:r>
              <a:rPr baseline="29894"/>
              <a:t>3</a:t>
            </a:r>
          </a:p>
          <a:p>
            <a:pPr defTabSz="868680">
              <a:defRPr sz="1140">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Energy_density  = ρ</a:t>
            </a:r>
            <a:r>
              <a:rPr baseline="-25999"/>
              <a:t>water</a:t>
            </a:r>
            <a:r>
              <a:t> g Δh = (1 Mg/m</a:t>
            </a:r>
            <a:r>
              <a:rPr baseline="29894"/>
              <a:t>3</a:t>
            </a:r>
            <a:r>
              <a:t>)(9.8 m/s</a:t>
            </a:r>
            <a:r>
              <a:rPr baseline="29894"/>
              <a:t>2</a:t>
            </a:r>
            <a:r>
              <a:t>) Δh = 9.8 (kilo-Joules/m</a:t>
            </a:r>
            <a:r>
              <a:rPr baseline="29894"/>
              <a:t>4</a:t>
            </a:r>
            <a:r>
              <a:t>) Δh</a:t>
            </a:r>
          </a:p>
          <a:p>
            <a:pPr defTabSz="868680">
              <a:defRPr sz="1140">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Multiplying this by the water's flow (in units of volume per time) </a:t>
            </a:r>
          </a:p>
          <a:p>
            <a:pPr defTabSz="868680">
              <a:defRPr sz="855">
                <a:effectLst>
                  <a:outerShdw blurRad="36195" dist="36195" dir="2700000" rotWithShape="0">
                    <a:srgbClr val="000000"/>
                  </a:outerShdw>
                </a:effectLst>
                <a:latin typeface="+mn-lt"/>
                <a:ea typeface="+mn-ea"/>
                <a:cs typeface="+mn-cs"/>
                <a:sym typeface="Arial"/>
              </a:defRPr>
            </a:pPr>
            <a:endParaRPr/>
          </a:p>
          <a:p>
            <a:pPr defTabSz="868680">
              <a:tabLst>
                <a:tab pos="419100" algn="l"/>
              </a:tabLst>
              <a:defRPr sz="1710">
                <a:effectLst>
                  <a:outerShdw blurRad="36195" dist="36195" dir="2700000" rotWithShape="0">
                    <a:srgbClr val="000000"/>
                  </a:outerShdw>
                </a:effectLst>
                <a:latin typeface="+mn-lt"/>
                <a:ea typeface="+mn-ea"/>
                <a:cs typeface="+mn-cs"/>
                <a:sym typeface="Arial"/>
              </a:defRPr>
            </a:pPr>
            <a:r>
              <a:t>	We find that for water falling over a dam of height Δh (using 1 kJ = 1 kW-sec):</a:t>
            </a:r>
            <a:r>
              <a:rPr sz="760"/>
              <a:t>c </a:t>
            </a:r>
            <a:endParaRPr sz="475"/>
          </a:p>
          <a:p>
            <a:pPr defTabSz="868680">
              <a:defRPr sz="950">
                <a:effectLst>
                  <a:outerShdw blurRad="36195" dist="36195" dir="2700000" rotWithShape="0">
                    <a:srgbClr val="000000"/>
                  </a:outerShdw>
                </a:effectLst>
                <a:latin typeface="+mn-lt"/>
                <a:ea typeface="+mn-ea"/>
                <a:cs typeface="+mn-cs"/>
                <a:sym typeface="Arial"/>
              </a:defRPr>
            </a:pPr>
            <a:endParaRPr/>
          </a:p>
          <a:p>
            <a:pPr algn="ctr" defTabSz="868680">
              <a:defRPr sz="1710" b="1">
                <a:solidFill>
                  <a:srgbClr val="FFCC00"/>
                </a:solidFill>
                <a:effectLst>
                  <a:outerShdw blurRad="36195" dist="36195" dir="2700000" rotWithShape="0">
                    <a:srgbClr val="000000"/>
                  </a:outerShdw>
                </a:effectLst>
                <a:latin typeface="+mn-lt"/>
                <a:ea typeface="+mn-ea"/>
                <a:cs typeface="+mn-cs"/>
                <a:sym typeface="Arial"/>
              </a:defRPr>
            </a:pPr>
            <a:r>
              <a:t>P</a:t>
            </a:r>
            <a:r>
              <a:rPr baseline="-25999"/>
              <a:t>hydro</a:t>
            </a:r>
            <a:r>
              <a:t> = 9.8 (kW-sec / m</a:t>
            </a:r>
            <a:r>
              <a:rPr baseline="29894"/>
              <a:t>4</a:t>
            </a:r>
            <a:r>
              <a:t>) x Flow x </a:t>
            </a:r>
            <a:r>
              <a:rPr b="0"/>
              <a:t>Δ</a:t>
            </a:r>
            <a:r>
              <a:t>h</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2"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Pages 15-16:  https://www.nap.edu/read/11857/chapter/5</a:t>
            </a:r>
          </a:p>
        </p:txBody>
      </p:sp>
      <p:sp>
        <p:nvSpPr>
          <p:cNvPr id="693" name="Rectangle 2"/>
          <p:cNvSpPr txBox="1">
            <a:spLocks noGrp="1"/>
          </p:cNvSpPr>
          <p:nvPr>
            <p:ph type="title"/>
          </p:nvPr>
        </p:nvSpPr>
        <p:spPr>
          <a:xfrm>
            <a:off x="0" y="209826"/>
            <a:ext cx="9144000" cy="463827"/>
          </a:xfrm>
          <a:prstGeom prst="rect">
            <a:avLst/>
          </a:prstGeom>
        </p:spPr>
        <p:txBody>
          <a:bodyPr/>
          <a:lstStyle>
            <a:lvl1pPr>
              <a:defRPr sz="2000"/>
            </a:lvl1pPr>
          </a:lstStyle>
          <a:p>
            <a:r>
              <a:t>But now add non-random global warming to the picture:</a:t>
            </a:r>
          </a:p>
        </p:txBody>
      </p:sp>
      <p:sp>
        <p:nvSpPr>
          <p:cNvPr id="694" name="Rectangle 3"/>
          <p:cNvSpPr txBox="1">
            <a:spLocks noGrp="1"/>
          </p:cNvSpPr>
          <p:nvPr>
            <p:ph type="body" idx="1"/>
          </p:nvPr>
        </p:nvSpPr>
        <p:spPr>
          <a:xfrm>
            <a:off x="228600" y="880170"/>
            <a:ext cx="8763000" cy="5334001"/>
          </a:xfrm>
          <a:prstGeom prst="rect">
            <a:avLst/>
          </a:prstGeom>
        </p:spPr>
        <p:txBody>
          <a:bodyPr/>
          <a:lstStyle/>
          <a:p>
            <a:pPr>
              <a:tabLst>
                <a:tab pos="444500" algn="l"/>
                <a:tab pos="914400" algn="l"/>
                <a:tab pos="1358900" algn="l"/>
              </a:tabLst>
              <a:defRPr sz="1800">
                <a:latin typeface="+mn-lt"/>
                <a:ea typeface="+mn-ea"/>
                <a:cs typeface="+mn-cs"/>
                <a:sym typeface="Arial"/>
              </a:defRPr>
            </a:pPr>
            <a:r>
              <a:t>A possibility discussed at length in my later notes sets: </a:t>
            </a:r>
          </a:p>
          <a:p>
            <a:pPr>
              <a:tabLst>
                <a:tab pos="444500" algn="l"/>
                <a:tab pos="914400" algn="l"/>
                <a:tab pos="1358900" algn="l"/>
              </a:tabLst>
              <a:defRPr sz="700">
                <a:latin typeface="+mn-lt"/>
                <a:ea typeface="+mn-ea"/>
                <a:cs typeface="+mn-cs"/>
                <a:sym typeface="Arial"/>
              </a:defRPr>
            </a:pPr>
            <a:endParaRPr/>
          </a:p>
          <a:p>
            <a:pPr marL="0" lvl="1" indent="640896">
              <a:buSzTx/>
              <a:buNone/>
              <a:tabLst>
                <a:tab pos="444500" algn="l"/>
                <a:tab pos="914400" algn="l"/>
                <a:tab pos="1358900" algn="l"/>
              </a:tabLst>
              <a:defRPr sz="1800">
                <a:latin typeface="+mn-lt"/>
                <a:ea typeface="+mn-ea"/>
                <a:cs typeface="+mn-cs"/>
                <a:sym typeface="Arial"/>
              </a:defRPr>
            </a:pPr>
            <a:r>
              <a:rPr b="1"/>
              <a:t>Climatology &amp; Climate Change</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tabLst>
                <a:tab pos="444500" algn="l"/>
                <a:tab pos="914400" algn="l"/>
                <a:tab pos="1358900" algn="l"/>
              </a:tabLst>
              <a:defRPr sz="700">
                <a:latin typeface="+mn-lt"/>
                <a:ea typeface="+mn-ea"/>
                <a:cs typeface="+mn-cs"/>
                <a:sym typeface="Arial"/>
              </a:defRPr>
            </a:pPr>
            <a:endParaRPr/>
          </a:p>
          <a:p>
            <a:pPr marL="0" lvl="1" indent="640896">
              <a:buSzTx/>
              <a:buNone/>
              <a:tabLst>
                <a:tab pos="444500" algn="l"/>
                <a:tab pos="914400" algn="l"/>
                <a:tab pos="1358900" algn="l"/>
              </a:tabLst>
              <a:defRPr sz="1800">
                <a:latin typeface="+mn-lt"/>
                <a:ea typeface="+mn-ea"/>
                <a:cs typeface="+mn-cs"/>
                <a:sym typeface="Arial"/>
              </a:defRPr>
            </a:pPr>
            <a:r>
              <a:rPr b="1"/>
              <a:t>Greenhouse Effect / Carbon Footprint</a:t>
            </a:r>
            <a:r>
              <a:t> (</a:t>
            </a:r>
            <a:r>
              <a:rPr u="sng">
                <a:solidFill>
                  <a:srgbClr val="00CCFF"/>
                </a:solidFill>
                <a:uFill>
                  <a:solidFill>
                    <a:srgbClr val="00CCFF"/>
                  </a:solidFill>
                </a:uFill>
                <a:hlinkClick r:id="rId5"/>
              </a:rPr>
              <a:t>pptx</a:t>
            </a:r>
            <a:r>
              <a:t> / </a:t>
            </a:r>
            <a:r>
              <a:rPr u="sng">
                <a:solidFill>
                  <a:srgbClr val="00CCFF"/>
                </a:solidFill>
                <a:uFill>
                  <a:solidFill>
                    <a:srgbClr val="00CCFF"/>
                  </a:solidFill>
                </a:uFill>
                <a:hlinkClick r:id="rId6"/>
              </a:rPr>
              <a:t>pdf</a:t>
            </a:r>
            <a:r>
              <a:t> / </a:t>
            </a:r>
            <a:r>
              <a:rPr u="sng">
                <a:solidFill>
                  <a:srgbClr val="00CCFF"/>
                </a:solidFill>
                <a:uFill>
                  <a:solidFill>
                    <a:srgbClr val="00CCFF"/>
                  </a:solidFill>
                </a:uFill>
                <a:hlinkClick r:id="rId7"/>
              </a:rPr>
              <a:t>key</a:t>
            </a:r>
            <a:r>
              <a:t>)</a:t>
            </a:r>
          </a:p>
          <a:p>
            <a:pPr>
              <a:tabLst>
                <a:tab pos="444500" algn="l"/>
                <a:tab pos="914400" algn="l"/>
                <a:tab pos="1358900" algn="l"/>
              </a:tabLst>
              <a:defRPr sz="500">
                <a:latin typeface="+mn-lt"/>
                <a:ea typeface="+mn-ea"/>
                <a:cs typeface="+mn-cs"/>
                <a:sym typeface="Arial"/>
              </a:defRPr>
            </a:pPr>
            <a:endParaRPr/>
          </a:p>
          <a:p>
            <a:pPr>
              <a:tabLst>
                <a:tab pos="444500" algn="l"/>
                <a:tab pos="914400" algn="l"/>
                <a:tab pos="1358900" algn="l"/>
              </a:tabLst>
              <a:defRPr sz="11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Based on such warming, how might U.S. river flows now be expected to change?</a:t>
            </a:r>
          </a:p>
          <a:p>
            <a:pPr>
              <a:tabLst>
                <a:tab pos="444500" algn="l"/>
                <a:tab pos="914400" algn="l"/>
                <a:tab pos="1358900" algn="l"/>
              </a:tabLst>
              <a:defRPr sz="1400">
                <a:latin typeface="+mn-lt"/>
                <a:ea typeface="+mn-ea"/>
                <a:cs typeface="+mn-cs"/>
                <a:sym typeface="Arial"/>
              </a:defRPr>
            </a:pPr>
            <a:endParaRPr/>
          </a:p>
          <a:p>
            <a:pPr algn="ctr">
              <a:tabLst>
                <a:tab pos="444500" algn="l"/>
                <a:tab pos="914400" algn="l"/>
                <a:tab pos="1358900" algn="l"/>
              </a:tabLst>
              <a:defRPr sz="1800">
                <a:latin typeface="+mn-lt"/>
                <a:ea typeface="+mn-ea"/>
                <a:cs typeface="+mn-cs"/>
                <a:sym typeface="Arial"/>
              </a:defRPr>
            </a:pPr>
            <a:r>
              <a:t>A 2007 National Academies report concluded that: </a:t>
            </a:r>
            <a:r>
              <a:rPr baseline="30000"/>
              <a:t>1</a:t>
            </a:r>
          </a:p>
          <a:p>
            <a:pPr>
              <a:tabLst>
                <a:tab pos="444500" algn="l"/>
                <a:tab pos="914400" algn="l"/>
                <a:tab pos="1358900" algn="l"/>
              </a:tabLst>
              <a:defRPr sz="1200">
                <a:latin typeface="+mn-lt"/>
                <a:ea typeface="+mn-ea"/>
                <a:cs typeface="+mn-cs"/>
                <a:sym typeface="Arial"/>
              </a:defRPr>
            </a:pPr>
            <a:endParaRPr/>
          </a:p>
          <a:p>
            <a:pPr indent="452437">
              <a:spcBef>
                <a:spcPts val="300"/>
              </a:spcBef>
              <a:defRPr sz="1600">
                <a:latin typeface="+mn-lt"/>
                <a:ea typeface="+mn-ea"/>
                <a:cs typeface="+mn-cs"/>
                <a:sym typeface="Arial"/>
              </a:defRPr>
            </a:pPr>
            <a:r>
              <a:t>"Over the next 10-40 years, there is a tendency in the results of climate model superensembles to forecast </a:t>
            </a:r>
            <a:r>
              <a:rPr b="1">
                <a:solidFill>
                  <a:srgbClr val="FFCC00"/>
                </a:solidFill>
              </a:rPr>
              <a:t>slightly increased annual precipitation in the northwestern United States by about 10 percent </a:t>
            </a:r>
            <a:r>
              <a:t>above current values, </a:t>
            </a:r>
          </a:p>
          <a:p>
            <a:pPr indent="452437">
              <a:defRPr sz="1600">
                <a:latin typeface="+mn-lt"/>
                <a:ea typeface="+mn-ea"/>
                <a:cs typeface="+mn-cs"/>
                <a:sym typeface="Arial"/>
              </a:defRPr>
            </a:pPr>
            <a:endParaRPr/>
          </a:p>
          <a:p>
            <a:pPr indent="452437">
              <a:spcBef>
                <a:spcPts val="300"/>
              </a:spcBef>
              <a:defRPr sz="1600">
                <a:latin typeface="+mn-lt"/>
                <a:ea typeface="+mn-ea"/>
                <a:cs typeface="+mn-cs"/>
                <a:sym typeface="Arial"/>
              </a:defRPr>
            </a:pPr>
            <a:r>
              <a:t>and to forecast slightly </a:t>
            </a:r>
            <a:r>
              <a:rPr b="1">
                <a:solidFill>
                  <a:srgbClr val="FFCC00"/>
                </a:solidFill>
              </a:rPr>
              <a:t>decreased annual precipitation in the southwestern </a:t>
            </a:r>
          </a:p>
          <a:p>
            <a:pPr indent="452437">
              <a:spcBef>
                <a:spcPts val="300"/>
              </a:spcBef>
              <a:defRPr sz="1600" b="1">
                <a:solidFill>
                  <a:srgbClr val="FFCC00"/>
                </a:solidFill>
                <a:latin typeface="+mn-lt"/>
                <a:ea typeface="+mn-ea"/>
                <a:cs typeface="+mn-cs"/>
                <a:sym typeface="Arial"/>
              </a:defRPr>
            </a:pPr>
            <a:r>
              <a:t>United States</a:t>
            </a:r>
            <a:r>
              <a:rPr>
                <a:solidFill>
                  <a:srgbClr val="FFFFFF"/>
                </a:solidFill>
              </a:rPr>
              <a:t> </a:t>
            </a:r>
            <a:r>
              <a:t>by less than 10 percent</a:t>
            </a:r>
            <a:r>
              <a:rPr b="0">
                <a:solidFill>
                  <a:srgbClr val="FFFFFF"/>
                </a:solidFill>
              </a:rPr>
              <a:t> below current values,</a:t>
            </a:r>
          </a:p>
          <a:p>
            <a:pPr indent="452437">
              <a:defRPr sz="1600">
                <a:latin typeface="+mn-lt"/>
                <a:ea typeface="+mn-ea"/>
                <a:cs typeface="+mn-cs"/>
                <a:sym typeface="Arial"/>
              </a:defRPr>
            </a:pPr>
            <a:endParaRPr/>
          </a:p>
          <a:p>
            <a:pPr indent="452437">
              <a:spcBef>
                <a:spcPts val="300"/>
              </a:spcBef>
              <a:defRPr sz="1600">
                <a:latin typeface="+mn-lt"/>
                <a:ea typeface="+mn-ea"/>
                <a:cs typeface="+mn-cs"/>
                <a:sym typeface="Arial"/>
              </a:defRPr>
            </a:pPr>
            <a:r>
              <a:t>with </a:t>
            </a:r>
            <a:r>
              <a:rPr b="1">
                <a:solidFill>
                  <a:srgbClr val="FFCC00"/>
                </a:solidFill>
              </a:rPr>
              <a:t>relatively little change in </a:t>
            </a:r>
            <a:r>
              <a:t>annual precipitation amounts forecast for the</a:t>
            </a:r>
          </a:p>
          <a:p>
            <a:pPr indent="452437">
              <a:spcBef>
                <a:spcPts val="300"/>
              </a:spcBef>
              <a:defRPr sz="1600" b="1">
                <a:solidFill>
                  <a:srgbClr val="FFCC00"/>
                </a:solidFill>
                <a:latin typeface="+mn-lt"/>
                <a:ea typeface="+mn-ea"/>
                <a:cs typeface="+mn-cs"/>
                <a:sym typeface="Arial"/>
              </a:defRPr>
            </a:pPr>
            <a:r>
              <a:t>headwaters regions of the Colorado River</a:t>
            </a:r>
            <a:r>
              <a:rPr b="0">
                <a:solidFill>
                  <a:srgbClr val="FFFFFF"/>
                </a:solidFill>
              </a:rPr>
              <a:t>"</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 name="Rectangle 5"/>
          <p:cNvSpPr txBox="1"/>
          <p:nvPr/>
        </p:nvSpPr>
        <p:spPr>
          <a:xfrm>
            <a:off x="304800" y="6501393"/>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https://www.nature.com/articles/nclimate2648</a:t>
            </a:r>
          </a:p>
        </p:txBody>
      </p:sp>
      <p:sp>
        <p:nvSpPr>
          <p:cNvPr id="697" name="Rectangle 2"/>
          <p:cNvSpPr txBox="1">
            <a:spLocks noGrp="1"/>
          </p:cNvSpPr>
          <p:nvPr>
            <p:ph type="title"/>
          </p:nvPr>
        </p:nvSpPr>
        <p:spPr>
          <a:xfrm>
            <a:off x="0" y="76200"/>
            <a:ext cx="9144000" cy="597453"/>
          </a:xfrm>
          <a:prstGeom prst="rect">
            <a:avLst/>
          </a:prstGeom>
        </p:spPr>
        <p:txBody>
          <a:bodyPr/>
          <a:lstStyle>
            <a:lvl1pPr>
              <a:defRPr sz="2000"/>
            </a:lvl1pPr>
          </a:lstStyle>
          <a:p>
            <a:r>
              <a:t>More recent studies directly model U.S. hydropower output:</a:t>
            </a:r>
          </a:p>
        </p:txBody>
      </p:sp>
      <p:sp>
        <p:nvSpPr>
          <p:cNvPr id="698" name="Rectangle 3"/>
          <p:cNvSpPr txBox="1">
            <a:spLocks noGrp="1"/>
          </p:cNvSpPr>
          <p:nvPr>
            <p:ph type="body" idx="1"/>
          </p:nvPr>
        </p:nvSpPr>
        <p:spPr>
          <a:xfrm>
            <a:off x="118170" y="739367"/>
            <a:ext cx="8915401" cy="5696310"/>
          </a:xfrm>
          <a:prstGeom prst="rect">
            <a:avLst/>
          </a:prstGeom>
        </p:spPr>
        <p:txBody>
          <a:bodyPr/>
          <a:lstStyle/>
          <a:p>
            <a:pPr algn="ctr" defTabSz="886968">
              <a:tabLst>
                <a:tab pos="419100" algn="l"/>
                <a:tab pos="876300" algn="l"/>
                <a:tab pos="1308100" algn="l"/>
              </a:tabLst>
              <a:defRPr sz="1746">
                <a:effectLst>
                  <a:outerShdw blurRad="36957" dist="36957" dir="2700000" rotWithShape="0">
                    <a:srgbClr val="000000"/>
                  </a:outerShdw>
                </a:effectLst>
                <a:latin typeface="+mn-lt"/>
                <a:ea typeface="+mn-ea"/>
                <a:cs typeface="+mn-cs"/>
                <a:sym typeface="Arial"/>
              </a:defRPr>
            </a:pPr>
            <a:r>
              <a:t>"Impacts of climate change on electric power supply in the Western United States" </a:t>
            </a:r>
            <a:r>
              <a:rPr baseline="29938"/>
              <a:t>1</a:t>
            </a:r>
            <a:r>
              <a:t> </a:t>
            </a:r>
          </a:p>
          <a:p>
            <a:pPr defTabSz="886968">
              <a:tabLst>
                <a:tab pos="419100" algn="l"/>
                <a:tab pos="876300" algn="l"/>
                <a:tab pos="1308100" algn="l"/>
              </a:tabLst>
              <a:defRPr sz="679">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effectLst>
                  <a:outerShdw blurRad="36957" dist="36957" dir="2700000" rotWithShape="0">
                    <a:srgbClr val="000000"/>
                  </a:outerShdw>
                </a:effectLst>
                <a:latin typeface="+mn-lt"/>
                <a:ea typeface="+mn-ea"/>
                <a:cs typeface="+mn-cs"/>
                <a:sym typeface="Arial"/>
              </a:defRPr>
            </a:pPr>
            <a:r>
              <a:t>includes this figure on seasonal hydropower in the Northwest and the Colorado Basin:</a:t>
            </a:r>
          </a:p>
          <a:p>
            <a:pPr defTabSz="886968">
              <a:tabLst>
                <a:tab pos="419100" algn="l"/>
                <a:tab pos="876300" algn="l"/>
                <a:tab pos="1308100" algn="l"/>
              </a:tabLst>
              <a:defRPr sz="679">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effectLst>
                  <a:outerShdw blurRad="36957" dist="36957" dir="2700000" rotWithShape="0">
                    <a:srgbClr val="000000"/>
                  </a:outerShdw>
                </a:effectLst>
                <a:latin typeface="+mn-lt"/>
                <a:ea typeface="+mn-ea"/>
                <a:cs typeface="+mn-cs"/>
                <a:sym typeface="Arial"/>
              </a:defRPr>
            </a:pPr>
            <a:r>
              <a:t>	The black lines are hydroelectric power vs. day of the year for 1949 - 2010</a:t>
            </a:r>
          </a:p>
          <a:p>
            <a:pPr defTabSz="886968">
              <a:tabLst>
                <a:tab pos="419100" algn="l"/>
                <a:tab pos="876300" algn="l"/>
                <a:tab pos="1308100" algn="l"/>
              </a:tabLst>
              <a:defRPr sz="679">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effectLst>
                  <a:outerShdw blurRad="36957" dist="36957" dir="2700000" rotWithShape="0">
                    <a:srgbClr val="000000"/>
                  </a:outerShdw>
                </a:effectLst>
                <a:latin typeface="+mn-lt"/>
                <a:ea typeface="+mn-ea"/>
                <a:cs typeface="+mn-cs"/>
                <a:sym typeface="Arial"/>
              </a:defRPr>
            </a:pPr>
            <a:r>
              <a:t>		The colored lines are models for the years for 2040-60</a:t>
            </a:r>
          </a:p>
          <a:p>
            <a:pPr defTabSz="886968">
              <a:tabLst>
                <a:tab pos="419100" algn="l"/>
                <a:tab pos="876300" algn="l"/>
                <a:tab pos="1308100" algn="l"/>
              </a:tabLst>
              <a:defRPr sz="1746">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2425">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solidFill>
                  <a:srgbClr val="FFCC00"/>
                </a:solidFill>
                <a:effectLst>
                  <a:outerShdw blurRad="36957" dist="36957" dir="2700000" rotWithShape="0">
                    <a:srgbClr val="000000"/>
                  </a:outerShdw>
                </a:effectLst>
                <a:latin typeface="+mn-lt"/>
                <a:ea typeface="+mn-ea"/>
                <a:cs typeface="+mn-cs"/>
                <a:sym typeface="Arial"/>
              </a:defRPr>
            </a:pPr>
            <a:r>
              <a:t>For the </a:t>
            </a:r>
            <a:r>
              <a:rPr b="1"/>
              <a:t>Northwest: </a:t>
            </a:r>
            <a:r>
              <a:t> Modeled 2040-60 power falls on both sides of historical data</a:t>
            </a:r>
          </a:p>
          <a:p>
            <a:pPr defTabSz="886968">
              <a:tabLst>
                <a:tab pos="419100" algn="l"/>
                <a:tab pos="876300" algn="l"/>
                <a:tab pos="1308100" algn="l"/>
              </a:tabLst>
              <a:defRPr sz="679">
                <a:solidFill>
                  <a:srgbClr val="FFCC00"/>
                </a:solidFill>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solidFill>
                  <a:srgbClr val="FFCC00"/>
                </a:solidFill>
                <a:effectLst>
                  <a:outerShdw blurRad="36957" dist="36957" dir="2700000" rotWithShape="0">
                    <a:srgbClr val="000000"/>
                  </a:outerShdw>
                </a:effectLst>
                <a:latin typeface="+mn-lt"/>
                <a:ea typeface="+mn-ea"/>
                <a:cs typeface="+mn-cs"/>
                <a:sym typeface="Arial"/>
              </a:defRPr>
            </a:pPr>
            <a:r>
              <a:t>For the </a:t>
            </a:r>
            <a:r>
              <a:rPr b="1"/>
              <a:t>Colorado Basin:  </a:t>
            </a:r>
            <a:r>
              <a:t>Modeled</a:t>
            </a:r>
            <a:r>
              <a:rPr b="1"/>
              <a:t> </a:t>
            </a:r>
            <a:r>
              <a:t>2040-60 power is on average 1-3% lower,</a:t>
            </a:r>
          </a:p>
          <a:p>
            <a:pPr defTabSz="886968">
              <a:tabLst>
                <a:tab pos="419100" algn="l"/>
                <a:tab pos="876300" algn="l"/>
                <a:tab pos="1308100" algn="l"/>
              </a:tabLst>
              <a:defRPr sz="679">
                <a:solidFill>
                  <a:srgbClr val="FFCC00"/>
                </a:solidFill>
                <a:effectLst>
                  <a:outerShdw blurRad="36957" dist="36957" dir="2700000" rotWithShape="0">
                    <a:srgbClr val="000000"/>
                  </a:outerShdw>
                </a:effectLst>
                <a:latin typeface="+mn-lt"/>
                <a:ea typeface="+mn-ea"/>
                <a:cs typeface="+mn-cs"/>
                <a:sym typeface="Arial"/>
              </a:defRPr>
            </a:pPr>
            <a:endParaRPr/>
          </a:p>
          <a:p>
            <a:pPr defTabSz="886968">
              <a:tabLst>
                <a:tab pos="419100" algn="l"/>
                <a:tab pos="876300" algn="l"/>
                <a:tab pos="1308100" algn="l"/>
              </a:tabLst>
              <a:defRPr sz="1746">
                <a:solidFill>
                  <a:srgbClr val="FFCC00"/>
                </a:solidFill>
                <a:effectLst>
                  <a:outerShdw blurRad="36957" dist="36957" dir="2700000" rotWithShape="0">
                    <a:srgbClr val="000000"/>
                  </a:outerShdw>
                </a:effectLst>
                <a:latin typeface="+mn-lt"/>
                <a:ea typeface="+mn-ea"/>
                <a:cs typeface="+mn-cs"/>
                <a:sym typeface="Arial"/>
              </a:defRPr>
            </a:pPr>
            <a:r>
              <a:t>		but over expected drier periods it would be 7-9% lower </a:t>
            </a:r>
          </a:p>
        </p:txBody>
      </p:sp>
      <p:pic>
        <p:nvPicPr>
          <p:cNvPr id="699" name="Picture 5" descr="Picture 5"/>
          <p:cNvPicPr>
            <a:picLocks noChangeAspect="1"/>
          </p:cNvPicPr>
          <p:nvPr/>
        </p:nvPicPr>
        <p:blipFill>
          <a:blip r:embed="rId2">
            <a:extLst/>
          </a:blip>
          <a:srcRect b="22184"/>
          <a:stretch>
            <a:fillRect/>
          </a:stretch>
        </p:blipFill>
        <p:spPr>
          <a:xfrm>
            <a:off x="1333424" y="2688425"/>
            <a:ext cx="6453679" cy="2255128"/>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1" name="Rectangle 5"/>
          <p:cNvSpPr txBox="1"/>
          <p:nvPr/>
        </p:nvSpPr>
        <p:spPr>
          <a:xfrm>
            <a:off x="7019235" y="4554430"/>
            <a:ext cx="1870766" cy="7976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https://www.sciencedirect.com/science/article/pii/S221458181500018X</a:t>
            </a:r>
          </a:p>
        </p:txBody>
      </p:sp>
      <p:sp>
        <p:nvSpPr>
          <p:cNvPr id="702" name="Rectangle 2"/>
          <p:cNvSpPr txBox="1">
            <a:spLocks noGrp="1"/>
          </p:cNvSpPr>
          <p:nvPr>
            <p:ph type="title"/>
          </p:nvPr>
        </p:nvSpPr>
        <p:spPr>
          <a:xfrm>
            <a:off x="0" y="76200"/>
            <a:ext cx="9144000" cy="597453"/>
          </a:xfrm>
          <a:prstGeom prst="rect">
            <a:avLst/>
          </a:prstGeom>
        </p:spPr>
        <p:txBody>
          <a:bodyPr/>
          <a:lstStyle>
            <a:lvl1pPr>
              <a:defRPr sz="2000"/>
            </a:lvl1pPr>
          </a:lstStyle>
          <a:p>
            <a:r>
              <a:t>Newer Colorado flow modeling is more pessimistic:</a:t>
            </a:r>
          </a:p>
        </p:txBody>
      </p:sp>
      <p:sp>
        <p:nvSpPr>
          <p:cNvPr id="703" name="Rectangle 3"/>
          <p:cNvSpPr txBox="1">
            <a:spLocks noGrp="1"/>
          </p:cNvSpPr>
          <p:nvPr>
            <p:ph type="body" idx="1"/>
          </p:nvPr>
        </p:nvSpPr>
        <p:spPr>
          <a:xfrm>
            <a:off x="228600" y="747653"/>
            <a:ext cx="8763000" cy="6009959"/>
          </a:xfrm>
          <a:prstGeom prst="rect">
            <a:avLst/>
          </a:prstGeom>
        </p:spPr>
        <p:txBody>
          <a:bodyPr/>
          <a:lstStyle/>
          <a:p>
            <a:pPr algn="ctr">
              <a:defRPr sz="1800">
                <a:latin typeface="+mn-lt"/>
                <a:ea typeface="+mn-ea"/>
                <a:cs typeface="+mn-cs"/>
                <a:sym typeface="Arial"/>
              </a:defRPr>
            </a:pPr>
            <a:r>
              <a:t>"Climate-change impacts on water resources and hydropower potential </a:t>
            </a:r>
          </a:p>
          <a:p>
            <a:pPr algn="ctr">
              <a:defRPr sz="1800">
                <a:latin typeface="+mn-lt"/>
                <a:ea typeface="+mn-ea"/>
                <a:cs typeface="+mn-cs"/>
                <a:sym typeface="Arial"/>
              </a:defRPr>
            </a:pPr>
            <a:r>
              <a:t>in the Upper Colorado River Basin:" </a:t>
            </a:r>
            <a:r>
              <a:rPr baseline="30000"/>
              <a:t>1</a:t>
            </a:r>
          </a:p>
          <a:p>
            <a:pPr>
              <a:defRPr sz="9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This paper uses a range of models to compute water flow vs. month of the year</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In this plot, the first two bars in each group are for 2046-65 water flow models</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The third bar is for historical data</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a:t>
            </a:r>
            <a:r>
              <a:rPr sz="1600"/>
              <a:t>	(the fourth bar is the discrepancy between the two models)</a:t>
            </a: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endParaRPr/>
          </a:p>
          <a:p>
            <a:pPr algn="ctr">
              <a:tabLst>
                <a:tab pos="444500" algn="l"/>
                <a:tab pos="914400" algn="l"/>
                <a:tab pos="1358900" algn="l"/>
              </a:tabLst>
              <a:defRPr sz="1800">
                <a:latin typeface="+mn-lt"/>
                <a:ea typeface="+mn-ea"/>
                <a:cs typeface="+mn-cs"/>
                <a:sym typeface="Arial"/>
              </a:defRPr>
            </a:pPr>
            <a:endParaRPr/>
          </a:p>
          <a:p>
            <a:pPr algn="ctr">
              <a:tabLst>
                <a:tab pos="444500" algn="l"/>
                <a:tab pos="914400" algn="l"/>
                <a:tab pos="1358900" algn="l"/>
              </a:tabLst>
              <a:defRPr sz="1800">
                <a:solidFill>
                  <a:srgbClr val="FFCC00"/>
                </a:solidFill>
                <a:latin typeface="+mn-lt"/>
                <a:ea typeface="+mn-ea"/>
                <a:cs typeface="+mn-cs"/>
                <a:sym typeface="Arial"/>
              </a:defRPr>
            </a:pPr>
            <a:r>
              <a:t>The paper's worst case models predict an "up to 50%" decrease in Colorado flow</a:t>
            </a:r>
          </a:p>
        </p:txBody>
      </p:sp>
      <p:pic>
        <p:nvPicPr>
          <p:cNvPr id="704" name="Picture 4" descr="Picture 4"/>
          <p:cNvPicPr>
            <a:picLocks noChangeAspect="1"/>
          </p:cNvPicPr>
          <p:nvPr/>
        </p:nvPicPr>
        <p:blipFill>
          <a:blip r:embed="rId2">
            <a:extLst/>
          </a:blip>
          <a:stretch>
            <a:fillRect/>
          </a:stretch>
        </p:blipFill>
        <p:spPr>
          <a:xfrm>
            <a:off x="2365780" y="3434520"/>
            <a:ext cx="4470131" cy="2680414"/>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 name="Rectangle 5"/>
          <p:cNvSpPr txBox="1"/>
          <p:nvPr/>
        </p:nvSpPr>
        <p:spPr>
          <a:xfrm>
            <a:off x="165653" y="6545550"/>
            <a:ext cx="5256697"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https://agupubs.onlinelibrary.wiley.com/doi/pdf/10.1002/2016WR019638</a:t>
            </a:r>
          </a:p>
        </p:txBody>
      </p:sp>
      <p:sp>
        <p:nvSpPr>
          <p:cNvPr id="707" name="Rectangle 2"/>
          <p:cNvSpPr txBox="1">
            <a:spLocks noGrp="1"/>
          </p:cNvSpPr>
          <p:nvPr>
            <p:ph type="title"/>
          </p:nvPr>
        </p:nvSpPr>
        <p:spPr>
          <a:xfrm>
            <a:off x="0" y="76200"/>
            <a:ext cx="9144000" cy="597453"/>
          </a:xfrm>
          <a:prstGeom prst="rect">
            <a:avLst/>
          </a:prstGeom>
        </p:spPr>
        <p:txBody>
          <a:bodyPr/>
          <a:lstStyle>
            <a:lvl1pPr>
              <a:defRPr sz="2000"/>
            </a:lvl1pPr>
          </a:lstStyle>
          <a:p>
            <a:r>
              <a:t>That more severe conclusion is echoed in another study:</a:t>
            </a:r>
          </a:p>
        </p:txBody>
      </p:sp>
      <p:sp>
        <p:nvSpPr>
          <p:cNvPr id="708" name="Rectangle 3"/>
          <p:cNvSpPr txBox="1">
            <a:spLocks noGrp="1"/>
          </p:cNvSpPr>
          <p:nvPr>
            <p:ph type="body" idx="1"/>
          </p:nvPr>
        </p:nvSpPr>
        <p:spPr>
          <a:xfrm>
            <a:off x="228600" y="769740"/>
            <a:ext cx="8763000" cy="5613390"/>
          </a:xfrm>
          <a:prstGeom prst="rect">
            <a:avLst/>
          </a:prstGeom>
        </p:spPr>
        <p:txBody>
          <a:bodyPr/>
          <a:lstStyle/>
          <a:p>
            <a:pPr algn="ctr" defTabSz="841247">
              <a:spcBef>
                <a:spcPts val="300"/>
              </a:spcBef>
              <a:tabLst>
                <a:tab pos="406400" algn="l"/>
                <a:tab pos="838200" algn="l"/>
                <a:tab pos="1244600" algn="l"/>
              </a:tabLst>
              <a:defRPr sz="1656">
                <a:effectLst>
                  <a:outerShdw blurRad="35052" dist="35052" dir="2700000" rotWithShape="0">
                    <a:srgbClr val="000000"/>
                  </a:outerShdw>
                </a:effectLst>
                <a:latin typeface="+mn-lt"/>
                <a:ea typeface="+mn-ea"/>
                <a:cs typeface="+mn-cs"/>
                <a:sym typeface="Arial"/>
              </a:defRPr>
            </a:pPr>
            <a:r>
              <a:t>"Twenty‐first Century Colorado River Hot Drought &amp; Implications for the Future" </a:t>
            </a:r>
            <a:r>
              <a:rPr baseline="29826"/>
              <a:t>1</a:t>
            </a:r>
          </a:p>
          <a:p>
            <a:pPr defTabSz="841247">
              <a:tabLst>
                <a:tab pos="406400" algn="l"/>
                <a:tab pos="838200" algn="l"/>
                <a:tab pos="1244600" algn="l"/>
              </a:tabLst>
              <a:defRPr sz="736">
                <a:effectLst>
                  <a:outerShdw blurRad="35052" dist="35052" dir="2700000" rotWithShape="0">
                    <a:srgbClr val="000000"/>
                  </a:outerShdw>
                </a:effectLst>
                <a:latin typeface="+mn-lt"/>
                <a:ea typeface="+mn-ea"/>
                <a:cs typeface="+mn-cs"/>
                <a:sym typeface="Arial"/>
              </a:defRPr>
            </a:pPr>
            <a:endParaRPr/>
          </a:p>
          <a:p>
            <a:pPr defTabSz="841247">
              <a:spcBef>
                <a:spcPts val="300"/>
              </a:spcBef>
              <a:tabLst>
                <a:tab pos="406400" algn="l"/>
                <a:tab pos="838200" algn="l"/>
                <a:tab pos="1244600" algn="l"/>
              </a:tabLst>
              <a:defRPr sz="1656">
                <a:effectLst>
                  <a:outerShdw blurRad="35052" dist="35052" dir="2700000" rotWithShape="0">
                    <a:srgbClr val="000000"/>
                  </a:outerShdw>
                </a:effectLst>
                <a:latin typeface="+mn-lt"/>
                <a:ea typeface="+mn-ea"/>
                <a:cs typeface="+mn-cs"/>
                <a:sym typeface="Arial"/>
              </a:defRPr>
            </a:pPr>
            <a:r>
              <a:t>Which modeled flow decreases in likely future drought years</a:t>
            </a:r>
          </a:p>
          <a:p>
            <a:pPr defTabSz="841247">
              <a:tabLst>
                <a:tab pos="406400" algn="l"/>
                <a:tab pos="838200" algn="l"/>
                <a:tab pos="1244600" algn="l"/>
              </a:tabLst>
              <a:defRPr sz="920">
                <a:effectLst>
                  <a:outerShdw blurRad="35052" dist="35052" dir="2700000" rotWithShape="0">
                    <a:srgbClr val="000000"/>
                  </a:outerShdw>
                </a:effectLst>
                <a:latin typeface="+mn-lt"/>
                <a:ea typeface="+mn-ea"/>
                <a:cs typeface="+mn-cs"/>
                <a:sym typeface="Arial"/>
              </a:defRPr>
            </a:pPr>
            <a:endParaRPr/>
          </a:p>
          <a:p>
            <a:pPr defTabSz="841247">
              <a:spcBef>
                <a:spcPts val="300"/>
              </a:spcBef>
              <a:tabLst>
                <a:tab pos="406400" algn="l"/>
                <a:tab pos="838200" algn="l"/>
                <a:tab pos="1244600" algn="l"/>
              </a:tabLst>
              <a:defRPr sz="1656">
                <a:effectLst>
                  <a:outerShdw blurRad="35052" dist="35052" dir="2700000" rotWithShape="0">
                    <a:srgbClr val="000000"/>
                  </a:outerShdw>
                </a:effectLst>
                <a:latin typeface="+mn-lt"/>
                <a:ea typeface="+mn-ea"/>
                <a:cs typeface="+mn-cs"/>
                <a:sym typeface="Arial"/>
              </a:defRPr>
            </a:pPr>
            <a:r>
              <a:t>That paper's water flow loss vs. model results</a:t>
            </a:r>
          </a:p>
          <a:p>
            <a:pPr defTabSz="841247">
              <a:tabLst>
                <a:tab pos="406400" algn="l"/>
                <a:tab pos="838200" algn="l"/>
                <a:tab pos="1244600" algn="l"/>
              </a:tabLst>
              <a:defRPr sz="644">
                <a:effectLst>
                  <a:outerShdw blurRad="35052" dist="35052" dir="2700000" rotWithShape="0">
                    <a:srgbClr val="000000"/>
                  </a:outerShdw>
                </a:effectLst>
                <a:latin typeface="+mn-lt"/>
                <a:ea typeface="+mn-ea"/>
                <a:cs typeface="+mn-cs"/>
                <a:sym typeface="Arial"/>
              </a:defRPr>
            </a:pPr>
            <a:endParaRPr/>
          </a:p>
          <a:p>
            <a:pPr defTabSz="841247">
              <a:spcBef>
                <a:spcPts val="300"/>
              </a:spcBef>
              <a:tabLst>
                <a:tab pos="406400" algn="l"/>
                <a:tab pos="838200" algn="l"/>
                <a:tab pos="1244600" algn="l"/>
              </a:tabLst>
              <a:defRPr sz="1656">
                <a:effectLst>
                  <a:outerShdw blurRad="35052" dist="35052" dir="2700000" rotWithShape="0">
                    <a:srgbClr val="000000"/>
                  </a:outerShdw>
                </a:effectLst>
                <a:latin typeface="+mn-lt"/>
                <a:ea typeface="+mn-ea"/>
                <a:cs typeface="+mn-cs"/>
                <a:sym typeface="Arial"/>
              </a:defRPr>
            </a:pPr>
            <a:r>
              <a:t>	were presented via this decidedly obtuse figure:</a:t>
            </a:r>
          </a:p>
          <a:p>
            <a:pPr defTabSz="841247">
              <a:tabLst>
                <a:tab pos="406400" algn="l"/>
                <a:tab pos="838200" algn="l"/>
                <a:tab pos="1244600" algn="l"/>
              </a:tabLst>
              <a:defRPr sz="1012">
                <a:effectLst>
                  <a:outerShdw blurRad="35052" dist="35052" dir="2700000" rotWithShape="0">
                    <a:srgbClr val="000000"/>
                  </a:outerShdw>
                </a:effectLst>
                <a:latin typeface="+mn-lt"/>
                <a:ea typeface="+mn-ea"/>
                <a:cs typeface="+mn-cs"/>
                <a:sym typeface="Arial"/>
              </a:defRPr>
            </a:pPr>
            <a:endParaRPr/>
          </a:p>
          <a:p>
            <a:pPr defTabSz="841247">
              <a:spcBef>
                <a:spcPts val="300"/>
              </a:spcBef>
              <a:tabLst>
                <a:tab pos="406400" algn="l"/>
                <a:tab pos="838200" algn="l"/>
                <a:tab pos="1244600" algn="l"/>
              </a:tabLst>
              <a:defRPr sz="1656">
                <a:effectLst>
                  <a:outerShdw blurRad="35052" dist="35052" dir="2700000" rotWithShape="0">
                    <a:srgbClr val="000000"/>
                  </a:outerShdw>
                </a:effectLst>
                <a:latin typeface="+mn-lt"/>
                <a:ea typeface="+mn-ea"/>
                <a:cs typeface="+mn-cs"/>
                <a:sym typeface="Arial"/>
              </a:defRPr>
            </a:pPr>
            <a:r>
              <a:t>Which were summarized in "plain language" as:</a:t>
            </a:r>
          </a:p>
          <a:p>
            <a:pPr defTabSz="841247">
              <a:tabLst>
                <a:tab pos="406400" algn="l"/>
                <a:tab pos="838200" algn="l"/>
                <a:tab pos="1244600" algn="l"/>
              </a:tabLst>
              <a:defRPr sz="644">
                <a:effectLst>
                  <a:outerShdw blurRad="35052" dist="35052" dir="2700000" rotWithShape="0">
                    <a:srgbClr val="000000"/>
                  </a:outerShdw>
                </a:effectLst>
                <a:latin typeface="+mn-lt"/>
                <a:ea typeface="+mn-ea"/>
                <a:cs typeface="+mn-cs"/>
                <a:sym typeface="Arial"/>
              </a:defRPr>
            </a:pPr>
            <a:endParaRPr/>
          </a:p>
          <a:p>
            <a:pPr defTabSz="841247">
              <a:spcBef>
                <a:spcPts val="300"/>
              </a:spcBef>
              <a:tabLst>
                <a:tab pos="406400" algn="l"/>
                <a:tab pos="838200" algn="l"/>
                <a:tab pos="1244600" algn="l"/>
              </a:tabLst>
              <a:defRPr sz="1656">
                <a:effectLst>
                  <a:outerShdw blurRad="35052" dist="35052" dir="2700000" rotWithShape="0">
                    <a:srgbClr val="000000"/>
                  </a:outerShdw>
                </a:effectLst>
                <a:latin typeface="+mn-lt"/>
                <a:ea typeface="+mn-ea"/>
                <a:cs typeface="+mn-cs"/>
                <a:sym typeface="Arial"/>
              </a:defRPr>
            </a:pPr>
            <a:r>
              <a:t>	</a:t>
            </a:r>
            <a:r>
              <a:rPr>
                <a:solidFill>
                  <a:srgbClr val="FFCC00"/>
                </a:solidFill>
              </a:rPr>
              <a:t>	</a:t>
            </a:r>
            <a:r>
              <a:rPr b="1">
                <a:solidFill>
                  <a:srgbClr val="FFCC00"/>
                </a:solidFill>
              </a:rPr>
              <a:t>"losses may exceed 20% at </a:t>
            </a:r>
          </a:p>
          <a:p>
            <a:pPr defTabSz="841247">
              <a:spcBef>
                <a:spcPts val="300"/>
              </a:spcBef>
              <a:tabLst>
                <a:tab pos="406400" algn="l"/>
                <a:tab pos="838200" algn="l"/>
                <a:tab pos="1244600" algn="l"/>
              </a:tabLst>
              <a:defRPr sz="1656" b="1">
                <a:solidFill>
                  <a:srgbClr val="FFCC00"/>
                </a:solidFill>
                <a:effectLst>
                  <a:outerShdw blurRad="35052" dist="35052" dir="2700000" rotWithShape="0">
                    <a:srgbClr val="000000"/>
                  </a:outerShdw>
                </a:effectLst>
                <a:latin typeface="+mn-lt"/>
                <a:ea typeface="+mn-ea"/>
                <a:cs typeface="+mn-cs"/>
                <a:sym typeface="Arial"/>
              </a:defRPr>
            </a:pPr>
            <a:r>
              <a:t>	mid-century and 35% at end-century" </a:t>
            </a:r>
          </a:p>
          <a:p>
            <a:pPr defTabSz="841247">
              <a:tabLst>
                <a:tab pos="406400" algn="l"/>
                <a:tab pos="838200" algn="l"/>
                <a:tab pos="1244600" algn="l"/>
              </a:tabLst>
              <a:defRPr sz="1012">
                <a:effectLst>
                  <a:outerShdw blurRad="35052" dist="35052" dir="2700000" rotWithShape="0">
                    <a:srgbClr val="000000"/>
                  </a:outerShdw>
                </a:effectLst>
                <a:latin typeface="+mn-lt"/>
                <a:ea typeface="+mn-ea"/>
                <a:cs typeface="+mn-cs"/>
                <a:sym typeface="Arial"/>
              </a:defRPr>
            </a:pPr>
            <a:endParaRPr/>
          </a:p>
          <a:p>
            <a:pPr defTabSz="841247">
              <a:spcBef>
                <a:spcPts val="300"/>
              </a:spcBef>
              <a:tabLst>
                <a:tab pos="406400" algn="l"/>
                <a:tab pos="838200" algn="l"/>
                <a:tab pos="1244600" algn="l"/>
              </a:tabLst>
              <a:defRPr sz="1656">
                <a:effectLst>
                  <a:outerShdw blurRad="35052" dist="35052" dir="2700000" rotWithShape="0">
                    <a:srgbClr val="000000"/>
                  </a:outerShdw>
                </a:effectLst>
                <a:latin typeface="+mn-lt"/>
                <a:ea typeface="+mn-ea"/>
                <a:cs typeface="+mn-cs"/>
                <a:sym typeface="Arial"/>
              </a:defRPr>
            </a:pPr>
            <a:r>
              <a:t>This agrees well with the preceding flow paper</a:t>
            </a:r>
          </a:p>
          <a:p>
            <a:pPr defTabSz="841247">
              <a:tabLst>
                <a:tab pos="406400" algn="l"/>
                <a:tab pos="838200" algn="l"/>
                <a:tab pos="1244600" algn="l"/>
              </a:tabLst>
              <a:defRPr sz="920">
                <a:effectLst>
                  <a:outerShdw blurRad="35052" dist="35052" dir="2700000" rotWithShape="0">
                    <a:srgbClr val="000000"/>
                  </a:outerShdw>
                </a:effectLst>
                <a:latin typeface="+mn-lt"/>
                <a:ea typeface="+mn-ea"/>
                <a:cs typeface="+mn-cs"/>
                <a:sym typeface="Arial"/>
              </a:defRPr>
            </a:pPr>
            <a:endParaRPr/>
          </a:p>
          <a:p>
            <a:pPr defTabSz="841247">
              <a:spcBef>
                <a:spcPts val="300"/>
              </a:spcBef>
              <a:tabLst>
                <a:tab pos="406400" algn="l"/>
                <a:tab pos="838200" algn="l"/>
                <a:tab pos="1244600" algn="l"/>
              </a:tabLst>
              <a:defRPr sz="1656">
                <a:effectLst>
                  <a:outerShdw blurRad="35052" dist="35052" dir="2700000" rotWithShape="0">
                    <a:srgbClr val="000000"/>
                  </a:outerShdw>
                </a:effectLst>
                <a:latin typeface="+mn-lt"/>
                <a:ea typeface="+mn-ea"/>
                <a:cs typeface="+mn-cs"/>
                <a:sym typeface="Arial"/>
              </a:defRPr>
            </a:pPr>
            <a:r>
              <a:t>But both flow papers then seem to predict</a:t>
            </a:r>
          </a:p>
          <a:p>
            <a:pPr defTabSz="841247">
              <a:spcBef>
                <a:spcPts val="100"/>
              </a:spcBef>
              <a:tabLst>
                <a:tab pos="406400" algn="l"/>
                <a:tab pos="838200" algn="l"/>
                <a:tab pos="1244600" algn="l"/>
              </a:tabLst>
              <a:defRPr sz="552">
                <a:effectLst>
                  <a:outerShdw blurRad="35052" dist="35052" dir="2700000" rotWithShape="0">
                    <a:srgbClr val="000000"/>
                  </a:outerShdw>
                </a:effectLst>
                <a:latin typeface="+mn-lt"/>
                <a:ea typeface="+mn-ea"/>
                <a:cs typeface="+mn-cs"/>
                <a:sym typeface="Arial"/>
              </a:defRPr>
            </a:pPr>
            <a:r>
              <a:t>	</a:t>
            </a:r>
          </a:p>
          <a:p>
            <a:pPr defTabSz="841247">
              <a:spcBef>
                <a:spcPts val="300"/>
              </a:spcBef>
              <a:tabLst>
                <a:tab pos="406400" algn="l"/>
                <a:tab pos="838200" algn="l"/>
                <a:tab pos="1244600" algn="l"/>
              </a:tabLst>
              <a:defRPr sz="1656">
                <a:effectLst>
                  <a:outerShdw blurRad="35052" dist="35052" dir="2700000" rotWithShape="0">
                    <a:srgbClr val="000000"/>
                  </a:outerShdw>
                </a:effectLst>
                <a:latin typeface="+mn-lt"/>
                <a:ea typeface="+mn-ea"/>
                <a:cs typeface="+mn-cs"/>
                <a:sym typeface="Arial"/>
              </a:defRPr>
            </a:pPr>
            <a:r>
              <a:t>	more severe Colorado River impact </a:t>
            </a:r>
          </a:p>
          <a:p>
            <a:pPr defTabSz="841247">
              <a:tabLst>
                <a:tab pos="406400" algn="l"/>
                <a:tab pos="838200" algn="l"/>
                <a:tab pos="1244600" algn="l"/>
              </a:tabLst>
              <a:defRPr sz="736">
                <a:effectLst>
                  <a:outerShdw blurRad="35052" dist="35052" dir="2700000" rotWithShape="0">
                    <a:srgbClr val="000000"/>
                  </a:outerShdw>
                </a:effectLst>
                <a:latin typeface="+mn-lt"/>
                <a:ea typeface="+mn-ea"/>
                <a:cs typeface="+mn-cs"/>
                <a:sym typeface="Arial"/>
              </a:defRPr>
            </a:pPr>
            <a:endParaRPr/>
          </a:p>
          <a:p>
            <a:pPr defTabSz="841247">
              <a:spcBef>
                <a:spcPts val="300"/>
              </a:spcBef>
              <a:tabLst>
                <a:tab pos="406400" algn="l"/>
                <a:tab pos="838200" algn="l"/>
                <a:tab pos="1244600" algn="l"/>
              </a:tabLst>
              <a:defRPr sz="1656">
                <a:effectLst>
                  <a:outerShdw blurRad="35052" dist="35052" dir="2700000" rotWithShape="0">
                    <a:srgbClr val="000000"/>
                  </a:outerShdw>
                </a:effectLst>
                <a:latin typeface="+mn-lt"/>
                <a:ea typeface="+mn-ea"/>
                <a:cs typeface="+mn-cs"/>
                <a:sym typeface="Arial"/>
              </a:defRPr>
            </a:pPr>
            <a:r>
              <a:t>	than the earlier hydroelectricity paper</a:t>
            </a:r>
          </a:p>
          <a:p>
            <a:pPr defTabSz="841247">
              <a:tabLst>
                <a:tab pos="406400" algn="l"/>
                <a:tab pos="838200" algn="l"/>
                <a:tab pos="1244600" algn="l"/>
              </a:tabLst>
              <a:defRPr sz="644">
                <a:effectLst>
                  <a:outerShdw blurRad="35052" dist="35052" dir="2700000" rotWithShape="0">
                    <a:srgbClr val="000000"/>
                  </a:outerShdw>
                </a:effectLst>
                <a:latin typeface="+mn-lt"/>
                <a:ea typeface="+mn-ea"/>
                <a:cs typeface="+mn-cs"/>
                <a:sym typeface="Arial"/>
              </a:defRPr>
            </a:pPr>
            <a:endParaRPr/>
          </a:p>
          <a:p>
            <a:pPr defTabSz="841247">
              <a:spcBef>
                <a:spcPts val="300"/>
              </a:spcBef>
              <a:tabLst>
                <a:tab pos="406400" algn="l"/>
                <a:tab pos="838200" algn="l"/>
                <a:tab pos="1244600" algn="l"/>
              </a:tabLst>
              <a:defRPr sz="1656">
                <a:effectLst>
                  <a:outerShdw blurRad="35052" dist="35052" dir="2700000" rotWithShape="0">
                    <a:srgbClr val="000000"/>
                  </a:outerShdw>
                </a:effectLst>
                <a:latin typeface="+mn-lt"/>
                <a:ea typeface="+mn-ea"/>
                <a:cs typeface="+mn-cs"/>
                <a:sym typeface="Arial"/>
              </a:defRPr>
            </a:pPr>
            <a:r>
              <a:t>	(if power is still proportional to flow!)</a:t>
            </a:r>
          </a:p>
          <a:p>
            <a:pPr defTabSz="841247">
              <a:spcBef>
                <a:spcPts val="300"/>
              </a:spcBef>
              <a:defRPr sz="1656">
                <a:effectLst>
                  <a:outerShdw blurRad="35052" dist="35052" dir="2700000" rotWithShape="0">
                    <a:srgbClr val="000000"/>
                  </a:outerShdw>
                </a:effectLst>
                <a:latin typeface="+mn-lt"/>
                <a:ea typeface="+mn-ea"/>
                <a:cs typeface="+mn-cs"/>
                <a:sym typeface="Arial"/>
              </a:defRPr>
            </a:pPr>
            <a:r>
              <a:t> </a:t>
            </a:r>
          </a:p>
        </p:txBody>
      </p:sp>
      <p:grpSp>
        <p:nvGrpSpPr>
          <p:cNvPr id="713" name="Group"/>
          <p:cNvGrpSpPr/>
          <p:nvPr/>
        </p:nvGrpSpPr>
        <p:grpSpPr>
          <a:xfrm>
            <a:off x="5464423" y="1800087"/>
            <a:ext cx="3999790" cy="4925396"/>
            <a:chOff x="0" y="0"/>
            <a:chExt cx="3999789" cy="4925395"/>
          </a:xfrm>
        </p:grpSpPr>
        <p:pic>
          <p:nvPicPr>
            <p:cNvPr id="709" name="Picture 4" descr="Picture 4"/>
            <p:cNvPicPr>
              <a:picLocks noChangeAspect="1"/>
            </p:cNvPicPr>
            <p:nvPr/>
          </p:nvPicPr>
          <p:blipFill>
            <a:blip r:embed="rId2">
              <a:extLst/>
            </a:blip>
            <a:stretch>
              <a:fillRect/>
            </a:stretch>
          </p:blipFill>
          <p:spPr>
            <a:xfrm>
              <a:off x="358760" y="494719"/>
              <a:ext cx="3228274" cy="4430677"/>
            </a:xfrm>
            <a:prstGeom prst="rect">
              <a:avLst/>
            </a:prstGeom>
            <a:ln w="12700" cap="flat">
              <a:noFill/>
              <a:miter lim="400000"/>
            </a:ln>
            <a:effectLst/>
          </p:spPr>
        </p:pic>
        <p:sp>
          <p:nvSpPr>
            <p:cNvPr id="710" name="TextBox 5"/>
            <p:cNvSpPr txBox="1"/>
            <p:nvPr/>
          </p:nvSpPr>
          <p:spPr>
            <a:xfrm>
              <a:off x="307016" y="24"/>
              <a:ext cx="2222182" cy="430186"/>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p>
              <a:pPr algn="ctr">
                <a:defRPr sz="1400" b="0">
                  <a:solidFill>
                    <a:srgbClr val="FFFFFF"/>
                  </a:solidFill>
                  <a:latin typeface="+mn-lt"/>
                  <a:ea typeface="+mn-ea"/>
                  <a:cs typeface="+mn-cs"/>
                  <a:sym typeface="Arial"/>
                </a:defRPr>
              </a:pPr>
              <a:r>
                <a:t>Middle of Century</a:t>
              </a:r>
            </a:p>
            <a:p>
              <a:pPr algn="ctr">
                <a:defRPr sz="1000" b="0">
                  <a:solidFill>
                    <a:srgbClr val="FFFFFF"/>
                  </a:solidFill>
                  <a:latin typeface="+mn-lt"/>
                  <a:ea typeface="+mn-ea"/>
                  <a:cs typeface="+mn-cs"/>
                  <a:sym typeface="Arial"/>
                </a:defRPr>
              </a:pPr>
              <a:r>
                <a:t>Low vs. High Emissions </a:t>
              </a:r>
            </a:p>
          </p:txBody>
        </p:sp>
        <p:sp>
          <p:nvSpPr>
            <p:cNvPr id="711" name="TextBox 7"/>
            <p:cNvSpPr txBox="1"/>
            <p:nvPr/>
          </p:nvSpPr>
          <p:spPr>
            <a:xfrm>
              <a:off x="1777608" y="0"/>
              <a:ext cx="2222182" cy="430186"/>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p>
              <a:pPr algn="ctr">
                <a:defRPr sz="1400" b="0">
                  <a:solidFill>
                    <a:srgbClr val="FFFFFF"/>
                  </a:solidFill>
                  <a:latin typeface="+mn-lt"/>
                  <a:ea typeface="+mn-ea"/>
                  <a:cs typeface="+mn-cs"/>
                  <a:sym typeface="Arial"/>
                </a:defRPr>
              </a:pPr>
              <a:r>
                <a:t>End of Century</a:t>
              </a:r>
            </a:p>
            <a:p>
              <a:pPr algn="ctr">
                <a:defRPr sz="1000" b="0">
                  <a:solidFill>
                    <a:srgbClr val="FFFFFF"/>
                  </a:solidFill>
                  <a:latin typeface="+mn-lt"/>
                  <a:ea typeface="+mn-ea"/>
                  <a:cs typeface="+mn-cs"/>
                  <a:sym typeface="Arial"/>
                </a:defRPr>
              </a:pPr>
              <a:r>
                <a:t>Low vs. High Emissions </a:t>
              </a:r>
            </a:p>
          </p:txBody>
        </p:sp>
        <p:sp>
          <p:nvSpPr>
            <p:cNvPr id="712" name="TextBox 8"/>
            <p:cNvSpPr txBox="1"/>
            <p:nvPr/>
          </p:nvSpPr>
          <p:spPr>
            <a:xfrm rot="16200000">
              <a:off x="-1835401" y="2498241"/>
              <a:ext cx="3959625" cy="288825"/>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Anticipated Annual Loss of Water Flow</a:t>
              </a: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5" name="Rectangle 5"/>
          <p:cNvSpPr txBox="1"/>
          <p:nvPr/>
        </p:nvSpPr>
        <p:spPr>
          <a:xfrm>
            <a:off x="6593412" y="4454838"/>
            <a:ext cx="2402417" cy="14834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1) Portland cement science: </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http://matse1.matse.illinois.edu/concrete/prin.html</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2) Photo: https://www.cemnet.com/Articles/story/39950/acc-s-mega-kiln-line-project.html </a:t>
            </a:r>
            <a:endParaRPr sz="1200">
              <a:solidFill>
                <a:srgbClr val="E5FFFF"/>
              </a:solidFill>
            </a:endParaRPr>
          </a:p>
          <a:p>
            <a:pPr algn="ctr">
              <a:defRPr sz="1200" b="0" i="1">
                <a:solidFill>
                  <a:srgbClr val="E5FFFF"/>
                </a:solidFill>
                <a:effectLst>
                  <a:outerShdw blurRad="38100" dist="38100" dir="2700000" rotWithShape="0">
                    <a:srgbClr val="000000"/>
                  </a:outerShdw>
                </a:effectLst>
                <a:latin typeface="+mn-lt"/>
                <a:ea typeface="+mn-ea"/>
                <a:cs typeface="+mn-cs"/>
                <a:sym typeface="Arial"/>
              </a:defRPr>
            </a:pPr>
            <a:r>
              <a:t> </a:t>
            </a:r>
          </a:p>
        </p:txBody>
      </p:sp>
      <p:sp>
        <p:nvSpPr>
          <p:cNvPr id="716" name="Rectangle 2"/>
          <p:cNvSpPr txBox="1">
            <a:spLocks noGrp="1"/>
          </p:cNvSpPr>
          <p:nvPr>
            <p:ph type="title"/>
          </p:nvPr>
        </p:nvSpPr>
        <p:spPr>
          <a:xfrm>
            <a:off x="0" y="98286"/>
            <a:ext cx="9144000" cy="537633"/>
          </a:xfrm>
          <a:prstGeom prst="rect">
            <a:avLst/>
          </a:prstGeom>
        </p:spPr>
        <p:txBody>
          <a:bodyPr/>
          <a:lstStyle>
            <a:lvl1pPr>
              <a:defRPr sz="2000" b="1"/>
            </a:lvl1pPr>
          </a:lstStyle>
          <a:p>
            <a:r>
              <a:t>Negation of hydro's greeness due to concrete's carbon footprint?</a:t>
            </a:r>
          </a:p>
        </p:txBody>
      </p:sp>
      <p:sp>
        <p:nvSpPr>
          <p:cNvPr id="717" name="Rectangle 3"/>
          <p:cNvSpPr txBox="1">
            <a:spLocks noGrp="1"/>
          </p:cNvSpPr>
          <p:nvPr>
            <p:ph type="body" idx="1"/>
          </p:nvPr>
        </p:nvSpPr>
        <p:spPr>
          <a:xfrm>
            <a:off x="133352" y="736606"/>
            <a:ext cx="9010647" cy="3295646"/>
          </a:xfrm>
          <a:prstGeom prst="rect">
            <a:avLst/>
          </a:prstGeom>
        </p:spPr>
        <p:txBody>
          <a:bodyPr/>
          <a:lstStyle/>
          <a:p>
            <a:pPr defTabSz="859536">
              <a:tabLst>
                <a:tab pos="419100" algn="l"/>
                <a:tab pos="850900" algn="l"/>
                <a:tab pos="1282700" algn="l"/>
                <a:tab pos="1714500" algn="l"/>
                <a:tab pos="2146300" algn="l"/>
              </a:tabLst>
              <a:defRPr sz="1692">
                <a:effectLst>
                  <a:outerShdw blurRad="35814" dist="35814" dir="2700000" rotWithShape="0">
                    <a:srgbClr val="000000"/>
                  </a:outerShdw>
                </a:effectLst>
              </a:defRPr>
            </a:pPr>
            <a:r>
              <a:t>What makes up the concrete that hydroelectric dams use in such large quantities?  </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defRPr>
            </a:pPr>
            <a:endParaRPr/>
          </a:p>
          <a:p>
            <a:pPr defTabSz="859536">
              <a:tabLst>
                <a:tab pos="419100" algn="l"/>
                <a:tab pos="850900" algn="l"/>
                <a:tab pos="1282700" algn="l"/>
                <a:tab pos="1714500" algn="l"/>
                <a:tab pos="2146300" algn="l"/>
              </a:tabLst>
              <a:defRPr sz="1692">
                <a:effectLst>
                  <a:outerShdw blurRad="35814" dist="35814" dir="2700000" rotWithShape="0">
                    <a:srgbClr val="000000"/>
                  </a:outerShdw>
                </a:effectLst>
              </a:defRPr>
            </a:pPr>
            <a:r>
              <a:t>Concrete consists of gravel ("aggregate") glued together with a cement</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defRPr>
            </a:pPr>
            <a:endParaRPr/>
          </a:p>
          <a:p>
            <a:pPr defTabSz="859536">
              <a:tabLst>
                <a:tab pos="419100" algn="l"/>
                <a:tab pos="850900" algn="l"/>
                <a:tab pos="1282700" algn="l"/>
                <a:tab pos="1714500" algn="l"/>
                <a:tab pos="2146300" algn="l"/>
              </a:tabLst>
              <a:defRPr sz="1692">
                <a:effectLst>
                  <a:outerShdw blurRad="35814" dist="35814" dir="2700000" rotWithShape="0">
                    <a:srgbClr val="000000"/>
                  </a:outerShdw>
                </a:effectLst>
              </a:defRPr>
            </a:pPr>
            <a:r>
              <a:t>	</a:t>
            </a:r>
            <a:r>
              <a:rPr b="1">
                <a:solidFill>
                  <a:srgbClr val="A6A6A6"/>
                </a:solidFill>
              </a:rPr>
              <a:t>Portland cement </a:t>
            </a:r>
            <a:r>
              <a:t>is the most commonly used modern glue</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defRPr>
            </a:pPr>
            <a:endParaRPr/>
          </a:p>
          <a:p>
            <a:pPr defTabSz="859536">
              <a:tabLst>
                <a:tab pos="419100" algn="l"/>
                <a:tab pos="850900" algn="l"/>
                <a:tab pos="1282700" algn="l"/>
                <a:tab pos="1714500" algn="l"/>
                <a:tab pos="2146300" algn="l"/>
              </a:tabLst>
              <a:defRPr sz="1692">
                <a:effectLst>
                  <a:outerShdw blurRad="35814" dist="35814" dir="2700000" rotWithShape="0">
                    <a:srgbClr val="000000"/>
                  </a:outerShdw>
                </a:effectLst>
              </a:defRPr>
            </a:pPr>
            <a:r>
              <a:t>		It contains calcium silicates (e.g., Ca</a:t>
            </a:r>
            <a:r>
              <a:rPr baseline="-26212"/>
              <a:t>3</a:t>
            </a:r>
            <a:r>
              <a:t>SiO</a:t>
            </a:r>
            <a:r>
              <a:rPr baseline="-26212"/>
              <a:t>5</a:t>
            </a:r>
            <a:r>
              <a:t> and Ca</a:t>
            </a:r>
            <a:r>
              <a:rPr baseline="-26212"/>
              <a:t>2</a:t>
            </a:r>
            <a:r>
              <a:t>SiO</a:t>
            </a:r>
            <a:r>
              <a:rPr baseline="-26212"/>
              <a:t>4</a:t>
            </a:r>
            <a:r>
              <a:t>) which,</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defRPr>
            </a:pPr>
            <a:endParaRPr/>
          </a:p>
          <a:p>
            <a:pPr defTabSz="859536">
              <a:tabLst>
                <a:tab pos="419100" algn="l"/>
                <a:tab pos="850900" algn="l"/>
                <a:tab pos="1282700" algn="l"/>
                <a:tab pos="1714500" algn="l"/>
                <a:tab pos="2146300" algn="l"/>
              </a:tabLst>
              <a:defRPr sz="1692">
                <a:effectLst>
                  <a:outerShdw blurRad="35814" dist="35814" dir="2700000" rotWithShape="0">
                    <a:srgbClr val="000000"/>
                  </a:outerShdw>
                </a:effectLst>
              </a:defRPr>
            </a:pPr>
            <a:r>
              <a:t>			when exposed to water, form hydrates that bind the gravel together </a:t>
            </a:r>
            <a:r>
              <a:rPr baseline="29872"/>
              <a:t>1</a:t>
            </a:r>
          </a:p>
          <a:p>
            <a:pPr defTabSz="859536">
              <a:tabLst>
                <a:tab pos="419100" algn="l"/>
                <a:tab pos="850900" algn="l"/>
                <a:tab pos="1282700" algn="l"/>
                <a:tab pos="1714500" algn="l"/>
                <a:tab pos="2146300" algn="l"/>
              </a:tabLst>
              <a:defRPr sz="1128">
                <a:effectLst>
                  <a:outerShdw blurRad="35814" dist="35814" dir="2700000" rotWithShape="0">
                    <a:srgbClr val="000000"/>
                  </a:outerShdw>
                </a:effectLst>
              </a:defRPr>
            </a:pPr>
            <a:endParaRPr/>
          </a:p>
          <a:p>
            <a:pPr defTabSz="859536">
              <a:tabLst>
                <a:tab pos="419100" algn="l"/>
                <a:tab pos="850900" algn="l"/>
                <a:tab pos="1282700" algn="l"/>
                <a:tab pos="1714500" algn="l"/>
                <a:tab pos="2146300" algn="l"/>
              </a:tabLst>
              <a:defRPr sz="1692">
                <a:effectLst>
                  <a:outerShdw blurRad="35814" dist="35814" dir="2700000" rotWithShape="0">
                    <a:srgbClr val="000000"/>
                  </a:outerShdw>
                </a:effectLst>
              </a:defRPr>
            </a:pPr>
            <a:r>
              <a:t>The source of that Ca is naturally occurring limestone (CaCO</a:t>
            </a:r>
            <a:r>
              <a:rPr baseline="-26212"/>
              <a:t>3</a:t>
            </a:r>
            <a:r>
              <a:t>)</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defRPr>
            </a:pPr>
            <a:endParaRPr/>
          </a:p>
          <a:p>
            <a:pPr defTabSz="859536">
              <a:tabLst>
                <a:tab pos="419100" algn="l"/>
                <a:tab pos="850900" algn="l"/>
                <a:tab pos="1282700" algn="l"/>
                <a:tab pos="1714500" algn="l"/>
                <a:tab pos="2146300" algn="l"/>
              </a:tabLst>
              <a:defRPr sz="1692">
                <a:effectLst>
                  <a:outerShdw blurRad="35814" dist="35814" dir="2700000" rotWithShape="0">
                    <a:srgbClr val="000000"/>
                  </a:outerShdw>
                </a:effectLst>
              </a:defRPr>
            </a:pPr>
            <a:r>
              <a:t>	Ca is liberated by heating the limestone at 1400-1600°C in </a:t>
            </a:r>
            <a:r>
              <a:rPr b="1"/>
              <a:t>HUGE</a:t>
            </a:r>
            <a:r>
              <a:t> rotating kilns: </a:t>
            </a:r>
            <a:r>
              <a:rPr baseline="29872"/>
              <a:t>2</a:t>
            </a:r>
            <a:r>
              <a:t> </a:t>
            </a:r>
          </a:p>
        </p:txBody>
      </p:sp>
      <p:pic>
        <p:nvPicPr>
          <p:cNvPr id="718" name="Picture 4" descr="Picture 4"/>
          <p:cNvPicPr>
            <a:picLocks noChangeAspect="1"/>
          </p:cNvPicPr>
          <p:nvPr/>
        </p:nvPicPr>
        <p:blipFill>
          <a:blip r:embed="rId2">
            <a:extLst/>
          </a:blip>
          <a:stretch>
            <a:fillRect/>
          </a:stretch>
        </p:blipFill>
        <p:spPr>
          <a:xfrm>
            <a:off x="2456185" y="4077644"/>
            <a:ext cx="4004228" cy="2677827"/>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0" name="Rectangle 2"/>
          <p:cNvSpPr txBox="1">
            <a:spLocks noGrp="1"/>
          </p:cNvSpPr>
          <p:nvPr>
            <p:ph type="title"/>
          </p:nvPr>
        </p:nvSpPr>
        <p:spPr>
          <a:xfrm>
            <a:off x="304800" y="98286"/>
            <a:ext cx="8534400" cy="457201"/>
          </a:xfrm>
          <a:prstGeom prst="rect">
            <a:avLst/>
          </a:prstGeom>
        </p:spPr>
        <p:txBody>
          <a:bodyPr/>
          <a:lstStyle>
            <a:lvl1pPr>
              <a:defRPr sz="2000"/>
            </a:lvl1pPr>
          </a:lstStyle>
          <a:p>
            <a:r>
              <a:t>Concrete's Carbon Footprint:</a:t>
            </a:r>
          </a:p>
        </p:txBody>
      </p:sp>
      <p:sp>
        <p:nvSpPr>
          <p:cNvPr id="721" name="Rectangle 3"/>
          <p:cNvSpPr txBox="1">
            <a:spLocks noGrp="1"/>
          </p:cNvSpPr>
          <p:nvPr>
            <p:ph type="body" idx="1"/>
          </p:nvPr>
        </p:nvSpPr>
        <p:spPr>
          <a:xfrm>
            <a:off x="76200" y="641351"/>
            <a:ext cx="9067800" cy="5580021"/>
          </a:xfrm>
          <a:prstGeom prst="rect">
            <a:avLst/>
          </a:prstGeom>
        </p:spPr>
        <p:txBody>
          <a:bodyPr/>
          <a:lstStyle/>
          <a:p>
            <a:pPr>
              <a:tabLst>
                <a:tab pos="444500" algn="l"/>
                <a:tab pos="901700" algn="l"/>
              </a:tabLst>
              <a:defRPr sz="1800">
                <a:latin typeface="+mn-lt"/>
                <a:ea typeface="+mn-ea"/>
                <a:cs typeface="+mn-cs"/>
                <a:sym typeface="Arial"/>
              </a:defRPr>
            </a:pPr>
            <a:r>
              <a:t>The above process has a huge carbon footprint due to:</a:t>
            </a:r>
          </a:p>
          <a:p>
            <a:pPr>
              <a:tabLst>
                <a:tab pos="444500" algn="l"/>
                <a:tab pos="901700" algn="l"/>
              </a:tabLst>
              <a:defRPr sz="500">
                <a:latin typeface="+mn-lt"/>
                <a:ea typeface="+mn-ea"/>
                <a:cs typeface="+mn-cs"/>
                <a:sym typeface="Arial"/>
              </a:defRPr>
            </a:pPr>
            <a:endParaRPr/>
          </a:p>
          <a:p>
            <a:pPr>
              <a:tabLst>
                <a:tab pos="444500" algn="l"/>
                <a:tab pos="901700" algn="l"/>
              </a:tabLst>
              <a:defRPr sz="1800">
                <a:latin typeface="+mn-lt"/>
                <a:ea typeface="+mn-ea"/>
                <a:cs typeface="+mn-cs"/>
                <a:sym typeface="Arial"/>
              </a:defRPr>
            </a:pPr>
            <a:r>
              <a:t>	- Burning of carbon fossil fuels to produce the 1400-1600°C kiln temperatures</a:t>
            </a:r>
          </a:p>
          <a:p>
            <a:pPr>
              <a:tabLst>
                <a:tab pos="444500" algn="l"/>
                <a:tab pos="901700" algn="l"/>
              </a:tabLst>
              <a:defRPr sz="500">
                <a:latin typeface="+mn-lt"/>
                <a:ea typeface="+mn-ea"/>
                <a:cs typeface="+mn-cs"/>
                <a:sym typeface="Arial"/>
              </a:defRPr>
            </a:pPr>
            <a:endParaRPr/>
          </a:p>
          <a:p>
            <a:pPr>
              <a:tabLst>
                <a:tab pos="444500" algn="l"/>
                <a:tab pos="901700" algn="l"/>
              </a:tabLst>
              <a:defRPr sz="1800">
                <a:latin typeface="+mn-lt"/>
                <a:ea typeface="+mn-ea"/>
                <a:cs typeface="+mn-cs"/>
                <a:sym typeface="Arial"/>
              </a:defRPr>
            </a:pPr>
            <a:r>
              <a:t>	- The need to </a:t>
            </a:r>
            <a:r>
              <a:rPr b="1"/>
              <a:t>constantly</a:t>
            </a:r>
            <a:r>
              <a:t> heat those massive kilns, even when not in production</a:t>
            </a:r>
          </a:p>
          <a:p>
            <a:pPr>
              <a:tabLst>
                <a:tab pos="444500" algn="l"/>
                <a:tab pos="901700" algn="l"/>
              </a:tabLst>
              <a:defRPr sz="500">
                <a:latin typeface="+mn-lt"/>
                <a:ea typeface="+mn-ea"/>
                <a:cs typeface="+mn-cs"/>
                <a:sym typeface="Arial"/>
              </a:defRPr>
            </a:pPr>
            <a:endParaRPr/>
          </a:p>
          <a:p>
            <a:pPr>
              <a:tabLst>
                <a:tab pos="444500" algn="l"/>
                <a:tab pos="901700" algn="l"/>
              </a:tabLst>
              <a:defRPr sz="1800">
                <a:latin typeface="+mn-lt"/>
                <a:ea typeface="+mn-ea"/>
                <a:cs typeface="+mn-cs"/>
                <a:sym typeface="Arial"/>
              </a:defRPr>
            </a:pPr>
            <a:r>
              <a:t>	- The release of CO</a:t>
            </a:r>
            <a:r>
              <a:rPr baseline="-25000"/>
              <a:t>2</a:t>
            </a:r>
            <a:r>
              <a:t> that occurs as Ca is liberated from the limestone (CaCO</a:t>
            </a:r>
            <a:r>
              <a:rPr baseline="-25000"/>
              <a:t>3</a:t>
            </a:r>
            <a:r>
              <a:t>)</a:t>
            </a:r>
          </a:p>
          <a:p>
            <a:pPr>
              <a:tabLst>
                <a:tab pos="444500" algn="l"/>
                <a:tab pos="901700" algn="l"/>
              </a:tabLst>
              <a:defRPr sz="900">
                <a:latin typeface="+mn-lt"/>
                <a:ea typeface="+mn-ea"/>
                <a:cs typeface="+mn-cs"/>
                <a:sym typeface="Arial"/>
              </a:defRPr>
            </a:pPr>
            <a:endParaRPr/>
          </a:p>
          <a:p>
            <a:pPr>
              <a:tabLst>
                <a:tab pos="444500" algn="l"/>
                <a:tab pos="901700" algn="l"/>
              </a:tabLst>
              <a:defRPr sz="1800">
                <a:latin typeface="+mn-lt"/>
                <a:ea typeface="+mn-ea"/>
                <a:cs typeface="+mn-cs"/>
                <a:sym typeface="Arial"/>
              </a:defRPr>
            </a:pPr>
            <a:r>
              <a:t>The now censored EPA Inventory of US Greenhouse Gas Emissions &amp; Sinks reported </a:t>
            </a:r>
            <a:r>
              <a:rPr baseline="30000"/>
              <a:t>1</a:t>
            </a:r>
          </a:p>
          <a:p>
            <a:pPr>
              <a:tabLst>
                <a:tab pos="444500" algn="l"/>
                <a:tab pos="901700" algn="l"/>
              </a:tabLst>
              <a:defRPr sz="500">
                <a:latin typeface="+mn-lt"/>
                <a:ea typeface="+mn-ea"/>
                <a:cs typeface="+mn-cs"/>
                <a:sym typeface="Arial"/>
              </a:defRPr>
            </a:pPr>
            <a:endParaRPr/>
          </a:p>
          <a:p>
            <a:pPr>
              <a:tabLst>
                <a:tab pos="444500" algn="l"/>
                <a:tab pos="901700" algn="l"/>
              </a:tabLst>
              <a:defRPr sz="1800">
                <a:latin typeface="+mn-lt"/>
                <a:ea typeface="+mn-ea"/>
                <a:cs typeface="+mn-cs"/>
                <a:sym typeface="Arial"/>
              </a:defRPr>
            </a:pPr>
            <a:r>
              <a:t>	that 2012 U.S. Portland cement production produced a carbon footprint of:</a:t>
            </a:r>
          </a:p>
          <a:p>
            <a:pPr>
              <a:tabLst>
                <a:tab pos="444500" algn="l"/>
                <a:tab pos="901700" algn="l"/>
              </a:tabLst>
              <a:defRPr sz="500">
                <a:latin typeface="+mn-lt"/>
                <a:ea typeface="+mn-ea"/>
                <a:cs typeface="+mn-cs"/>
                <a:sym typeface="Arial"/>
              </a:defRPr>
            </a:pPr>
            <a:endParaRPr/>
          </a:p>
          <a:p>
            <a:pPr>
              <a:tabLst>
                <a:tab pos="444500" algn="l"/>
                <a:tab pos="901700" algn="l"/>
              </a:tabLst>
              <a:defRPr sz="1800">
                <a:latin typeface="+mn-lt"/>
                <a:ea typeface="+mn-ea"/>
                <a:cs typeface="+mn-cs"/>
                <a:sym typeface="Arial"/>
              </a:defRPr>
            </a:pPr>
            <a:r>
              <a:t>		</a:t>
            </a:r>
            <a:r>
              <a:rPr>
                <a:solidFill>
                  <a:srgbClr val="FBC901"/>
                </a:solidFill>
              </a:rPr>
              <a:t>35 million metric tonnes CO</a:t>
            </a:r>
            <a:r>
              <a:rPr baseline="-25000">
                <a:solidFill>
                  <a:srgbClr val="FBC901"/>
                </a:solidFill>
              </a:rPr>
              <a:t>2</a:t>
            </a:r>
            <a:r>
              <a:rPr>
                <a:solidFill>
                  <a:srgbClr val="FBC901"/>
                </a:solidFill>
              </a:rPr>
              <a:t> equivalent = 38.5 million tons CO</a:t>
            </a:r>
            <a:r>
              <a:rPr baseline="-25000">
                <a:solidFill>
                  <a:srgbClr val="FBC901"/>
                </a:solidFill>
              </a:rPr>
              <a:t>2</a:t>
            </a:r>
            <a:r>
              <a:rPr>
                <a:solidFill>
                  <a:srgbClr val="FBC901"/>
                </a:solidFill>
              </a:rPr>
              <a:t> equivalent</a:t>
            </a:r>
          </a:p>
          <a:p>
            <a:pPr>
              <a:tabLst>
                <a:tab pos="444500" algn="l"/>
                <a:tab pos="901700" algn="l"/>
              </a:tabLst>
              <a:defRPr sz="800">
                <a:latin typeface="+mn-lt"/>
                <a:ea typeface="+mn-ea"/>
                <a:cs typeface="+mn-cs"/>
                <a:sym typeface="Arial"/>
              </a:defRPr>
            </a:pPr>
            <a:endParaRPr/>
          </a:p>
          <a:p>
            <a:pPr>
              <a:tabLst>
                <a:tab pos="444500" algn="l"/>
                <a:tab pos="901700" algn="l"/>
              </a:tabLst>
              <a:defRPr sz="1800">
                <a:latin typeface="+mn-lt"/>
                <a:ea typeface="+mn-ea"/>
                <a:cs typeface="+mn-cs"/>
                <a:sym typeface="Arial"/>
              </a:defRPr>
            </a:pPr>
            <a:r>
              <a:t>Annual U.S. Portland cement production is ~ 86 million tons </a:t>
            </a:r>
            <a:r>
              <a:rPr baseline="30000"/>
              <a:t>2</a:t>
            </a:r>
            <a:r>
              <a:t> and thus:</a:t>
            </a:r>
          </a:p>
          <a:p>
            <a:pPr>
              <a:tabLst>
                <a:tab pos="444500" algn="l"/>
                <a:tab pos="901700" algn="l"/>
              </a:tabLst>
              <a:defRPr sz="500">
                <a:latin typeface="+mn-lt"/>
                <a:ea typeface="+mn-ea"/>
                <a:cs typeface="+mn-cs"/>
                <a:sym typeface="Arial"/>
              </a:defRPr>
            </a:pPr>
            <a:endParaRPr/>
          </a:p>
          <a:p>
            <a:pPr>
              <a:tabLst>
                <a:tab pos="444500" algn="l"/>
                <a:tab pos="901700" algn="l"/>
              </a:tabLst>
              <a:defRPr sz="1800">
                <a:latin typeface="+mn-lt"/>
                <a:ea typeface="+mn-ea"/>
                <a:cs typeface="+mn-cs"/>
                <a:sym typeface="Arial"/>
              </a:defRPr>
            </a:pPr>
            <a:r>
              <a:t>		</a:t>
            </a:r>
            <a:r>
              <a:rPr b="1">
                <a:solidFill>
                  <a:srgbClr val="FBC901"/>
                </a:solidFill>
              </a:rPr>
              <a:t>1 ton of </a:t>
            </a:r>
            <a:r>
              <a:rPr b="1">
                <a:solidFill>
                  <a:srgbClr val="A6A6A6"/>
                </a:solidFill>
              </a:rPr>
              <a:t>Portland cement </a:t>
            </a:r>
            <a:r>
              <a:rPr b="1">
                <a:solidFill>
                  <a:srgbClr val="FBC901"/>
                </a:solidFill>
              </a:rPr>
              <a:t>=&gt; 0.45 tons of CO</a:t>
            </a:r>
            <a:r>
              <a:rPr b="1" baseline="-25000">
                <a:solidFill>
                  <a:srgbClr val="FBC901"/>
                </a:solidFill>
              </a:rPr>
              <a:t>2</a:t>
            </a:r>
            <a:r>
              <a:rPr b="1">
                <a:solidFill>
                  <a:srgbClr val="FBC901"/>
                </a:solidFill>
              </a:rPr>
              <a:t> equivalent released</a:t>
            </a:r>
          </a:p>
          <a:p>
            <a:pPr>
              <a:tabLst>
                <a:tab pos="444500" algn="l"/>
                <a:tab pos="901700" algn="l"/>
              </a:tabLst>
              <a:defRPr sz="800">
                <a:solidFill>
                  <a:srgbClr val="FBC901"/>
                </a:solidFill>
                <a:latin typeface="+mn-lt"/>
                <a:ea typeface="+mn-ea"/>
                <a:cs typeface="+mn-cs"/>
                <a:sym typeface="Arial"/>
              </a:defRPr>
            </a:pPr>
            <a:endParaRPr/>
          </a:p>
          <a:p>
            <a:pPr>
              <a:tabLst>
                <a:tab pos="444500" algn="l"/>
                <a:tab pos="901700" algn="l"/>
              </a:tabLst>
              <a:defRPr sz="1800">
                <a:latin typeface="+mn-lt"/>
                <a:ea typeface="+mn-ea"/>
                <a:cs typeface="+mn-cs"/>
                <a:sym typeface="Arial"/>
              </a:defRPr>
            </a:pPr>
            <a:r>
              <a:t>Concrete (aggregate + Portland cement) is ~ 11% Portland cement by weight </a:t>
            </a:r>
            <a:r>
              <a:rPr baseline="30000"/>
              <a:t>3 </a:t>
            </a:r>
            <a:r>
              <a:t> =&gt;</a:t>
            </a:r>
          </a:p>
          <a:p>
            <a:pPr>
              <a:tabLst>
                <a:tab pos="444500" algn="l"/>
                <a:tab pos="901700" algn="l"/>
              </a:tabLst>
              <a:defRPr sz="500">
                <a:solidFill>
                  <a:srgbClr val="FBC901"/>
                </a:solidFill>
                <a:latin typeface="+mn-lt"/>
                <a:ea typeface="+mn-ea"/>
                <a:cs typeface="+mn-cs"/>
                <a:sym typeface="Arial"/>
              </a:defRPr>
            </a:pPr>
            <a:endParaRPr/>
          </a:p>
          <a:p>
            <a:pPr>
              <a:tabLst>
                <a:tab pos="444500" algn="l"/>
                <a:tab pos="901700" algn="l"/>
              </a:tabLst>
              <a:defRPr sz="1800">
                <a:solidFill>
                  <a:srgbClr val="FBC901"/>
                </a:solidFill>
                <a:latin typeface="+mn-lt"/>
                <a:ea typeface="+mn-ea"/>
                <a:cs typeface="+mn-cs"/>
                <a:sym typeface="Arial"/>
              </a:defRPr>
            </a:pPr>
            <a:r>
              <a:t>		1 ton of </a:t>
            </a:r>
            <a:r>
              <a:rPr b="1">
                <a:solidFill>
                  <a:srgbClr val="FFFFFF"/>
                </a:solidFill>
              </a:rPr>
              <a:t>Concrete</a:t>
            </a:r>
            <a:r>
              <a:t> =&gt; 0.05 tons of CO</a:t>
            </a:r>
            <a:r>
              <a:rPr baseline="-25000"/>
              <a:t>2</a:t>
            </a:r>
            <a:r>
              <a:t> equivalent released</a:t>
            </a:r>
          </a:p>
        </p:txBody>
      </p:sp>
      <p:sp>
        <p:nvSpPr>
          <p:cNvPr id="722" name="Rectangle 3"/>
          <p:cNvSpPr txBox="1"/>
          <p:nvPr/>
        </p:nvSpPr>
        <p:spPr>
          <a:xfrm>
            <a:off x="0" y="6114779"/>
            <a:ext cx="9067800" cy="69799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algn="ctr">
              <a:spcBef>
                <a:spcPts val="200"/>
              </a:spcBef>
              <a:tabLst>
                <a:tab pos="444500" algn="l"/>
                <a:tab pos="901700" algn="l"/>
              </a:tabLst>
              <a:defRPr sz="1200" b="0">
                <a:solidFill>
                  <a:schemeClr val="accent1"/>
                </a:solidFill>
                <a:effectLst>
                  <a:outerShdw blurRad="38100" dist="38100" dir="2700000" rotWithShape="0">
                    <a:srgbClr val="000000"/>
                  </a:outerShdw>
                </a:effectLst>
              </a:defRPr>
            </a:pPr>
            <a:r>
              <a:t>1) Deleted from the EPA website in April of 2017 "under the leadership of President Trump and Administrator Pruitt." </a:t>
            </a:r>
            <a:endParaRPr>
              <a:solidFill>
                <a:srgbClr val="FFFFFF"/>
              </a:solidFill>
            </a:endParaRPr>
          </a:p>
          <a:p>
            <a:pPr algn="ctr">
              <a:spcBef>
                <a:spcPts val="200"/>
              </a:spcBef>
              <a:tabLst>
                <a:tab pos="444500" algn="l"/>
                <a:tab pos="901700" algn="l"/>
              </a:tabLst>
              <a:defRPr sz="1200" b="0">
                <a:solidFill>
                  <a:schemeClr val="accent1"/>
                </a:solidFill>
                <a:effectLst>
                  <a:outerShdw blurRad="38100" dist="38100" dir="2700000" rotWithShape="0">
                    <a:srgbClr val="000000"/>
                  </a:outerShdw>
                </a:effectLst>
              </a:defRPr>
            </a:pPr>
            <a:r>
              <a:t>(but my copy can still be viewed/downloaded at </a:t>
            </a:r>
            <a:r>
              <a:rPr u="sng">
                <a:solidFill>
                  <a:srgbClr val="00CCFF"/>
                </a:solidFill>
                <a:uFill>
                  <a:solidFill>
                    <a:srgbClr val="00CCFF"/>
                  </a:solidFill>
                </a:uFill>
                <a:hlinkClick r:id="rId2"/>
              </a:rPr>
              <a:t>THIS LINK</a:t>
            </a:r>
            <a:r>
              <a:t>)</a:t>
            </a:r>
            <a:endParaRPr>
              <a:solidFill>
                <a:srgbClr val="FFFFFF"/>
              </a:solidFill>
            </a:endParaRPr>
          </a:p>
          <a:p>
            <a:pPr algn="ctr">
              <a:spcBef>
                <a:spcPts val="200"/>
              </a:spcBef>
              <a:tabLst>
                <a:tab pos="444500" algn="l"/>
                <a:tab pos="901700" algn="l"/>
              </a:tabLst>
              <a:defRPr sz="1200" b="0">
                <a:solidFill>
                  <a:schemeClr val="accent1"/>
                </a:solidFill>
                <a:effectLst>
                  <a:outerShdw blurRad="38100" dist="38100" dir="2700000" rotWithShape="0">
                    <a:srgbClr val="000000"/>
                  </a:outerShdw>
                </a:effectLst>
              </a:defRPr>
            </a:pPr>
            <a:r>
              <a:t>2) www.cement.org			3)</a:t>
            </a:r>
            <a:r>
              <a:rPr b="1">
                <a:solidFill>
                  <a:srgbClr val="FFFFFF"/>
                </a:solidFill>
              </a:rPr>
              <a:t> </a:t>
            </a:r>
            <a:r>
              <a:t>www.cement.org/cement-concrete-basics/concrete-materials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4"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725" name="Rectangle 2"/>
          <p:cNvSpPr txBox="1">
            <a:spLocks noGrp="1"/>
          </p:cNvSpPr>
          <p:nvPr>
            <p:ph type="title"/>
          </p:nvPr>
        </p:nvSpPr>
        <p:spPr>
          <a:xfrm>
            <a:off x="304800" y="76200"/>
            <a:ext cx="8534400" cy="533400"/>
          </a:xfrm>
          <a:prstGeom prst="rect">
            <a:avLst/>
          </a:prstGeom>
        </p:spPr>
        <p:txBody>
          <a:bodyPr/>
          <a:lstStyle>
            <a:lvl1pPr>
              <a:defRPr sz="2000"/>
            </a:lvl1pPr>
          </a:lstStyle>
          <a:p>
            <a:r>
              <a:t>Hydroelectric power's contribution to concrete's carbon footprint:</a:t>
            </a:r>
          </a:p>
        </p:txBody>
      </p:sp>
      <p:sp>
        <p:nvSpPr>
          <p:cNvPr id="726" name="Rectangle 3"/>
          <p:cNvSpPr txBox="1">
            <a:spLocks noGrp="1"/>
          </p:cNvSpPr>
          <p:nvPr>
            <p:ph type="body" idx="1"/>
          </p:nvPr>
        </p:nvSpPr>
        <p:spPr>
          <a:xfrm>
            <a:off x="76200" y="804332"/>
            <a:ext cx="9067800" cy="4540251"/>
          </a:xfrm>
          <a:prstGeom prst="rect">
            <a:avLst/>
          </a:prstGeom>
        </p:spPr>
        <p:txBody>
          <a:bodyPr/>
          <a:lstStyle/>
          <a:p>
            <a:pPr>
              <a:tabLst>
                <a:tab pos="444500" algn="l"/>
                <a:tab pos="901700" algn="l"/>
              </a:tabLst>
              <a:defRPr sz="1800">
                <a:latin typeface="+mn-lt"/>
                <a:ea typeface="+mn-ea"/>
                <a:cs typeface="+mn-cs"/>
                <a:sym typeface="Arial"/>
              </a:defRPr>
            </a:pPr>
            <a:r>
              <a:t>There really isn't a "typical" dam – designs vary too much by location</a:t>
            </a:r>
          </a:p>
          <a:p>
            <a:pPr>
              <a:tabLst>
                <a:tab pos="444500" algn="l"/>
                <a:tab pos="901700" algn="l"/>
              </a:tabLst>
              <a:defRPr sz="1000">
                <a:latin typeface="+mn-lt"/>
                <a:ea typeface="+mn-ea"/>
                <a:cs typeface="+mn-cs"/>
                <a:sym typeface="Arial"/>
              </a:defRPr>
            </a:pPr>
            <a:endParaRPr/>
          </a:p>
          <a:p>
            <a:pPr>
              <a:tabLst>
                <a:tab pos="444500" algn="l"/>
                <a:tab pos="901700" algn="l"/>
              </a:tabLst>
              <a:defRPr sz="1800">
                <a:latin typeface="+mn-lt"/>
                <a:ea typeface="+mn-ea"/>
                <a:cs typeface="+mn-cs"/>
                <a:sym typeface="Arial"/>
              </a:defRPr>
            </a:pPr>
            <a:r>
              <a:t>	But we can use data from two large U.S. hydroelectric dams:</a:t>
            </a:r>
          </a:p>
          <a:p>
            <a:pPr>
              <a:tabLst>
                <a:tab pos="444500" algn="l"/>
                <a:tab pos="901700" algn="l"/>
              </a:tabLst>
              <a:defRPr sz="1400" b="1">
                <a:solidFill>
                  <a:srgbClr val="FFCC00"/>
                </a:solidFill>
                <a:latin typeface="+mn-lt"/>
                <a:ea typeface="+mn-ea"/>
                <a:cs typeface="+mn-cs"/>
                <a:sym typeface="Arial"/>
              </a:defRPr>
            </a:pPr>
            <a:endParaRPr/>
          </a:p>
          <a:p>
            <a:pPr>
              <a:tabLst>
                <a:tab pos="444500" algn="l"/>
                <a:tab pos="901700" algn="l"/>
              </a:tabLst>
              <a:defRPr sz="1800" b="1">
                <a:solidFill>
                  <a:srgbClr val="FFCC00"/>
                </a:solidFill>
                <a:latin typeface="+mn-lt"/>
                <a:ea typeface="+mn-ea"/>
                <a:cs typeface="+mn-cs"/>
                <a:sym typeface="Arial"/>
              </a:defRPr>
            </a:pPr>
            <a:r>
              <a:t>Hoover Dam</a:t>
            </a:r>
            <a:r>
              <a:rPr b="0">
                <a:solidFill>
                  <a:srgbClr val="FFFFFF"/>
                </a:solidFill>
              </a:rPr>
              <a:t>: 3.25 million yd</a:t>
            </a:r>
            <a:r>
              <a:rPr b="0" baseline="30000">
                <a:solidFill>
                  <a:srgbClr val="FFFFFF"/>
                </a:solidFill>
              </a:rPr>
              <a:t>3</a:t>
            </a:r>
            <a:r>
              <a:rPr b="0">
                <a:solidFill>
                  <a:srgbClr val="FFFFFF"/>
                </a:solidFill>
              </a:rPr>
              <a:t> concrete /  2.8 GW power capacity</a:t>
            </a:r>
          </a:p>
          <a:p>
            <a:pPr>
              <a:tabLst>
                <a:tab pos="444500" algn="l"/>
                <a:tab pos="901700" algn="l"/>
              </a:tabLst>
              <a:defRPr sz="1000">
                <a:latin typeface="+mn-lt"/>
                <a:ea typeface="+mn-ea"/>
                <a:cs typeface="+mn-cs"/>
                <a:sym typeface="Arial"/>
              </a:defRPr>
            </a:pPr>
            <a:endParaRPr/>
          </a:p>
          <a:p>
            <a:pPr>
              <a:tabLst>
                <a:tab pos="444500" algn="l"/>
                <a:tab pos="901700" algn="l"/>
              </a:tabLst>
              <a:defRPr sz="1800">
                <a:latin typeface="+mn-lt"/>
                <a:ea typeface="+mn-ea"/>
                <a:cs typeface="+mn-cs"/>
                <a:sym typeface="Arial"/>
              </a:defRPr>
            </a:pPr>
            <a:r>
              <a:t>	(3.25x10</a:t>
            </a:r>
            <a:r>
              <a:rPr baseline="30000"/>
              <a:t>6</a:t>
            </a:r>
            <a:r>
              <a:t> yd</a:t>
            </a:r>
            <a:r>
              <a:rPr baseline="30000"/>
              <a:t>3</a:t>
            </a:r>
            <a:r>
              <a:t> Concrete)(1.9 tons/yd</a:t>
            </a:r>
            <a:r>
              <a:rPr baseline="30000"/>
              <a:t>3</a:t>
            </a:r>
            <a:r>
              <a:t>)(11%) =&gt; 679,000 tons </a:t>
            </a:r>
            <a:r>
              <a:rPr b="1">
                <a:solidFill>
                  <a:srgbClr val="A6A6A6"/>
                </a:solidFill>
              </a:rPr>
              <a:t>Portland cement </a:t>
            </a:r>
          </a:p>
          <a:p>
            <a:pPr>
              <a:tabLst>
                <a:tab pos="444500" algn="l"/>
                <a:tab pos="901700" algn="l"/>
              </a:tabLst>
              <a:defRPr sz="1100" b="1">
                <a:solidFill>
                  <a:srgbClr val="A6A6A6"/>
                </a:solidFill>
                <a:latin typeface="+mn-lt"/>
                <a:ea typeface="+mn-ea"/>
                <a:cs typeface="+mn-cs"/>
                <a:sym typeface="Arial"/>
              </a:defRPr>
            </a:pPr>
            <a:endParaRPr/>
          </a:p>
          <a:p>
            <a:pPr>
              <a:tabLst>
                <a:tab pos="444500" algn="l"/>
                <a:tab pos="901700" algn="l"/>
              </a:tabLst>
              <a:defRPr sz="1800" b="1">
                <a:solidFill>
                  <a:srgbClr val="A6A6A6"/>
                </a:solidFill>
                <a:latin typeface="+mn-lt"/>
                <a:ea typeface="+mn-ea"/>
                <a:cs typeface="+mn-cs"/>
                <a:sym typeface="Arial"/>
              </a:defRPr>
            </a:pPr>
            <a:r>
              <a:t>		</a:t>
            </a:r>
            <a:r>
              <a:rPr b="0">
                <a:solidFill>
                  <a:srgbClr val="FFFFFF"/>
                </a:solidFill>
              </a:rPr>
              <a:t>=&gt; </a:t>
            </a:r>
            <a:r>
              <a:rPr b="0">
                <a:solidFill>
                  <a:srgbClr val="FFCC00"/>
                </a:solidFill>
              </a:rPr>
              <a:t>0.24 tons Portland cement / kW</a:t>
            </a:r>
          </a:p>
          <a:p>
            <a:pPr>
              <a:tabLst>
                <a:tab pos="444500" algn="l"/>
                <a:tab pos="901700" algn="l"/>
              </a:tabLst>
              <a:defRPr sz="1800">
                <a:latin typeface="+mn-lt"/>
                <a:ea typeface="+mn-ea"/>
                <a:cs typeface="+mn-cs"/>
                <a:sym typeface="Arial"/>
              </a:defRPr>
            </a:pPr>
            <a:endParaRPr/>
          </a:p>
          <a:p>
            <a:pPr>
              <a:tabLst>
                <a:tab pos="444500" algn="l"/>
                <a:tab pos="901700" algn="l"/>
              </a:tabLst>
              <a:defRPr sz="1800" b="1">
                <a:solidFill>
                  <a:srgbClr val="FFCC00"/>
                </a:solidFill>
                <a:latin typeface="+mn-lt"/>
                <a:ea typeface="+mn-ea"/>
                <a:cs typeface="+mn-cs"/>
                <a:sym typeface="Arial"/>
              </a:defRPr>
            </a:pPr>
            <a:r>
              <a:t>Bonneville Dam</a:t>
            </a:r>
            <a:r>
              <a:rPr b="0">
                <a:solidFill>
                  <a:srgbClr val="FFFFFF"/>
                </a:solidFill>
              </a:rPr>
              <a:t>: 750,000 yd</a:t>
            </a:r>
            <a:r>
              <a:rPr b="0" baseline="30000">
                <a:solidFill>
                  <a:srgbClr val="FFFFFF"/>
                </a:solidFill>
              </a:rPr>
              <a:t>3</a:t>
            </a:r>
            <a:r>
              <a:rPr b="0">
                <a:solidFill>
                  <a:srgbClr val="FFFFFF"/>
                </a:solidFill>
              </a:rPr>
              <a:t> concrete / 1.189 GW power capacity</a:t>
            </a:r>
          </a:p>
          <a:p>
            <a:pPr>
              <a:tabLst>
                <a:tab pos="444500" algn="l"/>
                <a:tab pos="901700" algn="l"/>
              </a:tabLst>
              <a:defRPr sz="1000">
                <a:latin typeface="+mn-lt"/>
                <a:ea typeface="+mn-ea"/>
                <a:cs typeface="+mn-cs"/>
                <a:sym typeface="Arial"/>
              </a:defRPr>
            </a:pPr>
            <a:endParaRPr/>
          </a:p>
          <a:p>
            <a:pPr>
              <a:tabLst>
                <a:tab pos="444500" algn="l"/>
                <a:tab pos="901700" algn="l"/>
              </a:tabLst>
              <a:defRPr sz="1800">
                <a:latin typeface="+mn-lt"/>
                <a:ea typeface="+mn-ea"/>
                <a:cs typeface="+mn-cs"/>
                <a:sym typeface="Arial"/>
              </a:defRPr>
            </a:pPr>
            <a:r>
              <a:t>	(7.5x10</a:t>
            </a:r>
            <a:r>
              <a:rPr baseline="30000"/>
              <a:t>5</a:t>
            </a:r>
            <a:r>
              <a:t> yd</a:t>
            </a:r>
            <a:r>
              <a:rPr baseline="30000"/>
              <a:t>3</a:t>
            </a:r>
            <a:r>
              <a:t> Concrete)(1.9 tons/yd</a:t>
            </a:r>
            <a:r>
              <a:rPr baseline="30000"/>
              <a:t>3</a:t>
            </a:r>
            <a:r>
              <a:t>)(11%) =&gt; 157,000 tons </a:t>
            </a:r>
            <a:r>
              <a:rPr b="1">
                <a:solidFill>
                  <a:srgbClr val="A6A6A6"/>
                </a:solidFill>
              </a:rPr>
              <a:t>Portland cement </a:t>
            </a:r>
          </a:p>
          <a:p>
            <a:pPr>
              <a:tabLst>
                <a:tab pos="444500" algn="l"/>
                <a:tab pos="901700" algn="l"/>
              </a:tabLst>
              <a:defRPr sz="800" b="1">
                <a:solidFill>
                  <a:srgbClr val="A6A6A6"/>
                </a:solidFill>
                <a:latin typeface="+mn-lt"/>
                <a:ea typeface="+mn-ea"/>
                <a:cs typeface="+mn-cs"/>
                <a:sym typeface="Arial"/>
              </a:defRPr>
            </a:pPr>
            <a:endParaRPr/>
          </a:p>
          <a:p>
            <a:pPr>
              <a:tabLst>
                <a:tab pos="444500" algn="l"/>
                <a:tab pos="901700" algn="l"/>
              </a:tabLst>
              <a:defRPr sz="1800">
                <a:latin typeface="+mn-lt"/>
                <a:ea typeface="+mn-ea"/>
                <a:cs typeface="+mn-cs"/>
                <a:sym typeface="Arial"/>
              </a:defRPr>
            </a:pPr>
            <a:r>
              <a:t>		=&gt; </a:t>
            </a:r>
            <a:r>
              <a:rPr>
                <a:solidFill>
                  <a:srgbClr val="FFCC00"/>
                </a:solidFill>
              </a:rPr>
              <a:t>0.13 tons Portland cement / kW</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8"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729" name="Rectangle 2"/>
          <p:cNvSpPr txBox="1">
            <a:spLocks noGrp="1"/>
          </p:cNvSpPr>
          <p:nvPr>
            <p:ph type="title"/>
          </p:nvPr>
        </p:nvSpPr>
        <p:spPr>
          <a:xfrm>
            <a:off x="304800" y="76199"/>
            <a:ext cx="8534400" cy="675219"/>
          </a:xfrm>
          <a:prstGeom prst="rect">
            <a:avLst/>
          </a:prstGeom>
        </p:spPr>
        <p:txBody>
          <a:bodyPr/>
          <a:lstStyle>
            <a:lvl1pPr>
              <a:defRPr sz="2000"/>
            </a:lvl1pPr>
          </a:lstStyle>
          <a:p>
            <a:r>
              <a:t>Using those ratios to calculate hydro's carbon footprint due to concrete:</a:t>
            </a:r>
          </a:p>
        </p:txBody>
      </p:sp>
      <p:sp>
        <p:nvSpPr>
          <p:cNvPr id="730" name="Rectangle 3"/>
          <p:cNvSpPr txBox="1">
            <a:spLocks noGrp="1"/>
          </p:cNvSpPr>
          <p:nvPr>
            <p:ph type="body" idx="1"/>
          </p:nvPr>
        </p:nvSpPr>
        <p:spPr>
          <a:xfrm>
            <a:off x="228600" y="853019"/>
            <a:ext cx="8788400" cy="5602813"/>
          </a:xfrm>
          <a:prstGeom prst="rect">
            <a:avLst/>
          </a:prstGeom>
        </p:spPr>
        <p:txBody>
          <a:bodyPr/>
          <a:lstStyle/>
          <a:p>
            <a:pPr>
              <a:tabLst>
                <a:tab pos="444500" algn="l"/>
                <a:tab pos="901700" algn="l"/>
              </a:tabLst>
              <a:defRPr sz="1800">
                <a:latin typeface="+mn-lt"/>
                <a:ea typeface="+mn-ea"/>
                <a:cs typeface="+mn-cs"/>
                <a:sym typeface="Arial"/>
              </a:defRPr>
            </a:pPr>
            <a:r>
              <a:t>Average for those two dams was 0.185 tons Portland cement / kW</a:t>
            </a:r>
          </a:p>
          <a:p>
            <a:pPr>
              <a:tabLst>
                <a:tab pos="444500" algn="l"/>
                <a:tab pos="901700" algn="l"/>
              </a:tabLst>
              <a:defRPr sz="900">
                <a:latin typeface="+mn-lt"/>
                <a:ea typeface="+mn-ea"/>
                <a:cs typeface="+mn-cs"/>
                <a:sym typeface="Arial"/>
              </a:defRPr>
            </a:pPr>
            <a:endParaRPr/>
          </a:p>
          <a:p>
            <a:pPr>
              <a:tabLst>
                <a:tab pos="444500" algn="l"/>
                <a:tab pos="901700" algn="l"/>
              </a:tabLst>
              <a:defRPr sz="1800">
                <a:latin typeface="+mn-lt"/>
                <a:ea typeface="+mn-ea"/>
                <a:cs typeface="+mn-cs"/>
                <a:sym typeface="Arial"/>
              </a:defRPr>
            </a:pPr>
            <a:r>
              <a:t>	And given hydroelectric dam lifetimes of ~ 100 years, this translates into:</a:t>
            </a:r>
          </a:p>
          <a:p>
            <a:pPr>
              <a:tabLst>
                <a:tab pos="444500" algn="l"/>
                <a:tab pos="901700" algn="l"/>
              </a:tabLst>
              <a:defRPr sz="900">
                <a:latin typeface="+mn-lt"/>
                <a:ea typeface="+mn-ea"/>
                <a:cs typeface="+mn-cs"/>
                <a:sym typeface="Arial"/>
              </a:defRPr>
            </a:pPr>
            <a:endParaRPr/>
          </a:p>
          <a:p>
            <a:pPr>
              <a:tabLst>
                <a:tab pos="444500" algn="l"/>
                <a:tab pos="901700" algn="l"/>
              </a:tabLst>
              <a:defRPr sz="1800">
                <a:latin typeface="+mn-lt"/>
                <a:ea typeface="+mn-ea"/>
                <a:cs typeface="+mn-cs"/>
                <a:sym typeface="Arial"/>
              </a:defRPr>
            </a:pPr>
            <a:r>
              <a:t>		= </a:t>
            </a:r>
            <a:r>
              <a:rPr b="1">
                <a:solidFill>
                  <a:srgbClr val="FBC901"/>
                </a:solidFill>
              </a:rPr>
              <a:t>0.0013 tons </a:t>
            </a:r>
            <a:r>
              <a:rPr b="1">
                <a:solidFill>
                  <a:srgbClr val="A6A6A6"/>
                </a:solidFill>
              </a:rPr>
              <a:t>Portland cement </a:t>
            </a:r>
            <a:r>
              <a:rPr b="1">
                <a:solidFill>
                  <a:srgbClr val="FBC901"/>
                </a:solidFill>
              </a:rPr>
              <a:t>/ kW-yr for a hydroelectric plant</a:t>
            </a: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From my note set on </a:t>
            </a:r>
            <a:r>
              <a:rPr b="1"/>
              <a:t>U.S. Power Production &amp; Consumption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tabLst>
                <a:tab pos="457200" algn="l"/>
                <a:tab pos="914400" algn="l"/>
                <a:tab pos="1371600" algn="l"/>
                <a:tab pos="1828800" algn="l"/>
                <a:tab pos="2286000" algn="l"/>
              </a:tabLst>
              <a:defRPr sz="9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Average total U.S. power is ~ ½ Tera-Watt</a:t>
            </a: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In 2016 hydroelectric dams produced 6.3% of that power =&gt; 3.1 x 10</a:t>
            </a:r>
            <a:r>
              <a:rPr baseline="30000"/>
              <a:t>7</a:t>
            </a:r>
            <a:r>
              <a:t> kW</a:t>
            </a:r>
          </a:p>
          <a:p>
            <a:pPr>
              <a:tabLst>
                <a:tab pos="457200" algn="l"/>
                <a:tab pos="914400" algn="l"/>
                <a:tab pos="1371600" algn="l"/>
                <a:tab pos="1828800" algn="l"/>
                <a:tab pos="2286000" algn="l"/>
              </a:tabLst>
              <a:defRPr sz="9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with </a:t>
            </a:r>
            <a:r>
              <a:rPr>
                <a:solidFill>
                  <a:srgbClr val="FBC901"/>
                </a:solidFill>
              </a:rPr>
              <a:t>0.0013 tons </a:t>
            </a:r>
            <a:r>
              <a:rPr>
                <a:solidFill>
                  <a:srgbClr val="A6A6A6"/>
                </a:solidFill>
              </a:rPr>
              <a:t>Portland cement </a:t>
            </a:r>
            <a:r>
              <a:rPr>
                <a:solidFill>
                  <a:srgbClr val="FBC901"/>
                </a:solidFill>
              </a:rPr>
              <a:t>/ kW-yr for a hydroelectric plant</a:t>
            </a:r>
          </a:p>
          <a:p>
            <a:pPr>
              <a:tabLst>
                <a:tab pos="457200" algn="l"/>
                <a:tab pos="914400" algn="l"/>
                <a:tab pos="1371600" algn="l"/>
                <a:tab pos="1828800" algn="l"/>
                <a:tab pos="2286000" algn="l"/>
              </a:tabLst>
              <a:defRPr sz="9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that translates into 40,300 tons </a:t>
            </a:r>
            <a:r>
              <a:rPr b="1">
                <a:solidFill>
                  <a:srgbClr val="A6A6A6"/>
                </a:solidFill>
              </a:rPr>
              <a:t>Portland cement </a:t>
            </a:r>
            <a:r>
              <a:t>/ yr, and thus:</a:t>
            </a:r>
          </a:p>
          <a:p>
            <a:pPr>
              <a:tabLst>
                <a:tab pos="457200" algn="l"/>
                <a:tab pos="914400" algn="l"/>
                <a:tab pos="1371600" algn="l"/>
                <a:tab pos="1828800" algn="l"/>
                <a:tab pos="2286000" algn="l"/>
              </a:tabLst>
              <a:defRPr sz="900" b="1">
                <a:solidFill>
                  <a:srgbClr val="FBC901"/>
                </a:solidFill>
                <a:latin typeface="+mn-lt"/>
                <a:ea typeface="+mn-ea"/>
                <a:cs typeface="+mn-cs"/>
                <a:sym typeface="Arial"/>
              </a:defRPr>
            </a:pPr>
            <a:endParaRPr/>
          </a:p>
          <a:p>
            <a:pPr>
              <a:tabLst>
                <a:tab pos="457200" algn="l"/>
                <a:tab pos="914400" algn="l"/>
                <a:tab pos="1371600" algn="l"/>
                <a:tab pos="1828800" algn="l"/>
                <a:tab pos="2286000" algn="l"/>
              </a:tabLst>
              <a:defRPr sz="1800" b="1">
                <a:solidFill>
                  <a:srgbClr val="FBC901"/>
                </a:solidFill>
                <a:latin typeface="+mn-lt"/>
                <a:ea typeface="+mn-ea"/>
                <a:cs typeface="+mn-cs"/>
                <a:sym typeface="Arial"/>
              </a:defRPr>
            </a:pPr>
            <a:r>
              <a:t>			</a:t>
            </a:r>
            <a:r>
              <a:rPr>
                <a:solidFill>
                  <a:srgbClr val="FFCC00"/>
                </a:solidFill>
              </a:rPr>
              <a:t>Total U.S. hydro footprint = 18,135 tons of CO</a:t>
            </a:r>
            <a:r>
              <a:rPr baseline="-25000">
                <a:solidFill>
                  <a:srgbClr val="FFCC00"/>
                </a:solidFill>
              </a:rPr>
              <a:t>2</a:t>
            </a:r>
            <a:r>
              <a:rPr>
                <a:solidFill>
                  <a:srgbClr val="FFCC00"/>
                </a:solidFill>
              </a:rPr>
              <a:t> equivalent</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2" name="Rectangle 2"/>
          <p:cNvSpPr txBox="1">
            <a:spLocks noGrp="1"/>
          </p:cNvSpPr>
          <p:nvPr>
            <p:ph type="title"/>
          </p:nvPr>
        </p:nvSpPr>
        <p:spPr>
          <a:xfrm>
            <a:off x="304800" y="131415"/>
            <a:ext cx="8534400" cy="457201"/>
          </a:xfrm>
          <a:prstGeom prst="rect">
            <a:avLst/>
          </a:prstGeom>
        </p:spPr>
        <p:txBody>
          <a:bodyPr/>
          <a:lstStyle>
            <a:lvl1pPr>
              <a:defRPr sz="2000"/>
            </a:lvl1pPr>
          </a:lstStyle>
          <a:p>
            <a:r>
              <a:t>Comparing that to Fossil Fuel power plant footprints:</a:t>
            </a:r>
          </a:p>
        </p:txBody>
      </p:sp>
      <p:sp>
        <p:nvSpPr>
          <p:cNvPr id="733" name="Rectangle 3"/>
          <p:cNvSpPr txBox="1">
            <a:spLocks noGrp="1"/>
          </p:cNvSpPr>
          <p:nvPr>
            <p:ph type="body" idx="1"/>
          </p:nvPr>
        </p:nvSpPr>
        <p:spPr>
          <a:xfrm>
            <a:off x="76200" y="797330"/>
            <a:ext cx="9067800" cy="5895011"/>
          </a:xfrm>
          <a:prstGeom prst="rect">
            <a:avLst/>
          </a:prstGeom>
        </p:spPr>
        <p:txBody>
          <a:bodyPr/>
          <a:lstStyle/>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In </a:t>
            </a:r>
            <a:r>
              <a:rPr b="1"/>
              <a:t>Where Do We Go from Here?</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analysis of carbon tax impact, I found:</a:t>
            </a:r>
          </a:p>
          <a:p>
            <a:pPr defTabSz="868680">
              <a:tabLst>
                <a:tab pos="419100" algn="l"/>
                <a:tab pos="850900" algn="l"/>
                <a:tab pos="1295400" algn="l"/>
              </a:tabLst>
              <a:defRPr sz="665" b="1">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Conventional Coal =&gt; 0.001 metric tonne CO</a:t>
            </a:r>
            <a:r>
              <a:rPr baseline="-25999"/>
              <a:t>2</a:t>
            </a:r>
            <a:r>
              <a:t> eq. / kW-hr =&gt; 9.6 ton / kW-yr</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OCGT Natural Gas =&gt;  0.0007 metric tonne CO</a:t>
            </a:r>
            <a:r>
              <a:rPr baseline="-25999"/>
              <a:t>2</a:t>
            </a:r>
            <a:r>
              <a:t> eq. / kW-hr =&gt; 6.7 ton / kW-yr</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CCGT Natural Gas =&gt; 0.00045 metric tonne CO</a:t>
            </a:r>
            <a:r>
              <a:rPr baseline="-25999"/>
              <a:t>2</a:t>
            </a:r>
            <a:r>
              <a:t> eq. / kW-hr =&gt; 4.3 ton / kW-yr</a:t>
            </a:r>
          </a:p>
          <a:p>
            <a:pPr defTabSz="868680">
              <a:tabLst>
                <a:tab pos="419100" algn="l"/>
                <a:tab pos="850900" algn="l"/>
                <a:tab pos="1295400" algn="l"/>
              </a:tabLst>
              <a:defRPr sz="1140">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In 2016 </a:t>
            </a:r>
            <a:r>
              <a:rPr b="1">
                <a:solidFill>
                  <a:srgbClr val="FBC901"/>
                </a:solidFill>
              </a:rPr>
              <a:t>coal</a:t>
            </a:r>
            <a:r>
              <a:t> provided 30.4% of U.S. power  =&gt; 1.52 x 10</a:t>
            </a:r>
            <a:r>
              <a:rPr baseline="29894"/>
              <a:t>8</a:t>
            </a:r>
            <a:r>
              <a:t> kW</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Carbon footprint = (1.52 x10</a:t>
            </a:r>
            <a:r>
              <a:rPr baseline="29894"/>
              <a:t>8</a:t>
            </a:r>
            <a:r>
              <a:t> kW)(9.6 ton/kW-yr) = 1.5 x 10</a:t>
            </a:r>
            <a:r>
              <a:rPr baseline="29894"/>
              <a:t>9</a:t>
            </a:r>
            <a:r>
              <a:t> tons CO</a:t>
            </a:r>
            <a:r>
              <a:rPr baseline="-25999"/>
              <a:t>2 </a:t>
            </a:r>
            <a:r>
              <a:t>/ yr</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a:t>
            </a:r>
            <a:r>
              <a:rPr b="1"/>
              <a:t>= 82,700 times Hydro's current carbon footprint</a:t>
            </a:r>
          </a:p>
          <a:p>
            <a:pPr defTabSz="868680">
              <a:tabLst>
                <a:tab pos="419100" algn="l"/>
                <a:tab pos="850900" algn="l"/>
                <a:tab pos="1295400" algn="l"/>
              </a:tabLst>
              <a:defRPr sz="1140">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In 2016 </a:t>
            </a:r>
            <a:r>
              <a:rPr b="1">
                <a:solidFill>
                  <a:srgbClr val="FBC901"/>
                </a:solidFill>
              </a:rPr>
              <a:t>natural gas </a:t>
            </a:r>
            <a:r>
              <a:t>provided 33.8% of U.S. power =&gt; 1.69 x 10</a:t>
            </a:r>
            <a:r>
              <a:rPr baseline="29894"/>
              <a:t>8</a:t>
            </a:r>
            <a:r>
              <a:t> kW</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Which, if it were produced using half OCGT and half CCGT, would represent</a:t>
            </a:r>
          </a:p>
          <a:p>
            <a:pPr defTabSz="868680">
              <a:tabLst>
                <a:tab pos="419100" algn="l"/>
                <a:tab pos="850900" algn="l"/>
                <a:tab pos="12954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a:effectLst>
                  <a:outerShdw blurRad="36195" dist="36195" dir="2700000" rotWithShape="0">
                    <a:srgbClr val="000000"/>
                  </a:outerShdw>
                </a:effectLst>
                <a:latin typeface="+mn-lt"/>
                <a:ea typeface="+mn-ea"/>
                <a:cs typeface="+mn-cs"/>
                <a:sym typeface="Arial"/>
              </a:defRPr>
            </a:pPr>
            <a:r>
              <a:t>		Carbon footprint = (1.69 x10</a:t>
            </a:r>
            <a:r>
              <a:rPr baseline="29894"/>
              <a:t>8</a:t>
            </a:r>
            <a:r>
              <a:t> kW)(5.5 ton/kW-yr) = 9.3 x 10</a:t>
            </a:r>
            <a:r>
              <a:rPr baseline="29894"/>
              <a:t>8</a:t>
            </a:r>
            <a:r>
              <a:t> tons CO</a:t>
            </a:r>
            <a:r>
              <a:rPr baseline="-25999"/>
              <a:t>2 </a:t>
            </a:r>
            <a:r>
              <a:t>/ yr</a:t>
            </a:r>
          </a:p>
          <a:p>
            <a:pPr defTabSz="868680">
              <a:tabLst>
                <a:tab pos="419100" algn="l"/>
                <a:tab pos="850900" algn="l"/>
                <a:tab pos="1295400" algn="l"/>
              </a:tabLst>
              <a:defRPr sz="665" b="1">
                <a:solidFill>
                  <a:srgbClr val="FBC901"/>
                </a:solidFill>
                <a:effectLst>
                  <a:outerShdw blurRad="36195" dist="36195" dir="2700000" rotWithShape="0">
                    <a:srgbClr val="000000"/>
                  </a:outerShdw>
                </a:effectLst>
                <a:latin typeface="+mn-lt"/>
                <a:ea typeface="+mn-ea"/>
                <a:cs typeface="+mn-cs"/>
                <a:sym typeface="Arial"/>
              </a:defRPr>
            </a:pPr>
            <a:endParaRPr/>
          </a:p>
          <a:p>
            <a:pPr defTabSz="868680">
              <a:tabLst>
                <a:tab pos="419100" algn="l"/>
                <a:tab pos="850900" algn="l"/>
                <a:tab pos="1295400" algn="l"/>
              </a:tabLst>
              <a:defRPr sz="1710" b="1">
                <a:solidFill>
                  <a:srgbClr val="FBC901"/>
                </a:solidFill>
                <a:effectLst>
                  <a:outerShdw blurRad="36195" dist="36195" dir="2700000" rotWithShape="0">
                    <a:srgbClr val="000000"/>
                  </a:outerShdw>
                </a:effectLst>
                <a:latin typeface="+mn-lt"/>
                <a:ea typeface="+mn-ea"/>
                <a:cs typeface="+mn-cs"/>
                <a:sym typeface="Arial"/>
              </a:defRPr>
            </a:pPr>
            <a:r>
              <a:t>			</a:t>
            </a:r>
            <a:r>
              <a:rPr>
                <a:solidFill>
                  <a:srgbClr val="FFFFFF"/>
                </a:solidFill>
              </a:rPr>
              <a:t>= 51,300 times Hydro's current carbon footprint</a:t>
            </a:r>
          </a:p>
          <a:p>
            <a:pPr defTabSz="868680">
              <a:tabLst>
                <a:tab pos="419100" algn="l"/>
                <a:tab pos="850900" algn="l"/>
                <a:tab pos="1295400" algn="l"/>
              </a:tabLst>
              <a:defRPr sz="1710" b="1">
                <a:solidFill>
                  <a:srgbClr val="FBC901"/>
                </a:solidFill>
                <a:effectLst>
                  <a:outerShdw blurRad="36195" dist="36195" dir="2700000" rotWithShape="0">
                    <a:srgbClr val="000000"/>
                  </a:outerShdw>
                </a:effectLst>
                <a:latin typeface="+mn-lt"/>
                <a:ea typeface="+mn-ea"/>
                <a:cs typeface="+mn-cs"/>
                <a:sym typeface="Arial"/>
              </a:defRPr>
            </a:pPr>
            <a:endParaRPr/>
          </a:p>
          <a:p>
            <a:pPr algn="ctr" defTabSz="868680">
              <a:tabLst>
                <a:tab pos="419100" algn="l"/>
                <a:tab pos="850900" algn="l"/>
                <a:tab pos="1295400" algn="l"/>
              </a:tabLst>
              <a:defRPr sz="1710" b="1">
                <a:solidFill>
                  <a:srgbClr val="FBC901"/>
                </a:solidFill>
                <a:effectLst>
                  <a:outerShdw blurRad="36195" dist="36195" dir="2700000" rotWithShape="0">
                    <a:srgbClr val="000000"/>
                  </a:outerShdw>
                </a:effectLst>
                <a:latin typeface="+mn-lt"/>
                <a:ea typeface="+mn-ea"/>
                <a:cs typeface="+mn-cs"/>
                <a:sym typeface="Arial"/>
              </a:defRPr>
            </a:pPr>
            <a:r>
              <a:t>Hydro's CO</a:t>
            </a:r>
            <a:r>
              <a:rPr baseline="-25999"/>
              <a:t>2</a:t>
            </a:r>
            <a:r>
              <a:t> footprint is MINISCULE compared to our fossil fuel plants!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5"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736" name="Rectangle 2"/>
          <p:cNvSpPr txBox="1">
            <a:spLocks noGrp="1"/>
          </p:cNvSpPr>
          <p:nvPr>
            <p:ph type="title"/>
          </p:nvPr>
        </p:nvSpPr>
        <p:spPr>
          <a:xfrm>
            <a:off x="304800" y="0"/>
            <a:ext cx="8534400" cy="685800"/>
          </a:xfrm>
          <a:prstGeom prst="rect">
            <a:avLst/>
          </a:prstGeom>
        </p:spPr>
        <p:txBody>
          <a:bodyPr/>
          <a:lstStyle>
            <a:lvl1pPr>
              <a:defRPr sz="2000"/>
            </a:lvl1pPr>
          </a:lstStyle>
          <a:p>
            <a:r>
              <a:t>Comparing carbon footprint for each kW-hour of power you consume:</a:t>
            </a:r>
          </a:p>
        </p:txBody>
      </p:sp>
      <p:sp>
        <p:nvSpPr>
          <p:cNvPr id="737" name="Rectangle 3"/>
          <p:cNvSpPr txBox="1">
            <a:spLocks noGrp="1"/>
          </p:cNvSpPr>
          <p:nvPr>
            <p:ph type="body" idx="1"/>
          </p:nvPr>
        </p:nvSpPr>
        <p:spPr>
          <a:xfrm>
            <a:off x="76200" y="838200"/>
            <a:ext cx="9067800" cy="4953000"/>
          </a:xfrm>
          <a:prstGeom prst="rect">
            <a:avLst/>
          </a:prstGeom>
        </p:spPr>
        <p:txBody>
          <a:bodyPr/>
          <a:lstStyle/>
          <a:p>
            <a:pPr>
              <a:tabLst>
                <a:tab pos="444500" algn="l"/>
                <a:tab pos="901700" algn="l"/>
                <a:tab pos="1371600" algn="l"/>
                <a:tab pos="2286000" algn="l"/>
                <a:tab pos="3086100" algn="l"/>
                <a:tab pos="5943600" algn="l"/>
              </a:tabLst>
              <a:defRPr sz="1800">
                <a:latin typeface="+mn-lt"/>
                <a:ea typeface="+mn-ea"/>
                <a:cs typeface="+mn-cs"/>
                <a:sym typeface="Arial"/>
              </a:defRPr>
            </a:pPr>
            <a:r>
              <a:t>From top of preceding page, converting kW-yr to kW-h, and ton to kg:</a:t>
            </a:r>
          </a:p>
          <a:p>
            <a:pPr>
              <a:tabLst>
                <a:tab pos="444500" algn="l"/>
                <a:tab pos="901700" algn="l"/>
                <a:tab pos="1371600" algn="l"/>
                <a:tab pos="2286000" algn="l"/>
                <a:tab pos="3086100" algn="l"/>
                <a:tab pos="5943600" algn="l"/>
              </a:tabLst>
              <a:defRPr sz="900" b="1">
                <a:latin typeface="+mn-lt"/>
                <a:ea typeface="+mn-ea"/>
                <a:cs typeface="+mn-cs"/>
                <a:sym typeface="Arial"/>
              </a:defRPr>
            </a:pPr>
            <a:endParaRPr/>
          </a:p>
          <a:p>
            <a:pPr>
              <a:tabLst>
                <a:tab pos="444500" algn="l"/>
                <a:tab pos="901700" algn="l"/>
                <a:tab pos="1371600" algn="l"/>
                <a:tab pos="2286000" algn="l"/>
                <a:tab pos="3086100" algn="l"/>
                <a:tab pos="5943600" algn="l"/>
              </a:tabLst>
              <a:defRPr sz="1800">
                <a:latin typeface="+mn-lt"/>
                <a:ea typeface="+mn-ea"/>
                <a:cs typeface="+mn-cs"/>
                <a:sym typeface="Arial"/>
              </a:defRPr>
            </a:pPr>
            <a:r>
              <a:t>	</a:t>
            </a:r>
            <a:r>
              <a:rPr sz="1600"/>
              <a:t>Conventional Coal Power:	9.6 ton CO</a:t>
            </a:r>
            <a:r>
              <a:rPr sz="1600" baseline="-25000"/>
              <a:t>2</a:t>
            </a:r>
            <a:r>
              <a:rPr sz="1600"/>
              <a:t> eq. / kW-yr=&gt;	0.99 kg CO</a:t>
            </a:r>
            <a:r>
              <a:rPr sz="1600" baseline="-25000"/>
              <a:t>2</a:t>
            </a:r>
            <a:r>
              <a:rPr sz="1600"/>
              <a:t> eq. / kW-hr</a:t>
            </a:r>
          </a:p>
          <a:p>
            <a:pPr>
              <a:tabLst>
                <a:tab pos="444500" algn="l"/>
                <a:tab pos="901700" algn="l"/>
                <a:tab pos="1371600" algn="l"/>
                <a:tab pos="2286000" algn="l"/>
                <a:tab pos="3086100" algn="l"/>
                <a:tab pos="5943600" algn="l"/>
              </a:tabLst>
              <a:defRPr sz="1000">
                <a:latin typeface="+mn-lt"/>
                <a:ea typeface="+mn-ea"/>
                <a:cs typeface="+mn-cs"/>
                <a:sym typeface="Arial"/>
              </a:defRPr>
            </a:pPr>
            <a:endParaRPr/>
          </a:p>
          <a:p>
            <a:pPr>
              <a:spcBef>
                <a:spcPts val="300"/>
              </a:spcBef>
              <a:tabLst>
                <a:tab pos="444500" algn="l"/>
                <a:tab pos="901700" algn="l"/>
                <a:tab pos="1371600" algn="l"/>
                <a:tab pos="2286000" algn="l"/>
                <a:tab pos="3086100" algn="l"/>
                <a:tab pos="5943600" algn="l"/>
              </a:tabLst>
              <a:defRPr sz="1600">
                <a:latin typeface="+mn-lt"/>
                <a:ea typeface="+mn-ea"/>
                <a:cs typeface="+mn-cs"/>
                <a:sym typeface="Arial"/>
              </a:defRPr>
            </a:pPr>
            <a:r>
              <a:t>	OCGT Natural Gas Power:	6.7 ton CO</a:t>
            </a:r>
            <a:r>
              <a:rPr baseline="-25000"/>
              <a:t>2</a:t>
            </a:r>
            <a:r>
              <a:t> eq. / kW-yr =&gt;	0.69 kg CO</a:t>
            </a:r>
            <a:r>
              <a:rPr baseline="-25000"/>
              <a:t>2</a:t>
            </a:r>
            <a:r>
              <a:t> eq. / kW-hr</a:t>
            </a:r>
          </a:p>
          <a:p>
            <a:pPr>
              <a:tabLst>
                <a:tab pos="444500" algn="l"/>
                <a:tab pos="901700" algn="l"/>
                <a:tab pos="1371600" algn="l"/>
                <a:tab pos="2286000" algn="l"/>
                <a:tab pos="3086100" algn="l"/>
                <a:tab pos="5943600" algn="l"/>
              </a:tabLst>
              <a:defRPr sz="1000">
                <a:latin typeface="+mn-lt"/>
                <a:ea typeface="+mn-ea"/>
                <a:cs typeface="+mn-cs"/>
                <a:sym typeface="Arial"/>
              </a:defRPr>
            </a:pPr>
            <a:endParaRPr/>
          </a:p>
          <a:p>
            <a:pPr>
              <a:spcBef>
                <a:spcPts val="300"/>
              </a:spcBef>
              <a:tabLst>
                <a:tab pos="444500" algn="l"/>
                <a:tab pos="901700" algn="l"/>
                <a:tab pos="1371600" algn="l"/>
                <a:tab pos="2286000" algn="l"/>
                <a:tab pos="3086100" algn="l"/>
                <a:tab pos="5943600" algn="l"/>
              </a:tabLst>
              <a:defRPr sz="1600">
                <a:latin typeface="+mn-lt"/>
                <a:ea typeface="+mn-ea"/>
                <a:cs typeface="+mn-cs"/>
                <a:sym typeface="Arial"/>
              </a:defRPr>
            </a:pPr>
            <a:r>
              <a:t>	CCGT Natural Gas Power:	4.3 ton CO</a:t>
            </a:r>
            <a:r>
              <a:rPr baseline="-25000"/>
              <a:t>2</a:t>
            </a:r>
            <a:r>
              <a:t> eq. / kW-yr =&gt;	0.44 kg CO</a:t>
            </a:r>
            <a:r>
              <a:rPr baseline="-25000"/>
              <a:t>2</a:t>
            </a:r>
            <a:r>
              <a:t> eq. / kW-hr</a:t>
            </a:r>
          </a:p>
          <a:p>
            <a:pPr>
              <a:tabLst>
                <a:tab pos="444500" algn="l"/>
                <a:tab pos="901700" algn="l"/>
                <a:tab pos="1371600" algn="l"/>
                <a:tab pos="2286000" algn="l"/>
                <a:tab pos="3086100" algn="l"/>
                <a:tab pos="5943600" algn="l"/>
              </a:tabLst>
              <a:defRPr sz="1600">
                <a:latin typeface="+mn-lt"/>
                <a:ea typeface="+mn-ea"/>
                <a:cs typeface="+mn-cs"/>
                <a:sym typeface="Arial"/>
              </a:defRPr>
            </a:pPr>
            <a:endParaRPr/>
          </a:p>
          <a:p>
            <a:pPr>
              <a:tabLst>
                <a:tab pos="444500" algn="l"/>
                <a:tab pos="901700" algn="l"/>
                <a:tab pos="1371600" algn="l"/>
                <a:tab pos="2286000" algn="l"/>
                <a:tab pos="3086100" algn="l"/>
                <a:tab pos="5943600" algn="l"/>
              </a:tabLst>
              <a:defRPr sz="1800">
                <a:latin typeface="+mn-lt"/>
                <a:ea typeface="+mn-ea"/>
                <a:cs typeface="+mn-cs"/>
                <a:sym typeface="Arial"/>
              </a:defRPr>
            </a:pPr>
            <a:r>
              <a:t>From two pages ago, converting GW-yr to kW-h, and ton to kg:</a:t>
            </a:r>
          </a:p>
          <a:p>
            <a:pPr>
              <a:tabLst>
                <a:tab pos="444500" algn="l"/>
                <a:tab pos="901700" algn="l"/>
                <a:tab pos="1371600" algn="l"/>
                <a:tab pos="2286000" algn="l"/>
                <a:tab pos="3086100" algn="l"/>
                <a:tab pos="5943600" algn="l"/>
              </a:tabLst>
              <a:defRPr sz="1000">
                <a:latin typeface="+mn-lt"/>
                <a:ea typeface="+mn-ea"/>
                <a:cs typeface="+mn-cs"/>
                <a:sym typeface="Arial"/>
              </a:defRPr>
            </a:pPr>
            <a:endParaRPr/>
          </a:p>
          <a:p>
            <a:pPr>
              <a:spcBef>
                <a:spcPts val="300"/>
              </a:spcBef>
              <a:tabLst>
                <a:tab pos="444500" algn="l"/>
                <a:tab pos="901700" algn="l"/>
                <a:tab pos="1371600" algn="l"/>
                <a:tab pos="2286000" algn="l"/>
                <a:tab pos="3086100" algn="l"/>
                <a:tab pos="5943600" algn="l"/>
              </a:tabLst>
              <a:defRPr sz="1600">
                <a:latin typeface="+mn-lt"/>
                <a:ea typeface="+mn-ea"/>
                <a:cs typeface="+mn-cs"/>
                <a:sym typeface="Arial"/>
              </a:defRPr>
            </a:pPr>
            <a:r>
              <a:t>	Hydro Power:	18,135 ton CO</a:t>
            </a:r>
            <a:r>
              <a:rPr baseline="-25000"/>
              <a:t>2</a:t>
            </a:r>
            <a:r>
              <a:t> eq. / 31 GW-yr =&gt; 	0.000061 kg CO</a:t>
            </a:r>
            <a:r>
              <a:rPr baseline="-25000"/>
              <a:t>2</a:t>
            </a:r>
            <a:r>
              <a:t> eq. / kW-hr</a:t>
            </a:r>
          </a:p>
          <a:p>
            <a:pPr>
              <a:tabLst>
                <a:tab pos="444500" algn="l"/>
                <a:tab pos="901700" algn="l"/>
                <a:tab pos="1371600" algn="l"/>
                <a:tab pos="2286000" algn="l"/>
                <a:tab pos="3086100" algn="l"/>
                <a:tab pos="5943600" algn="l"/>
              </a:tabLst>
              <a:defRPr sz="1800">
                <a:latin typeface="+mn-lt"/>
                <a:ea typeface="+mn-ea"/>
                <a:cs typeface="+mn-cs"/>
                <a:sym typeface="Arial"/>
              </a:defRPr>
            </a:pPr>
            <a:endParaRPr/>
          </a:p>
          <a:p>
            <a:pPr algn="ctr">
              <a:tabLst>
                <a:tab pos="444500" algn="l"/>
                <a:tab pos="901700" algn="l"/>
                <a:tab pos="1371600" algn="l"/>
                <a:tab pos="2286000" algn="l"/>
                <a:tab pos="3086100" algn="l"/>
                <a:tab pos="5943600" algn="l"/>
              </a:tabLst>
              <a:defRPr sz="1100" b="1">
                <a:solidFill>
                  <a:srgbClr val="FFCC00"/>
                </a:solidFill>
                <a:latin typeface="+mn-lt"/>
                <a:ea typeface="+mn-ea"/>
                <a:cs typeface="+mn-cs"/>
                <a:sym typeface="Arial"/>
              </a:defRPr>
            </a:pPr>
            <a:endParaRPr/>
          </a:p>
          <a:p>
            <a:pPr algn="ctr">
              <a:tabLst>
                <a:tab pos="444500" algn="l"/>
                <a:tab pos="901700" algn="l"/>
                <a:tab pos="1371600" algn="l"/>
                <a:tab pos="2286000" algn="l"/>
                <a:tab pos="3086100" algn="l"/>
                <a:tab pos="5943600" algn="l"/>
              </a:tabLst>
              <a:defRPr sz="1800" b="1">
                <a:solidFill>
                  <a:srgbClr val="FFCC00"/>
                </a:solidFill>
                <a:latin typeface="+mn-lt"/>
                <a:ea typeface="+mn-ea"/>
                <a:cs typeface="+mn-cs"/>
                <a:sym typeface="Arial"/>
              </a:defRPr>
            </a:pPr>
            <a:r>
              <a:t>Hydro's carbon footprint / kW-hr is ~ 10,000 lower than for fossil fuels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 name="Rectangle 2"/>
          <p:cNvSpPr txBox="1">
            <a:spLocks noGrp="1"/>
          </p:cNvSpPr>
          <p:nvPr>
            <p:ph type="title"/>
          </p:nvPr>
        </p:nvSpPr>
        <p:spPr>
          <a:xfrm>
            <a:off x="304800" y="106679"/>
            <a:ext cx="8534400" cy="706969"/>
          </a:xfrm>
          <a:prstGeom prst="rect">
            <a:avLst/>
          </a:prstGeom>
        </p:spPr>
        <p:txBody>
          <a:bodyPr/>
          <a:lstStyle/>
          <a:p>
            <a:pPr>
              <a:defRPr sz="2000"/>
            </a:pPr>
            <a:r>
              <a:t>The first common hydropower technology = </a:t>
            </a:r>
            <a:r>
              <a:rPr b="1">
                <a:solidFill>
                  <a:srgbClr val="FFCC00"/>
                </a:solidFill>
              </a:rPr>
              <a:t>"Conventional"</a:t>
            </a:r>
          </a:p>
        </p:txBody>
      </p:sp>
      <p:sp>
        <p:nvSpPr>
          <p:cNvPr id="162" name="Rectangle 3"/>
          <p:cNvSpPr txBox="1">
            <a:spLocks noGrp="1"/>
          </p:cNvSpPr>
          <p:nvPr>
            <p:ph type="body" sz="quarter" idx="1"/>
          </p:nvPr>
        </p:nvSpPr>
        <p:spPr>
          <a:xfrm>
            <a:off x="154519" y="1001182"/>
            <a:ext cx="8989481" cy="1256309"/>
          </a:xfrm>
          <a:prstGeom prst="rect">
            <a:avLst/>
          </a:prstGeom>
        </p:spPr>
        <p:txBody>
          <a:bodyPr/>
          <a:lstStyle/>
          <a:p>
            <a:pPr>
              <a:defRPr sz="1800" b="1">
                <a:latin typeface="+mn-lt"/>
                <a:ea typeface="+mn-ea"/>
                <a:cs typeface="+mn-cs"/>
                <a:sym typeface="Arial"/>
              </a:defRPr>
            </a:pPr>
            <a:r>
              <a:t>Conventional = River + Large Dam + Large Reservoir</a:t>
            </a:r>
          </a:p>
          <a:p>
            <a:pPr>
              <a:defRPr sz="1800">
                <a:latin typeface="+mn-lt"/>
                <a:ea typeface="+mn-ea"/>
                <a:cs typeface="+mn-cs"/>
                <a:sym typeface="Arial"/>
              </a:defRPr>
            </a:pPr>
            <a:endParaRPr/>
          </a:p>
          <a:p>
            <a:pPr>
              <a:defRPr sz="1800">
                <a:latin typeface="+mn-lt"/>
                <a:ea typeface="+mn-ea"/>
                <a:cs typeface="+mn-cs"/>
                <a:sym typeface="Arial"/>
              </a:defRPr>
            </a:pPr>
            <a:r>
              <a:t>Which I'll represent as (editing out the surrounding valley &amp; going for essentials):</a:t>
            </a:r>
          </a:p>
        </p:txBody>
      </p:sp>
      <p:grpSp>
        <p:nvGrpSpPr>
          <p:cNvPr id="184" name="Group"/>
          <p:cNvGrpSpPr/>
          <p:nvPr/>
        </p:nvGrpSpPr>
        <p:grpSpPr>
          <a:xfrm>
            <a:off x="454998" y="2658548"/>
            <a:ext cx="8477336" cy="3410161"/>
            <a:chOff x="0" y="0"/>
            <a:chExt cx="8477335" cy="3410160"/>
          </a:xfrm>
        </p:grpSpPr>
        <p:grpSp>
          <p:nvGrpSpPr>
            <p:cNvPr id="178" name="Group 4"/>
            <p:cNvGrpSpPr/>
            <p:nvPr/>
          </p:nvGrpSpPr>
          <p:grpSpPr>
            <a:xfrm>
              <a:off x="748962" y="685799"/>
              <a:ext cx="6873240" cy="1981200"/>
              <a:chOff x="0" y="0"/>
              <a:chExt cx="6873239" cy="1981198"/>
            </a:xfrm>
          </p:grpSpPr>
          <p:sp>
            <p:nvSpPr>
              <p:cNvPr id="163" name="Rectangle 5"/>
              <p:cNvSpPr/>
              <p:nvPr/>
            </p:nvSpPr>
            <p:spPr>
              <a:xfrm>
                <a:off x="13192" y="1518919"/>
                <a:ext cx="1846936" cy="462280"/>
              </a:xfrm>
              <a:prstGeom prst="rect">
                <a:avLst/>
              </a:pr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64" name="Isosceles Triangle 6"/>
              <p:cNvSpPr/>
              <p:nvPr/>
            </p:nvSpPr>
            <p:spPr>
              <a:xfrm rot="10800000" flipH="1">
                <a:off x="1596280" y="198120"/>
                <a:ext cx="5276960" cy="1320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7" y="0"/>
                    </a:lnTo>
                    <a:lnTo>
                      <a:pt x="21600" y="21600"/>
                    </a:lnTo>
                    <a:close/>
                  </a:path>
                </a:pathLst>
              </a:cu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65" name="Trapezoid 7"/>
              <p:cNvSpPr/>
              <p:nvPr/>
            </p:nvSpPr>
            <p:spPr>
              <a:xfrm>
                <a:off x="672812" y="0"/>
                <a:ext cx="1187316" cy="15189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66" name="Rectangle 8"/>
              <p:cNvSpPr/>
              <p:nvPr/>
            </p:nvSpPr>
            <p:spPr>
              <a:xfrm rot="16200000">
                <a:off x="757900" y="1116153"/>
                <a:ext cx="1122681" cy="131925"/>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7" name="Rectangle 9"/>
              <p:cNvSpPr/>
              <p:nvPr/>
            </p:nvSpPr>
            <p:spPr>
              <a:xfrm>
                <a:off x="0" y="1677416"/>
                <a:ext cx="1385202" cy="132081"/>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8" name="Rectangle 10"/>
              <p:cNvSpPr/>
              <p:nvPr/>
            </p:nvSpPr>
            <p:spPr>
              <a:xfrm>
                <a:off x="1253278" y="554736"/>
                <a:ext cx="527697" cy="132080"/>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172" name="Curved Right Arrow 11"/>
              <p:cNvGrpSpPr/>
              <p:nvPr/>
            </p:nvGrpSpPr>
            <p:grpSpPr>
              <a:xfrm>
                <a:off x="274162" y="1650987"/>
                <a:ext cx="325360" cy="132094"/>
                <a:chOff x="0" y="0"/>
                <a:chExt cx="325359" cy="132092"/>
              </a:xfrm>
            </p:grpSpPr>
            <p:sp>
              <p:nvSpPr>
                <p:cNvPr id="169" name="Shape"/>
                <p:cNvSpPr/>
                <p:nvPr/>
              </p:nvSpPr>
              <p:spPr>
                <a:xfrm rot="5400000">
                  <a:off x="96633" y="-96634"/>
                  <a:ext cx="132093" cy="325360"/>
                </a:xfrm>
                <a:custGeom>
                  <a:avLst/>
                  <a:gdLst/>
                  <a:ahLst/>
                  <a:cxnLst>
                    <a:cxn ang="0">
                      <a:pos x="wd2" y="hd2"/>
                    </a:cxn>
                    <a:cxn ang="5400000">
                      <a:pos x="wd2" y="hd2"/>
                    </a:cxn>
                    <a:cxn ang="10800000">
                      <a:pos x="wd2" y="hd2"/>
                    </a:cxn>
                    <a:cxn ang="16200000">
                      <a:pos x="wd2" y="hd2"/>
                    </a:cxn>
                  </a:cxnLst>
                  <a:rect l="0" t="0" r="r" b="b"/>
                  <a:pathLst>
                    <a:path w="20416" h="21600" extrusionOk="0">
                      <a:moveTo>
                        <a:pt x="2" y="9304"/>
                      </a:moveTo>
                      <a:cubicBezTo>
                        <a:pt x="2" y="13546"/>
                        <a:pt x="6299" y="17251"/>
                        <a:pt x="15312" y="18312"/>
                      </a:cubicBezTo>
                      <a:lnTo>
                        <a:pt x="15313" y="17216"/>
                      </a:lnTo>
                      <a:lnTo>
                        <a:pt x="20416" y="19703"/>
                      </a:lnTo>
                      <a:lnTo>
                        <a:pt x="15313" y="21600"/>
                      </a:lnTo>
                      <a:lnTo>
                        <a:pt x="15313" y="20504"/>
                      </a:lnTo>
                      <a:cubicBezTo>
                        <a:pt x="6299" y="19443"/>
                        <a:pt x="2" y="15738"/>
                        <a:pt x="2" y="11496"/>
                      </a:cubicBezTo>
                      <a:close/>
                      <a:moveTo>
                        <a:pt x="20416" y="2192"/>
                      </a:moveTo>
                      <a:cubicBezTo>
                        <a:pt x="10072" y="2192"/>
                        <a:pt x="1363" y="5718"/>
                        <a:pt x="144" y="10400"/>
                      </a:cubicBezTo>
                      <a:cubicBezTo>
                        <a:pt x="-1184" y="5297"/>
                        <a:pt x="6815" y="670"/>
                        <a:pt x="18011" y="65"/>
                      </a:cubicBezTo>
                      <a:cubicBezTo>
                        <a:pt x="18809" y="22"/>
                        <a:pt x="19612" y="0"/>
                        <a:pt x="20416"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0" name="Shape"/>
                <p:cNvSpPr/>
                <p:nvPr/>
              </p:nvSpPr>
              <p:spPr>
                <a:xfrm rot="5400000">
                  <a:off x="180987" y="-12279"/>
                  <a:ext cx="132094" cy="156651"/>
                </a:xfrm>
                <a:custGeom>
                  <a:avLst/>
                  <a:gdLst/>
                  <a:ahLst/>
                  <a:cxnLst>
                    <a:cxn ang="0">
                      <a:pos x="wd2" y="hd2"/>
                    </a:cxn>
                    <a:cxn ang="5400000">
                      <a:pos x="wd2" y="hd2"/>
                    </a:cxn>
                    <a:cxn ang="10800000">
                      <a:pos x="wd2" y="hd2"/>
                    </a:cxn>
                    <a:cxn ang="16200000">
                      <a:pos x="wd2" y="hd2"/>
                    </a:cxn>
                  </a:cxnLst>
                  <a:rect l="0" t="0" r="r" b="b"/>
                  <a:pathLst>
                    <a:path w="20416" h="21600" extrusionOk="0">
                      <a:moveTo>
                        <a:pt x="20416" y="4553"/>
                      </a:moveTo>
                      <a:cubicBezTo>
                        <a:pt x="10072" y="4553"/>
                        <a:pt x="1363" y="11877"/>
                        <a:pt x="144" y="21600"/>
                      </a:cubicBezTo>
                      <a:cubicBezTo>
                        <a:pt x="-1184" y="11002"/>
                        <a:pt x="6815" y="1392"/>
                        <a:pt x="18011" y="135"/>
                      </a:cubicBezTo>
                      <a:cubicBezTo>
                        <a:pt x="18809" y="45"/>
                        <a:pt x="19612" y="0"/>
                        <a:pt x="20416"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1" name="Line"/>
                <p:cNvSpPr/>
                <p:nvPr/>
              </p:nvSpPr>
              <p:spPr>
                <a:xfrm rot="5400000">
                  <a:off x="96639" y="-96627"/>
                  <a:ext cx="132081" cy="325360"/>
                </a:xfrm>
                <a:custGeom>
                  <a:avLst/>
                  <a:gdLst/>
                  <a:ahLst/>
                  <a:cxnLst>
                    <a:cxn ang="0">
                      <a:pos x="wd2" y="hd2"/>
                    </a:cxn>
                    <a:cxn ang="5400000">
                      <a:pos x="wd2" y="hd2"/>
                    </a:cxn>
                    <a:cxn ang="10800000">
                      <a:pos x="wd2" y="hd2"/>
                    </a:cxn>
                    <a:cxn ang="16200000">
                      <a:pos x="wd2" y="hd2"/>
                    </a:cxn>
                  </a:cxnLst>
                  <a:rect l="0" t="0" r="r" b="b"/>
                  <a:pathLst>
                    <a:path w="21600" h="21600" extrusionOk="0">
                      <a:moveTo>
                        <a:pt x="0" y="9304"/>
                      </a:moveTo>
                      <a:cubicBezTo>
                        <a:pt x="0" y="13546"/>
                        <a:pt x="6663" y="17251"/>
                        <a:pt x="16200" y="18312"/>
                      </a:cubicBezTo>
                      <a:lnTo>
                        <a:pt x="16200" y="17216"/>
                      </a:lnTo>
                      <a:lnTo>
                        <a:pt x="21600" y="19703"/>
                      </a:lnTo>
                      <a:lnTo>
                        <a:pt x="16200" y="21600"/>
                      </a:lnTo>
                      <a:lnTo>
                        <a:pt x="16200" y="20504"/>
                      </a:lnTo>
                      <a:cubicBezTo>
                        <a:pt x="6663" y="19443"/>
                        <a:pt x="0" y="15738"/>
                        <a:pt x="0" y="11496"/>
                      </a:cubicBezTo>
                      <a:lnTo>
                        <a:pt x="0" y="9304"/>
                      </a:lnTo>
                      <a:cubicBezTo>
                        <a:pt x="0" y="4165"/>
                        <a:pt x="9671" y="0"/>
                        <a:pt x="21600" y="0"/>
                      </a:cubicBezTo>
                      <a:lnTo>
                        <a:pt x="21600" y="2192"/>
                      </a:lnTo>
                      <a:cubicBezTo>
                        <a:pt x="10655" y="2192"/>
                        <a:pt x="1440" y="5718"/>
                        <a:pt x="150" y="10400"/>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176" name="Curved Right Arrow 12"/>
              <p:cNvGrpSpPr/>
              <p:nvPr/>
            </p:nvGrpSpPr>
            <p:grpSpPr>
              <a:xfrm>
                <a:off x="291603" y="1817791"/>
                <a:ext cx="325453" cy="132094"/>
                <a:chOff x="0" y="0"/>
                <a:chExt cx="325451" cy="132092"/>
              </a:xfrm>
            </p:grpSpPr>
            <p:sp>
              <p:nvSpPr>
                <p:cNvPr id="173" name="Shape"/>
                <p:cNvSpPr/>
                <p:nvPr/>
              </p:nvSpPr>
              <p:spPr>
                <a:xfrm rot="16200000">
                  <a:off x="96679" y="-96680"/>
                  <a:ext cx="132094" cy="325453"/>
                </a:xfrm>
                <a:custGeom>
                  <a:avLst/>
                  <a:gdLst/>
                  <a:ahLst/>
                  <a:cxnLst>
                    <a:cxn ang="0">
                      <a:pos x="wd2" y="hd2"/>
                    </a:cxn>
                    <a:cxn ang="5400000">
                      <a:pos x="wd2" y="hd2"/>
                    </a:cxn>
                    <a:cxn ang="10800000">
                      <a:pos x="wd2" y="hd2"/>
                    </a:cxn>
                    <a:cxn ang="16200000">
                      <a:pos x="wd2" y="hd2"/>
                    </a:cxn>
                  </a:cxnLst>
                  <a:rect l="0" t="0" r="r" b="b"/>
                  <a:pathLst>
                    <a:path w="20416" h="21600" extrusionOk="0">
                      <a:moveTo>
                        <a:pt x="2" y="9304"/>
                      </a:moveTo>
                      <a:cubicBezTo>
                        <a:pt x="2" y="13547"/>
                        <a:pt x="6299" y="17252"/>
                        <a:pt x="15312" y="18313"/>
                      </a:cubicBezTo>
                      <a:lnTo>
                        <a:pt x="15312" y="17217"/>
                      </a:lnTo>
                      <a:lnTo>
                        <a:pt x="20416" y="19704"/>
                      </a:lnTo>
                      <a:lnTo>
                        <a:pt x="15312" y="21600"/>
                      </a:lnTo>
                      <a:lnTo>
                        <a:pt x="15312" y="20504"/>
                      </a:lnTo>
                      <a:cubicBezTo>
                        <a:pt x="6299" y="19444"/>
                        <a:pt x="2" y="15738"/>
                        <a:pt x="2" y="11496"/>
                      </a:cubicBezTo>
                      <a:close/>
                      <a:moveTo>
                        <a:pt x="20416" y="2192"/>
                      </a:moveTo>
                      <a:cubicBezTo>
                        <a:pt x="10072" y="2192"/>
                        <a:pt x="1362" y="5718"/>
                        <a:pt x="144" y="10400"/>
                      </a:cubicBezTo>
                      <a:lnTo>
                        <a:pt x="144" y="10400"/>
                      </a:lnTo>
                      <a:cubicBezTo>
                        <a:pt x="-1184" y="5297"/>
                        <a:pt x="6816" y="670"/>
                        <a:pt x="18012" y="65"/>
                      </a:cubicBezTo>
                      <a:cubicBezTo>
                        <a:pt x="18810" y="22"/>
                        <a:pt x="19613" y="0"/>
                        <a:pt x="20416"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4" name="Shape"/>
                <p:cNvSpPr/>
                <p:nvPr/>
              </p:nvSpPr>
              <p:spPr>
                <a:xfrm rot="16200000">
                  <a:off x="12302" y="-12303"/>
                  <a:ext cx="132093" cy="156698"/>
                </a:xfrm>
                <a:custGeom>
                  <a:avLst/>
                  <a:gdLst/>
                  <a:ahLst/>
                  <a:cxnLst>
                    <a:cxn ang="0">
                      <a:pos x="wd2" y="hd2"/>
                    </a:cxn>
                    <a:cxn ang="5400000">
                      <a:pos x="wd2" y="hd2"/>
                    </a:cxn>
                    <a:cxn ang="10800000">
                      <a:pos x="wd2" y="hd2"/>
                    </a:cxn>
                    <a:cxn ang="16200000">
                      <a:pos x="wd2" y="hd2"/>
                    </a:cxn>
                  </a:cxnLst>
                  <a:rect l="0" t="0" r="r" b="b"/>
                  <a:pathLst>
                    <a:path w="20416" h="21600" extrusionOk="0">
                      <a:moveTo>
                        <a:pt x="20416" y="4552"/>
                      </a:moveTo>
                      <a:cubicBezTo>
                        <a:pt x="10072" y="4552"/>
                        <a:pt x="1362" y="11876"/>
                        <a:pt x="144" y="21600"/>
                      </a:cubicBezTo>
                      <a:lnTo>
                        <a:pt x="144" y="21600"/>
                      </a:lnTo>
                      <a:cubicBezTo>
                        <a:pt x="-1184" y="11002"/>
                        <a:pt x="6816" y="1391"/>
                        <a:pt x="18012" y="134"/>
                      </a:cubicBezTo>
                      <a:cubicBezTo>
                        <a:pt x="18810" y="45"/>
                        <a:pt x="19613" y="0"/>
                        <a:pt x="20416"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5" name="Line"/>
                <p:cNvSpPr/>
                <p:nvPr/>
              </p:nvSpPr>
              <p:spPr>
                <a:xfrm rot="16200000">
                  <a:off x="96685" y="-96686"/>
                  <a:ext cx="132081" cy="325452"/>
                </a:xfrm>
                <a:custGeom>
                  <a:avLst/>
                  <a:gdLst/>
                  <a:ahLst/>
                  <a:cxnLst>
                    <a:cxn ang="0">
                      <a:pos x="wd2" y="hd2"/>
                    </a:cxn>
                    <a:cxn ang="5400000">
                      <a:pos x="wd2" y="hd2"/>
                    </a:cxn>
                    <a:cxn ang="10800000">
                      <a:pos x="wd2" y="hd2"/>
                    </a:cxn>
                    <a:cxn ang="16200000">
                      <a:pos x="wd2" y="hd2"/>
                    </a:cxn>
                  </a:cxnLst>
                  <a:rect l="0" t="0" r="r" b="b"/>
                  <a:pathLst>
                    <a:path w="21600" h="21600" extrusionOk="0">
                      <a:moveTo>
                        <a:pt x="0" y="9304"/>
                      </a:moveTo>
                      <a:cubicBezTo>
                        <a:pt x="0" y="13547"/>
                        <a:pt x="6663" y="17252"/>
                        <a:pt x="16200" y="18313"/>
                      </a:cubicBezTo>
                      <a:lnTo>
                        <a:pt x="16200" y="17217"/>
                      </a:lnTo>
                      <a:lnTo>
                        <a:pt x="21600" y="19704"/>
                      </a:lnTo>
                      <a:lnTo>
                        <a:pt x="16200" y="21600"/>
                      </a:lnTo>
                      <a:lnTo>
                        <a:pt x="16200" y="20504"/>
                      </a:lnTo>
                      <a:cubicBezTo>
                        <a:pt x="6663" y="19444"/>
                        <a:pt x="0" y="15738"/>
                        <a:pt x="0" y="11496"/>
                      </a:cubicBezTo>
                      <a:lnTo>
                        <a:pt x="0" y="9304"/>
                      </a:lnTo>
                      <a:cubicBezTo>
                        <a:pt x="0" y="4166"/>
                        <a:pt x="9671" y="0"/>
                        <a:pt x="21600" y="0"/>
                      </a:cubicBezTo>
                      <a:lnTo>
                        <a:pt x="21600" y="2192"/>
                      </a:lnTo>
                      <a:cubicBezTo>
                        <a:pt x="10655" y="2192"/>
                        <a:pt x="1439" y="5718"/>
                        <a:pt x="150" y="10400"/>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77" name="Oval 13"/>
              <p:cNvSpPr/>
              <p:nvPr/>
            </p:nvSpPr>
            <p:spPr>
              <a:xfrm>
                <a:off x="346666" y="1702360"/>
                <a:ext cx="197887" cy="198121"/>
              </a:xfrm>
              <a:prstGeom prst="ellipse">
                <a:avLst/>
              </a:prstGeom>
              <a:solidFill>
                <a:srgbClr val="6D6D6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79" name="Rectangle 3"/>
            <p:cNvSpPr txBox="1"/>
            <p:nvPr/>
          </p:nvSpPr>
          <p:spPr>
            <a:xfrm>
              <a:off x="4498002" y="76200"/>
              <a:ext cx="3657601" cy="671025"/>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p>
              <a:pPr>
                <a:spcBef>
                  <a:spcPts val="300"/>
                </a:spcBef>
                <a:defRPr sz="1600">
                  <a:solidFill>
                    <a:srgbClr val="FFFFFF"/>
                  </a:solidFill>
                  <a:effectLst>
                    <a:outerShdw blurRad="38100" dist="38100" dir="2700000" rotWithShape="0">
                      <a:srgbClr val="000000"/>
                    </a:outerShdw>
                  </a:effectLst>
                  <a:latin typeface="+mn-lt"/>
                  <a:ea typeface="+mn-ea"/>
                  <a:cs typeface="+mn-cs"/>
                  <a:sym typeface="Arial"/>
                </a:defRPr>
              </a:pPr>
              <a:r>
                <a:t>Reservoir</a:t>
              </a:r>
              <a:r>
                <a:rPr b="0"/>
                <a:t> (trapped in valley/basin) </a:t>
              </a:r>
            </a:p>
            <a:p>
              <a:pPr>
                <a:spcBef>
                  <a:spcPts val="400"/>
                </a:spcBef>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t>extending for miles to dozens of miles</a:t>
              </a:r>
            </a:p>
          </p:txBody>
        </p:sp>
        <p:sp>
          <p:nvSpPr>
            <p:cNvPr id="180" name="Rectangle 3"/>
            <p:cNvSpPr txBox="1"/>
            <p:nvPr/>
          </p:nvSpPr>
          <p:spPr>
            <a:xfrm>
              <a:off x="0" y="0"/>
              <a:ext cx="4006575" cy="590761"/>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p>
              <a:pPr>
                <a:spcBef>
                  <a:spcPts val="300"/>
                </a:spcBef>
                <a:defRPr sz="1600">
                  <a:solidFill>
                    <a:srgbClr val="FFFFFF"/>
                  </a:solidFill>
                  <a:effectLst>
                    <a:outerShdw blurRad="38100" dist="38100" dir="2700000" rotWithShape="0">
                      <a:srgbClr val="000000"/>
                    </a:outerShdw>
                  </a:effectLst>
                  <a:latin typeface="+mn-lt"/>
                  <a:ea typeface="+mn-ea"/>
                  <a:cs typeface="+mn-cs"/>
                  <a:sym typeface="Arial"/>
                </a:defRPr>
              </a:pPr>
              <a:r>
                <a:t>Dam</a:t>
              </a:r>
              <a:r>
                <a:rPr b="0"/>
                <a:t>: Tall vertical concrete structure OR</a:t>
              </a:r>
            </a:p>
            <a:p>
              <a: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t>much broader earth/rock fill structure</a:t>
              </a:r>
            </a:p>
          </p:txBody>
        </p:sp>
        <p:sp>
          <p:nvSpPr>
            <p:cNvPr id="181" name="Rectangle 3"/>
            <p:cNvSpPr txBox="1"/>
            <p:nvPr/>
          </p:nvSpPr>
          <p:spPr>
            <a:xfrm>
              <a:off x="2201" y="2819399"/>
              <a:ext cx="3723218" cy="590762"/>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p>
              <a:pPr algn="ctr">
                <a:spcBef>
                  <a:spcPts val="300"/>
                </a:spcBef>
                <a:defRPr sz="1600">
                  <a:solidFill>
                    <a:srgbClr val="FFFFFF"/>
                  </a:solidFill>
                  <a:effectLst>
                    <a:outerShdw blurRad="38100" dist="38100" dir="2700000" rotWithShape="0">
                      <a:srgbClr val="000000"/>
                    </a:outerShdw>
                  </a:effectLst>
                  <a:latin typeface="+mn-lt"/>
                  <a:ea typeface="+mn-ea"/>
                  <a:cs typeface="+mn-cs"/>
                  <a:sym typeface="Arial"/>
                </a:defRPr>
              </a:pPr>
              <a:r>
                <a:t>Power House</a:t>
              </a:r>
              <a:r>
                <a:rPr b="0"/>
                <a:t> with generators</a:t>
              </a:r>
            </a:p>
            <a:p>
              <a:pPr algn="ct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t>(which MUST to be below the dam)</a:t>
              </a:r>
            </a:p>
          </p:txBody>
        </p:sp>
        <p:sp>
          <p:nvSpPr>
            <p:cNvPr id="182" name="Rectangle 3"/>
            <p:cNvSpPr txBox="1"/>
            <p:nvPr/>
          </p:nvSpPr>
          <p:spPr>
            <a:xfrm>
              <a:off x="4040801" y="1981199"/>
              <a:ext cx="4436535" cy="874226"/>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p>
              <a: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t>Pipes or tunnels (called </a:t>
              </a:r>
              <a:r>
                <a:rPr b="1"/>
                <a:t>Penstocks</a:t>
              </a:r>
              <a:r>
                <a:t>)</a:t>
              </a:r>
            </a:p>
            <a:p>
              <a: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t>routing water from reservoir to "Power House"</a:t>
              </a:r>
            </a:p>
          </p:txBody>
        </p:sp>
        <p:sp>
          <p:nvSpPr>
            <p:cNvPr id="183" name="Straight Connector 19"/>
            <p:cNvSpPr/>
            <p:nvPr/>
          </p:nvSpPr>
          <p:spPr>
            <a:xfrm>
              <a:off x="2212002" y="1828799"/>
              <a:ext cx="1752601" cy="457201"/>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9" name="Rectangle 5"/>
          <p:cNvSpPr txBox="1"/>
          <p:nvPr/>
        </p:nvSpPr>
        <p:spPr>
          <a:xfrm>
            <a:off x="304800" y="6178921"/>
            <a:ext cx="8534400" cy="6198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http://www.nwcouncil.org/history/fishpassage</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https://www.ferc.gov/EventCalendar/Files/20041018094218-fish-pass-final-report.pdf</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3) http://www.nwfsc.noaa.gov/assets/26/8380_05132015_110147_Spring-Survival-2014.pdf</a:t>
            </a:r>
          </a:p>
        </p:txBody>
      </p:sp>
      <p:sp>
        <p:nvSpPr>
          <p:cNvPr id="740" name="Rectangle 2"/>
          <p:cNvSpPr txBox="1">
            <a:spLocks noGrp="1"/>
          </p:cNvSpPr>
          <p:nvPr>
            <p:ph type="title"/>
          </p:nvPr>
        </p:nvSpPr>
        <p:spPr>
          <a:xfrm>
            <a:off x="304800" y="87242"/>
            <a:ext cx="8534400" cy="609601"/>
          </a:xfrm>
          <a:prstGeom prst="rect">
            <a:avLst/>
          </a:prstGeom>
        </p:spPr>
        <p:txBody>
          <a:bodyPr/>
          <a:lstStyle>
            <a:lvl1pPr>
              <a:defRPr sz="2000" b="1"/>
            </a:lvl1pPr>
          </a:lstStyle>
          <a:p>
            <a:r>
              <a:t>Disruption of fishes spawning migrations? </a:t>
            </a:r>
          </a:p>
        </p:txBody>
      </p:sp>
      <p:sp>
        <p:nvSpPr>
          <p:cNvPr id="741" name="Rectangle 3"/>
          <p:cNvSpPr txBox="1">
            <a:spLocks noGrp="1"/>
          </p:cNvSpPr>
          <p:nvPr>
            <p:ph type="body" idx="1"/>
          </p:nvPr>
        </p:nvSpPr>
        <p:spPr>
          <a:xfrm>
            <a:off x="228600" y="762000"/>
            <a:ext cx="8915400" cy="5715000"/>
          </a:xfrm>
          <a:prstGeom prst="rect">
            <a:avLst/>
          </a:prstGeom>
        </p:spPr>
        <p:txBody>
          <a:bodyPr/>
          <a:lstStyle/>
          <a:p>
            <a:pPr>
              <a:tabLst>
                <a:tab pos="444500" algn="l"/>
                <a:tab pos="914400" algn="l"/>
                <a:tab pos="1422400" algn="l"/>
              </a:tabLst>
              <a:defRPr sz="1800">
                <a:latin typeface="+mn-lt"/>
                <a:ea typeface="+mn-ea"/>
                <a:cs typeface="+mn-cs"/>
                <a:sym typeface="Arial"/>
              </a:defRPr>
            </a:pPr>
            <a:r>
              <a:t>In my earlier would-be environmental plan for U.S. hydroelectricity</a:t>
            </a:r>
          </a:p>
          <a:p>
            <a:pPr>
              <a:tabLst>
                <a:tab pos="444500" algn="l"/>
                <a:tab pos="914400" algn="l"/>
                <a:tab pos="1422400" algn="l"/>
              </a:tabLst>
              <a:defRPr sz="700">
                <a:latin typeface="+mn-lt"/>
                <a:ea typeface="+mn-ea"/>
                <a:cs typeface="+mn-cs"/>
                <a:sym typeface="Arial"/>
              </a:defRPr>
            </a:pPr>
            <a:endParaRPr/>
          </a:p>
          <a:p>
            <a:pPr>
              <a:tabLst>
                <a:tab pos="444500" algn="l"/>
                <a:tab pos="914400" algn="l"/>
                <a:tab pos="1422400" algn="l"/>
              </a:tabLst>
              <a:defRPr sz="1800">
                <a:latin typeface="+mn-lt"/>
                <a:ea typeface="+mn-ea"/>
                <a:cs typeface="+mn-cs"/>
                <a:sym typeface="Arial"/>
              </a:defRPr>
            </a:pPr>
            <a:r>
              <a:t>	I tentatively assumed that fish ladders are effective.  Are they?</a:t>
            </a:r>
          </a:p>
          <a:p>
            <a:pPr>
              <a:tabLst>
                <a:tab pos="444500" algn="l"/>
                <a:tab pos="914400" algn="l"/>
                <a:tab pos="1422400" algn="l"/>
              </a:tabLst>
              <a:defRPr sz="1200">
                <a:latin typeface="+mn-lt"/>
                <a:ea typeface="+mn-ea"/>
                <a:cs typeface="+mn-cs"/>
                <a:sym typeface="Arial"/>
              </a:defRPr>
            </a:pPr>
            <a:endParaRPr/>
          </a:p>
          <a:p>
            <a:pPr>
              <a:tabLst>
                <a:tab pos="444500" algn="l"/>
                <a:tab pos="914400" algn="l"/>
                <a:tab pos="1422400" algn="l"/>
              </a:tabLst>
              <a:defRPr sz="1800">
                <a:latin typeface="+mn-lt"/>
                <a:ea typeface="+mn-ea"/>
                <a:cs typeface="+mn-cs"/>
                <a:sym typeface="Arial"/>
              </a:defRPr>
            </a:pPr>
            <a:r>
              <a:t>I dug up studies from sources as diverse as public interest watchdogs, </a:t>
            </a:r>
            <a:r>
              <a:rPr baseline="30000"/>
              <a:t>1</a:t>
            </a:r>
          </a:p>
          <a:p>
            <a:pPr>
              <a:tabLst>
                <a:tab pos="444500" algn="l"/>
                <a:tab pos="914400" algn="l"/>
                <a:tab pos="1422400" algn="l"/>
              </a:tabLst>
              <a:defRPr sz="700">
                <a:latin typeface="+mn-lt"/>
                <a:ea typeface="+mn-ea"/>
                <a:cs typeface="+mn-cs"/>
                <a:sym typeface="Arial"/>
              </a:defRPr>
            </a:pPr>
            <a:endParaRPr/>
          </a:p>
          <a:p>
            <a:pPr>
              <a:tabLst>
                <a:tab pos="444500" algn="l"/>
                <a:tab pos="914400" algn="l"/>
                <a:tab pos="1422400" algn="l"/>
              </a:tabLst>
              <a:defRPr sz="1800">
                <a:latin typeface="+mn-lt"/>
                <a:ea typeface="+mn-ea"/>
                <a:cs typeface="+mn-cs"/>
                <a:sym typeface="Arial"/>
              </a:defRPr>
            </a:pPr>
            <a:r>
              <a:t>	to the Federal Energy Regulatory Commission, </a:t>
            </a:r>
            <a:r>
              <a:rPr baseline="30000"/>
              <a:t>2</a:t>
            </a:r>
          </a:p>
          <a:p>
            <a:pPr>
              <a:tabLst>
                <a:tab pos="444500" algn="l"/>
                <a:tab pos="914400" algn="l"/>
                <a:tab pos="1422400" algn="l"/>
              </a:tabLst>
              <a:defRPr sz="700">
                <a:latin typeface="+mn-lt"/>
                <a:ea typeface="+mn-ea"/>
                <a:cs typeface="+mn-cs"/>
                <a:sym typeface="Arial"/>
              </a:defRPr>
            </a:pPr>
            <a:endParaRPr/>
          </a:p>
          <a:p>
            <a:pPr>
              <a:tabLst>
                <a:tab pos="444500" algn="l"/>
                <a:tab pos="914400" algn="l"/>
                <a:tab pos="1422400" algn="l"/>
              </a:tabLst>
              <a:defRPr sz="1800">
                <a:latin typeface="+mn-lt"/>
                <a:ea typeface="+mn-ea"/>
                <a:cs typeface="+mn-cs"/>
                <a:sym typeface="Arial"/>
              </a:defRPr>
            </a:pPr>
            <a:r>
              <a:t>		to the National Marine Fisheries Service of NOAA </a:t>
            </a:r>
            <a:r>
              <a:rPr baseline="30000"/>
              <a:t>3</a:t>
            </a:r>
          </a:p>
          <a:p>
            <a:pPr>
              <a:tabLst>
                <a:tab pos="444500" algn="l"/>
                <a:tab pos="914400" algn="l"/>
                <a:tab pos="1422400" algn="l"/>
              </a:tabLst>
              <a:defRPr sz="1200">
                <a:latin typeface="+mn-lt"/>
                <a:ea typeface="+mn-ea"/>
                <a:cs typeface="+mn-cs"/>
                <a:sym typeface="Arial"/>
              </a:defRPr>
            </a:pPr>
            <a:endParaRPr/>
          </a:p>
          <a:p>
            <a:pPr>
              <a:tabLst>
                <a:tab pos="444500" algn="l"/>
                <a:tab pos="914400" algn="l"/>
                <a:tab pos="1422400" algn="l"/>
              </a:tabLst>
              <a:defRPr sz="1800">
                <a:latin typeface="+mn-lt"/>
                <a:ea typeface="+mn-ea"/>
                <a:cs typeface="+mn-cs"/>
                <a:sym typeface="Arial"/>
              </a:defRPr>
            </a:pPr>
            <a:r>
              <a:t>The consensus seemed to be that:</a:t>
            </a:r>
          </a:p>
          <a:p>
            <a:pPr>
              <a:tabLst>
                <a:tab pos="444500" algn="l"/>
                <a:tab pos="914400" algn="l"/>
                <a:tab pos="1422400" algn="l"/>
              </a:tabLst>
              <a:defRPr sz="700">
                <a:latin typeface="+mn-lt"/>
                <a:ea typeface="+mn-ea"/>
                <a:cs typeface="+mn-cs"/>
                <a:sym typeface="Arial"/>
              </a:defRPr>
            </a:pPr>
            <a:endParaRPr/>
          </a:p>
          <a:p>
            <a:pPr>
              <a:tabLst>
                <a:tab pos="444500" algn="l"/>
                <a:tab pos="914400" algn="l"/>
                <a:tab pos="1422400" algn="l"/>
              </a:tabLst>
              <a:defRPr sz="1800">
                <a:latin typeface="+mn-lt"/>
                <a:ea typeface="+mn-ea"/>
                <a:cs typeface="+mn-cs"/>
                <a:sym typeface="Arial"/>
              </a:defRPr>
            </a:pPr>
            <a:r>
              <a:t>	For dams ≤ 100 meters in height, practical fish ladder designs </a:t>
            </a:r>
            <a:r>
              <a:rPr b="1"/>
              <a:t>do</a:t>
            </a:r>
            <a:r>
              <a:t> exist</a:t>
            </a:r>
          </a:p>
          <a:p>
            <a:pPr>
              <a:tabLst>
                <a:tab pos="444500" algn="l"/>
                <a:tab pos="914400" algn="l"/>
                <a:tab pos="1422400" algn="l"/>
              </a:tabLst>
              <a:defRPr sz="700">
                <a:latin typeface="+mn-lt"/>
                <a:ea typeface="+mn-ea"/>
                <a:cs typeface="+mn-cs"/>
                <a:sym typeface="Arial"/>
              </a:defRPr>
            </a:pPr>
            <a:endParaRPr/>
          </a:p>
          <a:p>
            <a:pPr>
              <a:tabLst>
                <a:tab pos="444500" algn="l"/>
                <a:tab pos="914400" algn="l"/>
                <a:tab pos="1422400" algn="l"/>
              </a:tabLst>
              <a:defRPr sz="1800">
                <a:latin typeface="+mn-lt"/>
                <a:ea typeface="+mn-ea"/>
                <a:cs typeface="+mn-cs"/>
                <a:sym typeface="Arial"/>
              </a:defRPr>
            </a:pPr>
            <a:r>
              <a:t>		Permitting 35-50% of the fish to swim upstream past a dam</a:t>
            </a:r>
          </a:p>
          <a:p>
            <a:pPr>
              <a:tabLst>
                <a:tab pos="444500" algn="l"/>
                <a:tab pos="914400" algn="l"/>
                <a:tab pos="1422400" algn="l"/>
              </a:tabLst>
              <a:defRPr sz="1400">
                <a:latin typeface="+mn-lt"/>
                <a:ea typeface="+mn-ea"/>
                <a:cs typeface="+mn-cs"/>
                <a:sym typeface="Arial"/>
              </a:defRPr>
            </a:pPr>
            <a:endParaRPr/>
          </a:p>
          <a:p>
            <a:pPr>
              <a:tabLst>
                <a:tab pos="444500" algn="l"/>
                <a:tab pos="914400" algn="l"/>
                <a:tab pos="1422400" algn="l"/>
              </a:tabLst>
              <a:defRPr sz="1800">
                <a:latin typeface="+mn-lt"/>
                <a:ea typeface="+mn-ea"/>
                <a:cs typeface="+mn-cs"/>
                <a:sym typeface="Arial"/>
              </a:defRPr>
            </a:pPr>
            <a:r>
              <a:t>Which may not sound great - especially when there is a whole </a:t>
            </a:r>
            <a:r>
              <a:rPr b="1"/>
              <a:t>series</a:t>
            </a:r>
            <a:r>
              <a:t> of dams</a:t>
            </a:r>
          </a:p>
          <a:p>
            <a:pPr>
              <a:tabLst>
                <a:tab pos="444500" algn="l"/>
                <a:tab pos="914400" algn="l"/>
                <a:tab pos="1422400" algn="l"/>
              </a:tabLst>
              <a:defRPr sz="700">
                <a:latin typeface="+mn-lt"/>
                <a:ea typeface="+mn-ea"/>
                <a:cs typeface="+mn-cs"/>
                <a:sym typeface="Arial"/>
              </a:defRPr>
            </a:pPr>
            <a:endParaRPr/>
          </a:p>
          <a:p>
            <a:pPr>
              <a:tabLst>
                <a:tab pos="444500" algn="l"/>
                <a:tab pos="914400" algn="l"/>
                <a:tab pos="1422400" algn="l"/>
              </a:tabLst>
              <a:defRPr sz="1800">
                <a:latin typeface="+mn-lt"/>
                <a:ea typeface="+mn-ea"/>
                <a:cs typeface="+mn-cs"/>
                <a:sym typeface="Arial"/>
              </a:defRPr>
            </a:pPr>
            <a:r>
              <a:t>	But on the steep &amp; swiftly flowing Columbia River,</a:t>
            </a:r>
          </a:p>
          <a:p>
            <a:pPr>
              <a:tabLst>
                <a:tab pos="444500" algn="l"/>
                <a:tab pos="914400" algn="l"/>
                <a:tab pos="1422400" algn="l"/>
              </a:tabLst>
              <a:defRPr sz="700">
                <a:latin typeface="+mn-lt"/>
                <a:ea typeface="+mn-ea"/>
                <a:cs typeface="+mn-cs"/>
                <a:sym typeface="Arial"/>
              </a:defRPr>
            </a:pPr>
            <a:endParaRPr/>
          </a:p>
          <a:p>
            <a:pPr>
              <a:tabLst>
                <a:tab pos="444500" algn="l"/>
                <a:tab pos="914400" algn="l"/>
                <a:tab pos="1422400" algn="l"/>
              </a:tabLst>
              <a:defRPr sz="1800">
                <a:latin typeface="+mn-lt"/>
                <a:ea typeface="+mn-ea"/>
                <a:cs typeface="+mn-cs"/>
                <a:sym typeface="Arial"/>
              </a:defRPr>
            </a:pPr>
            <a:r>
              <a:t>		30-50% might be ~ the same as passage through the pre-dam rapids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3" name="Rectangle 5"/>
          <p:cNvSpPr txBox="1"/>
          <p:nvPr/>
        </p:nvSpPr>
        <p:spPr>
          <a:xfrm>
            <a:off x="304800" y="6339745"/>
            <a:ext cx="8534400" cy="4420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https://www.teachengineering.org/view_lesson.php?url=collection/cub_/lessons/cub_dams/cub_dams_lesson06.xml</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(attributed to the U.S. Army Corp of Engineers)</a:t>
            </a:r>
          </a:p>
        </p:txBody>
      </p:sp>
      <p:sp>
        <p:nvSpPr>
          <p:cNvPr id="744" name="Rectangle 2"/>
          <p:cNvSpPr txBox="1">
            <a:spLocks noGrp="1"/>
          </p:cNvSpPr>
          <p:nvPr>
            <p:ph type="title"/>
          </p:nvPr>
        </p:nvSpPr>
        <p:spPr>
          <a:xfrm>
            <a:off x="0" y="76200"/>
            <a:ext cx="9144000" cy="533400"/>
          </a:xfrm>
          <a:prstGeom prst="rect">
            <a:avLst/>
          </a:prstGeom>
        </p:spPr>
        <p:txBody>
          <a:bodyPr/>
          <a:lstStyle/>
          <a:p>
            <a:pPr>
              <a:defRPr sz="2000"/>
            </a:pPr>
            <a:r>
              <a:t>But there </a:t>
            </a:r>
            <a:r>
              <a:rPr b="1"/>
              <a:t>was</a:t>
            </a:r>
            <a:r>
              <a:t> a big problem with juvenile fish swimming </a:t>
            </a:r>
            <a:r>
              <a:rPr b="1"/>
              <a:t>downstream</a:t>
            </a:r>
            <a:r>
              <a:t>:</a:t>
            </a:r>
          </a:p>
        </p:txBody>
      </p:sp>
      <p:sp>
        <p:nvSpPr>
          <p:cNvPr id="745" name="Rectangle 3"/>
          <p:cNvSpPr txBox="1">
            <a:spLocks noGrp="1"/>
          </p:cNvSpPr>
          <p:nvPr>
            <p:ph type="body" idx="1"/>
          </p:nvPr>
        </p:nvSpPr>
        <p:spPr>
          <a:xfrm>
            <a:off x="228600" y="752057"/>
            <a:ext cx="8915400" cy="3080031"/>
          </a:xfrm>
          <a:prstGeom prst="rect">
            <a:avLst/>
          </a:prstGeom>
        </p:spPr>
        <p:txBody>
          <a:bodyPr/>
          <a:lstStyle/>
          <a:p>
            <a:pPr>
              <a:tabLst>
                <a:tab pos="444500" algn="l"/>
                <a:tab pos="914400" algn="l"/>
              </a:tabLst>
              <a:defRPr sz="1800">
                <a:latin typeface="+mn-lt"/>
                <a:ea typeface="+mn-ea"/>
                <a:cs typeface="+mn-cs"/>
                <a:sym typeface="Arial"/>
              </a:defRPr>
            </a:pPr>
            <a:r>
              <a:t>Which they had thought could just pass </a:t>
            </a:r>
            <a:r>
              <a:rPr b="1"/>
              <a:t>through the turbines</a:t>
            </a:r>
          </a:p>
          <a:p>
            <a:pPr>
              <a:tabLst>
                <a:tab pos="444500" algn="l"/>
                <a:tab pos="914400" algn="l"/>
              </a:tabLst>
              <a:defRPr sz="700">
                <a:latin typeface="+mn-lt"/>
                <a:ea typeface="+mn-ea"/>
                <a:cs typeface="+mn-cs"/>
                <a:sym typeface="Arial"/>
              </a:defRPr>
            </a:pPr>
            <a:endParaRPr/>
          </a:p>
          <a:p>
            <a:pPr>
              <a:tabLst>
                <a:tab pos="444500" algn="l"/>
                <a:tab pos="914400" algn="l"/>
              </a:tabLst>
              <a:defRPr sz="1800">
                <a:latin typeface="+mn-lt"/>
                <a:ea typeface="+mn-ea"/>
                <a:cs typeface="+mn-cs"/>
                <a:sym typeface="Arial"/>
              </a:defRPr>
            </a:pPr>
            <a:r>
              <a:t>	But experience showed they were instead being killed in the turbines,</a:t>
            </a:r>
          </a:p>
          <a:p>
            <a:pPr>
              <a:tabLst>
                <a:tab pos="444500" algn="l"/>
                <a:tab pos="914400" algn="l"/>
              </a:tabLst>
              <a:defRPr sz="700">
                <a:latin typeface="+mn-lt"/>
                <a:ea typeface="+mn-ea"/>
                <a:cs typeface="+mn-cs"/>
                <a:sym typeface="Arial"/>
              </a:defRPr>
            </a:pPr>
            <a:endParaRPr/>
          </a:p>
          <a:p>
            <a:pPr>
              <a:tabLst>
                <a:tab pos="444500" algn="l"/>
                <a:tab pos="914400" algn="l"/>
              </a:tabLst>
              <a:defRPr sz="1800">
                <a:latin typeface="+mn-lt"/>
                <a:ea typeface="+mn-ea"/>
                <a:cs typeface="+mn-cs"/>
                <a:sym typeface="Arial"/>
              </a:defRPr>
            </a:pPr>
            <a:r>
              <a:t>		or stunned long enough to allow mobs of birds to catch them at the outlets</a:t>
            </a:r>
          </a:p>
          <a:p>
            <a:pPr>
              <a:tabLst>
                <a:tab pos="444500" algn="l"/>
                <a:tab pos="914400" algn="l"/>
              </a:tabLst>
              <a:defRPr sz="1100">
                <a:latin typeface="+mn-lt"/>
                <a:ea typeface="+mn-ea"/>
                <a:cs typeface="+mn-cs"/>
                <a:sym typeface="Arial"/>
              </a:defRPr>
            </a:pPr>
            <a:endParaRPr/>
          </a:p>
          <a:p>
            <a:pPr>
              <a:tabLst>
                <a:tab pos="444500" algn="l"/>
                <a:tab pos="914400" algn="l"/>
              </a:tabLst>
              <a:defRPr sz="1800">
                <a:latin typeface="+mn-lt"/>
                <a:ea typeface="+mn-ea"/>
                <a:cs typeface="+mn-cs"/>
                <a:sym typeface="Arial"/>
              </a:defRPr>
            </a:pPr>
            <a:r>
              <a:t>This was then corrected by adding simple diversion grilles at the turbine inlets</a:t>
            </a:r>
          </a:p>
          <a:p>
            <a:pPr>
              <a:tabLst>
                <a:tab pos="444500" algn="l"/>
                <a:tab pos="914400" algn="l"/>
              </a:tabLst>
              <a:defRPr sz="700">
                <a:latin typeface="+mn-lt"/>
                <a:ea typeface="+mn-ea"/>
                <a:cs typeface="+mn-cs"/>
                <a:sym typeface="Arial"/>
              </a:defRPr>
            </a:pPr>
            <a:endParaRPr/>
          </a:p>
          <a:p>
            <a:pPr>
              <a:tabLst>
                <a:tab pos="444500" algn="l"/>
                <a:tab pos="914400" algn="l"/>
              </a:tabLst>
              <a:defRPr sz="1800">
                <a:latin typeface="+mn-lt"/>
                <a:ea typeface="+mn-ea"/>
                <a:cs typeface="+mn-cs"/>
                <a:sym typeface="Arial"/>
              </a:defRPr>
            </a:pPr>
            <a:r>
              <a:t>	And then, in many cases, collecting and trucking the juveniles down river:</a:t>
            </a:r>
          </a:p>
          <a:p>
            <a:pPr>
              <a:tabLst>
                <a:tab pos="444500" algn="l"/>
                <a:tab pos="914400" algn="l"/>
              </a:tabLst>
              <a:defRPr sz="1200">
                <a:latin typeface="+mn-lt"/>
                <a:ea typeface="+mn-ea"/>
                <a:cs typeface="+mn-cs"/>
                <a:sym typeface="Arial"/>
              </a:defRPr>
            </a:pPr>
            <a:endParaRPr/>
          </a:p>
          <a:p>
            <a:pPr>
              <a:tabLst>
                <a:tab pos="444500" algn="l"/>
                <a:tab pos="914400" algn="l"/>
              </a:tabLst>
              <a:defRPr sz="1800">
                <a:latin typeface="+mn-lt"/>
                <a:ea typeface="+mn-ea"/>
                <a:cs typeface="+mn-cs"/>
                <a:sym typeface="Arial"/>
              </a:defRPr>
            </a:pPr>
            <a:r>
              <a:t>Yielding a full modern (nominally effective) fish management scheme:</a:t>
            </a:r>
          </a:p>
        </p:txBody>
      </p:sp>
      <p:pic>
        <p:nvPicPr>
          <p:cNvPr id="746" name="Picture 5" descr="Picture 5"/>
          <p:cNvPicPr>
            <a:picLocks noChangeAspect="1"/>
          </p:cNvPicPr>
          <p:nvPr/>
        </p:nvPicPr>
        <p:blipFill>
          <a:blip r:embed="rId2">
            <a:extLst/>
          </a:blip>
          <a:stretch>
            <a:fillRect/>
          </a:stretch>
        </p:blipFill>
        <p:spPr>
          <a:xfrm>
            <a:off x="2209800" y="3718214"/>
            <a:ext cx="4800600" cy="2606387"/>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8"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http://www.capitalpress.com/Water/20170224/lawsuit-seeks-to-keep-columbia-snake-rivers-cool-for-salmon</a:t>
            </a:r>
          </a:p>
        </p:txBody>
      </p:sp>
      <p:sp>
        <p:nvSpPr>
          <p:cNvPr id="749" name="Rectangle 2"/>
          <p:cNvSpPr txBox="1">
            <a:spLocks noGrp="1"/>
          </p:cNvSpPr>
          <p:nvPr>
            <p:ph type="title"/>
          </p:nvPr>
        </p:nvSpPr>
        <p:spPr>
          <a:xfrm>
            <a:off x="304800" y="76200"/>
            <a:ext cx="8534400" cy="609600"/>
          </a:xfrm>
          <a:prstGeom prst="rect">
            <a:avLst/>
          </a:prstGeom>
        </p:spPr>
        <p:txBody>
          <a:bodyPr/>
          <a:lstStyle>
            <a:lvl1pPr>
              <a:defRPr sz="2000"/>
            </a:lvl1pPr>
          </a:lstStyle>
          <a:p>
            <a:r>
              <a:t>The Columbia River valley may well mitigate larger fish impact:</a:t>
            </a:r>
          </a:p>
        </p:txBody>
      </p:sp>
      <p:sp>
        <p:nvSpPr>
          <p:cNvPr id="750" name="Rectangle 3"/>
          <p:cNvSpPr txBox="1">
            <a:spLocks noGrp="1"/>
          </p:cNvSpPr>
          <p:nvPr>
            <p:ph type="body" idx="1"/>
          </p:nvPr>
        </p:nvSpPr>
        <p:spPr>
          <a:xfrm>
            <a:off x="228600" y="762000"/>
            <a:ext cx="8915400" cy="5499652"/>
          </a:xfrm>
          <a:prstGeom prst="rect">
            <a:avLst/>
          </a:prstGeom>
        </p:spPr>
        <p:txBody>
          <a:bodyPr/>
          <a:lstStyle/>
          <a:p>
            <a:pPr>
              <a:tabLst>
                <a:tab pos="444500" algn="l"/>
                <a:tab pos="914400" algn="l"/>
              </a:tabLst>
              <a:defRPr sz="1800">
                <a:latin typeface="+mn-lt"/>
                <a:ea typeface="+mn-ea"/>
                <a:cs typeface="+mn-cs"/>
                <a:sym typeface="Arial"/>
              </a:defRPr>
            </a:pPr>
            <a:r>
              <a:t>Because this rapidly flowing river is largely confined to long narrow canyons</a:t>
            </a:r>
          </a:p>
          <a:p>
            <a:pPr>
              <a:tabLst>
                <a:tab pos="444500" algn="l"/>
                <a:tab pos="914400" algn="l"/>
              </a:tabLst>
              <a:defRPr sz="700">
                <a:latin typeface="+mn-lt"/>
                <a:ea typeface="+mn-ea"/>
                <a:cs typeface="+mn-cs"/>
                <a:sym typeface="Arial"/>
              </a:defRPr>
            </a:pPr>
            <a:endParaRPr/>
          </a:p>
          <a:p>
            <a:pPr>
              <a:tabLst>
                <a:tab pos="444500" algn="l"/>
                <a:tab pos="914400" algn="l"/>
              </a:tabLst>
              <a:defRPr sz="1800">
                <a:latin typeface="+mn-lt"/>
                <a:ea typeface="+mn-ea"/>
                <a:cs typeface="+mn-cs"/>
                <a:sym typeface="Arial"/>
              </a:defRPr>
            </a:pPr>
            <a:r>
              <a:t>	which, plus high flows, facilitate the use of </a:t>
            </a:r>
            <a:r>
              <a:rPr b="1"/>
              <a:t>low</a:t>
            </a:r>
            <a:r>
              <a:t> Run of the River dams</a:t>
            </a:r>
          </a:p>
          <a:p>
            <a:pPr>
              <a:tabLst>
                <a:tab pos="444500" algn="l"/>
                <a:tab pos="914400" algn="l"/>
              </a:tabLst>
              <a:defRPr sz="600">
                <a:latin typeface="+mn-lt"/>
                <a:ea typeface="+mn-ea"/>
                <a:cs typeface="+mn-cs"/>
                <a:sym typeface="Arial"/>
              </a:defRPr>
            </a:pPr>
            <a:endParaRPr/>
          </a:p>
          <a:p>
            <a:pPr>
              <a:tabLst>
                <a:tab pos="444500" algn="l"/>
                <a:tab pos="914400" algn="l"/>
              </a:tabLst>
              <a:defRPr sz="1800">
                <a:latin typeface="+mn-lt"/>
                <a:ea typeface="+mn-ea"/>
                <a:cs typeface="+mn-cs"/>
                <a:sym typeface="Arial"/>
              </a:defRPr>
            </a:pPr>
            <a:r>
              <a:t>		around which fish ladders are practical (as at the Bonneville Dam, left map):</a:t>
            </a:r>
          </a:p>
          <a:p>
            <a:pPr>
              <a:tabLst>
                <a:tab pos="444500" algn="l"/>
                <a:tab pos="914400" algn="l"/>
              </a:tabLst>
              <a:defRPr sz="1800">
                <a:latin typeface="+mn-lt"/>
                <a:ea typeface="+mn-ea"/>
                <a:cs typeface="+mn-cs"/>
                <a:sym typeface="Arial"/>
              </a:defRPr>
            </a:pPr>
            <a:endParaRPr/>
          </a:p>
          <a:p>
            <a:pPr>
              <a:tabLst>
                <a:tab pos="444500" algn="l"/>
                <a:tab pos="914400" algn="l"/>
              </a:tabLst>
              <a:defRPr sz="1800">
                <a:latin typeface="+mn-lt"/>
                <a:ea typeface="+mn-ea"/>
                <a:cs typeface="+mn-cs"/>
                <a:sym typeface="Arial"/>
              </a:defRPr>
            </a:pPr>
            <a:endParaRPr/>
          </a:p>
          <a:p>
            <a:pPr>
              <a:tabLst>
                <a:tab pos="444500" algn="l"/>
                <a:tab pos="914400" algn="l"/>
              </a:tabLst>
              <a:defRPr sz="1800">
                <a:latin typeface="+mn-lt"/>
                <a:ea typeface="+mn-ea"/>
                <a:cs typeface="+mn-cs"/>
                <a:sym typeface="Arial"/>
              </a:defRPr>
            </a:pPr>
            <a:endParaRPr/>
          </a:p>
          <a:p>
            <a:pPr>
              <a:tabLst>
                <a:tab pos="444500" algn="l"/>
                <a:tab pos="914400" algn="l"/>
              </a:tabLst>
              <a:defRPr sz="1800">
                <a:latin typeface="+mn-lt"/>
                <a:ea typeface="+mn-ea"/>
                <a:cs typeface="+mn-cs"/>
                <a:sym typeface="Arial"/>
              </a:defRPr>
            </a:pPr>
            <a:endParaRPr/>
          </a:p>
          <a:p>
            <a:pPr>
              <a:tabLst>
                <a:tab pos="444500" algn="l"/>
                <a:tab pos="914400" algn="l"/>
              </a:tabLst>
              <a:defRPr sz="1800">
                <a:latin typeface="+mn-lt"/>
                <a:ea typeface="+mn-ea"/>
                <a:cs typeface="+mn-cs"/>
                <a:sym typeface="Arial"/>
              </a:defRPr>
            </a:pPr>
            <a:endParaRPr/>
          </a:p>
          <a:p>
            <a:pPr>
              <a:tabLst>
                <a:tab pos="444500" algn="l"/>
                <a:tab pos="914400" algn="l"/>
              </a:tabLst>
              <a:defRPr sz="1800">
                <a:latin typeface="+mn-lt"/>
                <a:ea typeface="+mn-ea"/>
                <a:cs typeface="+mn-cs"/>
                <a:sym typeface="Arial"/>
              </a:defRPr>
            </a:pPr>
            <a:endParaRPr/>
          </a:p>
          <a:p>
            <a:pPr>
              <a:tabLst>
                <a:tab pos="444500" algn="l"/>
                <a:tab pos="914400" algn="l"/>
              </a:tabLst>
              <a:defRPr sz="1800">
                <a:latin typeface="+mn-lt"/>
                <a:ea typeface="+mn-ea"/>
                <a:cs typeface="+mn-cs"/>
                <a:sym typeface="Arial"/>
              </a:defRPr>
            </a:pPr>
            <a:endParaRPr/>
          </a:p>
          <a:p>
            <a:pPr>
              <a:tabLst>
                <a:tab pos="444500" algn="l"/>
                <a:tab pos="914400" algn="l"/>
              </a:tabLst>
              <a:defRPr sz="1800">
                <a:latin typeface="+mn-lt"/>
                <a:ea typeface="+mn-ea"/>
                <a:cs typeface="+mn-cs"/>
                <a:sym typeface="Arial"/>
              </a:defRPr>
            </a:pPr>
            <a:endParaRPr/>
          </a:p>
          <a:p>
            <a:pPr>
              <a:tabLst>
                <a:tab pos="444500" algn="l"/>
                <a:tab pos="914400" algn="l"/>
              </a:tabLst>
              <a:defRPr sz="1800">
                <a:latin typeface="+mn-lt"/>
                <a:ea typeface="+mn-ea"/>
                <a:cs typeface="+mn-cs"/>
                <a:sym typeface="Arial"/>
              </a:defRPr>
            </a:pPr>
            <a:endParaRPr/>
          </a:p>
          <a:p>
            <a:pPr>
              <a:tabLst>
                <a:tab pos="444500" algn="l"/>
                <a:tab pos="914400" algn="l"/>
              </a:tabLst>
              <a:defRPr sz="1800">
                <a:latin typeface="+mn-lt"/>
                <a:ea typeface="+mn-ea"/>
                <a:cs typeface="+mn-cs"/>
                <a:sym typeface="Arial"/>
              </a:defRPr>
            </a:pPr>
            <a:r>
              <a:t>But it takes just </a:t>
            </a:r>
            <a:r>
              <a:rPr b="1"/>
              <a:t>one</a:t>
            </a:r>
            <a:r>
              <a:t> non-conforming dam to block fish mitigation</a:t>
            </a:r>
          </a:p>
          <a:p>
            <a:pPr>
              <a:tabLst>
                <a:tab pos="444500" algn="l"/>
                <a:tab pos="914400" algn="l"/>
              </a:tabLst>
              <a:defRPr sz="700">
                <a:latin typeface="+mn-lt"/>
                <a:ea typeface="+mn-ea"/>
                <a:cs typeface="+mn-cs"/>
                <a:sym typeface="Arial"/>
              </a:defRPr>
            </a:pPr>
            <a:endParaRPr/>
          </a:p>
          <a:p>
            <a:pPr>
              <a:tabLst>
                <a:tab pos="444500" algn="l"/>
                <a:tab pos="914400" algn="l"/>
              </a:tabLst>
              <a:defRPr sz="1800">
                <a:latin typeface="+mn-lt"/>
                <a:ea typeface="+mn-ea"/>
                <a:cs typeface="+mn-cs"/>
                <a:sym typeface="Arial"/>
              </a:defRPr>
            </a:pPr>
            <a:r>
              <a:t>	As now occurs at the non-fish-ladder equipped Chief Joseph Dam which </a:t>
            </a:r>
          </a:p>
          <a:p>
            <a:pPr>
              <a:tabLst>
                <a:tab pos="444500" algn="l"/>
                <a:tab pos="914400" algn="l"/>
              </a:tabLst>
              <a:defRPr sz="700">
                <a:latin typeface="+mn-lt"/>
                <a:ea typeface="+mn-ea"/>
                <a:cs typeface="+mn-cs"/>
                <a:sym typeface="Arial"/>
              </a:defRPr>
            </a:pPr>
            <a:endParaRPr/>
          </a:p>
          <a:p>
            <a:pPr>
              <a:tabLst>
                <a:tab pos="444500" algn="l"/>
                <a:tab pos="914400" algn="l"/>
              </a:tabLst>
              <a:defRPr sz="1800">
                <a:latin typeface="+mn-lt"/>
                <a:ea typeface="+mn-ea"/>
                <a:cs typeface="+mn-cs"/>
                <a:sym typeface="Arial"/>
              </a:defRPr>
            </a:pPr>
            <a:r>
              <a:t>		blocks </a:t>
            </a:r>
            <a:r>
              <a:rPr b="1"/>
              <a:t>all</a:t>
            </a:r>
            <a:r>
              <a:t> migratory fish from spawning upstream of it (#12, right map) </a:t>
            </a:r>
            <a:r>
              <a:rPr baseline="30000"/>
              <a:t>1</a:t>
            </a:r>
          </a:p>
        </p:txBody>
      </p:sp>
      <p:pic>
        <p:nvPicPr>
          <p:cNvPr id="751" name="Picture 7" descr="Picture 7"/>
          <p:cNvPicPr>
            <a:picLocks noChangeAspect="1"/>
          </p:cNvPicPr>
          <p:nvPr/>
        </p:nvPicPr>
        <p:blipFill>
          <a:blip r:embed="rId2">
            <a:extLst/>
          </a:blip>
          <a:stretch>
            <a:fillRect/>
          </a:stretch>
        </p:blipFill>
        <p:spPr>
          <a:xfrm>
            <a:off x="426268" y="2204843"/>
            <a:ext cx="3987991" cy="2616376"/>
          </a:xfrm>
          <a:prstGeom prst="rect">
            <a:avLst/>
          </a:prstGeom>
          <a:ln w="12700">
            <a:miter lim="400000"/>
          </a:ln>
        </p:spPr>
      </p:pic>
      <p:pic>
        <p:nvPicPr>
          <p:cNvPr id="752" name="Picture 4" descr="Picture 4"/>
          <p:cNvPicPr>
            <a:picLocks noChangeAspect="1"/>
          </p:cNvPicPr>
          <p:nvPr/>
        </p:nvPicPr>
        <p:blipFill>
          <a:blip r:embed="rId3">
            <a:extLst/>
          </a:blip>
          <a:srcRect b="4811"/>
          <a:stretch>
            <a:fillRect/>
          </a:stretch>
        </p:blipFill>
        <p:spPr>
          <a:xfrm>
            <a:off x="5091033" y="2198016"/>
            <a:ext cx="3721654" cy="2651068"/>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4" name="Rectangle 2"/>
          <p:cNvSpPr txBox="1">
            <a:spLocks noGrp="1"/>
          </p:cNvSpPr>
          <p:nvPr>
            <p:ph type="title"/>
          </p:nvPr>
        </p:nvSpPr>
        <p:spPr>
          <a:xfrm>
            <a:off x="0" y="98286"/>
            <a:ext cx="9144000" cy="537633"/>
          </a:xfrm>
          <a:prstGeom prst="rect">
            <a:avLst/>
          </a:prstGeom>
        </p:spPr>
        <p:txBody>
          <a:bodyPr/>
          <a:lstStyle>
            <a:lvl1pPr>
              <a:defRPr sz="2000" b="1"/>
            </a:lvl1pPr>
          </a:lstStyle>
          <a:p>
            <a:r>
              <a:t>Inundation of huge tropical rain forests and river deltas?</a:t>
            </a:r>
          </a:p>
        </p:txBody>
      </p:sp>
      <p:sp>
        <p:nvSpPr>
          <p:cNvPr id="755" name="Rectangle 3"/>
          <p:cNvSpPr txBox="1">
            <a:spLocks noGrp="1"/>
          </p:cNvSpPr>
          <p:nvPr>
            <p:ph type="body" idx="1"/>
          </p:nvPr>
        </p:nvSpPr>
        <p:spPr>
          <a:xfrm>
            <a:off x="133352" y="736607"/>
            <a:ext cx="9010647" cy="3747045"/>
          </a:xfrm>
          <a:prstGeom prst="rect">
            <a:avLst/>
          </a:prstGeom>
        </p:spPr>
        <p:txBody>
          <a:bodyPr/>
          <a:lstStyle/>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n-lt"/>
                <a:ea typeface="+mn-ea"/>
                <a:cs typeface="+mn-cs"/>
                <a:sym typeface="Arial"/>
              </a:defRPr>
            </a:pPr>
            <a:r>
              <a:t>Much of the "developing world" consists of low-lying tropical landscape</a:t>
            </a:r>
          </a:p>
          <a:p>
            <a:pPr defTabSz="868680">
              <a:tabLst>
                <a:tab pos="431800" algn="l"/>
                <a:tab pos="863600" algn="l"/>
                <a:tab pos="1295400" algn="l"/>
                <a:tab pos="1727200" algn="l"/>
                <a:tab pos="2159000" algn="l"/>
              </a:tabLst>
              <a:defRPr sz="950">
                <a:effectLst>
                  <a:outerShdw blurRad="36195"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n-lt"/>
                <a:ea typeface="+mn-ea"/>
                <a:cs typeface="+mn-cs"/>
                <a:sym typeface="Arial"/>
              </a:defRPr>
            </a:pPr>
            <a:r>
              <a:t>Lacking a developed "grid" infrastructure, governments in such countries</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n-lt"/>
                <a:ea typeface="+mn-ea"/>
                <a:cs typeface="+mn-cs"/>
                <a:sym typeface="Arial"/>
              </a:defRPr>
            </a:pPr>
            <a:r>
              <a:t>	are often drawn to the possibility of a single huge central power source</a:t>
            </a:r>
          </a:p>
          <a:p>
            <a:pPr defTabSz="868680">
              <a:tabLst>
                <a:tab pos="431800" algn="l"/>
                <a:tab pos="863600" algn="l"/>
                <a:tab pos="1295400" algn="l"/>
                <a:tab pos="1727200" algn="l"/>
                <a:tab pos="2159000" algn="l"/>
              </a:tabLst>
              <a:defRPr sz="1045">
                <a:effectLst>
                  <a:outerShdw blurRad="36195"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n-lt"/>
                <a:ea typeface="+mn-ea"/>
                <a:cs typeface="+mn-cs"/>
                <a:sym typeface="Arial"/>
              </a:defRPr>
            </a:pPr>
            <a:r>
              <a:t>The abundance of tropical rainfall makes hydro a natural candidate</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n-lt"/>
                <a:ea typeface="+mn-ea"/>
                <a:cs typeface="+mn-cs"/>
                <a:sym typeface="Arial"/>
              </a:defRPr>
            </a:pPr>
            <a:r>
              <a:t>	That attraction is reinforced by hydro's uniquely high power-production potential</a:t>
            </a:r>
          </a:p>
          <a:p>
            <a:pPr defTabSz="868680">
              <a:tabLst>
                <a:tab pos="431800" algn="l"/>
                <a:tab pos="863600" algn="l"/>
                <a:tab pos="1295400" algn="l"/>
                <a:tab pos="1727200" algn="l"/>
                <a:tab pos="2159000" algn="l"/>
              </a:tabLst>
              <a:defRPr sz="1045">
                <a:effectLst>
                  <a:outerShdw blurRad="36195" dist="36195" dir="2700000" rotWithShape="0">
                    <a:srgbClr val="000000"/>
                  </a:outerShdw>
                </a:effectLst>
                <a:latin typeface="+mn-lt"/>
                <a:ea typeface="+mn-ea"/>
                <a:cs typeface="+mn-cs"/>
                <a:sym typeface="Arial"/>
              </a:defRPr>
            </a:pPr>
            <a:endParaRPr/>
          </a:p>
          <a:p>
            <a:pPr algn="ctr" defTabSz="868680">
              <a:tabLst>
                <a:tab pos="431800" algn="l"/>
                <a:tab pos="863600" algn="l"/>
                <a:tab pos="1295400" algn="l"/>
                <a:tab pos="1727200" algn="l"/>
                <a:tab pos="2159000" algn="l"/>
              </a:tabLst>
              <a:defRPr sz="1710" b="1">
                <a:effectLst>
                  <a:outerShdw blurRad="36195" dist="36195" dir="2700000" rotWithShape="0">
                    <a:srgbClr val="000000"/>
                  </a:outerShdw>
                </a:effectLst>
                <a:latin typeface="+mn-lt"/>
                <a:ea typeface="+mn-ea"/>
                <a:cs typeface="+mn-cs"/>
                <a:sym typeface="Arial"/>
              </a:defRPr>
            </a:pPr>
            <a:r>
              <a:t>Many countries thus pin their hopes upon a single mega hydro project</a:t>
            </a:r>
          </a:p>
          <a:p>
            <a:pPr defTabSz="868680">
              <a:tabLst>
                <a:tab pos="431800" algn="l"/>
                <a:tab pos="863600" algn="l"/>
                <a:tab pos="1295400" algn="l"/>
                <a:tab pos="1727200" algn="l"/>
                <a:tab pos="2159000" algn="l"/>
              </a:tabLst>
              <a:defRPr sz="1045">
                <a:effectLst>
                  <a:outerShdw blurRad="36195"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n-lt"/>
                <a:ea typeface="+mn-ea"/>
                <a:cs typeface="+mn-cs"/>
                <a:sym typeface="Arial"/>
              </a:defRPr>
            </a:pPr>
            <a:r>
              <a:t>But in flat and low-lying landscapes, reservoir extent and impact are hugely larger</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latin typeface="+mn-lt"/>
                <a:ea typeface="+mn-ea"/>
                <a:cs typeface="+mn-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n-lt"/>
                <a:ea typeface="+mn-ea"/>
                <a:cs typeface="+mn-cs"/>
                <a:sym typeface="Arial"/>
              </a:defRPr>
            </a:pPr>
            <a:r>
              <a:t>	Instead of the compact/confined Columbia River reservoirs discussed above . . . </a:t>
            </a:r>
          </a:p>
        </p:txBody>
      </p:sp>
      <p:pic>
        <p:nvPicPr>
          <p:cNvPr id="756" name="Picture 3" descr="Picture 3"/>
          <p:cNvPicPr>
            <a:picLocks noChangeAspect="1"/>
          </p:cNvPicPr>
          <p:nvPr/>
        </p:nvPicPr>
        <p:blipFill>
          <a:blip r:embed="rId2">
            <a:extLst/>
          </a:blip>
          <a:srcRect l="12167" t="14182" r="10019" b="5454"/>
          <a:stretch>
            <a:fillRect/>
          </a:stretch>
        </p:blipFill>
        <p:spPr>
          <a:xfrm>
            <a:off x="3031824" y="4847398"/>
            <a:ext cx="2765999" cy="1874178"/>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8" name="Rectangle 5"/>
          <p:cNvSpPr txBox="1"/>
          <p:nvPr/>
        </p:nvSpPr>
        <p:spPr>
          <a:xfrm>
            <a:off x="293757" y="6134749"/>
            <a:ext cx="4454939" cy="6198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https://www.theguardian.com/environment/2016/may/28/construction-of-worlds-largest-dam-in-dr-congo-could-begin-within-months?CMP=Share_iOSApp_Other</a:t>
            </a:r>
          </a:p>
        </p:txBody>
      </p:sp>
      <p:sp>
        <p:nvSpPr>
          <p:cNvPr id="759" name="Rectangle 2"/>
          <p:cNvSpPr txBox="1">
            <a:spLocks noGrp="1"/>
          </p:cNvSpPr>
          <p:nvPr>
            <p:ph type="title"/>
          </p:nvPr>
        </p:nvSpPr>
        <p:spPr>
          <a:xfrm>
            <a:off x="304800" y="76199"/>
            <a:ext cx="8534400" cy="442844"/>
          </a:xfrm>
          <a:prstGeom prst="rect">
            <a:avLst/>
          </a:prstGeom>
        </p:spPr>
        <p:txBody>
          <a:bodyPr/>
          <a:lstStyle>
            <a:lvl1pPr>
              <a:defRPr sz="2000"/>
            </a:lvl1pPr>
          </a:lstStyle>
          <a:p>
            <a:r>
              <a:t>Reservoirs can inundate tropical forest</a:t>
            </a:r>
          </a:p>
        </p:txBody>
      </p:sp>
      <p:sp>
        <p:nvSpPr>
          <p:cNvPr id="760" name="Rectangle 3"/>
          <p:cNvSpPr txBox="1">
            <a:spLocks noGrp="1"/>
          </p:cNvSpPr>
          <p:nvPr>
            <p:ph type="body" idx="1"/>
          </p:nvPr>
        </p:nvSpPr>
        <p:spPr>
          <a:xfrm>
            <a:off x="129212" y="672551"/>
            <a:ext cx="8915401" cy="5334001"/>
          </a:xfrm>
          <a:prstGeom prst="rect">
            <a:avLst/>
          </a:prstGeom>
        </p:spPr>
        <p:txBody>
          <a:bodyPr/>
          <a:lstStyle/>
          <a:p>
            <a:pPr defTabSz="868680">
              <a:tabLst>
                <a:tab pos="419100" algn="l"/>
              </a:tabLst>
              <a:defRPr sz="1710">
                <a:effectLst>
                  <a:outerShdw blurRad="36195" dist="36195" dir="2700000" rotWithShape="0">
                    <a:srgbClr val="000000"/>
                  </a:outerShdw>
                </a:effectLst>
                <a:latin typeface="+mn-lt"/>
                <a:ea typeface="+mn-ea"/>
                <a:cs typeface="+mn-cs"/>
                <a:sym typeface="Arial"/>
              </a:defRPr>
            </a:pPr>
            <a:r>
              <a:t>Tropical forests which now harbor most of the world's biodiversity</a:t>
            </a:r>
          </a:p>
          <a:p>
            <a:pPr defTabSz="868680">
              <a:tabLst>
                <a:tab pos="419100" algn="l"/>
              </a:tabLst>
              <a:defRPr sz="950">
                <a:effectLst>
                  <a:outerShdw blurRad="36195" dist="36195" dir="2700000" rotWithShape="0">
                    <a:srgbClr val="000000"/>
                  </a:outerShdw>
                </a:effectLst>
                <a:latin typeface="+mn-lt"/>
                <a:ea typeface="+mn-ea"/>
                <a:cs typeface="+mn-cs"/>
                <a:sym typeface="Arial"/>
              </a:defRPr>
            </a:pPr>
            <a:endParaRPr/>
          </a:p>
          <a:p>
            <a:pPr defTabSz="868680">
              <a:tabLst>
                <a:tab pos="419100" algn="l"/>
              </a:tabLst>
              <a:defRPr sz="1710">
                <a:effectLst>
                  <a:outerShdw blurRad="36195" dist="36195" dir="2700000" rotWithShape="0">
                    <a:srgbClr val="000000"/>
                  </a:outerShdw>
                </a:effectLst>
                <a:latin typeface="+mn-lt"/>
                <a:ea typeface="+mn-ea"/>
                <a:cs typeface="+mn-cs"/>
                <a:sym typeface="Arial"/>
              </a:defRPr>
            </a:pPr>
            <a:r>
              <a:t>And, when regularly-flooding river mouth delta's are involved (as they often are),</a:t>
            </a:r>
          </a:p>
          <a:p>
            <a:pPr defTabSz="868680">
              <a:tabLst>
                <a:tab pos="419100" algn="l"/>
              </a:tabLst>
              <a:defRPr sz="570">
                <a:effectLst>
                  <a:outerShdw blurRad="36195" dist="36195" dir="2700000" rotWithShape="0">
                    <a:srgbClr val="000000"/>
                  </a:outerShdw>
                </a:effectLst>
                <a:latin typeface="+mn-lt"/>
                <a:ea typeface="+mn-ea"/>
                <a:cs typeface="+mn-cs"/>
                <a:sym typeface="Arial"/>
              </a:defRPr>
            </a:pPr>
            <a:endParaRPr/>
          </a:p>
          <a:p>
            <a:pPr defTabSz="868680">
              <a:tabLst>
                <a:tab pos="419100" algn="l"/>
              </a:tabLst>
              <a:defRPr sz="1710">
                <a:effectLst>
                  <a:outerShdw blurRad="36195" dist="36195" dir="2700000" rotWithShape="0">
                    <a:srgbClr val="000000"/>
                  </a:outerShdw>
                </a:effectLst>
                <a:latin typeface="+mn-lt"/>
                <a:ea typeface="+mn-ea"/>
                <a:cs typeface="+mn-cs"/>
                <a:sym typeface="Arial"/>
              </a:defRPr>
            </a:pPr>
            <a:r>
              <a:t>	this land may be a country's richest existing or potential agricultural resource</a:t>
            </a:r>
          </a:p>
          <a:p>
            <a:pPr defTabSz="868680">
              <a:tabLst>
                <a:tab pos="419100" algn="l"/>
              </a:tabLst>
              <a:defRPr sz="950">
                <a:effectLst>
                  <a:outerShdw blurRad="36195" dist="36195" dir="2700000" rotWithShape="0">
                    <a:srgbClr val="000000"/>
                  </a:outerShdw>
                </a:effectLst>
                <a:latin typeface="+mn-lt"/>
                <a:ea typeface="+mn-ea"/>
                <a:cs typeface="+mn-cs"/>
                <a:sym typeface="Arial"/>
              </a:defRPr>
            </a:pPr>
            <a:endParaRPr/>
          </a:p>
          <a:p>
            <a:pPr defTabSz="868680">
              <a:tabLst>
                <a:tab pos="419100" algn="l"/>
              </a:tabLst>
              <a:defRPr sz="1710">
                <a:effectLst>
                  <a:outerShdw blurRad="36195" dist="36195" dir="2700000" rotWithShape="0">
                    <a:srgbClr val="000000"/>
                  </a:outerShdw>
                </a:effectLst>
                <a:latin typeface="+mn-lt"/>
                <a:ea typeface="+mn-ea"/>
                <a:cs typeface="+mn-cs"/>
                <a:sym typeface="Arial"/>
              </a:defRPr>
            </a:pPr>
            <a:r>
              <a:t>Exemplifying the mega project (but </a:t>
            </a:r>
            <a:r>
              <a:rPr b="1"/>
              <a:t>not</a:t>
            </a:r>
            <a:r>
              <a:t> in a delta) is the Congo River</a:t>
            </a:r>
            <a:r>
              <a:rPr b="1"/>
              <a:t> Inga Project</a:t>
            </a:r>
            <a:r>
              <a:t>:</a:t>
            </a:r>
          </a:p>
          <a:p>
            <a:pPr defTabSz="868680">
              <a:tabLst>
                <a:tab pos="419100" algn="l"/>
              </a:tabLst>
              <a:defRPr sz="1330">
                <a:effectLst>
                  <a:outerShdw blurRad="36195" dist="36195" dir="2700000" rotWithShape="0">
                    <a:srgbClr val="000000"/>
                  </a:outerShdw>
                </a:effectLst>
                <a:latin typeface="+mn-lt"/>
                <a:ea typeface="+mn-ea"/>
                <a:cs typeface="+mn-cs"/>
                <a:sym typeface="Arial"/>
              </a:defRPr>
            </a:pPr>
            <a:endParaRPr/>
          </a:p>
          <a:p>
            <a:pPr algn="ctr" defTabSz="868680">
              <a:tabLst>
                <a:tab pos="419100" algn="l"/>
              </a:tabLst>
              <a:defRPr sz="1710" b="1">
                <a:effectLst>
                  <a:outerShdw blurRad="36195" dist="36195" dir="2700000" rotWithShape="0">
                    <a:srgbClr val="000000"/>
                  </a:outerShdw>
                </a:effectLst>
                <a:latin typeface="+mn-lt"/>
                <a:ea typeface="+mn-ea"/>
                <a:cs typeface="+mn-cs"/>
                <a:sym typeface="Arial"/>
              </a:defRPr>
            </a:pPr>
            <a:r>
              <a:t>"The world’s largest proposed hydropower scheme" </a:t>
            </a:r>
            <a:r>
              <a:rPr baseline="29894"/>
              <a:t>1</a:t>
            </a:r>
          </a:p>
          <a:p>
            <a:pPr defTabSz="868680">
              <a:tabLst>
                <a:tab pos="419100" algn="l"/>
              </a:tabLst>
              <a:defRPr sz="1045" baseline="29894">
                <a:effectLst>
                  <a:outerShdw blurRad="36195" dist="36195" dir="2700000" rotWithShape="0">
                    <a:srgbClr val="000000"/>
                  </a:outerShdw>
                </a:effectLst>
                <a:latin typeface="+mn-lt"/>
                <a:ea typeface="+mn-ea"/>
                <a:cs typeface="+mn-cs"/>
                <a:sym typeface="Arial"/>
              </a:defRPr>
            </a:pPr>
            <a:endParaRPr/>
          </a:p>
          <a:p>
            <a:pPr marL="209629" indent="10556" defTabSz="868680">
              <a:spcBef>
                <a:spcPts val="300"/>
              </a:spcBef>
              <a:tabLst>
                <a:tab pos="215900" algn="l"/>
              </a:tabLst>
              <a:defRPr sz="1520">
                <a:effectLst>
                  <a:outerShdw blurRad="36195" dist="36195" dir="2700000" rotWithShape="0">
                    <a:srgbClr val="000000"/>
                  </a:outerShdw>
                </a:effectLst>
                <a:latin typeface="+mn-lt"/>
                <a:ea typeface="+mn-ea"/>
                <a:cs typeface="+mn-cs"/>
                <a:sym typeface="Arial"/>
              </a:defRPr>
            </a:pPr>
            <a:r>
              <a:t>"It is expected to have an electricity-generating </a:t>
            </a:r>
          </a:p>
          <a:p>
            <a:pPr marL="209629" indent="10556" defTabSz="868680">
              <a:spcBef>
                <a:spcPts val="300"/>
              </a:spcBef>
              <a:tabLst>
                <a:tab pos="215900" algn="l"/>
              </a:tabLst>
              <a:defRPr sz="1520">
                <a:effectLst>
                  <a:outerShdw blurRad="36195" dist="36195" dir="2700000" rotWithShape="0">
                    <a:srgbClr val="000000"/>
                  </a:outerShdw>
                </a:effectLst>
                <a:latin typeface="+mn-lt"/>
                <a:ea typeface="+mn-ea"/>
                <a:cs typeface="+mn-cs"/>
                <a:sym typeface="Arial"/>
              </a:defRPr>
            </a:pPr>
            <a:r>
              <a:t>capacity of nearly 40,000MW – nearly twice as </a:t>
            </a:r>
          </a:p>
          <a:p>
            <a:pPr marL="209629" indent="10556" defTabSz="868680">
              <a:spcBef>
                <a:spcPts val="300"/>
              </a:spcBef>
              <a:tabLst>
                <a:tab pos="215900" algn="l"/>
              </a:tabLst>
              <a:defRPr sz="1520">
                <a:effectLst>
                  <a:outerShdw blurRad="36195" dist="36195" dir="2700000" rotWithShape="0">
                    <a:srgbClr val="000000"/>
                  </a:outerShdw>
                </a:effectLst>
                <a:latin typeface="+mn-lt"/>
                <a:ea typeface="+mn-ea"/>
                <a:cs typeface="+mn-cs"/>
                <a:sym typeface="Arial"/>
              </a:defRPr>
            </a:pPr>
            <a:r>
              <a:t>much as the Three Gorges dam in China </a:t>
            </a:r>
          </a:p>
          <a:p>
            <a:pPr marL="209629" indent="10556" defTabSz="868680">
              <a:spcBef>
                <a:spcPts val="300"/>
              </a:spcBef>
              <a:tabLst>
                <a:tab pos="215900" algn="l"/>
              </a:tabLst>
              <a:defRPr sz="1520">
                <a:effectLst>
                  <a:outerShdw blurRad="36195" dist="36195" dir="2700000" rotWithShape="0">
                    <a:srgbClr val="000000"/>
                  </a:outerShdw>
                </a:effectLst>
                <a:latin typeface="+mn-lt"/>
                <a:ea typeface="+mn-ea"/>
                <a:cs typeface="+mn-cs"/>
                <a:sym typeface="Arial"/>
              </a:defRPr>
            </a:pPr>
            <a:r>
              <a:t>or 20 large nuclear power stations"</a:t>
            </a:r>
          </a:p>
          <a:p>
            <a:pPr marL="209629" indent="10556" defTabSz="868680">
              <a:tabLst>
                <a:tab pos="215900" algn="l"/>
              </a:tabLst>
              <a:defRPr sz="665">
                <a:effectLst>
                  <a:outerShdw blurRad="36195" dist="36195" dir="2700000" rotWithShape="0">
                    <a:srgbClr val="000000"/>
                  </a:outerShdw>
                </a:effectLst>
                <a:latin typeface="+mn-lt"/>
                <a:ea typeface="+mn-ea"/>
                <a:cs typeface="+mn-cs"/>
                <a:sym typeface="Arial"/>
              </a:defRPr>
            </a:pPr>
            <a:endParaRPr/>
          </a:p>
          <a:p>
            <a:pPr marL="209629" indent="10556" defTabSz="868680">
              <a:spcBef>
                <a:spcPts val="300"/>
              </a:spcBef>
              <a:tabLst>
                <a:tab pos="215900" algn="l"/>
              </a:tabLst>
              <a:defRPr sz="1520">
                <a:effectLst>
                  <a:outerShdw blurRad="36195" dist="36195" dir="2700000" rotWithShape="0">
                    <a:srgbClr val="000000"/>
                  </a:outerShdw>
                </a:effectLst>
                <a:latin typeface="+mn-lt"/>
                <a:ea typeface="+mn-ea"/>
                <a:cs typeface="+mn-cs"/>
                <a:sym typeface="Arial"/>
              </a:defRPr>
            </a:pPr>
            <a:r>
              <a:t>"backers claim it could provide about </a:t>
            </a:r>
          </a:p>
          <a:p>
            <a:pPr marL="209629" indent="10556" defTabSz="868680">
              <a:spcBef>
                <a:spcPts val="300"/>
              </a:spcBef>
              <a:tabLst>
                <a:tab pos="215900" algn="l"/>
              </a:tabLst>
              <a:defRPr sz="1520" b="1">
                <a:solidFill>
                  <a:srgbClr val="FFCC00"/>
                </a:solidFill>
                <a:effectLst>
                  <a:outerShdw blurRad="36195" dist="36195" dir="2700000" rotWithShape="0">
                    <a:srgbClr val="000000"/>
                  </a:outerShdw>
                </a:effectLst>
                <a:latin typeface="+mn-lt"/>
                <a:ea typeface="+mn-ea"/>
                <a:cs typeface="+mn-cs"/>
                <a:sym typeface="Arial"/>
              </a:defRPr>
            </a:pPr>
            <a:r>
              <a:t>40% of Africa’s electricity</a:t>
            </a:r>
            <a:r>
              <a:rPr b="0">
                <a:solidFill>
                  <a:srgbClr val="FFFFFF"/>
                </a:solidFill>
              </a:rPr>
              <a:t>"</a:t>
            </a:r>
          </a:p>
          <a:p>
            <a:pPr marL="209629" indent="10556" defTabSz="868680">
              <a:tabLst>
                <a:tab pos="215900" algn="l"/>
              </a:tabLst>
              <a:defRPr sz="665" baseline="29894">
                <a:effectLst>
                  <a:outerShdw blurRad="36195" dist="36195" dir="2700000" rotWithShape="0">
                    <a:srgbClr val="000000"/>
                  </a:outerShdw>
                </a:effectLst>
                <a:latin typeface="+mn-lt"/>
                <a:ea typeface="+mn-ea"/>
                <a:cs typeface="+mn-cs"/>
                <a:sym typeface="Arial"/>
              </a:defRPr>
            </a:pPr>
            <a:endParaRPr/>
          </a:p>
          <a:p>
            <a:pPr marL="209629" indent="10556" defTabSz="868680">
              <a:spcBef>
                <a:spcPts val="300"/>
              </a:spcBef>
              <a:tabLst>
                <a:tab pos="215900" algn="l"/>
              </a:tabLst>
              <a:defRPr sz="1520">
                <a:effectLst>
                  <a:outerShdw blurRad="36195" dist="36195" dir="2700000" rotWithShape="0">
                    <a:srgbClr val="000000"/>
                  </a:outerShdw>
                </a:effectLst>
                <a:latin typeface="+mn-lt"/>
                <a:ea typeface="+mn-ea"/>
                <a:cs typeface="+mn-cs"/>
                <a:sym typeface="Arial"/>
              </a:defRPr>
            </a:pPr>
            <a:r>
              <a:t>"But 35,000 people may have to be relocated" </a:t>
            </a:r>
          </a:p>
          <a:p>
            <a:pPr marL="209629" indent="10556" defTabSz="868680">
              <a:spcBef>
                <a:spcPts val="300"/>
              </a:spcBef>
              <a:tabLst>
                <a:tab pos="215900" algn="l"/>
              </a:tabLst>
              <a:defRPr sz="1520">
                <a:effectLst>
                  <a:outerShdw blurRad="36195" dist="36195" dir="2700000" rotWithShape="0">
                    <a:srgbClr val="000000"/>
                  </a:outerShdw>
                </a:effectLst>
                <a:latin typeface="+mn-lt"/>
                <a:ea typeface="+mn-ea"/>
                <a:cs typeface="+mn-cs"/>
                <a:sym typeface="Arial"/>
              </a:defRPr>
            </a:pPr>
            <a:r>
              <a:t>(+ 25,00 later) without any environmental</a:t>
            </a:r>
          </a:p>
          <a:p>
            <a:pPr marL="209629" indent="10556" defTabSz="868680">
              <a:spcBef>
                <a:spcPts val="300"/>
              </a:spcBef>
              <a:tabLst>
                <a:tab pos="215900" algn="l"/>
              </a:tabLst>
              <a:defRPr sz="1520">
                <a:effectLst>
                  <a:outerShdw blurRad="36195" dist="36195" dir="2700000" rotWithShape="0">
                    <a:srgbClr val="000000"/>
                  </a:outerShdw>
                </a:effectLst>
                <a:latin typeface="+mn-lt"/>
                <a:ea typeface="+mn-ea"/>
                <a:cs typeface="+mn-cs"/>
                <a:sym typeface="Arial"/>
              </a:defRPr>
            </a:pPr>
            <a:r>
              <a:t> or social impact surveys"</a:t>
            </a:r>
          </a:p>
        </p:txBody>
      </p:sp>
      <p:pic>
        <p:nvPicPr>
          <p:cNvPr id="761" name="Picture 5" descr="Picture 5"/>
          <p:cNvPicPr>
            <a:picLocks noChangeAspect="1"/>
          </p:cNvPicPr>
          <p:nvPr/>
        </p:nvPicPr>
        <p:blipFill>
          <a:blip r:embed="rId2">
            <a:extLst/>
          </a:blip>
          <a:stretch>
            <a:fillRect/>
          </a:stretch>
        </p:blipFill>
        <p:spPr>
          <a:xfrm>
            <a:off x="5102094" y="3371160"/>
            <a:ext cx="3887304" cy="3343453"/>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3" name="Rectangle 5"/>
          <p:cNvSpPr txBox="1"/>
          <p:nvPr/>
        </p:nvSpPr>
        <p:spPr>
          <a:xfrm>
            <a:off x="304800" y="6457220"/>
            <a:ext cx="8534400" cy="2642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https://news.utexas.edu/2017/06/14/hydroelectric-dams-may-jeopardize-the-amazon-s-future </a:t>
            </a:r>
          </a:p>
        </p:txBody>
      </p:sp>
      <p:sp>
        <p:nvSpPr>
          <p:cNvPr id="764" name="Rectangle 2"/>
          <p:cNvSpPr txBox="1">
            <a:spLocks noGrp="1"/>
          </p:cNvSpPr>
          <p:nvPr>
            <p:ph type="title"/>
          </p:nvPr>
        </p:nvSpPr>
        <p:spPr>
          <a:xfrm>
            <a:off x="304800" y="76200"/>
            <a:ext cx="8534400" cy="609600"/>
          </a:xfrm>
          <a:prstGeom prst="rect">
            <a:avLst/>
          </a:prstGeom>
        </p:spPr>
        <p:txBody>
          <a:bodyPr/>
          <a:lstStyle>
            <a:lvl1pPr>
              <a:defRPr sz="2000"/>
            </a:lvl1pPr>
          </a:lstStyle>
          <a:p>
            <a:r>
              <a:t>In other cases, the issue can be the shear number of planned dams:</a:t>
            </a:r>
          </a:p>
        </p:txBody>
      </p:sp>
      <p:sp>
        <p:nvSpPr>
          <p:cNvPr id="765" name="Rectangle 3"/>
          <p:cNvSpPr txBox="1">
            <a:spLocks noGrp="1"/>
          </p:cNvSpPr>
          <p:nvPr>
            <p:ph type="body" idx="1"/>
          </p:nvPr>
        </p:nvSpPr>
        <p:spPr>
          <a:xfrm>
            <a:off x="228600" y="838200"/>
            <a:ext cx="8915400" cy="5334000"/>
          </a:xfrm>
          <a:prstGeom prst="rect">
            <a:avLst/>
          </a:prstGeom>
        </p:spPr>
        <p:txBody>
          <a:bodyPr/>
          <a:lstStyle/>
          <a:p>
            <a:pPr>
              <a:defRPr sz="1800">
                <a:latin typeface="+mn-lt"/>
                <a:ea typeface="+mn-ea"/>
                <a:cs typeface="+mn-cs"/>
                <a:sym typeface="Arial"/>
              </a:defRPr>
            </a:pPr>
            <a:r>
              <a:t>As seen in this Amazon Basin map from the University of Texas's report entitled:</a:t>
            </a:r>
          </a:p>
          <a:p>
            <a:pPr>
              <a:defRPr sz="900">
                <a:latin typeface="+mn-lt"/>
                <a:ea typeface="+mn-ea"/>
                <a:cs typeface="+mn-cs"/>
                <a:sym typeface="Arial"/>
              </a:defRPr>
            </a:pPr>
            <a:endParaRPr/>
          </a:p>
          <a:p>
            <a:pPr algn="ctr">
              <a:defRPr sz="1800">
                <a:latin typeface="+mn-lt"/>
                <a:ea typeface="+mn-ea"/>
                <a:cs typeface="+mn-cs"/>
                <a:sym typeface="Arial"/>
              </a:defRPr>
            </a:pPr>
            <a:r>
              <a:t>"Hydroelectric Dams May Jeopardize the Amazon’s Future" </a:t>
            </a:r>
            <a:r>
              <a:rPr baseline="30000"/>
              <a:t>1</a:t>
            </a:r>
          </a:p>
        </p:txBody>
      </p:sp>
      <p:pic>
        <p:nvPicPr>
          <p:cNvPr id="766" name="Picture 6" descr="Picture 6"/>
          <p:cNvPicPr>
            <a:picLocks noChangeAspect="1"/>
          </p:cNvPicPr>
          <p:nvPr/>
        </p:nvPicPr>
        <p:blipFill>
          <a:blip r:embed="rId2">
            <a:extLst/>
          </a:blip>
          <a:stretch>
            <a:fillRect/>
          </a:stretch>
        </p:blipFill>
        <p:spPr>
          <a:xfrm>
            <a:off x="2054076" y="1914151"/>
            <a:ext cx="4715567" cy="4415690"/>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 name="Rectangle 5"/>
          <p:cNvSpPr txBox="1"/>
          <p:nvPr/>
        </p:nvSpPr>
        <p:spPr>
          <a:xfrm>
            <a:off x="6522269" y="4202142"/>
            <a:ext cx="2566506" cy="6198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https://www.nature.com/news/2011/111019/full/478305a.html?s=news_rss</a:t>
            </a:r>
          </a:p>
        </p:txBody>
      </p:sp>
      <p:sp>
        <p:nvSpPr>
          <p:cNvPr id="769" name="Rectangle 2"/>
          <p:cNvSpPr txBox="1">
            <a:spLocks noGrp="1"/>
          </p:cNvSpPr>
          <p:nvPr>
            <p:ph type="title"/>
          </p:nvPr>
        </p:nvSpPr>
        <p:spPr>
          <a:xfrm>
            <a:off x="304800" y="76200"/>
            <a:ext cx="8534400" cy="609600"/>
          </a:xfrm>
          <a:prstGeom prst="rect">
            <a:avLst/>
          </a:prstGeom>
        </p:spPr>
        <p:txBody>
          <a:bodyPr/>
          <a:lstStyle>
            <a:lvl1pPr>
              <a:defRPr sz="2000"/>
            </a:lvl1pPr>
          </a:lstStyle>
          <a:p>
            <a:r>
              <a:t>Or the issue may be competing uncoordinated hydroelectric projects:</a:t>
            </a:r>
          </a:p>
        </p:txBody>
      </p:sp>
      <p:sp>
        <p:nvSpPr>
          <p:cNvPr id="770" name="Rectangle 3"/>
          <p:cNvSpPr txBox="1">
            <a:spLocks noGrp="1"/>
          </p:cNvSpPr>
          <p:nvPr>
            <p:ph type="body" idx="1"/>
          </p:nvPr>
        </p:nvSpPr>
        <p:spPr>
          <a:xfrm>
            <a:off x="228600" y="771941"/>
            <a:ext cx="8915400" cy="5334001"/>
          </a:xfrm>
          <a:prstGeom prst="rect">
            <a:avLst/>
          </a:prstGeom>
        </p:spPr>
        <p:txBody>
          <a:bodyPr/>
          <a:lstStyle/>
          <a:p>
            <a:pPr>
              <a:tabLst>
                <a:tab pos="444500" algn="l"/>
              </a:tabLst>
              <a:defRPr sz="1800">
                <a:latin typeface="+mn-lt"/>
                <a:ea typeface="+mn-ea"/>
                <a:cs typeface="+mn-cs"/>
                <a:sym typeface="Arial"/>
              </a:defRPr>
            </a:pPr>
            <a:r>
              <a:t>As along Southeast Asia's Mekong river where many different countries </a:t>
            </a:r>
          </a:p>
          <a:p>
            <a:pPr>
              <a:tabLst>
                <a:tab pos="444500" algn="l"/>
              </a:tabLst>
              <a:defRPr sz="700">
                <a:latin typeface="+mn-lt"/>
                <a:ea typeface="+mn-ea"/>
                <a:cs typeface="+mn-cs"/>
                <a:sym typeface="Arial"/>
              </a:defRPr>
            </a:pPr>
            <a:endParaRPr/>
          </a:p>
          <a:p>
            <a:pPr>
              <a:tabLst>
                <a:tab pos="444500" algn="l"/>
              </a:tabLst>
              <a:defRPr sz="1800">
                <a:latin typeface="+mn-lt"/>
                <a:ea typeface="+mn-ea"/>
                <a:cs typeface="+mn-cs"/>
                <a:sym typeface="Arial"/>
              </a:defRPr>
            </a:pPr>
            <a:r>
              <a:t>	are now - largely independently - planning their own large dam (or dams)</a:t>
            </a:r>
          </a:p>
          <a:p>
            <a:pPr>
              <a:tabLst>
                <a:tab pos="444500" algn="l"/>
              </a:tabLst>
              <a:defRPr sz="1200">
                <a:latin typeface="+mn-lt"/>
                <a:ea typeface="+mn-ea"/>
                <a:cs typeface="+mn-cs"/>
                <a:sym typeface="Arial"/>
              </a:defRPr>
            </a:pPr>
            <a:endParaRPr/>
          </a:p>
          <a:p>
            <a:pPr>
              <a:tabLst>
                <a:tab pos="444500" algn="l"/>
              </a:tabLst>
              <a:defRPr sz="1800">
                <a:latin typeface="+mn-lt"/>
                <a:ea typeface="+mn-ea"/>
                <a:cs typeface="+mn-cs"/>
                <a:sym typeface="Arial"/>
              </a:defRPr>
            </a:pPr>
            <a:r>
              <a:t>But where cross-border impact and/or cumulative impact is often being ignored</a:t>
            </a:r>
          </a:p>
        </p:txBody>
      </p:sp>
      <p:pic>
        <p:nvPicPr>
          <p:cNvPr id="771" name="Picture 5" descr="Picture 5"/>
          <p:cNvPicPr>
            <a:picLocks noChangeAspect="1"/>
          </p:cNvPicPr>
          <p:nvPr/>
        </p:nvPicPr>
        <p:blipFill>
          <a:blip r:embed="rId2">
            <a:extLst/>
          </a:blip>
          <a:stretch>
            <a:fillRect/>
          </a:stretch>
        </p:blipFill>
        <p:spPr>
          <a:xfrm>
            <a:off x="2171442" y="2363174"/>
            <a:ext cx="4344211" cy="4349322"/>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3" name="Rectangle 5"/>
          <p:cNvSpPr txBox="1"/>
          <p:nvPr/>
        </p:nvSpPr>
        <p:spPr>
          <a:xfrm>
            <a:off x="304800" y="6101620"/>
            <a:ext cx="8534400" cy="6198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http://www.pnas.org/content/110/23/9601</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http://advances.sciencemag.org/content/4/1/eaao1642/tab-pdf</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3) https://e360.yale.edu/features/how-a-dam-building-boom-is-transforming-the-brazilian-amazon</a:t>
            </a:r>
          </a:p>
        </p:txBody>
      </p:sp>
      <p:sp>
        <p:nvSpPr>
          <p:cNvPr id="774" name="Rectangle 2"/>
          <p:cNvSpPr txBox="1">
            <a:spLocks noGrp="1"/>
          </p:cNvSpPr>
          <p:nvPr>
            <p:ph type="title"/>
          </p:nvPr>
        </p:nvSpPr>
        <p:spPr>
          <a:xfrm>
            <a:off x="304800" y="76200"/>
            <a:ext cx="8534400" cy="609600"/>
          </a:xfrm>
          <a:prstGeom prst="rect">
            <a:avLst/>
          </a:prstGeom>
        </p:spPr>
        <p:txBody>
          <a:bodyPr/>
          <a:lstStyle>
            <a:lvl1pPr>
              <a:defRPr sz="2000"/>
            </a:lvl1pPr>
          </a:lstStyle>
          <a:p>
            <a:r>
              <a:t>Studies of these projects have generated observations such as:</a:t>
            </a:r>
          </a:p>
        </p:txBody>
      </p:sp>
      <p:sp>
        <p:nvSpPr>
          <p:cNvPr id="775" name="Rectangle 3"/>
          <p:cNvSpPr txBox="1">
            <a:spLocks noGrp="1"/>
          </p:cNvSpPr>
          <p:nvPr>
            <p:ph type="body" idx="1"/>
          </p:nvPr>
        </p:nvSpPr>
        <p:spPr>
          <a:xfrm>
            <a:off x="228600" y="838200"/>
            <a:ext cx="8915400" cy="5334000"/>
          </a:xfrm>
          <a:prstGeom prst="rect">
            <a:avLst/>
          </a:prstGeom>
        </p:spPr>
        <p:txBody>
          <a:bodyPr/>
          <a:lstStyle/>
          <a:p>
            <a:pPr>
              <a:tabLst>
                <a:tab pos="444500" algn="l"/>
                <a:tab pos="914400" algn="l"/>
                <a:tab pos="1422400" algn="l"/>
              </a:tabLst>
              <a:defRPr sz="1800">
                <a:latin typeface="+mn-lt"/>
                <a:ea typeface="+mn-ea"/>
                <a:cs typeface="+mn-cs"/>
                <a:sym typeface="Arial"/>
              </a:defRPr>
            </a:pPr>
            <a:r>
              <a:rPr dirty="0"/>
              <a:t>Concerning the Amazon:</a:t>
            </a:r>
          </a:p>
          <a:p>
            <a:pPr>
              <a:tabLst>
                <a:tab pos="444500" algn="l"/>
                <a:tab pos="914400" algn="l"/>
                <a:tab pos="1422400" algn="l"/>
              </a:tabLst>
              <a:defRPr sz="10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"Feasibility studies of hydropower plants typically ignore the effect of future deforestation . . . (When included, the) simulated power generation declined to only 25% of maximum plant output and 60% of the industry's own projections." </a:t>
            </a:r>
            <a:r>
              <a:rPr baseline="30000" dirty="0"/>
              <a:t>1</a:t>
            </a:r>
          </a:p>
          <a:p>
            <a:pPr marL="458788" indent="-7938">
              <a:defRPr sz="1600" baseline="300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"Proposed dams could result in significant losses in river connectivity in river mainstems of five of eight major systems . . . Because Andean rivers contribute most of the sediment in the mainstem Amazon, losses in river connectivity translate to drastic alteration of river channel and floodplain geomorphology and associated ecosystem" </a:t>
            </a:r>
            <a:r>
              <a:rPr baseline="30000" dirty="0"/>
              <a:t>2</a:t>
            </a:r>
          </a:p>
          <a:p>
            <a:pPr marL="458788" indent="-7938">
              <a:defRPr sz="1600" baseline="300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"Should Brazil’s unfettered dam construction continue at the current pace, the</a:t>
            </a:r>
          </a:p>
          <a:p>
            <a:pPr marL="458788" indent="-7938">
              <a:spcBef>
                <a:spcPts val="300"/>
              </a:spcBef>
              <a:defRPr sz="1600">
                <a:latin typeface="+mn-lt"/>
                <a:ea typeface="+mn-ea"/>
                <a:cs typeface="+mn-cs"/>
                <a:sym typeface="Arial"/>
              </a:defRPr>
            </a:pPr>
            <a:r>
              <a:rPr dirty="0"/>
              <a:t>country will essentially take all of the major free-flowing Amazon tributaries east of the Madeira River - in effect, half of the Amazon basin - and turn them into</a:t>
            </a:r>
          </a:p>
          <a:p>
            <a:pPr marL="458788" indent="-7938">
              <a:spcBef>
                <a:spcPts val="300"/>
              </a:spcBef>
              <a:defRPr sz="1600">
                <a:latin typeface="+mn-lt"/>
                <a:ea typeface="+mn-ea"/>
                <a:cs typeface="+mn-cs"/>
                <a:sym typeface="Arial"/>
              </a:defRPr>
            </a:pPr>
            <a:r>
              <a:rPr dirty="0"/>
              <a:t>continuous chains of reservoirs.  This would mean expelling all of the traditional</a:t>
            </a:r>
          </a:p>
          <a:p>
            <a:pPr marL="458788" indent="-7938">
              <a:spcBef>
                <a:spcPts val="300"/>
              </a:spcBef>
              <a:defRPr sz="1600">
                <a:latin typeface="+mn-lt"/>
                <a:ea typeface="+mn-ea"/>
                <a:cs typeface="+mn-cs"/>
                <a:sym typeface="Arial"/>
              </a:defRPr>
            </a:pPr>
            <a:r>
              <a:rPr dirty="0"/>
              <a:t>residents from two-thirds of Brazilian Amazonia." </a:t>
            </a:r>
            <a:r>
              <a:rPr baseline="30000" dirty="0"/>
              <a:t>3</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7" name="Rectangle 5"/>
          <p:cNvSpPr txBox="1"/>
          <p:nvPr/>
        </p:nvSpPr>
        <p:spPr>
          <a:xfrm>
            <a:off x="304800" y="6411936"/>
            <a:ext cx="8534400" cy="4420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https://www.nature.com/news/2011/111019/full/478305a.html?s=news_rss</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http://www.pnas.org/content/109/15/5609</a:t>
            </a:r>
          </a:p>
        </p:txBody>
      </p:sp>
      <p:sp>
        <p:nvSpPr>
          <p:cNvPr id="778" name="Rectangle 2"/>
          <p:cNvSpPr txBox="1">
            <a:spLocks noGrp="1"/>
          </p:cNvSpPr>
          <p:nvPr>
            <p:ph type="title"/>
          </p:nvPr>
        </p:nvSpPr>
        <p:spPr>
          <a:xfrm>
            <a:off x="304800" y="76200"/>
            <a:ext cx="8534400" cy="609600"/>
          </a:xfrm>
          <a:prstGeom prst="rect">
            <a:avLst/>
          </a:prstGeom>
        </p:spPr>
        <p:txBody>
          <a:bodyPr/>
          <a:lstStyle>
            <a:lvl1pPr>
              <a:defRPr sz="2000"/>
            </a:lvl1pPr>
          </a:lstStyle>
          <a:p>
            <a:r>
              <a:t>(continuing):</a:t>
            </a:r>
          </a:p>
        </p:txBody>
      </p:sp>
      <p:sp>
        <p:nvSpPr>
          <p:cNvPr id="779" name="Rectangle 3"/>
          <p:cNvSpPr txBox="1">
            <a:spLocks noGrp="1"/>
          </p:cNvSpPr>
          <p:nvPr>
            <p:ph type="body" idx="1"/>
          </p:nvPr>
        </p:nvSpPr>
        <p:spPr>
          <a:xfrm>
            <a:off x="151299" y="661511"/>
            <a:ext cx="8915401" cy="5865186"/>
          </a:xfrm>
          <a:prstGeom prst="rect">
            <a:avLst/>
          </a:prstGeom>
        </p:spPr>
        <p:txBody>
          <a:bodyPr/>
          <a:lstStyle/>
          <a:p>
            <a:pPr>
              <a:tabLst>
                <a:tab pos="444500" algn="l"/>
                <a:tab pos="914400" algn="l"/>
                <a:tab pos="1422400" algn="l"/>
              </a:tabLst>
              <a:defRPr sz="1800">
                <a:latin typeface="+mn-lt"/>
                <a:ea typeface="+mn-ea"/>
                <a:cs typeface="+mn-cs"/>
                <a:sym typeface="Arial"/>
              </a:defRPr>
            </a:pPr>
            <a:r>
              <a:rPr dirty="0"/>
              <a:t>Concerning the Mekong:</a:t>
            </a:r>
          </a:p>
          <a:p>
            <a:pPr>
              <a:tabLst>
                <a:tab pos="444500" algn="l"/>
                <a:tab pos="914400" algn="l"/>
                <a:tab pos="1422400" algn="l"/>
              </a:tabLst>
              <a:defRPr sz="9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"(Regarding Lao's proposed Xayaburi dam) "some scientists say the environmental impact assessment conducted for the builder is seriously flawed because it does not consider the wider effects of the dam . . . (that assessment considers effects) only for a downstream area about 10 kilometres from the barrage site . . . a remarkably small stretch of the river" </a:t>
            </a:r>
            <a:r>
              <a:rPr baseline="30000" dirty="0"/>
              <a:t>1</a:t>
            </a:r>
          </a:p>
          <a:p>
            <a:pPr marL="458788" indent="-7938">
              <a:defRPr sz="10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"Cambodia and Vietnam, which researchers say will receive a disproportionate share of the harm from the dam, have both objected to it . . . a regulatory body made up of government representatives from Thailand, Laos, Cambodia and Vietnam - last year recommended a 10-year delay on damming the river so that researchers could gather the needed data. But the Laotian government, which will receive up to 30% of the revenue, says that it will push ahead." </a:t>
            </a:r>
            <a:r>
              <a:rPr baseline="30000" dirty="0"/>
              <a:t>1</a:t>
            </a:r>
          </a:p>
          <a:p>
            <a:pPr marL="458788" indent="-7938">
              <a:defRPr sz="1400" baseline="300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"The proposed dams will also exacerbate the Mekong Delta's ongoing battles</a:t>
            </a:r>
          </a:p>
          <a:p>
            <a:pPr marL="458788" indent="-7938">
              <a:spcBef>
                <a:spcPts val="300"/>
              </a:spcBef>
              <a:defRPr sz="1600">
                <a:latin typeface="+mn-lt"/>
                <a:ea typeface="+mn-ea"/>
                <a:cs typeface="+mn-cs"/>
                <a:sym typeface="Arial"/>
              </a:defRPr>
            </a:pPr>
            <a:r>
              <a:rPr dirty="0"/>
              <a:t>with the sea. The delta, home to 17 million people in Vietnam and 2.4 million</a:t>
            </a:r>
          </a:p>
          <a:p>
            <a:pPr marL="458788" indent="-7938">
              <a:spcBef>
                <a:spcPts val="300"/>
              </a:spcBef>
              <a:defRPr sz="1600">
                <a:latin typeface="+mn-lt"/>
                <a:ea typeface="+mn-ea"/>
                <a:cs typeface="+mn-cs"/>
                <a:sym typeface="Arial"/>
              </a:defRPr>
            </a:pPr>
            <a:r>
              <a:rPr dirty="0"/>
              <a:t>in Cambodia, seems to be losing coastal land" </a:t>
            </a:r>
            <a:r>
              <a:rPr baseline="30000" dirty="0"/>
              <a:t>1</a:t>
            </a:r>
          </a:p>
          <a:p>
            <a:pPr marL="458788" indent="-7938">
              <a:defRPr sz="1600" baseline="300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"The Mekong River Basin, site of the biggest inland fishery in the world, is undergoing massive hydropower development . . . We find that the completion of 78 dams on tributaries, which have not previously been subject to strategic analysis, would have catastrophic impacts on fish productivity and biodiversity." </a:t>
            </a:r>
            <a:r>
              <a:rPr baseline="30000" dirty="0"/>
              <a:t>2</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1" name="Rectangle 5"/>
          <p:cNvSpPr txBox="1"/>
          <p:nvPr/>
        </p:nvSpPr>
        <p:spPr>
          <a:xfrm>
            <a:off x="304800" y="6534522"/>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http://science.sciencemag.org/content/351/6269/128</a:t>
            </a:r>
          </a:p>
        </p:txBody>
      </p:sp>
      <p:sp>
        <p:nvSpPr>
          <p:cNvPr id="782" name="Rectangle 2"/>
          <p:cNvSpPr txBox="1">
            <a:spLocks noGrp="1"/>
          </p:cNvSpPr>
          <p:nvPr>
            <p:ph type="title"/>
          </p:nvPr>
        </p:nvSpPr>
        <p:spPr>
          <a:xfrm>
            <a:off x="304800" y="76200"/>
            <a:ext cx="8534400" cy="609600"/>
          </a:xfrm>
          <a:prstGeom prst="rect">
            <a:avLst/>
          </a:prstGeom>
        </p:spPr>
        <p:txBody>
          <a:bodyPr/>
          <a:lstStyle>
            <a:lvl1pPr>
              <a:defRPr sz="2000"/>
            </a:lvl1pPr>
          </a:lstStyle>
          <a:p>
            <a:r>
              <a:t>Or concerning all three river basins, in a paper entitled:</a:t>
            </a:r>
          </a:p>
        </p:txBody>
      </p:sp>
      <p:sp>
        <p:nvSpPr>
          <p:cNvPr id="783" name="Rectangle 3"/>
          <p:cNvSpPr txBox="1">
            <a:spLocks noGrp="1"/>
          </p:cNvSpPr>
          <p:nvPr>
            <p:ph type="body" idx="1"/>
          </p:nvPr>
        </p:nvSpPr>
        <p:spPr>
          <a:xfrm>
            <a:off x="173384" y="816113"/>
            <a:ext cx="8804965" cy="5688498"/>
          </a:xfrm>
          <a:prstGeom prst="rect">
            <a:avLst/>
          </a:prstGeom>
        </p:spPr>
        <p:txBody>
          <a:bodyPr/>
          <a:lstStyle/>
          <a:p>
            <a:pPr algn="ctr">
              <a:defRPr sz="1800" b="1">
                <a:latin typeface="+mn-lt"/>
                <a:ea typeface="+mn-ea"/>
                <a:cs typeface="+mn-cs"/>
                <a:sym typeface="Arial"/>
              </a:defRPr>
            </a:pPr>
            <a:r>
              <a:rPr dirty="0"/>
              <a:t>Balancing hydropower &amp; biodiversity in the Amazon, Congo, and Mekong </a:t>
            </a:r>
            <a:endParaRPr baseline="30000" dirty="0"/>
          </a:p>
          <a:p>
            <a:pPr algn="ctr">
              <a:defRPr sz="1800">
                <a:latin typeface="+mn-lt"/>
                <a:ea typeface="+mn-ea"/>
                <a:cs typeface="+mn-cs"/>
                <a:sym typeface="Arial"/>
              </a:defRPr>
            </a:pPr>
            <a:r>
              <a:rPr dirty="0"/>
              <a:t>Basin-scale planning is needed to minimize impacts in mega-diverse rivers </a:t>
            </a:r>
            <a:r>
              <a:rPr b="1" baseline="30000" dirty="0"/>
              <a:t>1</a:t>
            </a:r>
            <a:endParaRPr baseline="30000" dirty="0"/>
          </a:p>
          <a:p>
            <a:pPr>
              <a:tabLst>
                <a:tab pos="444500" algn="l"/>
                <a:tab pos="914400" algn="l"/>
                <a:tab pos="1422400" algn="l"/>
              </a:tabLst>
              <a:defRPr sz="1200">
                <a:latin typeface="+mn-lt"/>
                <a:ea typeface="+mn-ea"/>
                <a:cs typeface="+mn-cs"/>
                <a:sym typeface="Arial"/>
              </a:defRPr>
            </a:pPr>
            <a:endParaRPr dirty="0"/>
          </a:p>
          <a:p>
            <a:pPr>
              <a:defRPr sz="1800">
                <a:latin typeface="+mn-lt"/>
                <a:ea typeface="+mn-ea"/>
                <a:cs typeface="+mn-cs"/>
                <a:sym typeface="Arial"/>
              </a:defRPr>
            </a:pPr>
            <a:r>
              <a:rPr dirty="0"/>
              <a:t>No less than 39 American, Brazilian and European co-authors concluded that: </a:t>
            </a:r>
          </a:p>
          <a:p>
            <a:pPr>
              <a:tabLst>
                <a:tab pos="444500" algn="l"/>
                <a:tab pos="914400" algn="l"/>
                <a:tab pos="1422400" algn="l"/>
              </a:tabLst>
              <a:defRPr sz="9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"The world’s most biodiverse river basins - the Amazon, Congo, and Mekong - are experiencing an unprecedented boom in construction of hydropower dams. These projects address important energy needs, but advocates often overestimate economic benefits and underestimate far-reaching effects on biodiversity and critically important fisheries."  </a:t>
            </a:r>
          </a:p>
          <a:p>
            <a:pPr marL="458788" indent="-7938">
              <a:defRPr sz="9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"Current site-specific assessment protocols largely ignore cumulative impacts on hydrology and ecosystem services as ever more dams are constructed within a watershed."  </a:t>
            </a:r>
          </a:p>
          <a:p>
            <a:pPr marL="458788" indent="-7938">
              <a:defRPr sz="10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"To achieve true sustainability, assessments of new projects must go beyond local impacts by accounting for synergies with existing dams, as well as land cover changes and likely climatic shifts." </a:t>
            </a:r>
          </a:p>
          <a:p>
            <a:pPr marL="458788" indent="-7938">
              <a:defRPr sz="9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"Long-term ripple effects on ecosystem services and biodiversity are rarely weighed appropriately during dam planning in the tropics. </a:t>
            </a:r>
            <a:r>
              <a:rPr b="1" dirty="0">
                <a:solidFill>
                  <a:srgbClr val="FFCC00"/>
                </a:solidFill>
              </a:rPr>
              <a:t>We are skeptical that rural communities in the Amazon, Congo, and Mekong basins will experience benefits of energy supply and job creation that exceed costs of lost fisheries, agriculture, and property.</a:t>
            </a:r>
            <a:r>
              <a:rPr dirty="0">
                <a:solidFill>
                  <a:srgbClr val="FFCC00"/>
                </a:solidFill>
              </a:rPr>
              <a:t>" </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187" name="Rectangle 2"/>
          <p:cNvSpPr txBox="1">
            <a:spLocks noGrp="1"/>
          </p:cNvSpPr>
          <p:nvPr>
            <p:ph type="title"/>
          </p:nvPr>
        </p:nvSpPr>
        <p:spPr>
          <a:xfrm>
            <a:off x="304800" y="76200"/>
            <a:ext cx="8534400" cy="609600"/>
          </a:xfrm>
          <a:prstGeom prst="rect">
            <a:avLst/>
          </a:prstGeom>
        </p:spPr>
        <p:txBody>
          <a:bodyPr/>
          <a:lstStyle>
            <a:lvl1pPr>
              <a:defRPr sz="2000"/>
            </a:lvl1pPr>
          </a:lstStyle>
          <a:p>
            <a:r>
              <a:t>What about those water tunnels/penstocks?</a:t>
            </a:r>
          </a:p>
        </p:txBody>
      </p:sp>
      <p:sp>
        <p:nvSpPr>
          <p:cNvPr id="188" name="Rectangle 3"/>
          <p:cNvSpPr txBox="1">
            <a:spLocks noGrp="1"/>
          </p:cNvSpPr>
          <p:nvPr>
            <p:ph type="body" idx="1"/>
          </p:nvPr>
        </p:nvSpPr>
        <p:spPr>
          <a:xfrm>
            <a:off x="228600" y="762000"/>
            <a:ext cx="8915400" cy="5334000"/>
          </a:xfrm>
          <a:prstGeom prst="rect">
            <a:avLst/>
          </a:prstGeom>
        </p:spPr>
        <p:txBody>
          <a:bodyPr/>
          <a:lstStyle/>
          <a:p>
            <a:pPr>
              <a:defRPr sz="1800">
                <a:latin typeface="+mn-lt"/>
                <a:ea typeface="+mn-ea"/>
                <a:cs typeface="+mn-cs"/>
                <a:sym typeface="Arial"/>
              </a:defRPr>
            </a:pPr>
            <a:r>
              <a:t>In many cases they don't pass THORUGH body of dam (which could weaken it)</a:t>
            </a:r>
          </a:p>
          <a:p>
            <a:pPr>
              <a:defRPr sz="1800">
                <a:latin typeface="+mn-lt"/>
                <a:ea typeface="+mn-ea"/>
                <a:cs typeface="+mn-cs"/>
                <a:sym typeface="Arial"/>
              </a:defRPr>
            </a:pPr>
            <a:endParaRPr/>
          </a:p>
          <a:p>
            <a:pPr>
              <a:defRPr sz="1800">
                <a:latin typeface="+mn-lt"/>
                <a:ea typeface="+mn-ea"/>
                <a:cs typeface="+mn-cs"/>
                <a:sym typeface="Arial"/>
              </a:defRPr>
            </a:pPr>
            <a:r>
              <a:t>But their inlet height IS important.  For instance, if inlet is too low in reservoir:</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r>
              <a:t>Over a dam's long life (100+ years) sediment can accumulate in the reservoir:</a:t>
            </a:r>
          </a:p>
        </p:txBody>
      </p:sp>
      <p:grpSp>
        <p:nvGrpSpPr>
          <p:cNvPr id="204" name="Group 4"/>
          <p:cNvGrpSpPr/>
          <p:nvPr/>
        </p:nvGrpSpPr>
        <p:grpSpPr>
          <a:xfrm>
            <a:off x="762000" y="1981200"/>
            <a:ext cx="5867401" cy="1524001"/>
            <a:chOff x="0" y="0"/>
            <a:chExt cx="5867400" cy="1523999"/>
          </a:xfrm>
        </p:grpSpPr>
        <p:sp>
          <p:nvSpPr>
            <p:cNvPr id="189" name="Rectangle 5"/>
            <p:cNvSpPr/>
            <p:nvPr/>
          </p:nvSpPr>
          <p:spPr>
            <a:xfrm>
              <a:off x="11261" y="1168400"/>
              <a:ext cx="1576653" cy="355600"/>
            </a:xfrm>
            <a:prstGeom prst="rect">
              <a:avLst/>
            </a:pr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0" name="Isosceles Triangle 6"/>
            <p:cNvSpPr/>
            <p:nvPr/>
          </p:nvSpPr>
          <p:spPr>
            <a:xfrm rot="10800000" flipH="1">
              <a:off x="1362678" y="152400"/>
              <a:ext cx="4504723" cy="1016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7" y="0"/>
                  </a:lnTo>
                  <a:lnTo>
                    <a:pt x="21600" y="21600"/>
                  </a:lnTo>
                  <a:close/>
                </a:path>
              </a:pathLst>
            </a:cu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1" name="Trapezoid 7"/>
            <p:cNvSpPr/>
            <p:nvPr/>
          </p:nvSpPr>
          <p:spPr>
            <a:xfrm>
              <a:off x="574352" y="0"/>
              <a:ext cx="1013562" cy="1168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2" name="Rectangle 8"/>
            <p:cNvSpPr/>
            <p:nvPr/>
          </p:nvSpPr>
          <p:spPr>
            <a:xfrm rot="16200000">
              <a:off x="963620" y="1122251"/>
              <a:ext cx="325120" cy="112619"/>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93" name="Rectangle 9"/>
            <p:cNvSpPr/>
            <p:nvPr/>
          </p:nvSpPr>
          <p:spPr>
            <a:xfrm>
              <a:off x="0" y="1290319"/>
              <a:ext cx="1182489" cy="101600"/>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94" name="Rectangle 10"/>
            <p:cNvSpPr/>
            <p:nvPr/>
          </p:nvSpPr>
          <p:spPr>
            <a:xfrm>
              <a:off x="1069871" y="965200"/>
              <a:ext cx="563091" cy="101600"/>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198" name="Curved Right Arrow 11"/>
            <p:cNvGrpSpPr/>
            <p:nvPr/>
          </p:nvGrpSpPr>
          <p:grpSpPr>
            <a:xfrm>
              <a:off x="234106" y="1269991"/>
              <a:ext cx="277681" cy="101608"/>
              <a:chOff x="0" y="0"/>
              <a:chExt cx="277679" cy="101607"/>
            </a:xfrm>
          </p:grpSpPr>
          <p:sp>
            <p:nvSpPr>
              <p:cNvPr id="195" name="Shape"/>
              <p:cNvSpPr/>
              <p:nvPr/>
            </p:nvSpPr>
            <p:spPr>
              <a:xfrm rot="5400000">
                <a:off x="88036" y="-88037"/>
                <a:ext cx="101608" cy="277681"/>
              </a:xfrm>
              <a:custGeom>
                <a:avLst/>
                <a:gdLst/>
                <a:ahLst/>
                <a:cxnLst>
                  <a:cxn ang="0">
                    <a:pos x="wd2" y="hd2"/>
                  </a:cxn>
                  <a:cxn ang="5400000">
                    <a:pos x="wd2" y="hd2"/>
                  </a:cxn>
                  <a:cxn ang="10800000">
                    <a:pos x="wd2" y="hd2"/>
                  </a:cxn>
                  <a:cxn ang="16200000">
                    <a:pos x="wd2" y="hd2"/>
                  </a:cxn>
                </a:cxnLst>
                <a:rect l="0" t="0" r="r" b="b"/>
                <a:pathLst>
                  <a:path w="20531" h="21600" extrusionOk="0">
                    <a:moveTo>
                      <a:pt x="2" y="9469"/>
                    </a:moveTo>
                    <a:cubicBezTo>
                      <a:pt x="2" y="13786"/>
                      <a:pt x="6335" y="17557"/>
                      <a:pt x="15399" y="18636"/>
                    </a:cubicBezTo>
                    <a:lnTo>
                      <a:pt x="15399" y="17648"/>
                    </a:lnTo>
                    <a:lnTo>
                      <a:pt x="20531" y="19925"/>
                    </a:lnTo>
                    <a:lnTo>
                      <a:pt x="15399" y="21600"/>
                    </a:lnTo>
                    <a:lnTo>
                      <a:pt x="15399" y="20612"/>
                    </a:lnTo>
                    <a:cubicBezTo>
                      <a:pt x="6335" y="19533"/>
                      <a:pt x="2" y="15762"/>
                      <a:pt x="2" y="11444"/>
                    </a:cubicBezTo>
                    <a:close/>
                    <a:moveTo>
                      <a:pt x="20531" y="1976"/>
                    </a:moveTo>
                    <a:cubicBezTo>
                      <a:pt x="10022" y="1976"/>
                      <a:pt x="1210" y="5636"/>
                      <a:pt x="114" y="10456"/>
                    </a:cubicBezTo>
                    <a:cubicBezTo>
                      <a:pt x="-1069" y="5256"/>
                      <a:pt x="7113" y="597"/>
                      <a:pt x="18389" y="52"/>
                    </a:cubicBezTo>
                    <a:cubicBezTo>
                      <a:pt x="19101" y="17"/>
                      <a:pt x="19816" y="0"/>
                      <a:pt x="20531"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96" name="Shape"/>
              <p:cNvSpPr/>
              <p:nvPr/>
            </p:nvSpPr>
            <p:spPr>
              <a:xfrm rot="5400000">
                <a:off x="159664" y="-16408"/>
                <a:ext cx="101608" cy="134424"/>
              </a:xfrm>
              <a:custGeom>
                <a:avLst/>
                <a:gdLst/>
                <a:ahLst/>
                <a:cxnLst>
                  <a:cxn ang="0">
                    <a:pos x="wd2" y="hd2"/>
                  </a:cxn>
                  <a:cxn ang="5400000">
                    <a:pos x="wd2" y="hd2"/>
                  </a:cxn>
                  <a:cxn ang="10800000">
                    <a:pos x="wd2" y="hd2"/>
                  </a:cxn>
                  <a:cxn ang="16200000">
                    <a:pos x="wd2" y="hd2"/>
                  </a:cxn>
                </a:cxnLst>
                <a:rect l="0" t="0" r="r" b="b"/>
                <a:pathLst>
                  <a:path w="20531" h="21600" extrusionOk="0">
                    <a:moveTo>
                      <a:pt x="20531" y="4081"/>
                    </a:moveTo>
                    <a:cubicBezTo>
                      <a:pt x="10022" y="4081"/>
                      <a:pt x="1210" y="11642"/>
                      <a:pt x="114" y="21600"/>
                    </a:cubicBezTo>
                    <a:cubicBezTo>
                      <a:pt x="-1069" y="10857"/>
                      <a:pt x="7113" y="1234"/>
                      <a:pt x="18389" y="107"/>
                    </a:cubicBezTo>
                    <a:cubicBezTo>
                      <a:pt x="19101" y="36"/>
                      <a:pt x="19816" y="0"/>
                      <a:pt x="20531"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97" name="Line"/>
              <p:cNvSpPr/>
              <p:nvPr/>
            </p:nvSpPr>
            <p:spPr>
              <a:xfrm rot="5400000">
                <a:off x="88040" y="-88033"/>
                <a:ext cx="101600" cy="277681"/>
              </a:xfrm>
              <a:custGeom>
                <a:avLst/>
                <a:gdLst/>
                <a:ahLst/>
                <a:cxnLst>
                  <a:cxn ang="0">
                    <a:pos x="wd2" y="hd2"/>
                  </a:cxn>
                  <a:cxn ang="5400000">
                    <a:pos x="wd2" y="hd2"/>
                  </a:cxn>
                  <a:cxn ang="10800000">
                    <a:pos x="wd2" y="hd2"/>
                  </a:cxn>
                  <a:cxn ang="16200000">
                    <a:pos x="wd2" y="hd2"/>
                  </a:cxn>
                </a:cxnLst>
                <a:rect l="0" t="0" r="r" b="b"/>
                <a:pathLst>
                  <a:path w="21600" h="21600" extrusionOk="0">
                    <a:moveTo>
                      <a:pt x="0" y="9469"/>
                    </a:moveTo>
                    <a:cubicBezTo>
                      <a:pt x="0" y="13786"/>
                      <a:pt x="6663" y="17557"/>
                      <a:pt x="16200" y="18636"/>
                    </a:cubicBezTo>
                    <a:lnTo>
                      <a:pt x="16200" y="17648"/>
                    </a:lnTo>
                    <a:lnTo>
                      <a:pt x="21600" y="19925"/>
                    </a:lnTo>
                    <a:lnTo>
                      <a:pt x="16200" y="21600"/>
                    </a:lnTo>
                    <a:lnTo>
                      <a:pt x="16200" y="20612"/>
                    </a:lnTo>
                    <a:cubicBezTo>
                      <a:pt x="6663" y="19533"/>
                      <a:pt x="0" y="15762"/>
                      <a:pt x="0" y="11444"/>
                    </a:cubicBezTo>
                    <a:lnTo>
                      <a:pt x="0" y="9469"/>
                    </a:lnTo>
                    <a:cubicBezTo>
                      <a:pt x="0" y="4239"/>
                      <a:pt x="9671" y="0"/>
                      <a:pt x="21600" y="0"/>
                    </a:cubicBezTo>
                    <a:lnTo>
                      <a:pt x="21600" y="1976"/>
                    </a:lnTo>
                    <a:cubicBezTo>
                      <a:pt x="10543" y="1976"/>
                      <a:pt x="1272" y="5636"/>
                      <a:pt x="118" y="10456"/>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202" name="Curved Right Arrow 12"/>
            <p:cNvGrpSpPr/>
            <p:nvPr/>
          </p:nvGrpSpPr>
          <p:grpSpPr>
            <a:xfrm>
              <a:off x="248929" y="1398301"/>
              <a:ext cx="277760" cy="101609"/>
              <a:chOff x="0" y="0"/>
              <a:chExt cx="277759" cy="101607"/>
            </a:xfrm>
          </p:grpSpPr>
          <p:sp>
            <p:nvSpPr>
              <p:cNvPr id="199" name="Shape"/>
              <p:cNvSpPr/>
              <p:nvPr/>
            </p:nvSpPr>
            <p:spPr>
              <a:xfrm rot="16200000">
                <a:off x="88076" y="-88076"/>
                <a:ext cx="101608" cy="277759"/>
              </a:xfrm>
              <a:custGeom>
                <a:avLst/>
                <a:gdLst/>
                <a:ahLst/>
                <a:cxnLst>
                  <a:cxn ang="0">
                    <a:pos x="wd2" y="hd2"/>
                  </a:cxn>
                  <a:cxn ang="5400000">
                    <a:pos x="wd2" y="hd2"/>
                  </a:cxn>
                  <a:cxn ang="10800000">
                    <a:pos x="wd2" y="hd2"/>
                  </a:cxn>
                  <a:cxn ang="16200000">
                    <a:pos x="wd2" y="hd2"/>
                  </a:cxn>
                </a:cxnLst>
                <a:rect l="0" t="0" r="r" b="b"/>
                <a:pathLst>
                  <a:path w="20531" h="21600" extrusionOk="0">
                    <a:moveTo>
                      <a:pt x="2" y="9469"/>
                    </a:moveTo>
                    <a:cubicBezTo>
                      <a:pt x="2" y="13787"/>
                      <a:pt x="6335" y="17558"/>
                      <a:pt x="15399" y="18637"/>
                    </a:cubicBezTo>
                    <a:lnTo>
                      <a:pt x="15399" y="17650"/>
                    </a:lnTo>
                    <a:lnTo>
                      <a:pt x="20531" y="19925"/>
                    </a:lnTo>
                    <a:lnTo>
                      <a:pt x="15399" y="21600"/>
                    </a:lnTo>
                    <a:lnTo>
                      <a:pt x="15399" y="20612"/>
                    </a:lnTo>
                    <a:cubicBezTo>
                      <a:pt x="6334" y="19533"/>
                      <a:pt x="2" y="15762"/>
                      <a:pt x="2" y="11444"/>
                    </a:cubicBezTo>
                    <a:close/>
                    <a:moveTo>
                      <a:pt x="20531" y="1975"/>
                    </a:moveTo>
                    <a:cubicBezTo>
                      <a:pt x="10022" y="1975"/>
                      <a:pt x="1210" y="5636"/>
                      <a:pt x="114" y="10457"/>
                    </a:cubicBezTo>
                    <a:cubicBezTo>
                      <a:pt x="-1069" y="5256"/>
                      <a:pt x="7114" y="597"/>
                      <a:pt x="18390" y="52"/>
                    </a:cubicBezTo>
                    <a:cubicBezTo>
                      <a:pt x="19101" y="17"/>
                      <a:pt x="19816" y="0"/>
                      <a:pt x="20531"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00" name="Shape"/>
              <p:cNvSpPr/>
              <p:nvPr/>
            </p:nvSpPr>
            <p:spPr>
              <a:xfrm rot="16200000">
                <a:off x="16428" y="-16428"/>
                <a:ext cx="101608" cy="134464"/>
              </a:xfrm>
              <a:custGeom>
                <a:avLst/>
                <a:gdLst/>
                <a:ahLst/>
                <a:cxnLst>
                  <a:cxn ang="0">
                    <a:pos x="wd2" y="hd2"/>
                  </a:cxn>
                  <a:cxn ang="5400000">
                    <a:pos x="wd2" y="hd2"/>
                  </a:cxn>
                  <a:cxn ang="10800000">
                    <a:pos x="wd2" y="hd2"/>
                  </a:cxn>
                  <a:cxn ang="16200000">
                    <a:pos x="wd2" y="hd2"/>
                  </a:cxn>
                </a:cxnLst>
                <a:rect l="0" t="0" r="r" b="b"/>
                <a:pathLst>
                  <a:path w="20531" h="21600" extrusionOk="0">
                    <a:moveTo>
                      <a:pt x="20531" y="4080"/>
                    </a:moveTo>
                    <a:cubicBezTo>
                      <a:pt x="10022" y="4080"/>
                      <a:pt x="1210" y="11642"/>
                      <a:pt x="114" y="21600"/>
                    </a:cubicBezTo>
                    <a:cubicBezTo>
                      <a:pt x="-1069" y="10856"/>
                      <a:pt x="7114" y="1233"/>
                      <a:pt x="18390" y="107"/>
                    </a:cubicBezTo>
                    <a:cubicBezTo>
                      <a:pt x="19101" y="36"/>
                      <a:pt x="19816" y="0"/>
                      <a:pt x="20531"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01" name="Line"/>
              <p:cNvSpPr/>
              <p:nvPr/>
            </p:nvSpPr>
            <p:spPr>
              <a:xfrm rot="16200000">
                <a:off x="88079" y="-88080"/>
                <a:ext cx="101601" cy="277760"/>
              </a:xfrm>
              <a:custGeom>
                <a:avLst/>
                <a:gdLst/>
                <a:ahLst/>
                <a:cxnLst>
                  <a:cxn ang="0">
                    <a:pos x="wd2" y="hd2"/>
                  </a:cxn>
                  <a:cxn ang="5400000">
                    <a:pos x="wd2" y="hd2"/>
                  </a:cxn>
                  <a:cxn ang="10800000">
                    <a:pos x="wd2" y="hd2"/>
                  </a:cxn>
                  <a:cxn ang="16200000">
                    <a:pos x="wd2" y="hd2"/>
                  </a:cxn>
                </a:cxnLst>
                <a:rect l="0" t="0" r="r" b="b"/>
                <a:pathLst>
                  <a:path w="21600" h="21600" extrusionOk="0">
                    <a:moveTo>
                      <a:pt x="0" y="9469"/>
                    </a:moveTo>
                    <a:cubicBezTo>
                      <a:pt x="0" y="13787"/>
                      <a:pt x="6663" y="17558"/>
                      <a:pt x="16200" y="18637"/>
                    </a:cubicBezTo>
                    <a:lnTo>
                      <a:pt x="16200" y="17650"/>
                    </a:lnTo>
                    <a:lnTo>
                      <a:pt x="21600" y="19925"/>
                    </a:lnTo>
                    <a:lnTo>
                      <a:pt x="16200" y="21600"/>
                    </a:lnTo>
                    <a:lnTo>
                      <a:pt x="16200" y="20612"/>
                    </a:lnTo>
                    <a:cubicBezTo>
                      <a:pt x="6663" y="19533"/>
                      <a:pt x="0" y="15762"/>
                      <a:pt x="0" y="11444"/>
                    </a:cubicBezTo>
                    <a:lnTo>
                      <a:pt x="0" y="9469"/>
                    </a:lnTo>
                    <a:cubicBezTo>
                      <a:pt x="0" y="4239"/>
                      <a:pt x="9671" y="0"/>
                      <a:pt x="21600" y="0"/>
                    </a:cubicBezTo>
                    <a:lnTo>
                      <a:pt x="21600" y="1975"/>
                    </a:lnTo>
                    <a:cubicBezTo>
                      <a:pt x="10543" y="1975"/>
                      <a:pt x="1271" y="5636"/>
                      <a:pt x="118" y="10457"/>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203" name="Oval 13"/>
            <p:cNvSpPr/>
            <p:nvPr/>
          </p:nvSpPr>
          <p:spPr>
            <a:xfrm>
              <a:off x="295934" y="1309507"/>
              <a:ext cx="168929" cy="152401"/>
            </a:xfrm>
            <a:prstGeom prst="ellipse">
              <a:avLst/>
            </a:prstGeom>
            <a:solidFill>
              <a:srgbClr val="6D6D6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221" name="Group 14"/>
          <p:cNvGrpSpPr/>
          <p:nvPr/>
        </p:nvGrpSpPr>
        <p:grpSpPr>
          <a:xfrm>
            <a:off x="2438400" y="4343400"/>
            <a:ext cx="5867401" cy="1524001"/>
            <a:chOff x="0" y="0"/>
            <a:chExt cx="5867400" cy="1523999"/>
          </a:xfrm>
        </p:grpSpPr>
        <p:sp>
          <p:nvSpPr>
            <p:cNvPr id="205" name="Rectangle 15"/>
            <p:cNvSpPr/>
            <p:nvPr/>
          </p:nvSpPr>
          <p:spPr>
            <a:xfrm>
              <a:off x="11261" y="1168400"/>
              <a:ext cx="1576653" cy="355600"/>
            </a:xfrm>
            <a:prstGeom prst="rect">
              <a:avLst/>
            </a:pr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6" name="Isosceles Triangle 16"/>
            <p:cNvSpPr/>
            <p:nvPr/>
          </p:nvSpPr>
          <p:spPr>
            <a:xfrm rot="10800000" flipH="1">
              <a:off x="1362678" y="152400"/>
              <a:ext cx="4504723" cy="1016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7" y="0"/>
                  </a:lnTo>
                  <a:lnTo>
                    <a:pt x="21600" y="21600"/>
                  </a:lnTo>
                  <a:close/>
                </a:path>
              </a:pathLst>
            </a:cu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7" name="Trapezoid 17"/>
            <p:cNvSpPr/>
            <p:nvPr/>
          </p:nvSpPr>
          <p:spPr>
            <a:xfrm>
              <a:off x="574352" y="0"/>
              <a:ext cx="1013562" cy="1168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8" name="Rectangle 18"/>
            <p:cNvSpPr/>
            <p:nvPr/>
          </p:nvSpPr>
          <p:spPr>
            <a:xfrm rot="16200000">
              <a:off x="963620" y="1122251"/>
              <a:ext cx="325120" cy="112619"/>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09" name="Rectangle 19"/>
            <p:cNvSpPr/>
            <p:nvPr/>
          </p:nvSpPr>
          <p:spPr>
            <a:xfrm>
              <a:off x="0" y="1290319"/>
              <a:ext cx="1182489" cy="101600"/>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10" name="Rectangle 20"/>
            <p:cNvSpPr/>
            <p:nvPr/>
          </p:nvSpPr>
          <p:spPr>
            <a:xfrm>
              <a:off x="1069871" y="965200"/>
              <a:ext cx="563091" cy="101600"/>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214" name="Curved Right Arrow 21"/>
            <p:cNvGrpSpPr/>
            <p:nvPr/>
          </p:nvGrpSpPr>
          <p:grpSpPr>
            <a:xfrm>
              <a:off x="234106" y="1269991"/>
              <a:ext cx="277681" cy="101608"/>
              <a:chOff x="0" y="0"/>
              <a:chExt cx="277679" cy="101607"/>
            </a:xfrm>
          </p:grpSpPr>
          <p:sp>
            <p:nvSpPr>
              <p:cNvPr id="211" name="Shape"/>
              <p:cNvSpPr/>
              <p:nvPr/>
            </p:nvSpPr>
            <p:spPr>
              <a:xfrm rot="5400000">
                <a:off x="88036" y="-88037"/>
                <a:ext cx="101608" cy="277681"/>
              </a:xfrm>
              <a:custGeom>
                <a:avLst/>
                <a:gdLst/>
                <a:ahLst/>
                <a:cxnLst>
                  <a:cxn ang="0">
                    <a:pos x="wd2" y="hd2"/>
                  </a:cxn>
                  <a:cxn ang="5400000">
                    <a:pos x="wd2" y="hd2"/>
                  </a:cxn>
                  <a:cxn ang="10800000">
                    <a:pos x="wd2" y="hd2"/>
                  </a:cxn>
                  <a:cxn ang="16200000">
                    <a:pos x="wd2" y="hd2"/>
                  </a:cxn>
                </a:cxnLst>
                <a:rect l="0" t="0" r="r" b="b"/>
                <a:pathLst>
                  <a:path w="20531" h="21600" extrusionOk="0">
                    <a:moveTo>
                      <a:pt x="2" y="9469"/>
                    </a:moveTo>
                    <a:cubicBezTo>
                      <a:pt x="2" y="13786"/>
                      <a:pt x="6335" y="17557"/>
                      <a:pt x="15399" y="18636"/>
                    </a:cubicBezTo>
                    <a:lnTo>
                      <a:pt x="15399" y="17648"/>
                    </a:lnTo>
                    <a:lnTo>
                      <a:pt x="20531" y="19925"/>
                    </a:lnTo>
                    <a:lnTo>
                      <a:pt x="15399" y="21600"/>
                    </a:lnTo>
                    <a:lnTo>
                      <a:pt x="15399" y="20612"/>
                    </a:lnTo>
                    <a:cubicBezTo>
                      <a:pt x="6335" y="19533"/>
                      <a:pt x="2" y="15762"/>
                      <a:pt x="2" y="11444"/>
                    </a:cubicBezTo>
                    <a:close/>
                    <a:moveTo>
                      <a:pt x="20531" y="1976"/>
                    </a:moveTo>
                    <a:cubicBezTo>
                      <a:pt x="10022" y="1976"/>
                      <a:pt x="1210" y="5636"/>
                      <a:pt x="114" y="10456"/>
                    </a:cubicBezTo>
                    <a:cubicBezTo>
                      <a:pt x="-1069" y="5256"/>
                      <a:pt x="7113" y="597"/>
                      <a:pt x="18389" y="52"/>
                    </a:cubicBezTo>
                    <a:cubicBezTo>
                      <a:pt x="19101" y="17"/>
                      <a:pt x="19816" y="0"/>
                      <a:pt x="20531"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12" name="Shape"/>
              <p:cNvSpPr/>
              <p:nvPr/>
            </p:nvSpPr>
            <p:spPr>
              <a:xfrm rot="5400000">
                <a:off x="159664" y="-16408"/>
                <a:ext cx="101608" cy="134424"/>
              </a:xfrm>
              <a:custGeom>
                <a:avLst/>
                <a:gdLst/>
                <a:ahLst/>
                <a:cxnLst>
                  <a:cxn ang="0">
                    <a:pos x="wd2" y="hd2"/>
                  </a:cxn>
                  <a:cxn ang="5400000">
                    <a:pos x="wd2" y="hd2"/>
                  </a:cxn>
                  <a:cxn ang="10800000">
                    <a:pos x="wd2" y="hd2"/>
                  </a:cxn>
                  <a:cxn ang="16200000">
                    <a:pos x="wd2" y="hd2"/>
                  </a:cxn>
                </a:cxnLst>
                <a:rect l="0" t="0" r="r" b="b"/>
                <a:pathLst>
                  <a:path w="20531" h="21600" extrusionOk="0">
                    <a:moveTo>
                      <a:pt x="20531" y="4081"/>
                    </a:moveTo>
                    <a:cubicBezTo>
                      <a:pt x="10022" y="4081"/>
                      <a:pt x="1210" y="11642"/>
                      <a:pt x="114" y="21600"/>
                    </a:cubicBezTo>
                    <a:cubicBezTo>
                      <a:pt x="-1069" y="10857"/>
                      <a:pt x="7113" y="1234"/>
                      <a:pt x="18389" y="107"/>
                    </a:cubicBezTo>
                    <a:cubicBezTo>
                      <a:pt x="19101" y="36"/>
                      <a:pt x="19816" y="0"/>
                      <a:pt x="20531"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13" name="Line"/>
              <p:cNvSpPr/>
              <p:nvPr/>
            </p:nvSpPr>
            <p:spPr>
              <a:xfrm rot="5400000">
                <a:off x="88040" y="-88033"/>
                <a:ext cx="101600" cy="277681"/>
              </a:xfrm>
              <a:custGeom>
                <a:avLst/>
                <a:gdLst/>
                <a:ahLst/>
                <a:cxnLst>
                  <a:cxn ang="0">
                    <a:pos x="wd2" y="hd2"/>
                  </a:cxn>
                  <a:cxn ang="5400000">
                    <a:pos x="wd2" y="hd2"/>
                  </a:cxn>
                  <a:cxn ang="10800000">
                    <a:pos x="wd2" y="hd2"/>
                  </a:cxn>
                  <a:cxn ang="16200000">
                    <a:pos x="wd2" y="hd2"/>
                  </a:cxn>
                </a:cxnLst>
                <a:rect l="0" t="0" r="r" b="b"/>
                <a:pathLst>
                  <a:path w="21600" h="21600" extrusionOk="0">
                    <a:moveTo>
                      <a:pt x="0" y="9469"/>
                    </a:moveTo>
                    <a:cubicBezTo>
                      <a:pt x="0" y="13786"/>
                      <a:pt x="6663" y="17557"/>
                      <a:pt x="16200" y="18636"/>
                    </a:cubicBezTo>
                    <a:lnTo>
                      <a:pt x="16200" y="17648"/>
                    </a:lnTo>
                    <a:lnTo>
                      <a:pt x="21600" y="19925"/>
                    </a:lnTo>
                    <a:lnTo>
                      <a:pt x="16200" y="21600"/>
                    </a:lnTo>
                    <a:lnTo>
                      <a:pt x="16200" y="20612"/>
                    </a:lnTo>
                    <a:cubicBezTo>
                      <a:pt x="6663" y="19533"/>
                      <a:pt x="0" y="15762"/>
                      <a:pt x="0" y="11444"/>
                    </a:cubicBezTo>
                    <a:lnTo>
                      <a:pt x="0" y="9469"/>
                    </a:lnTo>
                    <a:cubicBezTo>
                      <a:pt x="0" y="4239"/>
                      <a:pt x="9671" y="0"/>
                      <a:pt x="21600" y="0"/>
                    </a:cubicBezTo>
                    <a:lnTo>
                      <a:pt x="21600" y="1976"/>
                    </a:lnTo>
                    <a:cubicBezTo>
                      <a:pt x="10543" y="1976"/>
                      <a:pt x="1272" y="5636"/>
                      <a:pt x="118" y="10456"/>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218" name="Curved Right Arrow 22"/>
            <p:cNvGrpSpPr/>
            <p:nvPr/>
          </p:nvGrpSpPr>
          <p:grpSpPr>
            <a:xfrm>
              <a:off x="248929" y="1398301"/>
              <a:ext cx="277760" cy="101609"/>
              <a:chOff x="0" y="0"/>
              <a:chExt cx="277759" cy="101607"/>
            </a:xfrm>
          </p:grpSpPr>
          <p:sp>
            <p:nvSpPr>
              <p:cNvPr id="215" name="Shape"/>
              <p:cNvSpPr/>
              <p:nvPr/>
            </p:nvSpPr>
            <p:spPr>
              <a:xfrm rot="16200000">
                <a:off x="88076" y="-88076"/>
                <a:ext cx="101608" cy="277759"/>
              </a:xfrm>
              <a:custGeom>
                <a:avLst/>
                <a:gdLst/>
                <a:ahLst/>
                <a:cxnLst>
                  <a:cxn ang="0">
                    <a:pos x="wd2" y="hd2"/>
                  </a:cxn>
                  <a:cxn ang="5400000">
                    <a:pos x="wd2" y="hd2"/>
                  </a:cxn>
                  <a:cxn ang="10800000">
                    <a:pos x="wd2" y="hd2"/>
                  </a:cxn>
                  <a:cxn ang="16200000">
                    <a:pos x="wd2" y="hd2"/>
                  </a:cxn>
                </a:cxnLst>
                <a:rect l="0" t="0" r="r" b="b"/>
                <a:pathLst>
                  <a:path w="20531" h="21600" extrusionOk="0">
                    <a:moveTo>
                      <a:pt x="2" y="9469"/>
                    </a:moveTo>
                    <a:cubicBezTo>
                      <a:pt x="2" y="13787"/>
                      <a:pt x="6335" y="17558"/>
                      <a:pt x="15399" y="18637"/>
                    </a:cubicBezTo>
                    <a:lnTo>
                      <a:pt x="15399" y="17650"/>
                    </a:lnTo>
                    <a:lnTo>
                      <a:pt x="20531" y="19925"/>
                    </a:lnTo>
                    <a:lnTo>
                      <a:pt x="15399" y="21600"/>
                    </a:lnTo>
                    <a:lnTo>
                      <a:pt x="15399" y="20612"/>
                    </a:lnTo>
                    <a:cubicBezTo>
                      <a:pt x="6334" y="19533"/>
                      <a:pt x="2" y="15762"/>
                      <a:pt x="2" y="11444"/>
                    </a:cubicBezTo>
                    <a:close/>
                    <a:moveTo>
                      <a:pt x="20531" y="1975"/>
                    </a:moveTo>
                    <a:cubicBezTo>
                      <a:pt x="10022" y="1975"/>
                      <a:pt x="1210" y="5636"/>
                      <a:pt x="114" y="10457"/>
                    </a:cubicBezTo>
                    <a:cubicBezTo>
                      <a:pt x="-1069" y="5256"/>
                      <a:pt x="7114" y="597"/>
                      <a:pt x="18390" y="52"/>
                    </a:cubicBezTo>
                    <a:cubicBezTo>
                      <a:pt x="19101" y="17"/>
                      <a:pt x="19816" y="0"/>
                      <a:pt x="20531"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16" name="Shape"/>
              <p:cNvSpPr/>
              <p:nvPr/>
            </p:nvSpPr>
            <p:spPr>
              <a:xfrm rot="16200000">
                <a:off x="16428" y="-16428"/>
                <a:ext cx="101608" cy="134464"/>
              </a:xfrm>
              <a:custGeom>
                <a:avLst/>
                <a:gdLst/>
                <a:ahLst/>
                <a:cxnLst>
                  <a:cxn ang="0">
                    <a:pos x="wd2" y="hd2"/>
                  </a:cxn>
                  <a:cxn ang="5400000">
                    <a:pos x="wd2" y="hd2"/>
                  </a:cxn>
                  <a:cxn ang="10800000">
                    <a:pos x="wd2" y="hd2"/>
                  </a:cxn>
                  <a:cxn ang="16200000">
                    <a:pos x="wd2" y="hd2"/>
                  </a:cxn>
                </a:cxnLst>
                <a:rect l="0" t="0" r="r" b="b"/>
                <a:pathLst>
                  <a:path w="20531" h="21600" extrusionOk="0">
                    <a:moveTo>
                      <a:pt x="20531" y="4080"/>
                    </a:moveTo>
                    <a:cubicBezTo>
                      <a:pt x="10022" y="4080"/>
                      <a:pt x="1210" y="11642"/>
                      <a:pt x="114" y="21600"/>
                    </a:cubicBezTo>
                    <a:cubicBezTo>
                      <a:pt x="-1069" y="10856"/>
                      <a:pt x="7114" y="1233"/>
                      <a:pt x="18390" y="107"/>
                    </a:cubicBezTo>
                    <a:cubicBezTo>
                      <a:pt x="19101" y="36"/>
                      <a:pt x="19816" y="0"/>
                      <a:pt x="20531"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17" name="Line"/>
              <p:cNvSpPr/>
              <p:nvPr/>
            </p:nvSpPr>
            <p:spPr>
              <a:xfrm rot="16200000">
                <a:off x="88079" y="-88080"/>
                <a:ext cx="101601" cy="277760"/>
              </a:xfrm>
              <a:custGeom>
                <a:avLst/>
                <a:gdLst/>
                <a:ahLst/>
                <a:cxnLst>
                  <a:cxn ang="0">
                    <a:pos x="wd2" y="hd2"/>
                  </a:cxn>
                  <a:cxn ang="5400000">
                    <a:pos x="wd2" y="hd2"/>
                  </a:cxn>
                  <a:cxn ang="10800000">
                    <a:pos x="wd2" y="hd2"/>
                  </a:cxn>
                  <a:cxn ang="16200000">
                    <a:pos x="wd2" y="hd2"/>
                  </a:cxn>
                </a:cxnLst>
                <a:rect l="0" t="0" r="r" b="b"/>
                <a:pathLst>
                  <a:path w="21600" h="21600" extrusionOk="0">
                    <a:moveTo>
                      <a:pt x="0" y="9469"/>
                    </a:moveTo>
                    <a:cubicBezTo>
                      <a:pt x="0" y="13787"/>
                      <a:pt x="6663" y="17558"/>
                      <a:pt x="16200" y="18637"/>
                    </a:cubicBezTo>
                    <a:lnTo>
                      <a:pt x="16200" y="17650"/>
                    </a:lnTo>
                    <a:lnTo>
                      <a:pt x="21600" y="19925"/>
                    </a:lnTo>
                    <a:lnTo>
                      <a:pt x="16200" y="21600"/>
                    </a:lnTo>
                    <a:lnTo>
                      <a:pt x="16200" y="20612"/>
                    </a:lnTo>
                    <a:cubicBezTo>
                      <a:pt x="6663" y="19533"/>
                      <a:pt x="0" y="15762"/>
                      <a:pt x="0" y="11444"/>
                    </a:cubicBezTo>
                    <a:lnTo>
                      <a:pt x="0" y="9469"/>
                    </a:lnTo>
                    <a:cubicBezTo>
                      <a:pt x="0" y="4239"/>
                      <a:pt x="9671" y="0"/>
                      <a:pt x="21600" y="0"/>
                    </a:cubicBezTo>
                    <a:lnTo>
                      <a:pt x="21600" y="1975"/>
                    </a:lnTo>
                    <a:cubicBezTo>
                      <a:pt x="10543" y="1975"/>
                      <a:pt x="1271" y="5636"/>
                      <a:pt x="118" y="10457"/>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219" name="Oval 23"/>
            <p:cNvSpPr/>
            <p:nvPr/>
          </p:nvSpPr>
          <p:spPr>
            <a:xfrm>
              <a:off x="295934" y="1309507"/>
              <a:ext cx="168929" cy="152401"/>
            </a:xfrm>
            <a:prstGeom prst="ellipse">
              <a:avLst/>
            </a:prstGeom>
            <a:solidFill>
              <a:srgbClr val="6D6D6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0" name="Isosceles Triangle 24"/>
            <p:cNvSpPr/>
            <p:nvPr/>
          </p:nvSpPr>
          <p:spPr>
            <a:xfrm rot="10800000" flipH="1">
              <a:off x="1430249" y="406399"/>
              <a:ext cx="3378542" cy="762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2" y="0"/>
                  </a:lnTo>
                  <a:lnTo>
                    <a:pt x="21600" y="21600"/>
                  </a:lnTo>
                  <a:close/>
                </a:path>
              </a:pathLst>
            </a:custGeom>
            <a:solidFill>
              <a:srgbClr val="804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222" name="Rectangle 3"/>
          <p:cNvSpPr txBox="1"/>
          <p:nvPr/>
        </p:nvSpPr>
        <p:spPr>
          <a:xfrm>
            <a:off x="5486400" y="5562600"/>
            <a:ext cx="3276600" cy="31339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Blocking flow to Power House!</a:t>
            </a:r>
          </a:p>
        </p:txBody>
      </p:sp>
      <p:sp>
        <p:nvSpPr>
          <p:cNvPr id="223" name="Straight Connector 26"/>
          <p:cNvSpPr/>
          <p:nvPr/>
        </p:nvSpPr>
        <p:spPr>
          <a:xfrm>
            <a:off x="4114799" y="5410200"/>
            <a:ext cx="1295401" cy="304800"/>
          </a:xfrm>
          <a:prstGeom prst="line">
            <a:avLst/>
          </a:prstGeom>
          <a:solidFill>
            <a:schemeClr val="accent1"/>
          </a:solidFill>
          <a:ln w="12700">
            <a:solidFill>
              <a:srgbClr val="FFFFFF"/>
            </a:solidFill>
          </a:ln>
        </p:spPr>
        <p:txBody>
          <a:bodyPr lIns="45719" rIns="45719"/>
          <a:lstStyle/>
          <a:p>
            <a:pPr>
              <a:defRPr>
                <a:solidFill>
                  <a:srgbClr val="FFFFFF"/>
                </a:solidFill>
              </a:defRPr>
            </a:pPr>
            <a:endParaRP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5" name="Rectangle 5"/>
          <p:cNvSpPr txBox="1"/>
          <p:nvPr/>
        </p:nvSpPr>
        <p:spPr>
          <a:xfrm>
            <a:off x="304800" y="6178922"/>
            <a:ext cx="8534400" cy="6198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https://www.ncbi.nlm.nih.gov/pmc/articles/PMC1257552/</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https://www.washingtonpost.com/news/energy-environment/wp/2018/02/05/the-arctic-is-full-of-toxic-mercury-and-climate-change-is-going-to-release-it/?utm_term=.f33976d94dfb</a:t>
            </a:r>
          </a:p>
        </p:txBody>
      </p:sp>
      <p:sp>
        <p:nvSpPr>
          <p:cNvPr id="786" name="Rectangle 2"/>
          <p:cNvSpPr txBox="1">
            <a:spLocks noGrp="1"/>
          </p:cNvSpPr>
          <p:nvPr>
            <p:ph type="title"/>
          </p:nvPr>
        </p:nvSpPr>
        <p:spPr>
          <a:xfrm>
            <a:off x="0" y="142458"/>
            <a:ext cx="9144000" cy="537633"/>
          </a:xfrm>
          <a:prstGeom prst="rect">
            <a:avLst/>
          </a:prstGeom>
        </p:spPr>
        <p:txBody>
          <a:bodyPr/>
          <a:lstStyle>
            <a:lvl1pPr>
              <a:defRPr sz="2000" b="1"/>
            </a:lvl1pPr>
          </a:lstStyle>
          <a:p>
            <a:r>
              <a:t>Liberation of soil mercury into newly filled reservoirs?</a:t>
            </a:r>
          </a:p>
        </p:txBody>
      </p:sp>
      <p:sp>
        <p:nvSpPr>
          <p:cNvPr id="787" name="Rectangle 3"/>
          <p:cNvSpPr txBox="1">
            <a:spLocks noGrp="1"/>
          </p:cNvSpPr>
          <p:nvPr>
            <p:ph type="body" idx="1"/>
          </p:nvPr>
        </p:nvSpPr>
        <p:spPr>
          <a:xfrm>
            <a:off x="67094" y="891208"/>
            <a:ext cx="9076906" cy="5403569"/>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Most of us have heard about mercury's toxic effects (e.g., the "Mad Hatter") </a:t>
            </a:r>
            <a:r>
              <a:rPr baseline="30000"/>
              <a:t>1</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And that its toxicity is enhanced by its ability to readily vaporize and migrate</a:t>
            </a:r>
            <a:endParaRPr baseline="30000"/>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Mercury, from both natural minerals and manmade pollution (e.g., coal combustion)</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is thus being continuously released into the earth's atmosphere</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But I was surprised to learn that Arctic soil is particularly rich in mercury </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Do low low temperatures cause mercury vapor to preferentially condense there? </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No, it's more complicated: Plants pull minute amounts of mercury out of the air</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But when a plant dies and decays, its mercury then returns to the atmosphere</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b="1">
                <a:latin typeface="+mn-lt"/>
                <a:ea typeface="+mn-ea"/>
                <a:cs typeface="+mn-cs"/>
                <a:sym typeface="Arial"/>
              </a:defRPr>
            </a:pPr>
            <a:r>
              <a:t>Except in the Arctic: </a:t>
            </a:r>
            <a:r>
              <a:rPr b="0"/>
              <a:t>Where plant + mercury are incorporated into the permafrost </a:t>
            </a:r>
            <a:r>
              <a:rPr b="0" baseline="30000"/>
              <a:t>2</a:t>
            </a:r>
          </a:p>
          <a:p>
            <a:pPr>
              <a:tabLst>
                <a:tab pos="457200" algn="l"/>
                <a:tab pos="914400" algn="l"/>
                <a:tab pos="1371600" algn="l"/>
                <a:tab pos="1828800" algn="l"/>
                <a:tab pos="2286000" algn="l"/>
              </a:tabLst>
              <a:defRPr sz="9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So climate-change-thawed permafrost could liberate both methane </a:t>
            </a:r>
            <a:r>
              <a:rPr b="1"/>
              <a:t>and</a:t>
            </a:r>
            <a:r>
              <a:t> mercury! </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9" name="Rectangle 5"/>
          <p:cNvSpPr txBox="1"/>
          <p:nvPr/>
        </p:nvSpPr>
        <p:spPr>
          <a:xfrm>
            <a:off x="304800" y="6400893"/>
            <a:ext cx="8534400" cy="4420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http://www.hydroquebec.com/sustainable-development/documentation-center/mercury-reservoirs.html</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https://www.sciencedirect.com/science/article/pii/S0048969705006637</a:t>
            </a:r>
          </a:p>
        </p:txBody>
      </p:sp>
      <p:sp>
        <p:nvSpPr>
          <p:cNvPr id="790" name="Rectangle 2"/>
          <p:cNvSpPr txBox="1">
            <a:spLocks noGrp="1"/>
          </p:cNvSpPr>
          <p:nvPr>
            <p:ph type="title"/>
          </p:nvPr>
        </p:nvSpPr>
        <p:spPr>
          <a:xfrm>
            <a:off x="0" y="131415"/>
            <a:ext cx="9144000" cy="537633"/>
          </a:xfrm>
          <a:prstGeom prst="rect">
            <a:avLst/>
          </a:prstGeom>
        </p:spPr>
        <p:txBody>
          <a:bodyPr/>
          <a:lstStyle>
            <a:lvl1pPr>
              <a:defRPr sz="2000"/>
            </a:lvl1pPr>
          </a:lstStyle>
          <a:p>
            <a:r>
              <a:t>Fortunately, the immediate hazard is mitigated by the fact that:</a:t>
            </a:r>
          </a:p>
        </p:txBody>
      </p:sp>
      <p:sp>
        <p:nvSpPr>
          <p:cNvPr id="791" name="Rectangle 3"/>
          <p:cNvSpPr txBox="1">
            <a:spLocks noGrp="1"/>
          </p:cNvSpPr>
          <p:nvPr>
            <p:ph type="body" idx="1"/>
          </p:nvPr>
        </p:nvSpPr>
        <p:spPr>
          <a:xfrm>
            <a:off x="111266" y="802864"/>
            <a:ext cx="9010647" cy="5403569"/>
          </a:xfrm>
          <a:prstGeom prst="rect">
            <a:avLst/>
          </a:prstGeom>
        </p:spPr>
        <p:txBody>
          <a:bodyPr/>
          <a:lstStyle/>
          <a:p>
            <a:pPr defTabSz="896111">
              <a:tabLst>
                <a:tab pos="444500" algn="l"/>
                <a:tab pos="889000" algn="l"/>
                <a:tab pos="1333500" algn="l"/>
                <a:tab pos="1790700" algn="l"/>
                <a:tab pos="2235200" algn="l"/>
              </a:tabLst>
              <a:defRPr sz="1764" b="1">
                <a:effectLst>
                  <a:outerShdw blurRad="37338" dist="37338" dir="2700000" rotWithShape="0">
                    <a:srgbClr val="000000"/>
                  </a:outerShdw>
                </a:effectLst>
                <a:latin typeface="+mn-lt"/>
                <a:ea typeface="+mn-ea"/>
                <a:cs typeface="+mn-cs"/>
                <a:sym typeface="Arial"/>
              </a:defRPr>
            </a:pPr>
            <a:r>
              <a:t>Common simple mercury has limited toxicity</a:t>
            </a:r>
          </a:p>
          <a:p>
            <a:pPr defTabSz="896111">
              <a:tabLst>
                <a:tab pos="444500" algn="l"/>
                <a:tab pos="889000" algn="l"/>
                <a:tab pos="1333500" algn="l"/>
                <a:tab pos="1790700" algn="l"/>
                <a:tab pos="2235200" algn="l"/>
              </a:tabLst>
              <a:defRPr sz="686">
                <a:effectLst>
                  <a:outerShdw blurRad="37338" dist="37338" dir="2700000" rotWithShape="0">
                    <a:srgbClr val="000000"/>
                  </a:outerShdw>
                </a:effectLst>
                <a:latin typeface="+mn-lt"/>
                <a:ea typeface="+mn-ea"/>
                <a:cs typeface="+mn-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n-lt"/>
                <a:ea typeface="+mn-ea"/>
                <a:cs typeface="+mn-cs"/>
                <a:sym typeface="Arial"/>
              </a:defRPr>
            </a:pPr>
            <a:r>
              <a:t>	But mercury becomes much more toxic when it links up with organic compounds</a:t>
            </a:r>
          </a:p>
          <a:p>
            <a:pPr defTabSz="896111">
              <a:tabLst>
                <a:tab pos="444500" algn="l"/>
                <a:tab pos="889000" algn="l"/>
                <a:tab pos="1333500" algn="l"/>
                <a:tab pos="1790700" algn="l"/>
                <a:tab pos="2235200" algn="l"/>
              </a:tabLst>
              <a:defRPr sz="686">
                <a:effectLst>
                  <a:outerShdw blurRad="37338" dist="37338" dir="2700000" rotWithShape="0">
                    <a:srgbClr val="000000"/>
                  </a:outerShdw>
                </a:effectLst>
                <a:latin typeface="+mn-lt"/>
                <a:ea typeface="+mn-ea"/>
                <a:cs typeface="+mn-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n-lt"/>
                <a:ea typeface="+mn-ea"/>
                <a:cs typeface="+mn-cs"/>
                <a:sym typeface="Arial"/>
              </a:defRPr>
            </a:pPr>
            <a:r>
              <a:t>		With a particularly toxic combination being water-soluble </a:t>
            </a:r>
            <a:r>
              <a:rPr b="1"/>
              <a:t>methyl-mercury</a:t>
            </a:r>
          </a:p>
          <a:p>
            <a:pPr defTabSz="896111">
              <a:tabLst>
                <a:tab pos="444500" algn="l"/>
                <a:tab pos="889000" algn="l"/>
                <a:tab pos="1333500" algn="l"/>
                <a:tab pos="1790700" algn="l"/>
                <a:tab pos="2235200" algn="l"/>
              </a:tabLst>
              <a:defRPr sz="1372">
                <a:effectLst>
                  <a:outerShdw blurRad="37338" dist="37338" dir="2700000" rotWithShape="0">
                    <a:srgbClr val="000000"/>
                  </a:outerShdw>
                </a:effectLst>
                <a:latin typeface="+mn-lt"/>
                <a:ea typeface="+mn-ea"/>
                <a:cs typeface="+mn-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n-lt"/>
                <a:ea typeface="+mn-ea"/>
                <a:cs typeface="+mn-cs"/>
                <a:sym typeface="Arial"/>
              </a:defRPr>
            </a:pPr>
            <a:r>
              <a:t>How and when does methyl-mercury naturally form?</a:t>
            </a:r>
          </a:p>
          <a:p>
            <a:pPr defTabSz="896111">
              <a:tabLst>
                <a:tab pos="444500" algn="l"/>
                <a:tab pos="889000" algn="l"/>
                <a:tab pos="1333500" algn="l"/>
                <a:tab pos="1790700" algn="l"/>
                <a:tab pos="2235200" algn="l"/>
              </a:tabLst>
              <a:defRPr sz="686">
                <a:effectLst>
                  <a:outerShdw blurRad="37338" dist="37338" dir="2700000" rotWithShape="0">
                    <a:srgbClr val="000000"/>
                  </a:outerShdw>
                </a:effectLst>
                <a:latin typeface="+mn-lt"/>
                <a:ea typeface="+mn-ea"/>
                <a:cs typeface="+mn-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n-lt"/>
                <a:ea typeface="+mn-ea"/>
                <a:cs typeface="+mn-cs"/>
                <a:sym typeface="Arial"/>
              </a:defRPr>
            </a:pPr>
            <a:r>
              <a:t>	When water-borne bacteria digest mercury-containing dead plant matter</a:t>
            </a:r>
          </a:p>
          <a:p>
            <a:pPr defTabSz="896111">
              <a:tabLst>
                <a:tab pos="444500" algn="l"/>
                <a:tab pos="889000" algn="l"/>
                <a:tab pos="1333500" algn="l"/>
                <a:tab pos="1790700" algn="l"/>
                <a:tab pos="2235200" algn="l"/>
              </a:tabLst>
              <a:defRPr sz="784">
                <a:effectLst>
                  <a:outerShdw blurRad="37338" dist="37338" dir="2700000" rotWithShape="0">
                    <a:srgbClr val="000000"/>
                  </a:outerShdw>
                </a:effectLst>
                <a:latin typeface="+mn-lt"/>
                <a:ea typeface="+mn-ea"/>
                <a:cs typeface="+mn-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n-lt"/>
                <a:ea typeface="+mn-ea"/>
                <a:cs typeface="+mn-cs"/>
                <a:sym typeface="Arial"/>
              </a:defRPr>
            </a:pPr>
            <a:r>
              <a:t>		Thereby liberating and dispersing methyl-mercury into that water</a:t>
            </a:r>
          </a:p>
          <a:p>
            <a:pPr defTabSz="896111">
              <a:tabLst>
                <a:tab pos="444500" algn="l"/>
                <a:tab pos="889000" algn="l"/>
                <a:tab pos="1333500" algn="l"/>
                <a:tab pos="1790700" algn="l"/>
                <a:tab pos="2235200" algn="l"/>
              </a:tabLst>
              <a:defRPr sz="1568">
                <a:effectLst>
                  <a:outerShdw blurRad="37338" dist="37338" dir="2700000" rotWithShape="0">
                    <a:srgbClr val="000000"/>
                  </a:outerShdw>
                </a:effectLst>
                <a:latin typeface="+mn-lt"/>
                <a:ea typeface="+mn-ea"/>
                <a:cs typeface="+mn-cs"/>
                <a:sym typeface="Arial"/>
              </a:defRPr>
            </a:pPr>
            <a:endParaRPr/>
          </a:p>
          <a:p>
            <a:pPr algn="ctr" defTabSz="896111">
              <a:tabLst>
                <a:tab pos="444500" algn="l"/>
                <a:tab pos="889000" algn="l"/>
                <a:tab pos="1333500" algn="l"/>
                <a:tab pos="1790700" algn="l"/>
                <a:tab pos="2235200" algn="l"/>
              </a:tabLst>
              <a:defRPr sz="1764" b="1">
                <a:effectLst>
                  <a:outerShdw blurRad="37338" dist="37338" dir="2700000" rotWithShape="0">
                    <a:srgbClr val="000000"/>
                  </a:outerShdw>
                </a:effectLst>
                <a:latin typeface="+mn-lt"/>
                <a:ea typeface="+mn-ea"/>
                <a:cs typeface="+mn-cs"/>
                <a:sym typeface="Arial"/>
              </a:defRPr>
            </a:pPr>
            <a:r>
              <a:t>Which happens when a new hydro reservoir floods Arctic permafrost </a:t>
            </a:r>
          </a:p>
          <a:p>
            <a:pPr defTabSz="896111">
              <a:tabLst>
                <a:tab pos="444500" algn="l"/>
                <a:tab pos="889000" algn="l"/>
                <a:tab pos="1333500" algn="l"/>
                <a:tab pos="1790700" algn="l"/>
                <a:tab pos="2235200" algn="l"/>
              </a:tabLst>
              <a:defRPr sz="1176">
                <a:effectLst>
                  <a:outerShdw blurRad="37338" dist="37338" dir="2700000" rotWithShape="0">
                    <a:srgbClr val="000000"/>
                  </a:outerShdw>
                </a:effectLst>
                <a:latin typeface="+mn-lt"/>
                <a:ea typeface="+mn-ea"/>
                <a:cs typeface="+mn-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n-lt"/>
                <a:ea typeface="+mn-ea"/>
                <a:cs typeface="+mn-cs"/>
                <a:sym typeface="Arial"/>
              </a:defRPr>
            </a:pPr>
            <a:r>
              <a:t>This is not news to the Canadian hydroelectric industry </a:t>
            </a:r>
            <a:r>
              <a:rPr baseline="29959"/>
              <a:t>1</a:t>
            </a:r>
          </a:p>
          <a:p>
            <a:pPr defTabSz="896111">
              <a:tabLst>
                <a:tab pos="444500" algn="l"/>
                <a:tab pos="889000" algn="l"/>
                <a:tab pos="1333500" algn="l"/>
                <a:tab pos="1790700" algn="l"/>
                <a:tab pos="2235200" algn="l"/>
              </a:tabLst>
              <a:defRPr sz="686">
                <a:effectLst>
                  <a:outerShdw blurRad="37338" dist="37338" dir="2700000" rotWithShape="0">
                    <a:srgbClr val="000000"/>
                  </a:outerShdw>
                </a:effectLst>
                <a:latin typeface="+mn-lt"/>
                <a:ea typeface="+mn-ea"/>
                <a:cs typeface="+mn-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n-lt"/>
                <a:ea typeface="+mn-ea"/>
                <a:cs typeface="+mn-cs"/>
                <a:sym typeface="Arial"/>
              </a:defRPr>
            </a:pPr>
            <a:r>
              <a:t>	Nor is it news to a scientific community researching its mitigation </a:t>
            </a:r>
            <a:r>
              <a:rPr baseline="29959"/>
              <a:t>2</a:t>
            </a:r>
          </a:p>
          <a:p>
            <a:pPr defTabSz="896111">
              <a:tabLst>
                <a:tab pos="444500" algn="l"/>
                <a:tab pos="889000" algn="l"/>
                <a:tab pos="1333500" algn="l"/>
                <a:tab pos="1790700" algn="l"/>
                <a:tab pos="2235200" algn="l"/>
              </a:tabLst>
              <a:defRPr sz="686">
                <a:effectLst>
                  <a:outerShdw blurRad="37338" dist="37338" dir="2700000" rotWithShape="0">
                    <a:srgbClr val="000000"/>
                  </a:outerShdw>
                </a:effectLst>
                <a:latin typeface="+mn-lt"/>
                <a:ea typeface="+mn-ea"/>
                <a:cs typeface="+mn-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n-lt"/>
                <a:ea typeface="+mn-ea"/>
                <a:cs typeface="+mn-cs"/>
                <a:sym typeface="Arial"/>
              </a:defRPr>
            </a:pPr>
            <a:r>
              <a:t>		And, indeed, after ~ 5-10 years the mercury </a:t>
            </a:r>
            <a:r>
              <a:rPr b="1"/>
              <a:t>is</a:t>
            </a:r>
            <a:r>
              <a:t> effectively rinsed away</a:t>
            </a:r>
          </a:p>
          <a:p>
            <a:pPr defTabSz="896111">
              <a:tabLst>
                <a:tab pos="444500" algn="l"/>
                <a:tab pos="889000" algn="l"/>
                <a:tab pos="1333500" algn="l"/>
                <a:tab pos="1790700" algn="l"/>
                <a:tab pos="2235200" algn="l"/>
              </a:tabLst>
              <a:defRPr sz="686">
                <a:effectLst>
                  <a:outerShdw blurRad="37338" dist="37338" dir="2700000" rotWithShape="0">
                    <a:srgbClr val="000000"/>
                  </a:outerShdw>
                </a:effectLst>
                <a:latin typeface="+mn-lt"/>
                <a:ea typeface="+mn-ea"/>
                <a:cs typeface="+mn-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n-lt"/>
                <a:ea typeface="+mn-ea"/>
                <a:cs typeface="+mn-cs"/>
                <a:sym typeface="Arial"/>
              </a:defRPr>
            </a:pPr>
            <a:r>
              <a:t>		</a:t>
            </a:r>
            <a:r>
              <a:rPr b="1"/>
              <a:t>	But during those years, local fish may be heavily contaminated</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3" name="Rectangle 5"/>
          <p:cNvSpPr txBox="1"/>
          <p:nvPr/>
        </p:nvSpPr>
        <p:spPr>
          <a:xfrm>
            <a:off x="0" y="6234136"/>
            <a:ext cx="9144000" cy="6198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https://www.nytimes.com/2016/11/11/world/canada/clean-energy-dirty-water-canadas-hydroelectric-dams-have-a-mercury-problem.html</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https://pubs.acs.org/doi/abs/10.1021/acs.est.6b04447</a:t>
            </a:r>
          </a:p>
        </p:txBody>
      </p:sp>
      <p:sp>
        <p:nvSpPr>
          <p:cNvPr id="794" name="Rectangle 2"/>
          <p:cNvSpPr txBox="1">
            <a:spLocks noGrp="1"/>
          </p:cNvSpPr>
          <p:nvPr>
            <p:ph type="title"/>
          </p:nvPr>
        </p:nvSpPr>
        <p:spPr>
          <a:xfrm>
            <a:off x="0" y="98286"/>
            <a:ext cx="9144000" cy="537633"/>
          </a:xfrm>
          <a:prstGeom prst="rect">
            <a:avLst/>
          </a:prstGeom>
        </p:spPr>
        <p:txBody>
          <a:bodyPr/>
          <a:lstStyle>
            <a:lvl1pPr>
              <a:defRPr sz="2000"/>
            </a:lvl1pPr>
          </a:lstStyle>
          <a:p>
            <a:r>
              <a:t>Hydroelectric expansion in Quebec now confronts this issue</a:t>
            </a:r>
          </a:p>
        </p:txBody>
      </p:sp>
      <p:sp>
        <p:nvSpPr>
          <p:cNvPr id="795" name="Rectangle 3"/>
          <p:cNvSpPr txBox="1">
            <a:spLocks noGrp="1"/>
          </p:cNvSpPr>
          <p:nvPr>
            <p:ph type="body" idx="1"/>
          </p:nvPr>
        </p:nvSpPr>
        <p:spPr>
          <a:xfrm>
            <a:off x="133352" y="835994"/>
            <a:ext cx="9010647" cy="5403568"/>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Which is particularly sensitive because of the surrounding indigenous population</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which has long been marginalized and/or disenfranchised, </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and which is often strongly dependent on local fish for sustenance</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Hence recent articles such as the New York Times'</a:t>
            </a:r>
          </a:p>
          <a:p>
            <a:pPr>
              <a:tabLst>
                <a:tab pos="457200" algn="l"/>
                <a:tab pos="914400" algn="l"/>
                <a:tab pos="1371600" algn="l"/>
                <a:tab pos="1828800" algn="l"/>
                <a:tab pos="2286000" algn="l"/>
              </a:tabLst>
              <a:defRPr sz="700">
                <a:latin typeface="+mn-lt"/>
                <a:ea typeface="+mn-ea"/>
                <a:cs typeface="+mn-cs"/>
                <a:sym typeface="Arial"/>
              </a:defRPr>
            </a:pPr>
            <a:endParaRPr/>
          </a:p>
          <a:p>
            <a:pPr algn="ctr">
              <a:tabLst>
                <a:tab pos="457200" algn="l"/>
                <a:tab pos="914400" algn="l"/>
                <a:tab pos="1371600" algn="l"/>
                <a:tab pos="1828800" algn="l"/>
                <a:tab pos="2286000" algn="l"/>
              </a:tabLst>
              <a:defRPr sz="1800">
                <a:latin typeface="+mn-lt"/>
                <a:ea typeface="+mn-ea"/>
                <a:cs typeface="+mn-cs"/>
                <a:sym typeface="Arial"/>
              </a:defRPr>
            </a:pPr>
            <a:r>
              <a:t>"Canada’s Big Dams Produce Clean Energy, and High Levels of Mercury" </a:t>
            </a:r>
            <a:r>
              <a:rPr baseline="30000"/>
              <a:t>1</a:t>
            </a:r>
          </a:p>
          <a:p>
            <a:pPr>
              <a:tabLst>
                <a:tab pos="457200" algn="l"/>
                <a:tab pos="914400" algn="l"/>
                <a:tab pos="1371600" algn="l"/>
                <a:tab pos="1828800" algn="l"/>
                <a:tab pos="2286000" algn="l"/>
              </a:tabLst>
              <a:defRPr sz="14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And research publications such as:</a:t>
            </a:r>
          </a:p>
          <a:p>
            <a:pPr>
              <a:tabLst>
                <a:tab pos="457200" algn="l"/>
                <a:tab pos="914400" algn="l"/>
                <a:tab pos="1371600" algn="l"/>
                <a:tab pos="1828800" algn="l"/>
                <a:tab pos="2286000" algn="l"/>
              </a:tabLst>
              <a:defRPr sz="800">
                <a:latin typeface="+mn-lt"/>
                <a:ea typeface="+mn-ea"/>
                <a:cs typeface="+mn-cs"/>
                <a:sym typeface="Arial"/>
              </a:defRPr>
            </a:pPr>
            <a:endParaRPr/>
          </a:p>
          <a:p>
            <a:pPr algn="ctr">
              <a:tabLst>
                <a:tab pos="457200" algn="l"/>
                <a:tab pos="914400" algn="l"/>
                <a:tab pos="1371600" algn="l"/>
                <a:tab pos="1828800" algn="l"/>
                <a:tab pos="2286000" algn="l"/>
              </a:tabLst>
              <a:defRPr sz="1800">
                <a:latin typeface="+mn-lt"/>
                <a:ea typeface="+mn-ea"/>
                <a:cs typeface="+mn-cs"/>
                <a:sym typeface="Arial"/>
              </a:defRPr>
            </a:pPr>
            <a:r>
              <a:t>"Future Impacts of Hydroelectric Power Development </a:t>
            </a:r>
          </a:p>
          <a:p>
            <a:pPr algn="ctr">
              <a:tabLst>
                <a:tab pos="457200" algn="l"/>
                <a:tab pos="914400" algn="l"/>
                <a:tab pos="1371600" algn="l"/>
                <a:tab pos="1828800" algn="l"/>
                <a:tab pos="2286000" algn="l"/>
              </a:tabLst>
              <a:defRPr sz="1800">
                <a:latin typeface="+mn-lt"/>
                <a:ea typeface="+mn-ea"/>
                <a:cs typeface="+mn-cs"/>
                <a:sym typeface="Arial"/>
              </a:defRPr>
            </a:pPr>
            <a:r>
              <a:t>on Methylmercury Exposures of Canadian Indigenous Communities" </a:t>
            </a:r>
            <a:r>
              <a:rPr baseline="30000"/>
              <a:t>2</a:t>
            </a:r>
          </a:p>
          <a:p>
            <a:pPr>
              <a:tabLst>
                <a:tab pos="457200" algn="l"/>
                <a:tab pos="914400" algn="l"/>
                <a:tab pos="1371600" algn="l"/>
                <a:tab pos="1828800" algn="l"/>
                <a:tab pos="2286000" algn="l"/>
              </a:tabLst>
              <a:defRPr sz="16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Solutions?  To date they've been mostly discouraging fishing &amp; fish consumption</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But to sustain that for ~ ten years requires substitutes &amp; subsidies,</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and still entails major disruption of native culture &amp; tradition</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7" name="Rectangle 5"/>
          <p:cNvSpPr txBox="1"/>
          <p:nvPr/>
        </p:nvSpPr>
        <p:spPr>
          <a:xfrm>
            <a:off x="304800" y="6534522"/>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htthttps://www.sciencedirect.com/science/article/pii/S0048969705006637</a:t>
            </a:r>
          </a:p>
        </p:txBody>
      </p:sp>
      <p:sp>
        <p:nvSpPr>
          <p:cNvPr id="798" name="Rectangle 2"/>
          <p:cNvSpPr txBox="1">
            <a:spLocks noGrp="1"/>
          </p:cNvSpPr>
          <p:nvPr>
            <p:ph type="title"/>
          </p:nvPr>
        </p:nvSpPr>
        <p:spPr>
          <a:xfrm>
            <a:off x="0" y="131415"/>
            <a:ext cx="9144000" cy="537633"/>
          </a:xfrm>
          <a:prstGeom prst="rect">
            <a:avLst/>
          </a:prstGeom>
        </p:spPr>
        <p:txBody>
          <a:bodyPr/>
          <a:lstStyle>
            <a:lvl1pPr>
              <a:defRPr sz="2000"/>
            </a:lvl1pPr>
          </a:lstStyle>
          <a:p>
            <a:r>
              <a:t>Better solutions might eventually be found in research such as:</a:t>
            </a:r>
          </a:p>
        </p:txBody>
      </p:sp>
      <p:sp>
        <p:nvSpPr>
          <p:cNvPr id="799" name="Rectangle 3"/>
          <p:cNvSpPr txBox="1">
            <a:spLocks noGrp="1"/>
          </p:cNvSpPr>
          <p:nvPr>
            <p:ph type="body" idx="1"/>
          </p:nvPr>
        </p:nvSpPr>
        <p:spPr>
          <a:xfrm>
            <a:off x="133352" y="891208"/>
            <a:ext cx="9010647" cy="5403569"/>
          </a:xfrm>
          <a:prstGeom prst="rect">
            <a:avLst/>
          </a:prstGeom>
        </p:spPr>
        <p:txBody>
          <a:bodyPr/>
          <a:lstStyle/>
          <a:p>
            <a:pPr algn="ctr">
              <a:defRPr sz="1700">
                <a:latin typeface="+mn-lt"/>
                <a:ea typeface="+mn-ea"/>
                <a:cs typeface="+mn-cs"/>
                <a:sym typeface="Arial"/>
              </a:defRPr>
            </a:pPr>
            <a:r>
              <a:t>"Strategies to Lower Methyl Mercury Concentrations in Hydroelectric Reservoirs &amp; Lakes" </a:t>
            </a:r>
            <a:r>
              <a:rPr baseline="30000"/>
              <a:t>1</a:t>
            </a: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That review discusses removal or neutralization of organic matter prior to flooding,</a:t>
            </a:r>
          </a:p>
          <a:p>
            <a:pPr>
              <a:tabLst>
                <a:tab pos="457200" algn="l"/>
                <a:tab pos="914400" algn="l"/>
                <a:tab pos="1371600" algn="l"/>
                <a:tab pos="1828800" algn="l"/>
                <a:tab pos="2286000" algn="l"/>
              </a:tabLst>
              <a:defRPr sz="7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ways of suppressing bacterial digestion of plant matter after flooding,</a:t>
            </a:r>
          </a:p>
          <a:p>
            <a:pPr>
              <a:tabLst>
                <a:tab pos="457200" algn="l"/>
                <a:tab pos="914400" algn="l"/>
                <a:tab pos="1371600" algn="l"/>
                <a:tab pos="1828800" algn="l"/>
                <a:tab pos="2286000" algn="l"/>
              </a:tabLst>
              <a:defRPr sz="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		and ways of lowering methyl-mercury accumulation in fish populations</a:t>
            </a:r>
          </a:p>
          <a:p>
            <a:pPr>
              <a:tabLst>
                <a:tab pos="457200" algn="l"/>
                <a:tab pos="914400" algn="l"/>
                <a:tab pos="1371600" algn="l"/>
                <a:tab pos="1828800" algn="l"/>
                <a:tab pos="2286000" algn="l"/>
              </a:tabLst>
              <a:defRPr sz="1800">
                <a:latin typeface="+mn-lt"/>
                <a:ea typeface="+mn-ea"/>
                <a:cs typeface="+mn-cs"/>
                <a:sym typeface="Arial"/>
              </a:defRPr>
            </a:pPr>
            <a:endParaRPr/>
          </a:p>
          <a:p>
            <a:pPr>
              <a:tabLst>
                <a:tab pos="457200" algn="l"/>
                <a:tab pos="914400" algn="l"/>
                <a:tab pos="1371600" algn="l"/>
                <a:tab pos="1828800" algn="l"/>
                <a:tab pos="2286000" algn="l"/>
              </a:tabLst>
              <a:defRPr sz="1800">
                <a:latin typeface="+mn-lt"/>
                <a:ea typeface="+mn-ea"/>
                <a:cs typeface="+mn-cs"/>
                <a:sym typeface="Arial"/>
              </a:defRPr>
            </a:pPr>
            <a:r>
              <a:t>Its long list of specific techniques under study included:</a:t>
            </a:r>
          </a:p>
          <a:p>
            <a:pPr>
              <a:tabLst>
                <a:tab pos="457200" algn="l"/>
                <a:tab pos="914400" algn="l"/>
                <a:tab pos="1371600" algn="l"/>
                <a:tab pos="1828800" algn="l"/>
                <a:tab pos="2286000" algn="l"/>
              </a:tabLst>
              <a:defRPr sz="700">
                <a:latin typeface="+mn-lt"/>
                <a:ea typeface="+mn-ea"/>
                <a:cs typeface="+mn-cs"/>
                <a:sym typeface="Arial"/>
              </a:defRPr>
            </a:pPr>
            <a:endParaRPr/>
          </a:p>
          <a:p>
            <a:pPr indent="452437">
              <a:tabLst>
                <a:tab pos="457200" algn="l"/>
                <a:tab pos="914400" algn="l"/>
                <a:tab pos="1371600" algn="l"/>
                <a:tab pos="1828800" algn="l"/>
                <a:tab pos="2286000" algn="l"/>
              </a:tabLst>
              <a:defRPr sz="1800">
                <a:latin typeface="+mn-lt"/>
                <a:ea typeface="+mn-ea"/>
                <a:cs typeface="+mn-cs"/>
                <a:sym typeface="Arial"/>
              </a:defRPr>
            </a:pPr>
            <a:r>
              <a:t>Burning organic matter before flooding, and/or removing standing trees</a:t>
            </a:r>
          </a:p>
          <a:p>
            <a:pPr indent="452437">
              <a:tabLst>
                <a:tab pos="457200" algn="l"/>
                <a:tab pos="914400" algn="l"/>
                <a:tab pos="1371600" algn="l"/>
                <a:tab pos="1828800" algn="l"/>
                <a:tab pos="2286000" algn="l"/>
              </a:tabLst>
              <a:defRPr sz="700">
                <a:latin typeface="+mn-lt"/>
                <a:ea typeface="+mn-ea"/>
                <a:cs typeface="+mn-cs"/>
                <a:sym typeface="Arial"/>
              </a:defRPr>
            </a:pPr>
            <a:endParaRPr/>
          </a:p>
          <a:p>
            <a:pPr indent="452437">
              <a:tabLst>
                <a:tab pos="457200" algn="l"/>
                <a:tab pos="914400" algn="l"/>
                <a:tab pos="1371600" algn="l"/>
                <a:tab pos="1828800" algn="l"/>
                <a:tab pos="2286000" algn="l"/>
              </a:tabLst>
              <a:defRPr sz="1800">
                <a:latin typeface="+mn-lt"/>
                <a:ea typeface="+mn-ea"/>
                <a:cs typeface="+mn-cs"/>
                <a:sym typeface="Arial"/>
              </a:defRPr>
            </a:pPr>
            <a:r>
              <a:t>Capping and dredging bottom sediment</a:t>
            </a:r>
          </a:p>
          <a:p>
            <a:pPr indent="452437">
              <a:tabLst>
                <a:tab pos="457200" algn="l"/>
                <a:tab pos="914400" algn="l"/>
                <a:tab pos="1371600" algn="l"/>
                <a:tab pos="1828800" algn="l"/>
                <a:tab pos="2286000" algn="l"/>
              </a:tabLst>
              <a:defRPr sz="700">
                <a:latin typeface="+mn-lt"/>
                <a:ea typeface="+mn-ea"/>
                <a:cs typeface="+mn-cs"/>
                <a:sym typeface="Arial"/>
              </a:defRPr>
            </a:pPr>
            <a:endParaRPr/>
          </a:p>
          <a:p>
            <a:pPr indent="452437">
              <a:tabLst>
                <a:tab pos="457200" algn="l"/>
                <a:tab pos="914400" algn="l"/>
                <a:tab pos="1371600" algn="l"/>
                <a:tab pos="1828800" algn="l"/>
                <a:tab pos="2286000" algn="l"/>
              </a:tabLst>
              <a:defRPr sz="1800">
                <a:latin typeface="+mn-lt"/>
                <a:ea typeface="+mn-ea"/>
                <a:cs typeface="+mn-cs"/>
                <a:sym typeface="Arial"/>
              </a:defRPr>
            </a:pPr>
            <a:r>
              <a:t>Aerating anoxic bottom sediment and waters (discouraging bacterial growth)</a:t>
            </a:r>
          </a:p>
          <a:p>
            <a:pPr indent="452437">
              <a:tabLst>
                <a:tab pos="457200" algn="l"/>
                <a:tab pos="914400" algn="l"/>
                <a:tab pos="1371600" algn="l"/>
                <a:tab pos="1828800" algn="l"/>
                <a:tab pos="2286000" algn="l"/>
              </a:tabLst>
              <a:defRPr sz="700">
                <a:latin typeface="+mn-lt"/>
                <a:ea typeface="+mn-ea"/>
                <a:cs typeface="+mn-cs"/>
                <a:sym typeface="Arial"/>
              </a:defRPr>
            </a:pPr>
            <a:endParaRPr/>
          </a:p>
          <a:p>
            <a:pPr indent="452437">
              <a:tabLst>
                <a:tab pos="457200" algn="l"/>
                <a:tab pos="914400" algn="l"/>
                <a:tab pos="1371600" algn="l"/>
                <a:tab pos="1828800" algn="l"/>
                <a:tab pos="2286000" algn="l"/>
              </a:tabLst>
              <a:defRPr sz="1800">
                <a:latin typeface="+mn-lt"/>
                <a:ea typeface="+mn-ea"/>
                <a:cs typeface="+mn-cs"/>
                <a:sym typeface="Arial"/>
              </a:defRPr>
            </a:pPr>
            <a:r>
              <a:t>Demethylating methyl-mercury by means of ultraviolet light exposure</a:t>
            </a:r>
          </a:p>
          <a:p>
            <a:pPr indent="452437">
              <a:tabLst>
                <a:tab pos="457200" algn="l"/>
                <a:tab pos="914400" algn="l"/>
                <a:tab pos="1371600" algn="l"/>
                <a:tab pos="1828800" algn="l"/>
                <a:tab pos="2286000" algn="l"/>
              </a:tabLst>
              <a:defRPr sz="1100">
                <a:latin typeface="+mn-lt"/>
                <a:ea typeface="+mn-ea"/>
                <a:cs typeface="+mn-cs"/>
                <a:sym typeface="Arial"/>
              </a:defRPr>
            </a:pPr>
            <a:endParaRPr/>
          </a:p>
          <a:p>
            <a:pPr indent="452437">
              <a:tabLst>
                <a:tab pos="457200" algn="l"/>
                <a:tab pos="914400" algn="l"/>
                <a:tab pos="1371600" algn="l"/>
                <a:tab pos="1828800" algn="l"/>
                <a:tab pos="2286000" algn="l"/>
              </a:tabLst>
              <a:defRPr sz="1800">
                <a:latin typeface="+mn-lt"/>
                <a:ea typeface="+mn-ea"/>
                <a:cs typeface="+mn-cs"/>
                <a:sym typeface="Arial"/>
              </a:defRPr>
            </a:pPr>
            <a:r>
              <a:t>Adding selenium or lime (which suppress methyl-mercury accumulation in fish)</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1" name="Rectangle 2"/>
          <p:cNvSpPr txBox="1">
            <a:spLocks noGrp="1"/>
          </p:cNvSpPr>
          <p:nvPr>
            <p:ph type="title"/>
          </p:nvPr>
        </p:nvSpPr>
        <p:spPr>
          <a:xfrm>
            <a:off x="0" y="2119242"/>
            <a:ext cx="9144000" cy="537634"/>
          </a:xfrm>
          <a:prstGeom prst="rect">
            <a:avLst/>
          </a:prstGeom>
        </p:spPr>
        <p:txBody>
          <a:bodyPr/>
          <a:lstStyle>
            <a:lvl1pPr>
              <a:tabLst>
                <a:tab pos="457200" algn="l"/>
                <a:tab pos="914400" algn="l"/>
                <a:tab pos="1371600" algn="l"/>
                <a:tab pos="1828800" algn="l"/>
                <a:tab pos="2286000" algn="l"/>
              </a:tabLst>
              <a:defRPr sz="2400" b="1"/>
            </a:lvl1pPr>
          </a:lstStyle>
          <a:p>
            <a:r>
              <a:t>Alternate visions of tomorrow's hydropower:</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3" name="Rectangle 5"/>
          <p:cNvSpPr txBox="1"/>
          <p:nvPr/>
        </p:nvSpPr>
        <p:spPr>
          <a:xfrm>
            <a:off x="0" y="6512435"/>
            <a:ext cx="9144000" cy="2642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Page iii: https://www.energy.gov/eere/water/articles/hydropower-vision-new-chapter-america-s-1st-renewable-electricity-source</a:t>
            </a:r>
          </a:p>
        </p:txBody>
      </p:sp>
      <p:sp>
        <p:nvSpPr>
          <p:cNvPr id="804" name="Rectangle 2"/>
          <p:cNvSpPr txBox="1">
            <a:spLocks noGrp="1"/>
          </p:cNvSpPr>
          <p:nvPr>
            <p:ph type="title"/>
          </p:nvPr>
        </p:nvSpPr>
        <p:spPr>
          <a:xfrm>
            <a:off x="304800" y="86119"/>
            <a:ext cx="8534400" cy="1510680"/>
          </a:xfrm>
          <a:prstGeom prst="rect">
            <a:avLst/>
          </a:prstGeom>
        </p:spPr>
        <p:txBody>
          <a:bodyPr/>
          <a:lstStyle/>
          <a:p>
            <a:pPr>
              <a:tabLst>
                <a:tab pos="457200" algn="l"/>
                <a:tab pos="914400" algn="l"/>
                <a:tab pos="1371600" algn="l"/>
                <a:tab pos="1828800" algn="l"/>
                <a:tab pos="2286000" algn="l"/>
              </a:tabLst>
              <a:defRPr sz="2000" b="1">
                <a:solidFill>
                  <a:srgbClr val="FFCC00"/>
                </a:solidFill>
              </a:defRPr>
            </a:pPr>
            <a:r>
              <a:t>The U.S. Department of Energy's:</a:t>
            </a:r>
            <a:br/>
            <a:r>
              <a:rPr sz="1300"/>
              <a:t/>
            </a:r>
            <a:br>
              <a:rPr sz="1300"/>
            </a:br>
            <a:r>
              <a:rPr sz="1800" b="0">
                <a:solidFill>
                  <a:srgbClr val="E5FFFF"/>
                </a:solidFill>
              </a:rPr>
              <a:t>"Hydropower VISION:</a:t>
            </a:r>
            <a:br>
              <a:rPr sz="1800" b="0">
                <a:solidFill>
                  <a:srgbClr val="E5FFFF"/>
                </a:solidFill>
              </a:rPr>
            </a:br>
            <a:r>
              <a:rPr sz="1800" b="0">
                <a:solidFill>
                  <a:srgbClr val="E5FFFF"/>
                </a:solidFill>
              </a:rPr>
              <a:t>A New Chapter for America’s 1</a:t>
            </a:r>
            <a:r>
              <a:rPr sz="1800" b="0" baseline="30000">
                <a:solidFill>
                  <a:srgbClr val="E5FFFF"/>
                </a:solidFill>
              </a:rPr>
              <a:t>st</a:t>
            </a:r>
            <a:r>
              <a:rPr sz="1800" b="0">
                <a:solidFill>
                  <a:srgbClr val="E5FFFF"/>
                </a:solidFill>
              </a:rPr>
              <a:t> Renewable Electricity Source"</a:t>
            </a:r>
            <a:br>
              <a:rPr sz="1800" b="0">
                <a:solidFill>
                  <a:srgbClr val="E5FFFF"/>
                </a:solidFill>
              </a:rPr>
            </a:br>
            <a:endParaRPr sz="1800" b="0">
              <a:solidFill>
                <a:srgbClr val="E5FFFF"/>
              </a:solidFill>
            </a:endParaRPr>
          </a:p>
        </p:txBody>
      </p:sp>
      <p:sp>
        <p:nvSpPr>
          <p:cNvPr id="805" name="Rectangle 3"/>
          <p:cNvSpPr txBox="1">
            <a:spLocks noGrp="1"/>
          </p:cNvSpPr>
          <p:nvPr>
            <p:ph type="body" idx="1"/>
          </p:nvPr>
        </p:nvSpPr>
        <p:spPr>
          <a:xfrm>
            <a:off x="96080" y="1501919"/>
            <a:ext cx="9047921" cy="4837038"/>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rPr dirty="0"/>
              <a:t>This study, spanning almost 600 pages, was released in July of 2016</a:t>
            </a:r>
          </a:p>
          <a:p>
            <a:pPr>
              <a:tabLst>
                <a:tab pos="457200" algn="l"/>
                <a:tab pos="914400" algn="l"/>
                <a:tab pos="1371600" algn="l"/>
                <a:tab pos="1828800" algn="l"/>
                <a:tab pos="2286000" algn="l"/>
              </a:tabLst>
              <a:defRPr sz="1100">
                <a:latin typeface="+mn-lt"/>
                <a:ea typeface="+mn-ea"/>
                <a:cs typeface="+mn-cs"/>
                <a:sym typeface="Arial"/>
              </a:defRPr>
            </a:pPr>
            <a:endParaRPr dirty="0"/>
          </a:p>
          <a:p>
            <a:pPr>
              <a:tabLst>
                <a:tab pos="457200" algn="l"/>
                <a:tab pos="914400" algn="l"/>
                <a:tab pos="1371600" algn="l"/>
                <a:tab pos="1828800" algn="l"/>
                <a:tab pos="2286000" algn="l"/>
              </a:tabLst>
              <a:defRPr sz="1800">
                <a:latin typeface="+mn-lt"/>
                <a:ea typeface="+mn-ea"/>
                <a:cs typeface="+mn-cs"/>
                <a:sym typeface="Arial"/>
              </a:defRPr>
            </a:pPr>
            <a:r>
              <a:rPr dirty="0"/>
              <a:t>It states that our existing 101 GW of hydropower could grow 50% by 2050: </a:t>
            </a:r>
            <a:r>
              <a:rPr baseline="30000" dirty="0"/>
              <a:t>1</a:t>
            </a:r>
          </a:p>
          <a:p>
            <a:pPr>
              <a:tabLst>
                <a:tab pos="457200" algn="l"/>
                <a:tab pos="914400" algn="l"/>
                <a:tab pos="1371600" algn="l"/>
                <a:tab pos="1828800" algn="l"/>
                <a:tab pos="2286000" algn="l"/>
              </a:tabLst>
              <a:defRPr sz="8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"from a combination of </a:t>
            </a:r>
            <a:r>
              <a:rPr b="1" dirty="0"/>
              <a:t>13 GW of new hydropower generation capacity </a:t>
            </a:r>
            <a:r>
              <a:rPr dirty="0"/>
              <a:t>(upgrades to existing plants, adding power at existing dams and canals, and limited development of new stream-reaches), and </a:t>
            </a:r>
            <a:r>
              <a:rPr b="1" dirty="0"/>
              <a:t>36 GW of new pumped storage capacity</a:t>
            </a:r>
            <a:r>
              <a:rPr dirty="0"/>
              <a:t>" </a:t>
            </a:r>
          </a:p>
          <a:p>
            <a:pPr>
              <a:tabLst>
                <a:tab pos="457200" algn="l"/>
                <a:tab pos="914400" algn="l"/>
                <a:tab pos="1371600" algn="l"/>
                <a:tab pos="1828800" algn="l"/>
                <a:tab pos="2286000" algn="l"/>
              </a:tabLst>
              <a:defRPr sz="1400">
                <a:latin typeface="+mn-lt"/>
                <a:ea typeface="+mn-ea"/>
                <a:cs typeface="+mn-cs"/>
                <a:sym typeface="Arial"/>
              </a:defRPr>
            </a:pPr>
            <a:endParaRPr dirty="0"/>
          </a:p>
          <a:p>
            <a:pPr>
              <a:tabLst>
                <a:tab pos="457200" algn="l"/>
                <a:tab pos="914400" algn="l"/>
                <a:tab pos="1371600" algn="l"/>
                <a:tab pos="1828800" algn="l"/>
                <a:tab pos="2286000" algn="l"/>
              </a:tabLst>
              <a:defRPr sz="1800">
                <a:latin typeface="+mn-lt"/>
                <a:ea typeface="+mn-ea"/>
                <a:cs typeface="+mn-cs"/>
                <a:sym typeface="Arial"/>
              </a:defRPr>
            </a:pPr>
            <a:r>
              <a:rPr dirty="0"/>
              <a:t>I have an immediate problem with that Executive Summary statement:</a:t>
            </a:r>
          </a:p>
          <a:p>
            <a:pPr>
              <a:tabLst>
                <a:tab pos="457200" algn="l"/>
                <a:tab pos="914400" algn="l"/>
                <a:tab pos="1371600" algn="l"/>
                <a:tab pos="1828800" algn="l"/>
                <a:tab pos="2286000" algn="l"/>
              </a:tabLst>
              <a:defRPr sz="700">
                <a:latin typeface="+mn-lt"/>
                <a:ea typeface="+mn-ea"/>
                <a:cs typeface="+mn-cs"/>
                <a:sym typeface="Arial"/>
              </a:defRPr>
            </a:pPr>
            <a:endParaRPr dirty="0"/>
          </a:p>
          <a:p>
            <a:pPr>
              <a:tabLst>
                <a:tab pos="457200" algn="l"/>
                <a:tab pos="914400" algn="l"/>
                <a:tab pos="1371600" algn="l"/>
                <a:tab pos="1828800" algn="l"/>
                <a:tab pos="2286000" algn="l"/>
              </a:tabLst>
              <a:defRPr sz="1800">
                <a:latin typeface="+mn-lt"/>
                <a:ea typeface="+mn-ea"/>
                <a:cs typeface="+mn-cs"/>
                <a:sym typeface="Arial"/>
              </a:defRPr>
            </a:pPr>
            <a:r>
              <a:rPr dirty="0"/>
              <a:t>	The 13 GW would be a true 13% growth in power available to the U.S. </a:t>
            </a:r>
          </a:p>
          <a:p>
            <a:pPr>
              <a:tabLst>
                <a:tab pos="457200" algn="l"/>
                <a:tab pos="914400" algn="l"/>
                <a:tab pos="1371600" algn="l"/>
                <a:tab pos="1828800" algn="l"/>
                <a:tab pos="2286000" algn="l"/>
              </a:tabLst>
              <a:defRPr sz="700">
                <a:latin typeface="+mn-lt"/>
                <a:ea typeface="+mn-ea"/>
                <a:cs typeface="+mn-cs"/>
                <a:sym typeface="Arial"/>
              </a:defRPr>
            </a:pPr>
            <a:endParaRPr dirty="0"/>
          </a:p>
          <a:p>
            <a:pPr>
              <a:tabLst>
                <a:tab pos="457200" algn="l"/>
                <a:tab pos="914400" algn="l"/>
                <a:tab pos="1371600" algn="l"/>
                <a:tab pos="1828800" algn="l"/>
                <a:tab pos="2286000" algn="l"/>
              </a:tabLst>
              <a:defRPr sz="1800">
                <a:latin typeface="+mn-lt"/>
                <a:ea typeface="+mn-ea"/>
                <a:cs typeface="+mn-cs"/>
                <a:sym typeface="Arial"/>
              </a:defRPr>
            </a:pPr>
            <a:r>
              <a:rPr dirty="0"/>
              <a:t>	But 36 GW of PSH capacity would NOT represent a further 36% growth</a:t>
            </a:r>
          </a:p>
          <a:p>
            <a:pPr>
              <a:tabLst>
                <a:tab pos="457200" algn="l"/>
                <a:tab pos="914400" algn="l"/>
                <a:tab pos="1371600" algn="l"/>
                <a:tab pos="1828800" algn="l"/>
                <a:tab pos="2286000" algn="l"/>
              </a:tabLst>
              <a:defRPr sz="700">
                <a:latin typeface="+mn-lt"/>
                <a:ea typeface="+mn-ea"/>
                <a:cs typeface="+mn-cs"/>
                <a:sym typeface="Arial"/>
              </a:defRPr>
            </a:pPr>
            <a:endParaRPr dirty="0"/>
          </a:p>
          <a:p>
            <a:pPr>
              <a:tabLst>
                <a:tab pos="457200" algn="l"/>
                <a:tab pos="914400" algn="l"/>
                <a:tab pos="1371600" algn="l"/>
                <a:tab pos="1828800" algn="l"/>
                <a:tab pos="2286000" algn="l"/>
              </a:tabLst>
              <a:defRPr sz="1800">
                <a:latin typeface="+mn-lt"/>
                <a:ea typeface="+mn-ea"/>
                <a:cs typeface="+mn-cs"/>
                <a:sym typeface="Arial"/>
              </a:defRPr>
            </a:pPr>
            <a:r>
              <a:rPr dirty="0"/>
              <a:t> 		because PSH only temporarily stores power that must be produced elsewhere</a:t>
            </a:r>
          </a:p>
          <a:p>
            <a:pPr>
              <a:tabLst>
                <a:tab pos="457200" algn="l"/>
                <a:tab pos="914400" algn="l"/>
                <a:tab pos="1371600" algn="l"/>
                <a:tab pos="1828800" algn="l"/>
                <a:tab pos="2286000" algn="l"/>
              </a:tabLst>
              <a:defRPr sz="1100">
                <a:latin typeface="+mn-lt"/>
                <a:ea typeface="+mn-ea"/>
                <a:cs typeface="+mn-cs"/>
                <a:sym typeface="Arial"/>
              </a:defRPr>
            </a:pPr>
            <a:endParaRPr dirty="0"/>
          </a:p>
          <a:p>
            <a:pPr>
              <a:tabLst>
                <a:tab pos="457200" algn="l"/>
                <a:tab pos="914400" algn="l"/>
                <a:tab pos="1371600" algn="l"/>
                <a:tab pos="1828800" algn="l"/>
                <a:tab pos="2286000" algn="l"/>
              </a:tabLst>
              <a:defRPr sz="1800">
                <a:solidFill>
                  <a:srgbClr val="FFCC00"/>
                </a:solidFill>
                <a:latin typeface="+mn-lt"/>
                <a:ea typeface="+mn-ea"/>
                <a:cs typeface="+mn-cs"/>
                <a:sym typeface="Arial"/>
              </a:defRPr>
            </a:pPr>
            <a:r>
              <a:rPr dirty="0"/>
              <a:t>New sustainable but intermittent energy sources WILL require such storage</a:t>
            </a:r>
          </a:p>
          <a:p>
            <a:pPr>
              <a:tabLst>
                <a:tab pos="457200" algn="l"/>
                <a:tab pos="914400" algn="l"/>
                <a:tab pos="1371600" algn="l"/>
                <a:tab pos="1828800" algn="l"/>
                <a:tab pos="2286000" algn="l"/>
              </a:tabLst>
              <a:defRPr sz="700">
                <a:solidFill>
                  <a:srgbClr val="FFCC00"/>
                </a:solidFill>
                <a:latin typeface="+mn-lt"/>
                <a:ea typeface="+mn-ea"/>
                <a:cs typeface="+mn-cs"/>
                <a:sym typeface="Arial"/>
              </a:defRPr>
            </a:pPr>
            <a:endParaRPr dirty="0"/>
          </a:p>
          <a:p>
            <a:pPr>
              <a:tabLst>
                <a:tab pos="457200" algn="l"/>
                <a:tab pos="914400" algn="l"/>
                <a:tab pos="1371600" algn="l"/>
                <a:tab pos="1828800" algn="l"/>
                <a:tab pos="2286000" algn="l"/>
              </a:tabLst>
              <a:defRPr sz="1800">
                <a:solidFill>
                  <a:srgbClr val="FFCC00"/>
                </a:solidFill>
                <a:latin typeface="+mn-lt"/>
                <a:ea typeface="+mn-ea"/>
                <a:cs typeface="+mn-cs"/>
                <a:sym typeface="Arial"/>
              </a:defRPr>
            </a:pPr>
            <a:r>
              <a:rPr dirty="0"/>
              <a:t> 	But the implication that PSH is an electricity </a:t>
            </a:r>
            <a:r>
              <a:rPr b="1" dirty="0"/>
              <a:t>source</a:t>
            </a:r>
            <a:r>
              <a:rPr dirty="0"/>
              <a:t> is misleading &amp; disingenuous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7" name="Rectangle 2"/>
          <p:cNvSpPr txBox="1">
            <a:spLocks noGrp="1"/>
          </p:cNvSpPr>
          <p:nvPr>
            <p:ph type="title"/>
          </p:nvPr>
        </p:nvSpPr>
        <p:spPr>
          <a:xfrm>
            <a:off x="304800" y="76199"/>
            <a:ext cx="8534400" cy="675219"/>
          </a:xfrm>
          <a:prstGeom prst="rect">
            <a:avLst/>
          </a:prstGeom>
        </p:spPr>
        <p:txBody>
          <a:bodyPr/>
          <a:lstStyle/>
          <a:p>
            <a:pPr>
              <a:defRPr sz="2000">
                <a:solidFill>
                  <a:srgbClr val="FFFFFF"/>
                </a:solidFill>
              </a:defRPr>
            </a:pPr>
            <a:r>
              <a:t>Breaking down what I would consider the true 13 GW </a:t>
            </a:r>
            <a:r>
              <a:rPr b="1"/>
              <a:t>increase:</a:t>
            </a:r>
          </a:p>
        </p:txBody>
      </p:sp>
      <p:sp>
        <p:nvSpPr>
          <p:cNvPr id="808" name="Rectangle 3"/>
          <p:cNvSpPr txBox="1">
            <a:spLocks noGrp="1"/>
          </p:cNvSpPr>
          <p:nvPr>
            <p:ph type="body" idx="1"/>
          </p:nvPr>
        </p:nvSpPr>
        <p:spPr>
          <a:xfrm>
            <a:off x="217556" y="854854"/>
            <a:ext cx="8788401" cy="5771228"/>
          </a:xfrm>
          <a:prstGeom prst="rect">
            <a:avLst/>
          </a:prstGeom>
        </p:spPr>
        <p:txBody>
          <a:bodyPr/>
          <a:lstStyle/>
          <a:p>
            <a:pPr>
              <a:tabLst>
                <a:tab pos="457200" algn="l"/>
                <a:tab pos="914400" algn="l"/>
                <a:tab pos="1371600" algn="l"/>
                <a:tab pos="1828800" algn="l"/>
                <a:tab pos="2286000" algn="l"/>
              </a:tabLst>
              <a:defRPr sz="1800">
                <a:latin typeface="+mn-lt"/>
                <a:ea typeface="+mn-ea"/>
                <a:cs typeface="+mn-cs"/>
                <a:sym typeface="Arial"/>
              </a:defRPr>
            </a:pPr>
            <a:r>
              <a:t>Also from that Executive Summary (adding line breaks for clarity &amp; emphasis):</a:t>
            </a:r>
          </a:p>
          <a:p>
            <a:pPr>
              <a:tabLst>
                <a:tab pos="457200" algn="l"/>
                <a:tab pos="914400" algn="l"/>
                <a:tab pos="1371600" algn="l"/>
                <a:tab pos="1828800" algn="l"/>
                <a:tab pos="2286000" algn="l"/>
              </a:tabLst>
              <a:defRPr sz="900">
                <a:latin typeface="+mn-lt"/>
                <a:ea typeface="+mn-ea"/>
                <a:cs typeface="+mn-cs"/>
                <a:sym typeface="Arial"/>
              </a:defRPr>
            </a:pPr>
            <a:endParaRPr/>
          </a:p>
          <a:p>
            <a:pPr indent="519112">
              <a:spcBef>
                <a:spcPts val="300"/>
              </a:spcBef>
              <a:tabLst>
                <a:tab pos="457200" algn="l"/>
                <a:tab pos="914400" algn="l"/>
                <a:tab pos="1371600" algn="l"/>
                <a:tab pos="1828800" algn="l"/>
                <a:tab pos="2286000" algn="l"/>
              </a:tabLst>
              <a:defRPr sz="1600">
                <a:latin typeface="+mn-lt"/>
                <a:ea typeface="+mn-ea"/>
                <a:cs typeface="+mn-cs"/>
                <a:sym typeface="Arial"/>
              </a:defRPr>
            </a:pPr>
            <a:r>
              <a:t>"</a:t>
            </a:r>
            <a:r>
              <a:rPr b="1"/>
              <a:t>Near-term growth of</a:t>
            </a:r>
            <a:r>
              <a:t> hydropower generation (through 2030), estimated as 9.4 GW under this scenario, is driven primarily from:</a:t>
            </a:r>
          </a:p>
          <a:p>
            <a:pPr indent="519112">
              <a:defRPr sz="600">
                <a:latin typeface="+mn-lt"/>
                <a:ea typeface="+mn-ea"/>
                <a:cs typeface="+mn-cs"/>
                <a:sym typeface="Arial"/>
              </a:defRPr>
            </a:pPr>
            <a:endParaRPr/>
          </a:p>
          <a:p>
            <a:pPr indent="519112">
              <a:spcBef>
                <a:spcPts val="300"/>
              </a:spcBef>
              <a:defRPr sz="1600">
                <a:latin typeface="+mn-lt"/>
                <a:ea typeface="+mn-ea"/>
                <a:cs typeface="+mn-cs"/>
                <a:sym typeface="Arial"/>
              </a:defRPr>
            </a:pPr>
            <a:r>
              <a:t>	- Upgrades of existing hydropower facilities (5.6 GW) </a:t>
            </a:r>
          </a:p>
          <a:p>
            <a:pPr indent="519112">
              <a:defRPr sz="600">
                <a:latin typeface="+mn-lt"/>
                <a:ea typeface="+mn-ea"/>
                <a:cs typeface="+mn-cs"/>
                <a:sym typeface="Arial"/>
              </a:defRPr>
            </a:pPr>
            <a:endParaRPr/>
          </a:p>
          <a:p>
            <a:pPr indent="519112">
              <a:spcBef>
                <a:spcPts val="300"/>
              </a:spcBef>
              <a:defRPr sz="1600">
                <a:latin typeface="+mn-lt"/>
                <a:ea typeface="+mn-ea"/>
                <a:cs typeface="+mn-cs"/>
                <a:sym typeface="Arial"/>
              </a:defRPr>
            </a:pPr>
            <a:r>
              <a:t>	- Powering non-powered dams (3.6 GW) </a:t>
            </a:r>
          </a:p>
          <a:p>
            <a:pPr indent="519112">
              <a:defRPr sz="600">
                <a:latin typeface="+mn-lt"/>
                <a:ea typeface="+mn-ea"/>
                <a:cs typeface="+mn-cs"/>
                <a:sym typeface="Arial"/>
              </a:defRPr>
            </a:pPr>
            <a:endParaRPr/>
          </a:p>
          <a:p>
            <a:pPr indent="519112">
              <a:spcBef>
                <a:spcPts val="300"/>
              </a:spcBef>
              <a:defRPr sz="1600" b="1">
                <a:latin typeface="+mn-lt"/>
                <a:ea typeface="+mn-ea"/>
                <a:cs typeface="+mn-cs"/>
                <a:sym typeface="Arial"/>
              </a:defRPr>
            </a:pPr>
            <a:r>
              <a:t>Long-term growth of</a:t>
            </a:r>
            <a:r>
              <a:rPr b="0"/>
              <a:t> 3.4 GW between 2030 and 2050 includes </a:t>
            </a:r>
          </a:p>
          <a:p>
            <a:pPr indent="519112">
              <a:defRPr sz="600">
                <a:latin typeface="+mn-lt"/>
                <a:ea typeface="+mn-ea"/>
                <a:cs typeface="+mn-cs"/>
                <a:sym typeface="Arial"/>
              </a:defRPr>
            </a:pPr>
            <a:endParaRPr/>
          </a:p>
          <a:p>
            <a:pPr indent="519112">
              <a:spcBef>
                <a:spcPts val="300"/>
              </a:spcBef>
              <a:defRPr sz="1600">
                <a:latin typeface="+mn-lt"/>
                <a:ea typeface="+mn-ea"/>
                <a:cs typeface="+mn-cs"/>
                <a:sym typeface="Arial"/>
              </a:defRPr>
            </a:pPr>
            <a:r>
              <a:t>	- 1.7 GW of NSD (New Stream-reach Development)" </a:t>
            </a:r>
          </a:p>
          <a:p>
            <a:pPr indent="519112">
              <a:defRPr sz="12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In other words, the real growth in hydropower by 2050 would break down as:</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Improving existing hydroelectric plants: </a:t>
            </a:r>
            <a:r>
              <a:rPr b="1"/>
              <a:t>5.6 GW</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Adding hydroelectric generation to currently non-powered dams: </a:t>
            </a:r>
            <a:r>
              <a:rPr b="1"/>
              <a:t>3.6 GW</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Building entirely new hydroelectric dams: </a:t>
            </a:r>
            <a:r>
              <a:rPr b="1"/>
              <a:t>1.7 GW</a:t>
            </a:r>
          </a:p>
          <a:p>
            <a:pPr>
              <a:tabLst>
                <a:tab pos="444500" algn="l"/>
                <a:tab pos="914400" algn="l"/>
                <a:tab pos="1358900" algn="l"/>
              </a:tabLst>
              <a:defRPr sz="1200">
                <a:latin typeface="+mn-lt"/>
                <a:ea typeface="+mn-ea"/>
                <a:cs typeface="+mn-cs"/>
                <a:sym typeface="Arial"/>
              </a:defRPr>
            </a:pPr>
            <a:endParaRPr/>
          </a:p>
          <a:p>
            <a:pPr>
              <a:tabLst>
                <a:tab pos="444500" algn="l"/>
                <a:tab pos="914400" algn="l"/>
                <a:tab pos="1358900" algn="l"/>
              </a:tabLst>
              <a:defRPr sz="1800" b="1">
                <a:solidFill>
                  <a:srgbClr val="FFCC00"/>
                </a:solidFill>
                <a:latin typeface="+mn-lt"/>
                <a:ea typeface="+mn-ea"/>
                <a:cs typeface="+mn-cs"/>
                <a:sym typeface="Arial"/>
              </a:defRPr>
            </a:pPr>
            <a:r>
              <a:t>Those numbers are comparable to SINGLE existing Columbia ROR dams:</a:t>
            </a:r>
          </a:p>
          <a:p>
            <a:pPr>
              <a:tabLst>
                <a:tab pos="444500" algn="l"/>
                <a:tab pos="914400" algn="l"/>
                <a:tab pos="1358900" algn="l"/>
              </a:tabLst>
              <a:defRPr sz="700">
                <a:latin typeface="+mn-lt"/>
                <a:ea typeface="+mn-ea"/>
                <a:cs typeface="+mn-cs"/>
                <a:sym typeface="Arial"/>
              </a:defRPr>
            </a:pPr>
            <a:endParaRPr/>
          </a:p>
          <a:p>
            <a:pPr>
              <a:tabLst>
                <a:tab pos="444500" algn="l"/>
                <a:tab pos="914400" algn="l"/>
                <a:tab pos="1358900" algn="l"/>
              </a:tabLst>
              <a:defRPr sz="1800">
                <a:latin typeface="+mn-lt"/>
                <a:ea typeface="+mn-ea"/>
                <a:cs typeface="+mn-cs"/>
                <a:sym typeface="Arial"/>
              </a:defRPr>
            </a:pPr>
            <a:r>
              <a:t>	Grand Coulee (6.8 GW), Chief Joseph (2.6 GW), and The Dalles (2 GW) dams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0" name="Rectangle 5"/>
          <p:cNvSpPr txBox="1"/>
          <p:nvPr/>
        </p:nvSpPr>
        <p:spPr>
          <a:xfrm>
            <a:off x="0" y="6512435"/>
            <a:ext cx="9144000" cy="2642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P. 248: https://www.energy.gov/eere/water/articles/hydropower-vision-new-chapter-america-s-1st-renewable-electricity-source</a:t>
            </a:r>
          </a:p>
        </p:txBody>
      </p:sp>
      <p:sp>
        <p:nvSpPr>
          <p:cNvPr id="811" name="Rectangle 2"/>
          <p:cNvSpPr txBox="1">
            <a:spLocks noGrp="1"/>
          </p:cNvSpPr>
          <p:nvPr>
            <p:ph type="title"/>
          </p:nvPr>
        </p:nvSpPr>
        <p:spPr>
          <a:xfrm>
            <a:off x="0" y="76199"/>
            <a:ext cx="9144000" cy="675219"/>
          </a:xfrm>
          <a:prstGeom prst="rect">
            <a:avLst/>
          </a:prstGeom>
        </p:spPr>
        <p:txBody>
          <a:bodyPr/>
          <a:lstStyle/>
          <a:p>
            <a:pPr>
              <a:defRPr sz="2000">
                <a:solidFill>
                  <a:srgbClr val="FFFFFF"/>
                </a:solidFill>
              </a:defRPr>
            </a:pPr>
            <a:r>
              <a:t>The DOE would upgrade </a:t>
            </a:r>
            <a:r>
              <a:rPr b="1"/>
              <a:t>existing</a:t>
            </a:r>
            <a:r>
              <a:t> hydroelectric plants at these locations: </a:t>
            </a:r>
            <a:r>
              <a:rPr baseline="30000"/>
              <a:t>1</a:t>
            </a:r>
          </a:p>
        </p:txBody>
      </p:sp>
      <p:sp>
        <p:nvSpPr>
          <p:cNvPr id="812" name="Rectangle 3"/>
          <p:cNvSpPr txBox="1">
            <a:spLocks noGrp="1"/>
          </p:cNvSpPr>
          <p:nvPr>
            <p:ph type="body" sz="quarter" idx="1"/>
          </p:nvPr>
        </p:nvSpPr>
        <p:spPr>
          <a:xfrm>
            <a:off x="206513" y="5426847"/>
            <a:ext cx="8788401" cy="967313"/>
          </a:xfrm>
          <a:prstGeom prst="rect">
            <a:avLst/>
          </a:prstGeom>
        </p:spPr>
        <p:txBody>
          <a:bodyPr/>
          <a:lstStyle/>
          <a:p>
            <a:pPr>
              <a:defRPr sz="1800">
                <a:latin typeface="+mn-lt"/>
                <a:ea typeface="+mn-ea"/>
                <a:cs typeface="+mn-cs"/>
                <a:sym typeface="Arial"/>
              </a:defRPr>
            </a:pPr>
            <a:r>
              <a:t>The map's color coding gives the number of upgraded plants per state</a:t>
            </a:r>
          </a:p>
          <a:p>
            <a:pPr>
              <a:defRPr sz="700">
                <a:latin typeface="+mn-lt"/>
                <a:ea typeface="+mn-ea"/>
                <a:cs typeface="+mn-cs"/>
                <a:sym typeface="Arial"/>
              </a:defRPr>
            </a:pPr>
            <a:endParaRPr/>
          </a:p>
          <a:p>
            <a:pPr>
              <a:tabLst>
                <a:tab pos="444500" algn="l"/>
              </a:tabLst>
              <a:defRPr sz="1800">
                <a:latin typeface="+mn-lt"/>
                <a:ea typeface="+mn-ea"/>
                <a:cs typeface="+mn-cs"/>
                <a:sym typeface="Arial"/>
              </a:defRPr>
            </a:pPr>
            <a:r>
              <a:t>	With </a:t>
            </a:r>
            <a:r>
              <a:rPr b="1"/>
              <a:t>upgraded plant numbers near or exceeding 1000 in some states</a:t>
            </a:r>
          </a:p>
        </p:txBody>
      </p:sp>
      <p:pic>
        <p:nvPicPr>
          <p:cNvPr id="813" name="Picture 4" descr="Picture 4"/>
          <p:cNvPicPr>
            <a:picLocks noChangeAspect="1"/>
          </p:cNvPicPr>
          <p:nvPr/>
        </p:nvPicPr>
        <p:blipFill>
          <a:blip r:embed="rId2">
            <a:extLst/>
          </a:blip>
          <a:stretch>
            <a:fillRect/>
          </a:stretch>
        </p:blipFill>
        <p:spPr>
          <a:xfrm>
            <a:off x="1579210" y="910713"/>
            <a:ext cx="5819916" cy="4404496"/>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5" name="Rectangle 5"/>
          <p:cNvSpPr txBox="1"/>
          <p:nvPr/>
        </p:nvSpPr>
        <p:spPr>
          <a:xfrm>
            <a:off x="0" y="6512435"/>
            <a:ext cx="9144000" cy="2642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P. 250: https://www.energy.gov/eere/water/articles/hydropower-vision-new-chapter-america-s-1st-renewable-electricity-source</a:t>
            </a:r>
          </a:p>
        </p:txBody>
      </p:sp>
      <p:sp>
        <p:nvSpPr>
          <p:cNvPr id="816" name="Rectangle 2"/>
          <p:cNvSpPr txBox="1">
            <a:spLocks noGrp="1"/>
          </p:cNvSpPr>
          <p:nvPr>
            <p:ph type="title"/>
          </p:nvPr>
        </p:nvSpPr>
        <p:spPr>
          <a:xfrm>
            <a:off x="0" y="76199"/>
            <a:ext cx="9144000" cy="675219"/>
          </a:xfrm>
          <a:prstGeom prst="rect">
            <a:avLst/>
          </a:prstGeom>
        </p:spPr>
        <p:txBody>
          <a:bodyPr/>
          <a:lstStyle/>
          <a:p>
            <a:pPr>
              <a:defRPr sz="2000">
                <a:solidFill>
                  <a:srgbClr val="FFFFFF"/>
                </a:solidFill>
              </a:defRPr>
            </a:pPr>
            <a:r>
              <a:t>While entirely new plants would be built at these stream locations: </a:t>
            </a:r>
            <a:r>
              <a:rPr baseline="30000"/>
              <a:t>1</a:t>
            </a:r>
          </a:p>
        </p:txBody>
      </p:sp>
      <p:sp>
        <p:nvSpPr>
          <p:cNvPr id="817" name="Rectangle 3"/>
          <p:cNvSpPr txBox="1">
            <a:spLocks noGrp="1"/>
          </p:cNvSpPr>
          <p:nvPr>
            <p:ph type="body" sz="quarter" idx="1"/>
          </p:nvPr>
        </p:nvSpPr>
        <p:spPr>
          <a:xfrm>
            <a:off x="206513" y="5426847"/>
            <a:ext cx="8788401" cy="967313"/>
          </a:xfrm>
          <a:prstGeom prst="rect">
            <a:avLst/>
          </a:prstGeom>
        </p:spPr>
        <p:txBody>
          <a:bodyPr/>
          <a:lstStyle/>
          <a:p>
            <a:pPr>
              <a:defRPr sz="1800">
                <a:latin typeface="+mn-lt"/>
                <a:ea typeface="+mn-ea"/>
                <a:cs typeface="+mn-cs"/>
                <a:sym typeface="Arial"/>
              </a:defRPr>
            </a:pPr>
            <a:r>
              <a:t>The map's color coding gives the number of new plants per state</a:t>
            </a:r>
          </a:p>
          <a:p>
            <a:pPr>
              <a:defRPr sz="700">
                <a:latin typeface="+mn-lt"/>
                <a:ea typeface="+mn-ea"/>
                <a:cs typeface="+mn-cs"/>
                <a:sym typeface="Arial"/>
              </a:defRPr>
            </a:pPr>
            <a:endParaRPr/>
          </a:p>
          <a:p>
            <a:pPr>
              <a:tabLst>
                <a:tab pos="444500" algn="l"/>
              </a:tabLst>
              <a:defRPr sz="1800">
                <a:latin typeface="+mn-lt"/>
                <a:ea typeface="+mn-ea"/>
                <a:cs typeface="+mn-cs"/>
                <a:sym typeface="Arial"/>
              </a:defRPr>
            </a:pPr>
            <a:r>
              <a:t>	With </a:t>
            </a:r>
            <a:r>
              <a:rPr b="1"/>
              <a:t>new plant numbers often running in the many 1000's per state</a:t>
            </a:r>
          </a:p>
        </p:txBody>
      </p:sp>
      <p:pic>
        <p:nvPicPr>
          <p:cNvPr id="818" name="Picture 6" descr="Picture 6"/>
          <p:cNvPicPr>
            <a:picLocks noChangeAspect="1"/>
          </p:cNvPicPr>
          <p:nvPr/>
        </p:nvPicPr>
        <p:blipFill>
          <a:blip r:embed="rId2">
            <a:extLst/>
          </a:blip>
          <a:stretch>
            <a:fillRect/>
          </a:stretch>
        </p:blipFill>
        <p:spPr>
          <a:xfrm>
            <a:off x="1496697" y="877275"/>
            <a:ext cx="5895120" cy="4423596"/>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0" name="Rectangle 5"/>
          <p:cNvSpPr txBox="1"/>
          <p:nvPr/>
        </p:nvSpPr>
        <p:spPr>
          <a:xfrm>
            <a:off x="0" y="6512435"/>
            <a:ext cx="9144000" cy="2642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 1) Page 20: https://www.energy.gov/eere/water/articles/hydropower-vision-new-chapter-america-s-1st-renewable-electricity-source</a:t>
            </a:r>
          </a:p>
        </p:txBody>
      </p:sp>
      <p:sp>
        <p:nvSpPr>
          <p:cNvPr id="821" name="Rectangle 2"/>
          <p:cNvSpPr txBox="1">
            <a:spLocks noGrp="1"/>
          </p:cNvSpPr>
          <p:nvPr>
            <p:ph type="title"/>
          </p:nvPr>
        </p:nvSpPr>
        <p:spPr>
          <a:xfrm>
            <a:off x="304800" y="76199"/>
            <a:ext cx="8534400" cy="675219"/>
          </a:xfrm>
          <a:prstGeom prst="rect">
            <a:avLst/>
          </a:prstGeom>
        </p:spPr>
        <p:txBody>
          <a:bodyPr/>
          <a:lstStyle/>
          <a:p>
            <a:pPr>
              <a:defRPr sz="2000">
                <a:solidFill>
                  <a:srgbClr val="FFFFFF"/>
                </a:solidFill>
              </a:defRPr>
            </a:pPr>
            <a:r>
              <a:t>With those numbers, the DOE is clearly not betting on large dams: </a:t>
            </a:r>
            <a:r>
              <a:rPr baseline="30000"/>
              <a:t>1</a:t>
            </a:r>
          </a:p>
        </p:txBody>
      </p:sp>
      <p:sp>
        <p:nvSpPr>
          <p:cNvPr id="822" name="Rectangle 3"/>
          <p:cNvSpPr txBox="1">
            <a:spLocks noGrp="1"/>
          </p:cNvSpPr>
          <p:nvPr>
            <p:ph type="body" idx="1"/>
          </p:nvPr>
        </p:nvSpPr>
        <p:spPr>
          <a:xfrm>
            <a:off x="228600" y="810688"/>
            <a:ext cx="8915400" cy="3441051"/>
          </a:xfrm>
          <a:prstGeom prst="rect">
            <a:avLst/>
          </a:prstGeom>
        </p:spPr>
        <p:txBody>
          <a:bodyPr/>
          <a:lstStyle/>
          <a:p>
            <a:pPr>
              <a:tabLst>
                <a:tab pos="508000" algn="l"/>
                <a:tab pos="914400" algn="l"/>
              </a:tabLst>
              <a:defRPr sz="1800">
                <a:latin typeface="+mn-lt"/>
                <a:ea typeface="+mn-ea"/>
                <a:cs typeface="+mn-cs"/>
                <a:sym typeface="Arial"/>
              </a:defRPr>
            </a:pPr>
            <a:r>
              <a:t>Quite the opposite: they propose huge numbers of new very small dams exploiting</a:t>
            </a:r>
          </a:p>
          <a:p>
            <a:pPr>
              <a:tabLst>
                <a:tab pos="508000" algn="l"/>
                <a:tab pos="914400" algn="l"/>
              </a:tabLst>
              <a:defRPr sz="500">
                <a:latin typeface="+mn-lt"/>
                <a:ea typeface="+mn-ea"/>
                <a:cs typeface="+mn-cs"/>
                <a:sym typeface="Arial"/>
              </a:defRPr>
            </a:pPr>
            <a:endParaRPr/>
          </a:p>
          <a:p>
            <a:pPr>
              <a:tabLst>
                <a:tab pos="508000" algn="l"/>
                <a:tab pos="914400" algn="l"/>
              </a:tabLst>
              <a:defRPr sz="1800">
                <a:latin typeface="+mn-lt"/>
                <a:ea typeface="+mn-ea"/>
                <a:cs typeface="+mn-cs"/>
                <a:sym typeface="Arial"/>
              </a:defRPr>
            </a:pPr>
            <a:r>
              <a:t>	cheap, compact, factory mass-produced modular turbine/generators:</a:t>
            </a:r>
          </a:p>
          <a:p>
            <a:pPr>
              <a:tabLst>
                <a:tab pos="508000" algn="l"/>
                <a:tab pos="914400" algn="l"/>
              </a:tabLst>
              <a:defRPr sz="1800">
                <a:latin typeface="+mn-lt"/>
                <a:ea typeface="+mn-ea"/>
                <a:cs typeface="+mn-cs"/>
                <a:sym typeface="Arial"/>
              </a:defRPr>
            </a:pPr>
            <a:endParaRPr/>
          </a:p>
          <a:p>
            <a:pPr>
              <a:tabLst>
                <a:tab pos="508000" algn="l"/>
                <a:tab pos="914400" algn="l"/>
              </a:tabLst>
              <a:defRPr sz="1800">
                <a:latin typeface="+mn-lt"/>
                <a:ea typeface="+mn-ea"/>
                <a:cs typeface="+mn-cs"/>
                <a:sym typeface="Arial"/>
              </a:defRPr>
            </a:pPr>
            <a:endParaRPr/>
          </a:p>
          <a:p>
            <a:pPr>
              <a:tabLst>
                <a:tab pos="508000" algn="l"/>
                <a:tab pos="914400" algn="l"/>
              </a:tabLst>
              <a:defRPr sz="1800">
                <a:latin typeface="+mn-lt"/>
                <a:ea typeface="+mn-ea"/>
                <a:cs typeface="+mn-cs"/>
                <a:sym typeface="Arial"/>
              </a:defRPr>
            </a:pPr>
            <a:endParaRPr/>
          </a:p>
          <a:p>
            <a:pPr>
              <a:tabLst>
                <a:tab pos="508000" algn="l"/>
                <a:tab pos="914400" algn="l"/>
              </a:tabLst>
              <a:defRPr sz="1800">
                <a:latin typeface="+mn-lt"/>
                <a:ea typeface="+mn-ea"/>
                <a:cs typeface="+mn-cs"/>
                <a:sym typeface="Arial"/>
              </a:defRPr>
            </a:pPr>
            <a:endParaRPr/>
          </a:p>
          <a:p>
            <a:pPr>
              <a:tabLst>
                <a:tab pos="508000" algn="l"/>
                <a:tab pos="914400" algn="l"/>
              </a:tabLst>
              <a:defRPr sz="1800">
                <a:latin typeface="+mn-lt"/>
                <a:ea typeface="+mn-ea"/>
                <a:cs typeface="+mn-cs"/>
                <a:sym typeface="Arial"/>
              </a:defRPr>
            </a:pPr>
            <a:endParaRPr/>
          </a:p>
          <a:p>
            <a:pPr>
              <a:tabLst>
                <a:tab pos="508000" algn="l"/>
                <a:tab pos="914400" algn="l"/>
              </a:tabLst>
              <a:defRPr sz="1800">
                <a:latin typeface="+mn-lt"/>
                <a:ea typeface="+mn-ea"/>
                <a:cs typeface="+mn-cs"/>
                <a:sym typeface="Arial"/>
              </a:defRPr>
            </a:pPr>
            <a:endParaRPr/>
          </a:p>
          <a:p>
            <a:pPr>
              <a:tabLst>
                <a:tab pos="508000" algn="l"/>
                <a:tab pos="914400" algn="l"/>
              </a:tabLst>
              <a:defRPr sz="1100">
                <a:latin typeface="+mn-lt"/>
                <a:ea typeface="+mn-ea"/>
                <a:cs typeface="+mn-cs"/>
                <a:sym typeface="Arial"/>
              </a:defRPr>
            </a:pPr>
            <a:endParaRPr/>
          </a:p>
          <a:p>
            <a:pPr>
              <a:tabLst>
                <a:tab pos="508000" algn="l"/>
                <a:tab pos="914400" algn="l"/>
              </a:tabLst>
              <a:defRPr sz="1800">
                <a:latin typeface="+mn-lt"/>
                <a:ea typeface="+mn-ea"/>
                <a:cs typeface="+mn-cs"/>
                <a:sym typeface="Arial"/>
              </a:defRPr>
            </a:pPr>
            <a:r>
              <a:t>Which could be installed on small streams to create still fish-friendly scenes like this:</a:t>
            </a:r>
          </a:p>
        </p:txBody>
      </p:sp>
      <p:pic>
        <p:nvPicPr>
          <p:cNvPr id="823" name="Picture 4" descr="Picture 4"/>
          <p:cNvPicPr>
            <a:picLocks noChangeAspect="1"/>
          </p:cNvPicPr>
          <p:nvPr/>
        </p:nvPicPr>
        <p:blipFill>
          <a:blip r:embed="rId2">
            <a:extLst/>
          </a:blip>
          <a:srcRect t="4350" b="4349"/>
          <a:stretch>
            <a:fillRect/>
          </a:stretch>
        </p:blipFill>
        <p:spPr>
          <a:xfrm>
            <a:off x="4694022" y="1742629"/>
            <a:ext cx="4262236" cy="1824424"/>
          </a:xfrm>
          <a:prstGeom prst="rect">
            <a:avLst/>
          </a:prstGeom>
          <a:ln w="12700">
            <a:miter lim="400000"/>
          </a:ln>
        </p:spPr>
      </p:pic>
      <p:pic>
        <p:nvPicPr>
          <p:cNvPr id="824" name="Picture 6" descr="Picture 6"/>
          <p:cNvPicPr>
            <a:picLocks noChangeAspect="1"/>
          </p:cNvPicPr>
          <p:nvPr/>
        </p:nvPicPr>
        <p:blipFill>
          <a:blip r:embed="rId3">
            <a:extLst/>
          </a:blip>
          <a:srcRect t="3850" b="3849"/>
          <a:stretch>
            <a:fillRect/>
          </a:stretch>
        </p:blipFill>
        <p:spPr>
          <a:xfrm>
            <a:off x="209829" y="1746225"/>
            <a:ext cx="3754784" cy="1838509"/>
          </a:xfrm>
          <a:prstGeom prst="rect">
            <a:avLst/>
          </a:prstGeom>
          <a:ln w="12700">
            <a:miter lim="400000"/>
          </a:ln>
        </p:spPr>
      </p:pic>
      <p:pic>
        <p:nvPicPr>
          <p:cNvPr id="825" name="Picture 8" descr="Picture 8"/>
          <p:cNvPicPr>
            <a:picLocks noChangeAspect="1"/>
          </p:cNvPicPr>
          <p:nvPr/>
        </p:nvPicPr>
        <p:blipFill>
          <a:blip r:embed="rId4">
            <a:extLst/>
          </a:blip>
          <a:stretch>
            <a:fillRect/>
          </a:stretch>
        </p:blipFill>
        <p:spPr>
          <a:xfrm>
            <a:off x="1162864" y="4250583"/>
            <a:ext cx="6677991" cy="1958629"/>
          </a:xfrm>
          <a:prstGeom prst="rect">
            <a:avLst/>
          </a:prstGeom>
          <a:ln w="12700">
            <a:miter lim="400000"/>
          </a:ln>
        </p:spPr>
      </p:pic>
      <p:sp>
        <p:nvSpPr>
          <p:cNvPr id="826" name="Right Arrow 9"/>
          <p:cNvSpPr/>
          <p:nvPr/>
        </p:nvSpPr>
        <p:spPr>
          <a:xfrm>
            <a:off x="4141304" y="2330177"/>
            <a:ext cx="430697" cy="695740"/>
          </a:xfrm>
          <a:prstGeom prst="rightArrow">
            <a:avLst>
              <a:gd name="adj1" fmla="val 50000"/>
              <a:gd name="adj2" fmla="val 50000"/>
            </a:avLst>
          </a:prstGeom>
          <a:solidFill>
            <a:srgbClr val="FFCC00"/>
          </a:solidFill>
          <a:ln w="12700">
            <a:solidFill>
              <a:srgbClr val="FFFFFF"/>
            </a:solidFill>
          </a:ln>
        </p:spPr>
        <p:txBody>
          <a:bodyPr lIns="45719" rIns="45719"/>
          <a:lstStyle/>
          <a:p>
            <a:pPr>
              <a:defRPr>
                <a:solidFill>
                  <a:srgbClr val="FFFFFF"/>
                </a:solidFill>
              </a:defRPr>
            </a:pPr>
            <a:endParaRP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 name="Rectangle 2"/>
          <p:cNvSpPr txBox="1">
            <a:spLocks noGrp="1"/>
          </p:cNvSpPr>
          <p:nvPr>
            <p:ph type="title"/>
          </p:nvPr>
        </p:nvSpPr>
        <p:spPr>
          <a:xfrm>
            <a:off x="304800" y="76200"/>
            <a:ext cx="8534400" cy="609600"/>
          </a:xfrm>
          <a:prstGeom prst="rect">
            <a:avLst/>
          </a:prstGeom>
        </p:spPr>
        <p:txBody>
          <a:bodyPr/>
          <a:lstStyle>
            <a:lvl1pPr>
              <a:defRPr sz="2000"/>
            </a:lvl1pPr>
          </a:lstStyle>
          <a:p>
            <a:r>
              <a:t>On the other hand:</a:t>
            </a:r>
          </a:p>
        </p:txBody>
      </p:sp>
      <p:sp>
        <p:nvSpPr>
          <p:cNvPr id="226" name="Rectangle 3"/>
          <p:cNvSpPr txBox="1">
            <a:spLocks noGrp="1"/>
          </p:cNvSpPr>
          <p:nvPr>
            <p:ph type="body" idx="1"/>
          </p:nvPr>
        </p:nvSpPr>
        <p:spPr>
          <a:xfrm>
            <a:off x="228600" y="838200"/>
            <a:ext cx="8534400" cy="5819141"/>
          </a:xfrm>
          <a:prstGeom prst="rect">
            <a:avLst/>
          </a:prstGeom>
        </p:spPr>
        <p:txBody>
          <a:bodyPr/>
          <a:lstStyle/>
          <a:p>
            <a:pPr>
              <a:defRPr sz="1800">
                <a:latin typeface="+mn-lt"/>
                <a:ea typeface="+mn-ea"/>
                <a:cs typeface="+mn-cs"/>
                <a:sym typeface="Arial"/>
              </a:defRPr>
            </a:pPr>
            <a:r>
              <a:t>If inlets are too HIGH in reservoir:</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r>
              <a:t>In a bad year the surface of reservoir may fall below inlets:</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22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r>
              <a:t>Reservoirs are </a:t>
            </a:r>
            <a:r>
              <a:rPr b="1"/>
              <a:t>sized </a:t>
            </a:r>
            <a:r>
              <a:t>to cope with low rainfall seasons within a given year</a:t>
            </a:r>
          </a:p>
          <a:p>
            <a:pPr algn="r">
              <a:defRPr sz="1800">
                <a:latin typeface="+mn-lt"/>
                <a:ea typeface="+mn-ea"/>
                <a:cs typeface="+mn-cs"/>
                <a:sym typeface="Arial"/>
              </a:defRPr>
            </a:pPr>
            <a:r>
              <a:t>and even with the occasional entirely dry year</a:t>
            </a:r>
          </a:p>
        </p:txBody>
      </p:sp>
      <p:sp>
        <p:nvSpPr>
          <p:cNvPr id="227" name="Rectangle 3"/>
          <p:cNvSpPr txBox="1"/>
          <p:nvPr/>
        </p:nvSpPr>
        <p:spPr>
          <a:xfrm>
            <a:off x="5367128" y="3581400"/>
            <a:ext cx="3276601" cy="332740"/>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lvl1pPr>
              <a:spcBef>
                <a:spcPts val="300"/>
              </a:spcBef>
              <a:defRPr sz="1600" b="0">
                <a:solidFill>
                  <a:srgbClr val="FFFFFF"/>
                </a:solidFill>
                <a:effectLst>
                  <a:outerShdw blurRad="38100" dist="38100" dir="2700000" rotWithShape="0">
                    <a:srgbClr val="000000"/>
                  </a:outerShdw>
                </a:effectLst>
              </a:defRPr>
            </a:lvl1pPr>
          </a:lstStyle>
          <a:p>
            <a:r>
              <a:t>Better lower this opening!</a:t>
            </a:r>
          </a:p>
        </p:txBody>
      </p:sp>
      <p:sp>
        <p:nvSpPr>
          <p:cNvPr id="228" name="Straight Connector 26"/>
          <p:cNvSpPr/>
          <p:nvPr/>
        </p:nvSpPr>
        <p:spPr>
          <a:xfrm flipV="1">
            <a:off x="4224129" y="3771899"/>
            <a:ext cx="1143001" cy="419102"/>
          </a:xfrm>
          <a:prstGeom prst="line">
            <a:avLst/>
          </a:prstGeom>
          <a:solidFill>
            <a:schemeClr val="accent1"/>
          </a:solidFill>
          <a:ln w="12700">
            <a:solidFill>
              <a:srgbClr val="FFFFFF"/>
            </a:solidFill>
          </a:ln>
        </p:spPr>
        <p:txBody>
          <a:bodyPr lIns="45719" rIns="45719"/>
          <a:lstStyle/>
          <a:p>
            <a:pPr>
              <a:defRPr>
                <a:solidFill>
                  <a:srgbClr val="FFFFFF"/>
                </a:solidFill>
              </a:defRPr>
            </a:pPr>
            <a:endParaRPr/>
          </a:p>
        </p:txBody>
      </p:sp>
      <p:grpSp>
        <p:nvGrpSpPr>
          <p:cNvPr id="244" name="Group 27"/>
          <p:cNvGrpSpPr/>
          <p:nvPr/>
        </p:nvGrpSpPr>
        <p:grpSpPr>
          <a:xfrm>
            <a:off x="1066800" y="1447800"/>
            <a:ext cx="5486400" cy="1447801"/>
            <a:chOff x="0" y="0"/>
            <a:chExt cx="5486399" cy="1447800"/>
          </a:xfrm>
        </p:grpSpPr>
        <p:sp>
          <p:nvSpPr>
            <p:cNvPr id="229" name="Rectangle 28"/>
            <p:cNvSpPr/>
            <p:nvPr/>
          </p:nvSpPr>
          <p:spPr>
            <a:xfrm>
              <a:off x="10530" y="1109980"/>
              <a:ext cx="1474273" cy="337821"/>
            </a:xfrm>
            <a:prstGeom prst="rect">
              <a:avLst/>
            </a:pr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30" name="Isosceles Triangle 29"/>
            <p:cNvSpPr/>
            <p:nvPr/>
          </p:nvSpPr>
          <p:spPr>
            <a:xfrm rot="10800000" flipH="1">
              <a:off x="1274192" y="144779"/>
              <a:ext cx="4212208" cy="96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7" y="0"/>
                  </a:lnTo>
                  <a:lnTo>
                    <a:pt x="21600" y="21600"/>
                  </a:lnTo>
                  <a:close/>
                </a:path>
              </a:pathLst>
            </a:cu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31" name="Trapezoid 30"/>
            <p:cNvSpPr/>
            <p:nvPr/>
          </p:nvSpPr>
          <p:spPr>
            <a:xfrm>
              <a:off x="537056" y="-1"/>
              <a:ext cx="947747" cy="11099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32" name="Rectangle 31"/>
            <p:cNvSpPr/>
            <p:nvPr/>
          </p:nvSpPr>
          <p:spPr>
            <a:xfrm rot="16200000">
              <a:off x="536669" y="705029"/>
              <a:ext cx="1032765" cy="105306"/>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33" name="Rectangle 32"/>
            <p:cNvSpPr/>
            <p:nvPr/>
          </p:nvSpPr>
          <p:spPr>
            <a:xfrm>
              <a:off x="0" y="1225803"/>
              <a:ext cx="1105705" cy="96521"/>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34" name="Rectangle 33"/>
            <p:cNvSpPr/>
            <p:nvPr/>
          </p:nvSpPr>
          <p:spPr>
            <a:xfrm>
              <a:off x="1000399" y="193040"/>
              <a:ext cx="526526" cy="96521"/>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238" name="Curved Right Arrow 34"/>
            <p:cNvGrpSpPr/>
            <p:nvPr/>
          </p:nvGrpSpPr>
          <p:grpSpPr>
            <a:xfrm>
              <a:off x="218897" y="1206491"/>
              <a:ext cx="259658" cy="96529"/>
              <a:chOff x="0" y="0"/>
              <a:chExt cx="259657" cy="96528"/>
            </a:xfrm>
          </p:grpSpPr>
          <p:sp>
            <p:nvSpPr>
              <p:cNvPr id="235" name="Shape"/>
              <p:cNvSpPr/>
              <p:nvPr/>
            </p:nvSpPr>
            <p:spPr>
              <a:xfrm rot="5400000">
                <a:off x="81564" y="-81565"/>
                <a:ext cx="96529" cy="259658"/>
              </a:xfrm>
              <a:custGeom>
                <a:avLst/>
                <a:gdLst/>
                <a:ahLst/>
                <a:cxnLst>
                  <a:cxn ang="0">
                    <a:pos x="wd2" y="hd2"/>
                  </a:cxn>
                  <a:cxn ang="5400000">
                    <a:pos x="wd2" y="hd2"/>
                  </a:cxn>
                  <a:cxn ang="10800000">
                    <a:pos x="wd2" y="hd2"/>
                  </a:cxn>
                  <a:cxn ang="16200000">
                    <a:pos x="wd2" y="hd2"/>
                  </a:cxn>
                </a:cxnLst>
                <a:rect l="0" t="0" r="r" b="b"/>
                <a:pathLst>
                  <a:path w="20514" h="21600" extrusionOk="0">
                    <a:moveTo>
                      <a:pt x="2" y="9445"/>
                    </a:moveTo>
                    <a:cubicBezTo>
                      <a:pt x="2" y="13751"/>
                      <a:pt x="6329" y="17512"/>
                      <a:pt x="15386" y="18589"/>
                    </a:cubicBezTo>
                    <a:lnTo>
                      <a:pt x="15386" y="17585"/>
                    </a:lnTo>
                    <a:lnTo>
                      <a:pt x="20514" y="19893"/>
                    </a:lnTo>
                    <a:lnTo>
                      <a:pt x="15386" y="21600"/>
                    </a:lnTo>
                    <a:lnTo>
                      <a:pt x="15386" y="20596"/>
                    </a:lnTo>
                    <a:cubicBezTo>
                      <a:pt x="6329" y="19520"/>
                      <a:pt x="2" y="15758"/>
                      <a:pt x="2" y="11452"/>
                    </a:cubicBezTo>
                    <a:close/>
                    <a:moveTo>
                      <a:pt x="20514" y="2007"/>
                    </a:moveTo>
                    <a:cubicBezTo>
                      <a:pt x="10029" y="2007"/>
                      <a:pt x="1232" y="5648"/>
                      <a:pt x="118" y="10448"/>
                    </a:cubicBezTo>
                    <a:cubicBezTo>
                      <a:pt x="-1086" y="5262"/>
                      <a:pt x="7070" y="608"/>
                      <a:pt x="18334" y="53"/>
                    </a:cubicBezTo>
                    <a:cubicBezTo>
                      <a:pt x="19058" y="18"/>
                      <a:pt x="19786" y="0"/>
                      <a:pt x="20514"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36" name="Shape"/>
              <p:cNvSpPr/>
              <p:nvPr/>
            </p:nvSpPr>
            <p:spPr>
              <a:xfrm rot="5400000">
                <a:off x="148593" y="-14536"/>
                <a:ext cx="96529" cy="125600"/>
              </a:xfrm>
              <a:custGeom>
                <a:avLst/>
                <a:gdLst/>
                <a:ahLst/>
                <a:cxnLst>
                  <a:cxn ang="0">
                    <a:pos x="wd2" y="hd2"/>
                  </a:cxn>
                  <a:cxn ang="5400000">
                    <a:pos x="wd2" y="hd2"/>
                  </a:cxn>
                  <a:cxn ang="10800000">
                    <a:pos x="wd2" y="hd2"/>
                  </a:cxn>
                  <a:cxn ang="16200000">
                    <a:pos x="wd2" y="hd2"/>
                  </a:cxn>
                </a:cxnLst>
                <a:rect l="0" t="0" r="r" b="b"/>
                <a:pathLst>
                  <a:path w="20514" h="21600" extrusionOk="0">
                    <a:moveTo>
                      <a:pt x="20514" y="4150"/>
                    </a:moveTo>
                    <a:cubicBezTo>
                      <a:pt x="10029" y="4150"/>
                      <a:pt x="1232" y="11676"/>
                      <a:pt x="118" y="21600"/>
                    </a:cubicBezTo>
                    <a:cubicBezTo>
                      <a:pt x="-1086" y="10878"/>
                      <a:pt x="7070" y="1256"/>
                      <a:pt x="18334" y="111"/>
                    </a:cubicBezTo>
                    <a:cubicBezTo>
                      <a:pt x="19058" y="37"/>
                      <a:pt x="19786" y="0"/>
                      <a:pt x="20514"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37" name="Line"/>
              <p:cNvSpPr/>
              <p:nvPr/>
            </p:nvSpPr>
            <p:spPr>
              <a:xfrm rot="5400000">
                <a:off x="81568" y="-81561"/>
                <a:ext cx="96521" cy="259658"/>
              </a:xfrm>
              <a:custGeom>
                <a:avLst/>
                <a:gdLst/>
                <a:ahLst/>
                <a:cxnLst>
                  <a:cxn ang="0">
                    <a:pos x="wd2" y="hd2"/>
                  </a:cxn>
                  <a:cxn ang="5400000">
                    <a:pos x="wd2" y="hd2"/>
                  </a:cxn>
                  <a:cxn ang="10800000">
                    <a:pos x="wd2" y="hd2"/>
                  </a:cxn>
                  <a:cxn ang="16200000">
                    <a:pos x="wd2" y="hd2"/>
                  </a:cxn>
                </a:cxnLst>
                <a:rect l="0" t="0" r="r" b="b"/>
                <a:pathLst>
                  <a:path w="21600" h="21600" extrusionOk="0">
                    <a:moveTo>
                      <a:pt x="0" y="9445"/>
                    </a:moveTo>
                    <a:cubicBezTo>
                      <a:pt x="0" y="13751"/>
                      <a:pt x="6663" y="17512"/>
                      <a:pt x="16200" y="18589"/>
                    </a:cubicBezTo>
                    <a:lnTo>
                      <a:pt x="16200" y="17585"/>
                    </a:lnTo>
                    <a:lnTo>
                      <a:pt x="21600" y="19893"/>
                    </a:lnTo>
                    <a:lnTo>
                      <a:pt x="16200" y="21600"/>
                    </a:lnTo>
                    <a:lnTo>
                      <a:pt x="16200" y="20596"/>
                    </a:lnTo>
                    <a:cubicBezTo>
                      <a:pt x="6663" y="19520"/>
                      <a:pt x="0" y="15758"/>
                      <a:pt x="0" y="11452"/>
                    </a:cubicBezTo>
                    <a:lnTo>
                      <a:pt x="0" y="9445"/>
                    </a:lnTo>
                    <a:cubicBezTo>
                      <a:pt x="0" y="4228"/>
                      <a:pt x="9671" y="0"/>
                      <a:pt x="21600" y="0"/>
                    </a:cubicBezTo>
                    <a:lnTo>
                      <a:pt x="21600" y="2007"/>
                    </a:lnTo>
                    <a:cubicBezTo>
                      <a:pt x="10559" y="2007"/>
                      <a:pt x="1296" y="5648"/>
                      <a:pt x="122" y="10448"/>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242" name="Curved Right Arrow 35"/>
            <p:cNvGrpSpPr/>
            <p:nvPr/>
          </p:nvGrpSpPr>
          <p:grpSpPr>
            <a:xfrm>
              <a:off x="232765" y="1328385"/>
              <a:ext cx="259733" cy="96529"/>
              <a:chOff x="0" y="0"/>
              <a:chExt cx="259732" cy="96528"/>
            </a:xfrm>
          </p:grpSpPr>
          <p:sp>
            <p:nvSpPr>
              <p:cNvPr id="239" name="Shape"/>
              <p:cNvSpPr/>
              <p:nvPr/>
            </p:nvSpPr>
            <p:spPr>
              <a:xfrm rot="16200000">
                <a:off x="81602" y="-81602"/>
                <a:ext cx="96529" cy="259733"/>
              </a:xfrm>
              <a:custGeom>
                <a:avLst/>
                <a:gdLst/>
                <a:ahLst/>
                <a:cxnLst>
                  <a:cxn ang="0">
                    <a:pos x="wd2" y="hd2"/>
                  </a:cxn>
                  <a:cxn ang="5400000">
                    <a:pos x="wd2" y="hd2"/>
                  </a:cxn>
                  <a:cxn ang="10800000">
                    <a:pos x="wd2" y="hd2"/>
                  </a:cxn>
                  <a:cxn ang="16200000">
                    <a:pos x="wd2" y="hd2"/>
                  </a:cxn>
                </a:cxnLst>
                <a:rect l="0" t="0" r="r" b="b"/>
                <a:pathLst>
                  <a:path w="20514" h="21600" extrusionOk="0">
                    <a:moveTo>
                      <a:pt x="1" y="9445"/>
                    </a:moveTo>
                    <a:cubicBezTo>
                      <a:pt x="1" y="13752"/>
                      <a:pt x="6329" y="17513"/>
                      <a:pt x="15386" y="18590"/>
                    </a:cubicBezTo>
                    <a:lnTo>
                      <a:pt x="15386" y="17587"/>
                    </a:lnTo>
                    <a:lnTo>
                      <a:pt x="20514" y="19893"/>
                    </a:lnTo>
                    <a:lnTo>
                      <a:pt x="15386" y="21600"/>
                    </a:lnTo>
                    <a:lnTo>
                      <a:pt x="15386" y="20597"/>
                    </a:lnTo>
                    <a:cubicBezTo>
                      <a:pt x="6329" y="19520"/>
                      <a:pt x="1" y="15758"/>
                      <a:pt x="1" y="11452"/>
                    </a:cubicBezTo>
                    <a:close/>
                    <a:moveTo>
                      <a:pt x="20514" y="2007"/>
                    </a:moveTo>
                    <a:cubicBezTo>
                      <a:pt x="10029" y="2007"/>
                      <a:pt x="1231" y="5648"/>
                      <a:pt x="117" y="10448"/>
                    </a:cubicBezTo>
                    <a:lnTo>
                      <a:pt x="117" y="10448"/>
                    </a:lnTo>
                    <a:cubicBezTo>
                      <a:pt x="-1086" y="5262"/>
                      <a:pt x="7070" y="608"/>
                      <a:pt x="18335" y="53"/>
                    </a:cubicBezTo>
                    <a:cubicBezTo>
                      <a:pt x="19059" y="18"/>
                      <a:pt x="19786" y="0"/>
                      <a:pt x="20514"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40" name="Shape"/>
              <p:cNvSpPr/>
              <p:nvPr/>
            </p:nvSpPr>
            <p:spPr>
              <a:xfrm rot="16200000">
                <a:off x="14554" y="-14555"/>
                <a:ext cx="96529" cy="125638"/>
              </a:xfrm>
              <a:custGeom>
                <a:avLst/>
                <a:gdLst/>
                <a:ahLst/>
                <a:cxnLst>
                  <a:cxn ang="0">
                    <a:pos x="wd2" y="hd2"/>
                  </a:cxn>
                  <a:cxn ang="5400000">
                    <a:pos x="wd2" y="hd2"/>
                  </a:cxn>
                  <a:cxn ang="10800000">
                    <a:pos x="wd2" y="hd2"/>
                  </a:cxn>
                  <a:cxn ang="16200000">
                    <a:pos x="wd2" y="hd2"/>
                  </a:cxn>
                </a:cxnLst>
                <a:rect l="0" t="0" r="r" b="b"/>
                <a:pathLst>
                  <a:path w="20514" h="21600" extrusionOk="0">
                    <a:moveTo>
                      <a:pt x="20514" y="4149"/>
                    </a:moveTo>
                    <a:cubicBezTo>
                      <a:pt x="10029" y="4149"/>
                      <a:pt x="1231" y="11676"/>
                      <a:pt x="117" y="21600"/>
                    </a:cubicBezTo>
                    <a:lnTo>
                      <a:pt x="117" y="21600"/>
                    </a:lnTo>
                    <a:cubicBezTo>
                      <a:pt x="-1086" y="10877"/>
                      <a:pt x="7070" y="1256"/>
                      <a:pt x="18335" y="110"/>
                    </a:cubicBezTo>
                    <a:cubicBezTo>
                      <a:pt x="19059" y="37"/>
                      <a:pt x="19786" y="0"/>
                      <a:pt x="20514"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41" name="Line"/>
              <p:cNvSpPr/>
              <p:nvPr/>
            </p:nvSpPr>
            <p:spPr>
              <a:xfrm rot="16200000">
                <a:off x="81606" y="-81607"/>
                <a:ext cx="96521" cy="259734"/>
              </a:xfrm>
              <a:custGeom>
                <a:avLst/>
                <a:gdLst/>
                <a:ahLst/>
                <a:cxnLst>
                  <a:cxn ang="0">
                    <a:pos x="wd2" y="hd2"/>
                  </a:cxn>
                  <a:cxn ang="5400000">
                    <a:pos x="wd2" y="hd2"/>
                  </a:cxn>
                  <a:cxn ang="10800000">
                    <a:pos x="wd2" y="hd2"/>
                  </a:cxn>
                  <a:cxn ang="16200000">
                    <a:pos x="wd2" y="hd2"/>
                  </a:cxn>
                </a:cxnLst>
                <a:rect l="0" t="0" r="r" b="b"/>
                <a:pathLst>
                  <a:path w="21600" h="21600" extrusionOk="0">
                    <a:moveTo>
                      <a:pt x="0" y="9445"/>
                    </a:moveTo>
                    <a:cubicBezTo>
                      <a:pt x="0" y="13752"/>
                      <a:pt x="6663" y="17513"/>
                      <a:pt x="16200" y="18590"/>
                    </a:cubicBezTo>
                    <a:lnTo>
                      <a:pt x="16200" y="17587"/>
                    </a:lnTo>
                    <a:lnTo>
                      <a:pt x="21600" y="19893"/>
                    </a:lnTo>
                    <a:lnTo>
                      <a:pt x="16200" y="21600"/>
                    </a:lnTo>
                    <a:lnTo>
                      <a:pt x="16200" y="20597"/>
                    </a:lnTo>
                    <a:cubicBezTo>
                      <a:pt x="6663" y="19520"/>
                      <a:pt x="0" y="15758"/>
                      <a:pt x="0" y="11452"/>
                    </a:cubicBezTo>
                    <a:lnTo>
                      <a:pt x="0" y="9445"/>
                    </a:lnTo>
                    <a:cubicBezTo>
                      <a:pt x="0" y="4229"/>
                      <a:pt x="9671" y="0"/>
                      <a:pt x="21600" y="0"/>
                    </a:cubicBezTo>
                    <a:lnTo>
                      <a:pt x="21600" y="2007"/>
                    </a:lnTo>
                    <a:cubicBezTo>
                      <a:pt x="10559" y="2007"/>
                      <a:pt x="1295" y="5648"/>
                      <a:pt x="122" y="10448"/>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243" name="Oval 36"/>
            <p:cNvSpPr/>
            <p:nvPr/>
          </p:nvSpPr>
          <p:spPr>
            <a:xfrm>
              <a:off x="276718" y="1244032"/>
              <a:ext cx="157959" cy="144781"/>
            </a:xfrm>
            <a:prstGeom prst="ellipse">
              <a:avLst/>
            </a:prstGeom>
            <a:solidFill>
              <a:srgbClr val="6D6D6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263" name="Group 37"/>
          <p:cNvGrpSpPr/>
          <p:nvPr/>
        </p:nvGrpSpPr>
        <p:grpSpPr>
          <a:xfrm>
            <a:off x="2514598" y="3886199"/>
            <a:ext cx="5486402" cy="1676401"/>
            <a:chOff x="0" y="0"/>
            <a:chExt cx="5486400" cy="1676399"/>
          </a:xfrm>
        </p:grpSpPr>
        <p:sp>
          <p:nvSpPr>
            <p:cNvPr id="245" name="Rectangle 38"/>
            <p:cNvSpPr/>
            <p:nvPr/>
          </p:nvSpPr>
          <p:spPr>
            <a:xfrm>
              <a:off x="12848" y="1285239"/>
              <a:ext cx="1798821" cy="391161"/>
            </a:xfrm>
            <a:prstGeom prst="rect">
              <a:avLst/>
            </a:pr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6" name="Trapezoid 39"/>
            <p:cNvSpPr/>
            <p:nvPr/>
          </p:nvSpPr>
          <p:spPr>
            <a:xfrm>
              <a:off x="655284" y="-1"/>
              <a:ext cx="1156385" cy="12852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7" name="Rectangle 40"/>
            <p:cNvSpPr/>
            <p:nvPr/>
          </p:nvSpPr>
          <p:spPr>
            <a:xfrm>
              <a:off x="-1" y="1419352"/>
              <a:ext cx="1349116" cy="111761"/>
            </a:xfrm>
            <a:prstGeom prst="rect">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251" name="Curved Right Arrow 41"/>
            <p:cNvGrpSpPr/>
            <p:nvPr/>
          </p:nvGrpSpPr>
          <p:grpSpPr>
            <a:xfrm>
              <a:off x="267121" y="1396991"/>
              <a:ext cx="316783" cy="111770"/>
              <a:chOff x="0" y="0"/>
              <a:chExt cx="316781" cy="111768"/>
            </a:xfrm>
          </p:grpSpPr>
          <p:sp>
            <p:nvSpPr>
              <p:cNvPr id="248" name="Shape"/>
              <p:cNvSpPr/>
              <p:nvPr/>
            </p:nvSpPr>
            <p:spPr>
              <a:xfrm rot="5400000">
                <a:off x="102506" y="-102507"/>
                <a:ext cx="111770" cy="316783"/>
              </a:xfrm>
              <a:custGeom>
                <a:avLst/>
                <a:gdLst/>
                <a:ahLst/>
                <a:cxnLst>
                  <a:cxn ang="0">
                    <a:pos x="wd2" y="hd2"/>
                  </a:cxn>
                  <a:cxn ang="5400000">
                    <a:pos x="wd2" y="hd2"/>
                  </a:cxn>
                  <a:cxn ang="10800000">
                    <a:pos x="wd2" y="hd2"/>
                  </a:cxn>
                  <a:cxn ang="16200000">
                    <a:pos x="wd2" y="hd2"/>
                  </a:cxn>
                </a:cxnLst>
                <a:rect l="0" t="0" r="r" b="b"/>
                <a:pathLst>
                  <a:path w="20568" h="21600" extrusionOk="0">
                    <a:moveTo>
                      <a:pt x="1" y="9522"/>
                    </a:moveTo>
                    <a:cubicBezTo>
                      <a:pt x="1" y="13865"/>
                      <a:pt x="6346" y="17657"/>
                      <a:pt x="15426" y="18742"/>
                    </a:cubicBezTo>
                    <a:lnTo>
                      <a:pt x="15426" y="17790"/>
                    </a:lnTo>
                    <a:lnTo>
                      <a:pt x="20568" y="19997"/>
                    </a:lnTo>
                    <a:lnTo>
                      <a:pt x="15426" y="21600"/>
                    </a:lnTo>
                    <a:lnTo>
                      <a:pt x="15426" y="20647"/>
                    </a:lnTo>
                    <a:cubicBezTo>
                      <a:pt x="6346" y="19562"/>
                      <a:pt x="1" y="15770"/>
                      <a:pt x="1" y="11427"/>
                    </a:cubicBezTo>
                    <a:close/>
                    <a:moveTo>
                      <a:pt x="20568" y="1905"/>
                    </a:moveTo>
                    <a:cubicBezTo>
                      <a:pt x="10006" y="1905"/>
                      <a:pt x="1161" y="5609"/>
                      <a:pt x="104" y="10475"/>
                    </a:cubicBezTo>
                    <a:cubicBezTo>
                      <a:pt x="-1032" y="5242"/>
                      <a:pt x="7209" y="574"/>
                      <a:pt x="18511" y="48"/>
                    </a:cubicBezTo>
                    <a:cubicBezTo>
                      <a:pt x="19194" y="16"/>
                      <a:pt x="19881" y="0"/>
                      <a:pt x="20568"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49" name="Shape"/>
              <p:cNvSpPr/>
              <p:nvPr/>
            </p:nvSpPr>
            <p:spPr>
              <a:xfrm rot="5400000">
                <a:off x="184085" y="-20928"/>
                <a:ext cx="111770" cy="153625"/>
              </a:xfrm>
              <a:custGeom>
                <a:avLst/>
                <a:gdLst/>
                <a:ahLst/>
                <a:cxnLst>
                  <a:cxn ang="0">
                    <a:pos x="wd2" y="hd2"/>
                  </a:cxn>
                  <a:cxn ang="5400000">
                    <a:pos x="wd2" y="hd2"/>
                  </a:cxn>
                  <a:cxn ang="10800000">
                    <a:pos x="wd2" y="hd2"/>
                  </a:cxn>
                  <a:cxn ang="16200000">
                    <a:pos x="wd2" y="hd2"/>
                  </a:cxn>
                </a:cxnLst>
                <a:rect l="0" t="0" r="r" b="b"/>
                <a:pathLst>
                  <a:path w="20568" h="21600" extrusionOk="0">
                    <a:moveTo>
                      <a:pt x="20568" y="3928"/>
                    </a:moveTo>
                    <a:cubicBezTo>
                      <a:pt x="10006" y="3928"/>
                      <a:pt x="1161" y="11567"/>
                      <a:pt x="104" y="21600"/>
                    </a:cubicBezTo>
                    <a:cubicBezTo>
                      <a:pt x="-1032" y="10810"/>
                      <a:pt x="7209" y="1183"/>
                      <a:pt x="18511" y="98"/>
                    </a:cubicBezTo>
                    <a:cubicBezTo>
                      <a:pt x="19194" y="33"/>
                      <a:pt x="19881" y="0"/>
                      <a:pt x="20568"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50" name="Line"/>
              <p:cNvSpPr/>
              <p:nvPr/>
            </p:nvSpPr>
            <p:spPr>
              <a:xfrm rot="5400000">
                <a:off x="102511" y="-102503"/>
                <a:ext cx="111761" cy="316783"/>
              </a:xfrm>
              <a:custGeom>
                <a:avLst/>
                <a:gdLst/>
                <a:ahLst/>
                <a:cxnLst>
                  <a:cxn ang="0">
                    <a:pos x="wd2" y="hd2"/>
                  </a:cxn>
                  <a:cxn ang="5400000">
                    <a:pos x="wd2" y="hd2"/>
                  </a:cxn>
                  <a:cxn ang="10800000">
                    <a:pos x="wd2" y="hd2"/>
                  </a:cxn>
                  <a:cxn ang="16200000">
                    <a:pos x="wd2" y="hd2"/>
                  </a:cxn>
                </a:cxnLst>
                <a:rect l="0" t="0" r="r" b="b"/>
                <a:pathLst>
                  <a:path w="21600" h="21600" extrusionOk="0">
                    <a:moveTo>
                      <a:pt x="0" y="9522"/>
                    </a:moveTo>
                    <a:cubicBezTo>
                      <a:pt x="0" y="13865"/>
                      <a:pt x="6663" y="17657"/>
                      <a:pt x="16200" y="18742"/>
                    </a:cubicBezTo>
                    <a:lnTo>
                      <a:pt x="16200" y="17790"/>
                    </a:lnTo>
                    <a:lnTo>
                      <a:pt x="21600" y="19997"/>
                    </a:lnTo>
                    <a:lnTo>
                      <a:pt x="16200" y="21600"/>
                    </a:lnTo>
                    <a:lnTo>
                      <a:pt x="16200" y="20647"/>
                    </a:lnTo>
                    <a:cubicBezTo>
                      <a:pt x="6663" y="19562"/>
                      <a:pt x="0" y="15770"/>
                      <a:pt x="0" y="11427"/>
                    </a:cubicBezTo>
                    <a:lnTo>
                      <a:pt x="0" y="9522"/>
                    </a:lnTo>
                    <a:cubicBezTo>
                      <a:pt x="0" y="4263"/>
                      <a:pt x="9671" y="0"/>
                      <a:pt x="21600" y="0"/>
                    </a:cubicBezTo>
                    <a:lnTo>
                      <a:pt x="21600" y="1905"/>
                    </a:lnTo>
                    <a:cubicBezTo>
                      <a:pt x="10507" y="1905"/>
                      <a:pt x="1218" y="5609"/>
                      <a:pt x="108" y="10475"/>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255" name="Curved Right Arrow 42"/>
            <p:cNvGrpSpPr/>
            <p:nvPr/>
          </p:nvGrpSpPr>
          <p:grpSpPr>
            <a:xfrm>
              <a:off x="284006" y="1538131"/>
              <a:ext cx="316874" cy="111769"/>
              <a:chOff x="0" y="0"/>
              <a:chExt cx="316873" cy="111768"/>
            </a:xfrm>
          </p:grpSpPr>
          <p:sp>
            <p:nvSpPr>
              <p:cNvPr id="252" name="Shape"/>
              <p:cNvSpPr/>
              <p:nvPr/>
            </p:nvSpPr>
            <p:spPr>
              <a:xfrm rot="16200000">
                <a:off x="102552" y="-102553"/>
                <a:ext cx="111769" cy="316874"/>
              </a:xfrm>
              <a:custGeom>
                <a:avLst/>
                <a:gdLst/>
                <a:ahLst/>
                <a:cxnLst>
                  <a:cxn ang="0">
                    <a:pos x="wd2" y="hd2"/>
                  </a:cxn>
                  <a:cxn ang="5400000">
                    <a:pos x="wd2" y="hd2"/>
                  </a:cxn>
                  <a:cxn ang="10800000">
                    <a:pos x="wd2" y="hd2"/>
                  </a:cxn>
                  <a:cxn ang="16200000">
                    <a:pos x="wd2" y="hd2"/>
                  </a:cxn>
                </a:cxnLst>
                <a:rect l="0" t="0" r="r" b="b"/>
                <a:pathLst>
                  <a:path w="20569" h="21600" extrusionOk="0">
                    <a:moveTo>
                      <a:pt x="2" y="9523"/>
                    </a:moveTo>
                    <a:cubicBezTo>
                      <a:pt x="2" y="13865"/>
                      <a:pt x="6346" y="17658"/>
                      <a:pt x="15427" y="18743"/>
                    </a:cubicBezTo>
                    <a:lnTo>
                      <a:pt x="15427" y="17791"/>
                    </a:lnTo>
                    <a:lnTo>
                      <a:pt x="20569" y="19998"/>
                    </a:lnTo>
                    <a:lnTo>
                      <a:pt x="15427" y="21600"/>
                    </a:lnTo>
                    <a:lnTo>
                      <a:pt x="15427" y="20648"/>
                    </a:lnTo>
                    <a:cubicBezTo>
                      <a:pt x="6346" y="19562"/>
                      <a:pt x="2" y="15770"/>
                      <a:pt x="2" y="11427"/>
                    </a:cubicBezTo>
                    <a:close/>
                    <a:moveTo>
                      <a:pt x="20569" y="1905"/>
                    </a:moveTo>
                    <a:cubicBezTo>
                      <a:pt x="10006" y="1905"/>
                      <a:pt x="1161" y="5609"/>
                      <a:pt x="105" y="10475"/>
                    </a:cubicBezTo>
                    <a:cubicBezTo>
                      <a:pt x="-1031" y="5242"/>
                      <a:pt x="7210" y="574"/>
                      <a:pt x="18512" y="48"/>
                    </a:cubicBezTo>
                    <a:cubicBezTo>
                      <a:pt x="19196" y="16"/>
                      <a:pt x="19882" y="0"/>
                      <a:pt x="20569" y="0"/>
                    </a:cubicBezTo>
                    <a:close/>
                  </a:path>
                </a:pathLst>
              </a:custGeom>
              <a:solidFill>
                <a:srgbClr val="FF993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53" name="Shape"/>
              <p:cNvSpPr/>
              <p:nvPr/>
            </p:nvSpPr>
            <p:spPr>
              <a:xfrm rot="16200000">
                <a:off x="20950" y="-20951"/>
                <a:ext cx="111770" cy="153671"/>
              </a:xfrm>
              <a:custGeom>
                <a:avLst/>
                <a:gdLst/>
                <a:ahLst/>
                <a:cxnLst>
                  <a:cxn ang="0">
                    <a:pos x="wd2" y="hd2"/>
                  </a:cxn>
                  <a:cxn ang="5400000">
                    <a:pos x="wd2" y="hd2"/>
                  </a:cxn>
                  <a:cxn ang="10800000">
                    <a:pos x="wd2" y="hd2"/>
                  </a:cxn>
                  <a:cxn ang="16200000">
                    <a:pos x="wd2" y="hd2"/>
                  </a:cxn>
                </a:cxnLst>
                <a:rect l="0" t="0" r="r" b="b"/>
                <a:pathLst>
                  <a:path w="20569" h="21600" extrusionOk="0">
                    <a:moveTo>
                      <a:pt x="20569" y="3927"/>
                    </a:moveTo>
                    <a:cubicBezTo>
                      <a:pt x="10006" y="3927"/>
                      <a:pt x="1161" y="11566"/>
                      <a:pt x="105" y="21600"/>
                    </a:cubicBezTo>
                    <a:cubicBezTo>
                      <a:pt x="-1031" y="10809"/>
                      <a:pt x="7210" y="1183"/>
                      <a:pt x="18512" y="98"/>
                    </a:cubicBezTo>
                    <a:cubicBezTo>
                      <a:pt x="19196" y="33"/>
                      <a:pt x="19882" y="0"/>
                      <a:pt x="20569"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54" name="Line"/>
              <p:cNvSpPr/>
              <p:nvPr/>
            </p:nvSpPr>
            <p:spPr>
              <a:xfrm rot="16200000">
                <a:off x="102556" y="-102557"/>
                <a:ext cx="111761" cy="316874"/>
              </a:xfrm>
              <a:custGeom>
                <a:avLst/>
                <a:gdLst/>
                <a:ahLst/>
                <a:cxnLst>
                  <a:cxn ang="0">
                    <a:pos x="wd2" y="hd2"/>
                  </a:cxn>
                  <a:cxn ang="5400000">
                    <a:pos x="wd2" y="hd2"/>
                  </a:cxn>
                  <a:cxn ang="10800000">
                    <a:pos x="wd2" y="hd2"/>
                  </a:cxn>
                  <a:cxn ang="16200000">
                    <a:pos x="wd2" y="hd2"/>
                  </a:cxn>
                </a:cxnLst>
                <a:rect l="0" t="0" r="r" b="b"/>
                <a:pathLst>
                  <a:path w="21600" h="21600" extrusionOk="0">
                    <a:moveTo>
                      <a:pt x="0" y="9523"/>
                    </a:moveTo>
                    <a:cubicBezTo>
                      <a:pt x="0" y="13865"/>
                      <a:pt x="6663" y="17658"/>
                      <a:pt x="16200" y="18743"/>
                    </a:cubicBezTo>
                    <a:lnTo>
                      <a:pt x="16200" y="17791"/>
                    </a:lnTo>
                    <a:lnTo>
                      <a:pt x="21600" y="19998"/>
                    </a:lnTo>
                    <a:lnTo>
                      <a:pt x="16200" y="21600"/>
                    </a:lnTo>
                    <a:lnTo>
                      <a:pt x="16200" y="20648"/>
                    </a:lnTo>
                    <a:cubicBezTo>
                      <a:pt x="6663" y="19562"/>
                      <a:pt x="0" y="15770"/>
                      <a:pt x="0" y="11427"/>
                    </a:cubicBezTo>
                    <a:lnTo>
                      <a:pt x="0" y="9523"/>
                    </a:lnTo>
                    <a:cubicBezTo>
                      <a:pt x="0" y="4264"/>
                      <a:pt x="9671" y="0"/>
                      <a:pt x="21600" y="0"/>
                    </a:cubicBezTo>
                    <a:lnTo>
                      <a:pt x="21600" y="1905"/>
                    </a:lnTo>
                    <a:cubicBezTo>
                      <a:pt x="10507" y="1905"/>
                      <a:pt x="1218" y="5609"/>
                      <a:pt x="108" y="10475"/>
                    </a:cubicBez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256" name="Oval 43"/>
            <p:cNvSpPr/>
            <p:nvPr/>
          </p:nvSpPr>
          <p:spPr>
            <a:xfrm>
              <a:off x="337635" y="1440458"/>
              <a:ext cx="192731" cy="167641"/>
            </a:xfrm>
            <a:prstGeom prst="ellipse">
              <a:avLst/>
            </a:prstGeom>
            <a:solidFill>
              <a:srgbClr val="6D6D6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7" name="Isosceles Triangle 44"/>
            <p:cNvSpPr/>
            <p:nvPr/>
          </p:nvSpPr>
          <p:spPr>
            <a:xfrm rot="10800000" flipH="1">
              <a:off x="1631786" y="447040"/>
              <a:ext cx="3854615" cy="838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2" y="0"/>
                  </a:lnTo>
                  <a:lnTo>
                    <a:pt x="21600" y="21600"/>
                  </a:lnTo>
                  <a:close/>
                </a:path>
              </a:pathLst>
            </a:custGeom>
            <a:solidFill>
              <a:srgbClr val="6797CC"/>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8" name="Rectangle 45"/>
            <p:cNvSpPr/>
            <p:nvPr/>
          </p:nvSpPr>
          <p:spPr>
            <a:xfrm rot="16200000">
              <a:off x="686955" y="846600"/>
              <a:ext cx="1195833" cy="128488"/>
            </a:xfrm>
            <a:prstGeom prst="rect">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262" name="Group 29"/>
            <p:cNvGrpSpPr/>
            <p:nvPr/>
          </p:nvGrpSpPr>
          <p:grpSpPr>
            <a:xfrm>
              <a:off x="1220627" y="238421"/>
              <a:ext cx="369401" cy="96859"/>
              <a:chOff x="0" y="0"/>
              <a:chExt cx="369399" cy="96857"/>
            </a:xfrm>
          </p:grpSpPr>
          <p:sp>
            <p:nvSpPr>
              <p:cNvPr id="259" name="Rectangle 47"/>
              <p:cNvSpPr/>
              <p:nvPr/>
            </p:nvSpPr>
            <p:spPr>
              <a:xfrm>
                <a:off x="0" y="0"/>
                <a:ext cx="321218" cy="96858"/>
              </a:xfrm>
              <a:prstGeom prst="rect">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60" name="Trapezoid 48"/>
              <p:cNvSpPr/>
              <p:nvPr/>
            </p:nvSpPr>
            <p:spPr>
              <a:xfrm>
                <a:off x="305156" y="3725"/>
                <a:ext cx="64244" cy="558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97" y="0"/>
                    </a:lnTo>
                    <a:lnTo>
                      <a:pt x="16903" y="0"/>
                    </a:lnTo>
                    <a:lnTo>
                      <a:pt x="21600" y="21600"/>
                    </a:lnTo>
                    <a:close/>
                  </a:path>
                </a:pathLst>
              </a:cu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61" name="Trapezoid 49"/>
              <p:cNvSpPr/>
              <p:nvPr/>
            </p:nvSpPr>
            <p:spPr>
              <a:xfrm>
                <a:off x="302480" y="36321"/>
                <a:ext cx="64244" cy="558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97" y="0"/>
                    </a:lnTo>
                    <a:lnTo>
                      <a:pt x="16903" y="0"/>
                    </a:lnTo>
                    <a:lnTo>
                      <a:pt x="21600" y="21600"/>
                    </a:lnTo>
                    <a:close/>
                  </a:path>
                </a:pathLst>
              </a:cu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8" name="Rectangle 5"/>
          <p:cNvSpPr txBox="1"/>
          <p:nvPr/>
        </p:nvSpPr>
        <p:spPr>
          <a:xfrm>
            <a:off x="0" y="6512435"/>
            <a:ext cx="9144000" cy="26425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P. 255: https://www.energy.gov/eere/water/articles/hydropower-vision-new-chapter-america-s-1st-renewable-electricity-source</a:t>
            </a:r>
          </a:p>
        </p:txBody>
      </p:sp>
      <p:sp>
        <p:nvSpPr>
          <p:cNvPr id="829" name="Rectangle 2"/>
          <p:cNvSpPr txBox="1">
            <a:spLocks noGrp="1"/>
          </p:cNvSpPr>
          <p:nvPr>
            <p:ph type="title"/>
          </p:nvPr>
        </p:nvSpPr>
        <p:spPr>
          <a:xfrm>
            <a:off x="304800" y="76199"/>
            <a:ext cx="8534400" cy="675219"/>
          </a:xfrm>
          <a:prstGeom prst="rect">
            <a:avLst/>
          </a:prstGeom>
        </p:spPr>
        <p:txBody>
          <a:bodyPr/>
          <a:lstStyle>
            <a:lvl1pPr>
              <a:defRPr sz="2000">
                <a:solidFill>
                  <a:srgbClr val="FFFFFF"/>
                </a:solidFill>
              </a:defRPr>
            </a:lvl1pPr>
          </a:lstStyle>
          <a:p>
            <a:r>
              <a:t>How do such plans account for possible drought / climate change? </a:t>
            </a:r>
          </a:p>
        </p:txBody>
      </p:sp>
      <p:sp>
        <p:nvSpPr>
          <p:cNvPr id="830" name="Rectangle 3"/>
          <p:cNvSpPr txBox="1">
            <a:spLocks noGrp="1"/>
          </p:cNvSpPr>
          <p:nvPr>
            <p:ph type="body" sz="half" idx="1"/>
          </p:nvPr>
        </p:nvSpPr>
        <p:spPr>
          <a:xfrm>
            <a:off x="228600" y="810688"/>
            <a:ext cx="8788400" cy="1828125"/>
          </a:xfrm>
          <a:prstGeom prst="rect">
            <a:avLst/>
          </a:prstGeom>
        </p:spPr>
        <p:txBody>
          <a:bodyPr/>
          <a:lstStyle/>
          <a:p>
            <a:pPr>
              <a:defRPr sz="1800">
                <a:latin typeface="+mn-lt"/>
                <a:ea typeface="+mn-ea"/>
                <a:cs typeface="+mn-cs"/>
                <a:sym typeface="Arial"/>
              </a:defRPr>
            </a:pPr>
            <a:r>
              <a:rPr dirty="0"/>
              <a:t> To quote: </a:t>
            </a:r>
            <a:r>
              <a:rPr baseline="30000" dirty="0"/>
              <a:t>1</a:t>
            </a:r>
          </a:p>
          <a:p>
            <a:pPr>
              <a:defRPr sz="5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"The Hydropower Vision analysis examines two alternative water availability futures, one in which the United States on average becomes dryer (that is, less runoff) through 2050, and one in which it becomes wetter." </a:t>
            </a:r>
          </a:p>
        </p:txBody>
      </p:sp>
      <p:pic>
        <p:nvPicPr>
          <p:cNvPr id="831" name="Picture 4" descr="Picture 4"/>
          <p:cNvPicPr>
            <a:picLocks noChangeAspect="1"/>
          </p:cNvPicPr>
          <p:nvPr/>
        </p:nvPicPr>
        <p:blipFill>
          <a:blip r:embed="rId2">
            <a:extLst/>
          </a:blip>
          <a:stretch>
            <a:fillRect/>
          </a:stretch>
        </p:blipFill>
        <p:spPr>
          <a:xfrm>
            <a:off x="1675009" y="2240376"/>
            <a:ext cx="5657848" cy="4084776"/>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3" name="Rectangle 5"/>
          <p:cNvSpPr txBox="1"/>
          <p:nvPr/>
        </p:nvSpPr>
        <p:spPr>
          <a:xfrm>
            <a:off x="0" y="6156836"/>
            <a:ext cx="9144000" cy="6198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 NPD = "New Power Development "	NSD = "New Stream-reach Development"</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Page 240: https://www.energy.gov/eere/water/articles/hydropower-vision-new-chapter-america-s-1st-renewable-electricity-source</a:t>
            </a:r>
          </a:p>
        </p:txBody>
      </p:sp>
      <p:sp>
        <p:nvSpPr>
          <p:cNvPr id="834" name="Rectangle 2"/>
          <p:cNvSpPr txBox="1">
            <a:spLocks noGrp="1"/>
          </p:cNvSpPr>
          <p:nvPr>
            <p:ph type="title"/>
          </p:nvPr>
        </p:nvSpPr>
        <p:spPr>
          <a:xfrm>
            <a:off x="304800" y="76199"/>
            <a:ext cx="8534400" cy="675219"/>
          </a:xfrm>
          <a:prstGeom prst="rect">
            <a:avLst/>
          </a:prstGeom>
        </p:spPr>
        <p:txBody>
          <a:bodyPr/>
          <a:lstStyle/>
          <a:p>
            <a:pPr>
              <a:defRPr sz="2000">
                <a:solidFill>
                  <a:srgbClr val="FFFFFF"/>
                </a:solidFill>
              </a:defRPr>
            </a:pPr>
            <a:r>
              <a:t>From which "nine scenarios" were constructed yielding conclusions: </a:t>
            </a:r>
            <a:r>
              <a:rPr baseline="30000"/>
              <a:t>1</a:t>
            </a:r>
          </a:p>
        </p:txBody>
      </p:sp>
      <p:sp>
        <p:nvSpPr>
          <p:cNvPr id="835" name="Rectangle 3"/>
          <p:cNvSpPr txBox="1">
            <a:spLocks noGrp="1"/>
          </p:cNvSpPr>
          <p:nvPr>
            <p:ph type="body" idx="1"/>
          </p:nvPr>
        </p:nvSpPr>
        <p:spPr>
          <a:xfrm>
            <a:off x="118168" y="810688"/>
            <a:ext cx="8970617" cy="5550356"/>
          </a:xfrm>
          <a:prstGeom prst="rect">
            <a:avLst/>
          </a:prstGeom>
        </p:spPr>
        <p:txBody>
          <a:bodyPr/>
          <a:lstStyle/>
          <a:p>
            <a:pPr>
              <a:defRPr sz="1800" b="1">
                <a:latin typeface="+mn-lt"/>
                <a:ea typeface="+mn-ea"/>
                <a:cs typeface="+mn-cs"/>
                <a:sym typeface="Arial"/>
              </a:defRPr>
            </a:pPr>
            <a:r>
              <a:rPr dirty="0"/>
              <a:t>Upgrades of existing hydroelectric dams:</a:t>
            </a:r>
          </a:p>
          <a:p>
            <a:pPr>
              <a:defRPr sz="7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"Most upgrades are economically attractive even with reduced water availability, which leads to less than a 5% change in deployment under Business-as-Usual conditions."</a:t>
            </a:r>
          </a:p>
          <a:p>
            <a:pPr>
              <a:defRPr sz="900">
                <a:latin typeface="+mn-lt"/>
                <a:ea typeface="+mn-ea"/>
                <a:cs typeface="+mn-cs"/>
                <a:sym typeface="Arial"/>
              </a:defRPr>
            </a:pPr>
            <a:endParaRPr dirty="0"/>
          </a:p>
          <a:p>
            <a:pPr>
              <a:defRPr sz="1800" b="1">
                <a:latin typeface="+mn-lt"/>
                <a:ea typeface="+mn-ea"/>
                <a:cs typeface="+mn-cs"/>
                <a:sym typeface="Arial"/>
              </a:defRPr>
            </a:pPr>
            <a:r>
              <a:rPr dirty="0"/>
              <a:t>Conversion of existing non-hydroelectric dams to hydroelectric production:</a:t>
            </a:r>
          </a:p>
          <a:p>
            <a:pPr>
              <a:defRPr sz="700">
                <a:latin typeface="+mn-lt"/>
                <a:ea typeface="+mn-ea"/>
                <a:cs typeface="+mn-cs"/>
                <a:sym typeface="Arial"/>
              </a:defRPr>
            </a:pPr>
            <a:endParaRPr dirty="0"/>
          </a:p>
          <a:p>
            <a:pPr marL="458788" indent="-7938">
              <a:defRPr sz="1800">
                <a:latin typeface="+mn-lt"/>
                <a:ea typeface="+mn-ea"/>
                <a:cs typeface="+mn-cs"/>
                <a:sym typeface="Arial"/>
              </a:defRPr>
            </a:pPr>
            <a:r>
              <a:rPr dirty="0"/>
              <a:t>"</a:t>
            </a:r>
            <a:r>
              <a:rPr sz="1600" dirty="0"/>
              <a:t>are also similarly unaffected by changing water availability . . . which support construction of a large fraction of the NPD resource even when water availability is reduced"</a:t>
            </a:r>
          </a:p>
          <a:p>
            <a:pPr>
              <a:defRPr sz="900" b="1">
                <a:latin typeface="+mn-lt"/>
                <a:ea typeface="+mn-ea"/>
                <a:cs typeface="+mn-cs"/>
                <a:sym typeface="Arial"/>
              </a:defRPr>
            </a:pPr>
            <a:endParaRPr dirty="0"/>
          </a:p>
          <a:p>
            <a:pPr>
              <a:defRPr sz="1800" b="1">
                <a:latin typeface="+mn-lt"/>
                <a:ea typeface="+mn-ea"/>
                <a:cs typeface="+mn-cs"/>
                <a:sym typeface="Arial"/>
              </a:defRPr>
            </a:pPr>
            <a:r>
              <a:rPr dirty="0"/>
              <a:t>Construction of new hydroelectric dams:</a:t>
            </a:r>
          </a:p>
          <a:p>
            <a:pPr>
              <a:defRPr sz="700">
                <a:latin typeface="+mn-lt"/>
                <a:ea typeface="+mn-ea"/>
                <a:cs typeface="+mn-cs"/>
                <a:sym typeface="Arial"/>
              </a:defRPr>
            </a:pPr>
            <a:endParaRPr dirty="0"/>
          </a:p>
          <a:p>
            <a:pPr marL="517525">
              <a:spcBef>
                <a:spcPts val="300"/>
              </a:spcBef>
              <a:defRPr sz="1600">
                <a:latin typeface="+mn-lt"/>
                <a:ea typeface="+mn-ea"/>
                <a:cs typeface="+mn-cs"/>
                <a:sym typeface="Arial"/>
              </a:defRPr>
            </a:pPr>
            <a:r>
              <a:rPr dirty="0"/>
              <a:t>"In contrast, the range of NSD deployment variation across Wet and Dry conditions is </a:t>
            </a:r>
          </a:p>
          <a:p>
            <a:pPr marL="517525">
              <a:spcBef>
                <a:spcPts val="300"/>
              </a:spcBef>
              <a:defRPr sz="1600">
                <a:latin typeface="+mn-lt"/>
                <a:ea typeface="+mn-ea"/>
                <a:cs typeface="+mn-cs"/>
                <a:sym typeface="Arial"/>
              </a:defRPr>
            </a:pPr>
            <a:r>
              <a:rPr dirty="0"/>
              <a:t>42–74% of the reference NSD deployment for scenarios in which NSD is economically feasible."</a:t>
            </a:r>
          </a:p>
          <a:p>
            <a:pPr indent="519112">
              <a:defRPr sz="900">
                <a:latin typeface="+mn-lt"/>
                <a:ea typeface="+mn-ea"/>
                <a:cs typeface="+mn-cs"/>
                <a:sym typeface="Arial"/>
              </a:defRPr>
            </a:pPr>
            <a:endParaRPr dirty="0"/>
          </a:p>
          <a:p>
            <a:pPr>
              <a:tabLst>
                <a:tab pos="444500" algn="l"/>
                <a:tab pos="914400" algn="l"/>
                <a:tab pos="1358900" algn="l"/>
                <a:tab pos="1828800" algn="l"/>
              </a:tabLst>
              <a:defRPr sz="1800">
                <a:solidFill>
                  <a:srgbClr val="FFCC00"/>
                </a:solidFill>
                <a:latin typeface="+mn-lt"/>
                <a:ea typeface="+mn-ea"/>
                <a:cs typeface="+mn-cs"/>
                <a:sym typeface="Arial"/>
              </a:defRPr>
            </a:pPr>
            <a:r>
              <a:rPr dirty="0"/>
              <a:t>How can at least two of these three options be so apparently drought resistant?</a:t>
            </a:r>
          </a:p>
          <a:p>
            <a:pPr>
              <a:tabLst>
                <a:tab pos="444500" algn="l"/>
                <a:tab pos="914400" algn="l"/>
                <a:tab pos="1358900" algn="l"/>
                <a:tab pos="1828800" algn="l"/>
              </a:tabLst>
              <a:defRPr sz="700">
                <a:latin typeface="+mn-lt"/>
                <a:ea typeface="+mn-ea"/>
                <a:cs typeface="+mn-cs"/>
                <a:sym typeface="Arial"/>
              </a:defRPr>
            </a:pPr>
            <a:endParaRPr dirty="0"/>
          </a:p>
          <a:p>
            <a:pPr>
              <a:tabLst>
                <a:tab pos="444500" algn="l"/>
                <a:tab pos="914400" algn="l"/>
                <a:tab pos="1358900" algn="l"/>
                <a:tab pos="1828800" algn="l"/>
              </a:tabLst>
              <a:defRPr sz="1800">
                <a:latin typeface="+mn-lt"/>
                <a:ea typeface="+mn-ea"/>
                <a:cs typeface="+mn-cs"/>
                <a:sym typeface="Arial"/>
              </a:defRPr>
            </a:pPr>
            <a:r>
              <a:rPr dirty="0"/>
              <a:t>	I suspect the answer lies in the first two maps shown a few slides ago:</a:t>
            </a:r>
          </a:p>
          <a:p>
            <a:pPr>
              <a:tabLst>
                <a:tab pos="444500" algn="l"/>
                <a:tab pos="914400" algn="l"/>
                <a:tab pos="1358900" algn="l"/>
                <a:tab pos="1828800" algn="l"/>
              </a:tabLst>
              <a:defRPr sz="700">
                <a:latin typeface="+mn-lt"/>
                <a:ea typeface="+mn-ea"/>
                <a:cs typeface="+mn-cs"/>
                <a:sym typeface="Arial"/>
              </a:defRPr>
            </a:pPr>
            <a:endParaRPr dirty="0"/>
          </a:p>
          <a:p>
            <a:pPr>
              <a:tabLst>
                <a:tab pos="444500" algn="l"/>
                <a:tab pos="914400" algn="l"/>
                <a:tab pos="1358900" algn="l"/>
                <a:tab pos="1828800" algn="l"/>
              </a:tabLst>
              <a:defRPr sz="1800">
                <a:latin typeface="+mn-lt"/>
                <a:ea typeface="+mn-ea"/>
                <a:cs typeface="+mn-cs"/>
                <a:sym typeface="Arial"/>
              </a:defRPr>
            </a:pPr>
            <a:r>
              <a:rPr dirty="0"/>
              <a:t>		Plans avoid the Colorado River basin, focusing on the east/west coastal areas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7" name="Rectangle 5"/>
          <p:cNvSpPr txBox="1"/>
          <p:nvPr/>
        </p:nvSpPr>
        <p:spPr>
          <a:xfrm>
            <a:off x="0" y="6537420"/>
            <a:ext cx="9144000" cy="23927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 Page 298-300: https://www.energy.gov/eere/water/articles/hydropower-vision-new-chapter-america-s-1st-renewable-electricity-source</a:t>
            </a:r>
          </a:p>
        </p:txBody>
      </p:sp>
      <p:sp>
        <p:nvSpPr>
          <p:cNvPr id="838" name="Rectangle 2"/>
          <p:cNvSpPr txBox="1">
            <a:spLocks noGrp="1"/>
          </p:cNvSpPr>
          <p:nvPr>
            <p:ph type="title"/>
          </p:nvPr>
        </p:nvSpPr>
        <p:spPr>
          <a:xfrm>
            <a:off x="304800" y="76199"/>
            <a:ext cx="8534400" cy="675219"/>
          </a:xfrm>
          <a:prstGeom prst="rect">
            <a:avLst/>
          </a:prstGeom>
        </p:spPr>
        <p:txBody>
          <a:bodyPr/>
          <a:lstStyle>
            <a:lvl1pPr>
              <a:defRPr sz="2000">
                <a:solidFill>
                  <a:srgbClr val="FFFFFF"/>
                </a:solidFill>
              </a:defRPr>
            </a:lvl1pPr>
          </a:lstStyle>
          <a:p>
            <a:r>
              <a:t>The impact of new/enlarged reservoirs on greenhouse gas emissions?</a:t>
            </a:r>
          </a:p>
        </p:txBody>
      </p:sp>
      <p:sp>
        <p:nvSpPr>
          <p:cNvPr id="839" name="Rectangle 3"/>
          <p:cNvSpPr txBox="1">
            <a:spLocks noGrp="1"/>
          </p:cNvSpPr>
          <p:nvPr>
            <p:ph type="body" idx="1"/>
          </p:nvPr>
        </p:nvSpPr>
        <p:spPr>
          <a:xfrm>
            <a:off x="228600" y="810687"/>
            <a:ext cx="8788400" cy="6047314"/>
          </a:xfrm>
          <a:prstGeom prst="rect">
            <a:avLst/>
          </a:prstGeom>
        </p:spPr>
        <p:txBody>
          <a:bodyPr/>
          <a:lstStyle/>
          <a:p>
            <a:pPr>
              <a:defRPr sz="1800">
                <a:latin typeface="+mn-lt"/>
                <a:ea typeface="+mn-ea"/>
                <a:cs typeface="+mn-cs"/>
                <a:sym typeface="Arial"/>
              </a:defRPr>
            </a:pPr>
            <a:r>
              <a:rPr dirty="0"/>
              <a:t>The DOE Vision briefly discusses reservoir and dam GHG issues using this figure:</a:t>
            </a:r>
          </a:p>
          <a:p>
            <a:pPr>
              <a:defRPr sz="1800">
                <a:latin typeface="+mn-lt"/>
                <a:ea typeface="+mn-ea"/>
                <a:cs typeface="+mn-cs"/>
                <a:sym typeface="Arial"/>
              </a:defRPr>
            </a:pPr>
            <a:endParaRPr dirty="0"/>
          </a:p>
          <a:p>
            <a:pPr>
              <a:defRPr sz="1800">
                <a:latin typeface="+mn-lt"/>
                <a:ea typeface="+mn-ea"/>
                <a:cs typeface="+mn-cs"/>
                <a:sym typeface="Arial"/>
              </a:defRPr>
            </a:pPr>
            <a:endParaRPr dirty="0"/>
          </a:p>
          <a:p>
            <a:pPr>
              <a:defRPr sz="1800">
                <a:latin typeface="+mn-lt"/>
                <a:ea typeface="+mn-ea"/>
                <a:cs typeface="+mn-cs"/>
                <a:sym typeface="Arial"/>
              </a:defRPr>
            </a:pPr>
            <a:endParaRPr dirty="0"/>
          </a:p>
          <a:p>
            <a:pPr>
              <a:defRPr sz="1800">
                <a:latin typeface="+mn-lt"/>
                <a:ea typeface="+mn-ea"/>
                <a:cs typeface="+mn-cs"/>
                <a:sym typeface="Arial"/>
              </a:defRPr>
            </a:pPr>
            <a:endParaRPr dirty="0"/>
          </a:p>
          <a:p>
            <a:pPr>
              <a:defRPr sz="1800">
                <a:latin typeface="+mn-lt"/>
                <a:ea typeface="+mn-ea"/>
                <a:cs typeface="+mn-cs"/>
                <a:sym typeface="Arial"/>
              </a:defRPr>
            </a:pPr>
            <a:endParaRPr dirty="0"/>
          </a:p>
          <a:p>
            <a:pPr>
              <a:defRPr sz="1800">
                <a:latin typeface="+mn-lt"/>
                <a:ea typeface="+mn-ea"/>
                <a:cs typeface="+mn-cs"/>
                <a:sym typeface="Arial"/>
              </a:defRPr>
            </a:pPr>
            <a:endParaRPr dirty="0"/>
          </a:p>
          <a:p>
            <a:pPr>
              <a:defRPr sz="1800">
                <a:latin typeface="+mn-lt"/>
                <a:ea typeface="+mn-ea"/>
                <a:cs typeface="+mn-cs"/>
                <a:sym typeface="Arial"/>
              </a:defRPr>
            </a:pPr>
            <a:endParaRPr dirty="0"/>
          </a:p>
          <a:p>
            <a:pPr>
              <a:defRPr sz="1800">
                <a:latin typeface="+mn-lt"/>
                <a:ea typeface="+mn-ea"/>
                <a:cs typeface="+mn-cs"/>
                <a:sym typeface="Arial"/>
              </a:defRPr>
            </a:pPr>
            <a:endParaRPr dirty="0"/>
          </a:p>
          <a:p>
            <a:pPr>
              <a:defRPr sz="1100">
                <a:latin typeface="+mn-lt"/>
                <a:ea typeface="+mn-ea"/>
                <a:cs typeface="+mn-cs"/>
                <a:sym typeface="Arial"/>
              </a:defRPr>
            </a:pPr>
            <a:endParaRPr dirty="0"/>
          </a:p>
          <a:p>
            <a:pPr>
              <a:defRPr sz="1800">
                <a:latin typeface="+mn-lt"/>
                <a:ea typeface="+mn-ea"/>
                <a:cs typeface="+mn-cs"/>
                <a:sym typeface="Arial"/>
              </a:defRPr>
            </a:pPr>
            <a:endParaRPr dirty="0"/>
          </a:p>
          <a:p>
            <a:pPr>
              <a:defRPr sz="1800">
                <a:latin typeface="+mn-lt"/>
                <a:ea typeface="+mn-ea"/>
                <a:cs typeface="+mn-cs"/>
                <a:sym typeface="Arial"/>
              </a:defRPr>
            </a:pPr>
            <a:r>
              <a:rPr dirty="0"/>
              <a:t>But it avoids any conclusions: </a:t>
            </a:r>
          </a:p>
          <a:p>
            <a:pPr>
              <a:defRPr sz="5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"The Hydropower Vision acknowledges that there are important scientific questions surrounding the potential for GHG emissions from bacterial processes in waters and soils (hereafter “biogenic GHG emissions”) of any freshwater systems, including impoundment systems such as hydropower reservoirs. </a:t>
            </a:r>
            <a:r>
              <a:rPr b="1" dirty="0"/>
              <a:t>However, given the state of scientific understanding and discourse, the</a:t>
            </a:r>
            <a:r>
              <a:rPr dirty="0"/>
              <a:t> </a:t>
            </a:r>
            <a:r>
              <a:rPr b="1" dirty="0"/>
              <a:t>Hydropower Vision does not attempt to address hydropower-related biogenic GHG emissions</a:t>
            </a:r>
            <a:r>
              <a:rPr dirty="0"/>
              <a:t>"</a:t>
            </a:r>
          </a:p>
        </p:txBody>
      </p:sp>
      <p:pic>
        <p:nvPicPr>
          <p:cNvPr id="840" name="Picture 4" descr="Picture 4"/>
          <p:cNvPicPr>
            <a:picLocks noChangeAspect="1"/>
          </p:cNvPicPr>
          <p:nvPr/>
        </p:nvPicPr>
        <p:blipFill>
          <a:blip r:embed="rId2">
            <a:extLst/>
          </a:blip>
          <a:stretch>
            <a:fillRect/>
          </a:stretch>
        </p:blipFill>
        <p:spPr>
          <a:xfrm>
            <a:off x="1511849" y="1335409"/>
            <a:ext cx="6218584" cy="2783467"/>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2"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https://www.nature.org/media/freshwater/power-of-rivers-report.pdf</a:t>
            </a:r>
          </a:p>
        </p:txBody>
      </p:sp>
      <p:sp>
        <p:nvSpPr>
          <p:cNvPr id="843" name="Rectangle 2"/>
          <p:cNvSpPr txBox="1">
            <a:spLocks noGrp="1"/>
          </p:cNvSpPr>
          <p:nvPr>
            <p:ph type="title"/>
          </p:nvPr>
        </p:nvSpPr>
        <p:spPr>
          <a:xfrm>
            <a:off x="0" y="76200"/>
            <a:ext cx="9144000" cy="609600"/>
          </a:xfrm>
          <a:prstGeom prst="rect">
            <a:avLst/>
          </a:prstGeom>
        </p:spPr>
        <p:txBody>
          <a:bodyPr/>
          <a:lstStyle>
            <a:lvl1pPr>
              <a:tabLst>
                <a:tab pos="457200" algn="l"/>
                <a:tab pos="914400" algn="l"/>
                <a:tab pos="1371600" algn="l"/>
                <a:tab pos="1828800" algn="l"/>
                <a:tab pos="2286000" algn="l"/>
              </a:tabLst>
              <a:defRPr sz="2000" b="1">
                <a:solidFill>
                  <a:srgbClr val="FFCC00"/>
                </a:solidFill>
              </a:defRPr>
            </a:lvl1pPr>
          </a:lstStyle>
          <a:p>
            <a:r>
              <a:t>Versus The Nature Conservancy's vision for hydroelectric power:</a:t>
            </a:r>
          </a:p>
        </p:txBody>
      </p:sp>
      <p:sp>
        <p:nvSpPr>
          <p:cNvPr id="844" name="Rectangle 3"/>
          <p:cNvSpPr txBox="1">
            <a:spLocks noGrp="1"/>
          </p:cNvSpPr>
          <p:nvPr>
            <p:ph type="body" idx="1"/>
          </p:nvPr>
        </p:nvSpPr>
        <p:spPr>
          <a:xfrm>
            <a:off x="154609" y="838200"/>
            <a:ext cx="8856869" cy="5334000"/>
          </a:xfrm>
          <a:prstGeom prst="rect">
            <a:avLst/>
          </a:prstGeom>
        </p:spPr>
        <p:txBody>
          <a:bodyPr/>
          <a:lstStyle/>
          <a:p>
            <a:pPr>
              <a:defRPr sz="1800">
                <a:latin typeface="+mn-lt"/>
                <a:ea typeface="+mn-ea"/>
                <a:cs typeface="+mn-cs"/>
                <a:sym typeface="Arial"/>
              </a:defRPr>
            </a:pPr>
            <a:r>
              <a:rPr dirty="0"/>
              <a:t>As reported in their study entitled: </a:t>
            </a:r>
          </a:p>
          <a:p>
            <a:pPr algn="ctr">
              <a:defRPr sz="1400">
                <a:latin typeface="+mn-lt"/>
                <a:ea typeface="+mn-ea"/>
                <a:cs typeface="+mn-cs"/>
                <a:sym typeface="Arial"/>
              </a:defRPr>
            </a:pPr>
            <a:endParaRPr dirty="0"/>
          </a:p>
          <a:p>
            <a:pPr algn="ctr">
              <a:defRPr sz="1800" b="1">
                <a:latin typeface="+mn-lt"/>
                <a:ea typeface="+mn-ea"/>
                <a:cs typeface="+mn-cs"/>
                <a:sym typeface="Arial"/>
              </a:defRPr>
            </a:pPr>
            <a:r>
              <a:rPr dirty="0"/>
              <a:t>"The Power of Rivers</a:t>
            </a:r>
          </a:p>
          <a:p>
            <a:pPr algn="ctr">
              <a:defRPr sz="1800">
                <a:latin typeface="+mn-lt"/>
                <a:ea typeface="+mn-ea"/>
                <a:cs typeface="+mn-cs"/>
                <a:sym typeface="Arial"/>
              </a:defRPr>
            </a:pPr>
            <a:r>
              <a:rPr dirty="0"/>
              <a:t>Finding Balance between Energy and Conservation in Hydropower Development" </a:t>
            </a:r>
            <a:r>
              <a:rPr baseline="30000" dirty="0"/>
              <a:t>1</a:t>
            </a:r>
            <a:r>
              <a:rPr dirty="0"/>
              <a:t> </a:t>
            </a:r>
          </a:p>
          <a:p>
            <a:pPr algn="ctr">
              <a:defRPr sz="1600">
                <a:latin typeface="+mn-lt"/>
                <a:ea typeface="+mn-ea"/>
                <a:cs typeface="+mn-cs"/>
                <a:sym typeface="Arial"/>
              </a:defRPr>
            </a:pPr>
            <a:endParaRPr dirty="0"/>
          </a:p>
          <a:p>
            <a:pPr>
              <a:defRPr sz="1800">
                <a:latin typeface="+mn-lt"/>
                <a:ea typeface="+mn-ea"/>
                <a:cs typeface="+mn-cs"/>
                <a:sym typeface="Arial"/>
              </a:defRPr>
            </a:pPr>
            <a:r>
              <a:rPr dirty="0"/>
              <a:t>The report opens with these observations:</a:t>
            </a:r>
          </a:p>
          <a:p>
            <a:pPr>
              <a:defRPr sz="11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"Hydropower development is contributing to one of the largest expansions of dams seen in history. According to some forecasts, </a:t>
            </a:r>
            <a:r>
              <a:rPr b="1" dirty="0"/>
              <a:t>as many hydropower dams will be built in the next three decades as were built in the last century, essentially doubling global hydropower capacity</a:t>
            </a:r>
            <a:r>
              <a:rPr dirty="0"/>
              <a:t>. Emerging economies, in particular, are under extraordinary pressure to harness the power offered by their natural resources. </a:t>
            </a:r>
          </a:p>
          <a:p>
            <a:pPr marL="458788" indent="-7938">
              <a:defRPr sz="1600">
                <a:latin typeface="+mn-lt"/>
                <a:ea typeface="+mn-ea"/>
                <a:cs typeface="+mn-cs"/>
                <a:sym typeface="Arial"/>
              </a:defRPr>
            </a:pPr>
            <a:endParaRPr dirty="0"/>
          </a:p>
          <a:p>
            <a:pPr marL="458788" indent="-7938">
              <a:spcBef>
                <a:spcPts val="300"/>
              </a:spcBef>
              <a:defRPr sz="1600">
                <a:latin typeface="+mn-lt"/>
                <a:ea typeface="+mn-ea"/>
                <a:cs typeface="+mn-cs"/>
                <a:sym typeface="Arial"/>
              </a:defRPr>
            </a:pPr>
            <a:r>
              <a:rPr dirty="0"/>
              <a:t>Finding balance between river conservation and energy production is no easy task. Many people question whether it is even possible. </a:t>
            </a:r>
            <a:r>
              <a:rPr b="1" dirty="0"/>
              <a:t>Some environmentalists doubt the feasibility of protecting critical ecosystems in the face of any basin-wide development. Some government leaders fear environmental concerns will jeopardize the development of desperately needed energy sources and storage capacity</a:t>
            </a:r>
            <a:r>
              <a:rPr dirty="0"/>
              <a:t>."</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6" name="Rectangle 2"/>
          <p:cNvSpPr txBox="1">
            <a:spLocks noGrp="1"/>
          </p:cNvSpPr>
          <p:nvPr>
            <p:ph type="title"/>
          </p:nvPr>
        </p:nvSpPr>
        <p:spPr>
          <a:xfrm>
            <a:off x="0" y="76200"/>
            <a:ext cx="9144000" cy="609600"/>
          </a:xfrm>
          <a:prstGeom prst="rect">
            <a:avLst/>
          </a:prstGeom>
        </p:spPr>
        <p:txBody>
          <a:bodyPr/>
          <a:lstStyle>
            <a:lvl1pPr>
              <a:tabLst>
                <a:tab pos="457200" algn="l"/>
                <a:tab pos="914400" algn="l"/>
                <a:tab pos="1371600" algn="l"/>
                <a:tab pos="1828800" algn="l"/>
                <a:tab pos="2286000" algn="l"/>
              </a:tabLst>
              <a:defRPr sz="2000">
                <a:solidFill>
                  <a:srgbClr val="FFFFFF"/>
                </a:solidFill>
              </a:defRPr>
            </a:lvl1pPr>
          </a:lstStyle>
          <a:p>
            <a:r>
              <a:t>It then provides details and statistics about hydro's ongoing expansion:</a:t>
            </a:r>
          </a:p>
        </p:txBody>
      </p:sp>
      <p:sp>
        <p:nvSpPr>
          <p:cNvPr id="847" name="Rectangle 3"/>
          <p:cNvSpPr txBox="1">
            <a:spLocks noGrp="1"/>
          </p:cNvSpPr>
          <p:nvPr>
            <p:ph type="body" sz="half" idx="1"/>
          </p:nvPr>
        </p:nvSpPr>
        <p:spPr>
          <a:xfrm>
            <a:off x="143571" y="4570888"/>
            <a:ext cx="9000430" cy="1977893"/>
          </a:xfrm>
          <a:prstGeom prst="rect">
            <a:avLst/>
          </a:prstGeom>
        </p:spPr>
        <p:txBody>
          <a:bodyPr/>
          <a:lstStyle/>
          <a:p>
            <a:pPr>
              <a:tabLst>
                <a:tab pos="444500" algn="l"/>
                <a:tab pos="914400" algn="l"/>
              </a:tabLst>
              <a:defRPr sz="1800">
                <a:latin typeface="+mn-lt"/>
                <a:ea typeface="+mn-ea"/>
                <a:cs typeface="+mn-cs"/>
                <a:sym typeface="Arial"/>
              </a:defRPr>
            </a:pPr>
            <a:r>
              <a:t>That growth, it argues, is being driven primarily by:</a:t>
            </a:r>
          </a:p>
          <a:p>
            <a:pPr>
              <a:tabLst>
                <a:tab pos="444500" algn="l"/>
                <a:tab pos="914400" algn="l"/>
              </a:tabLst>
              <a:defRPr sz="800">
                <a:latin typeface="+mn-lt"/>
                <a:ea typeface="+mn-ea"/>
                <a:cs typeface="+mn-cs"/>
                <a:sym typeface="Arial"/>
              </a:defRPr>
            </a:pPr>
            <a:endParaRPr/>
          </a:p>
          <a:p>
            <a:pPr>
              <a:tabLst>
                <a:tab pos="228600" algn="l"/>
                <a:tab pos="914400" algn="l"/>
              </a:tabLst>
              <a:defRPr sz="1800">
                <a:latin typeface="+mn-lt"/>
                <a:ea typeface="+mn-ea"/>
                <a:cs typeface="+mn-cs"/>
                <a:sym typeface="Arial"/>
              </a:defRPr>
            </a:pPr>
            <a:r>
              <a:t>	- Hydro's low carbon footprint</a:t>
            </a:r>
          </a:p>
          <a:p>
            <a:pPr>
              <a:tabLst>
                <a:tab pos="228600" algn="l"/>
                <a:tab pos="914400" algn="l"/>
              </a:tabLst>
              <a:defRPr sz="800">
                <a:latin typeface="+mn-lt"/>
                <a:ea typeface="+mn-ea"/>
                <a:cs typeface="+mn-cs"/>
                <a:sym typeface="Arial"/>
              </a:defRPr>
            </a:pPr>
            <a:endParaRPr/>
          </a:p>
          <a:p>
            <a:pPr>
              <a:tabLst>
                <a:tab pos="228600" algn="l"/>
                <a:tab pos="914400" algn="l"/>
              </a:tabLst>
              <a:defRPr sz="1800">
                <a:latin typeface="+mn-lt"/>
                <a:ea typeface="+mn-ea"/>
                <a:cs typeface="+mn-cs"/>
                <a:sym typeface="Arial"/>
              </a:defRPr>
            </a:pPr>
            <a:r>
              <a:t>	- Hydro's flexibility, including its ability to store and buffer wind &amp; solar energy</a:t>
            </a:r>
          </a:p>
          <a:p>
            <a:pPr>
              <a:tabLst>
                <a:tab pos="228600" algn="l"/>
                <a:tab pos="914400" algn="l"/>
              </a:tabLst>
              <a:defRPr sz="700">
                <a:latin typeface="+mn-lt"/>
                <a:ea typeface="+mn-ea"/>
                <a:cs typeface="+mn-cs"/>
                <a:sym typeface="Arial"/>
              </a:defRPr>
            </a:pPr>
            <a:endParaRPr/>
          </a:p>
          <a:p>
            <a:pPr>
              <a:tabLst>
                <a:tab pos="228600" algn="l"/>
                <a:tab pos="914400" algn="l"/>
              </a:tabLst>
              <a:defRPr sz="1800">
                <a:latin typeface="+mn-lt"/>
                <a:ea typeface="+mn-ea"/>
                <a:cs typeface="+mn-cs"/>
                <a:sym typeface="Arial"/>
              </a:defRPr>
            </a:pPr>
            <a:r>
              <a:t>	- Hydro's low cost &amp; proven technology (=&gt; ease of construction &amp; management)</a:t>
            </a:r>
          </a:p>
        </p:txBody>
      </p:sp>
      <p:grpSp>
        <p:nvGrpSpPr>
          <p:cNvPr id="852" name="Group"/>
          <p:cNvGrpSpPr/>
          <p:nvPr/>
        </p:nvGrpSpPr>
        <p:grpSpPr>
          <a:xfrm>
            <a:off x="980367" y="806253"/>
            <a:ext cx="7302244" cy="3591066"/>
            <a:chOff x="0" y="0"/>
            <a:chExt cx="7302242" cy="3591064"/>
          </a:xfrm>
        </p:grpSpPr>
        <p:pic>
          <p:nvPicPr>
            <p:cNvPr id="848" name="Picture 5" descr="Picture 5"/>
            <p:cNvPicPr>
              <a:picLocks noChangeAspect="1"/>
            </p:cNvPicPr>
            <p:nvPr/>
          </p:nvPicPr>
          <p:blipFill>
            <a:blip r:embed="rId2">
              <a:extLst/>
            </a:blip>
            <a:stretch>
              <a:fillRect/>
            </a:stretch>
          </p:blipFill>
          <p:spPr>
            <a:xfrm>
              <a:off x="0" y="295569"/>
              <a:ext cx="6850536" cy="3295496"/>
            </a:xfrm>
            <a:prstGeom prst="rect">
              <a:avLst/>
            </a:prstGeom>
            <a:ln w="12700" cap="flat">
              <a:noFill/>
              <a:miter lim="400000"/>
            </a:ln>
            <a:effectLst/>
          </p:spPr>
        </p:pic>
        <p:sp>
          <p:nvSpPr>
            <p:cNvPr id="849" name="Rectangle 3"/>
            <p:cNvSpPr txBox="1"/>
            <p:nvPr/>
          </p:nvSpPr>
          <p:spPr>
            <a:xfrm>
              <a:off x="582489" y="11884"/>
              <a:ext cx="1378934" cy="767268"/>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p>
              <a:pPr algn="ctr">
                <a:spcBef>
                  <a:spcPts val="300"/>
                </a:spcBef>
                <a:defRPr sz="1300" b="0">
                  <a:solidFill>
                    <a:srgbClr val="FFFFFF"/>
                  </a:solidFill>
                  <a:effectLst>
                    <a:outerShdw blurRad="38100" dist="38100" dir="2700000" rotWithShape="0">
                      <a:srgbClr val="000000"/>
                    </a:outerShdw>
                  </a:effectLst>
                  <a:latin typeface="+mn-lt"/>
                  <a:ea typeface="+mn-ea"/>
                  <a:cs typeface="+mn-cs"/>
                  <a:sym typeface="Arial"/>
                </a:defRPr>
              </a:pPr>
              <a:r>
                <a:t>Hydro now:</a:t>
              </a: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a:p>
          </p:txBody>
        </p:sp>
        <p:sp>
          <p:nvSpPr>
            <p:cNvPr id="850" name="Rectangle 3"/>
            <p:cNvSpPr txBox="1"/>
            <p:nvPr/>
          </p:nvSpPr>
          <p:spPr>
            <a:xfrm>
              <a:off x="2111240" y="18680"/>
              <a:ext cx="1458305" cy="767268"/>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p>
              <a:pPr algn="ctr">
                <a:spcBef>
                  <a:spcPts val="300"/>
                </a:spcBef>
                <a:defRPr sz="1300" b="0">
                  <a:solidFill>
                    <a:srgbClr val="FFFFFF"/>
                  </a:solidFill>
                  <a:effectLst>
                    <a:outerShdw blurRad="38100" dist="38100" dir="2700000" rotWithShape="0">
                      <a:srgbClr val="000000"/>
                    </a:outerShdw>
                  </a:effectLst>
                  <a:latin typeface="+mn-lt"/>
                  <a:ea typeface="+mn-ea"/>
                  <a:cs typeface="+mn-cs"/>
                  <a:sym typeface="Arial"/>
                </a:defRPr>
              </a:pPr>
              <a:r>
                <a:t>Hydro in 2050:</a:t>
              </a: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a:p>
          </p:txBody>
        </p:sp>
        <p:sp>
          <p:nvSpPr>
            <p:cNvPr id="851" name="Rectangle 3"/>
            <p:cNvSpPr txBox="1"/>
            <p:nvPr/>
          </p:nvSpPr>
          <p:spPr>
            <a:xfrm>
              <a:off x="3967213" y="0"/>
              <a:ext cx="3335030" cy="276539"/>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tIns="45719" rIns="45719" bIns="45719" numCol="1" anchor="t">
              <a:spAutoFit/>
            </a:bodyPr>
            <a:lstStyle>
              <a:lvl1pPr algn="ctr">
                <a:spcBef>
                  <a:spcPts val="300"/>
                </a:spcBef>
                <a:defRPr sz="1300" b="0">
                  <a:solidFill>
                    <a:srgbClr val="FFFFFF"/>
                  </a:solidFill>
                  <a:effectLst>
                    <a:outerShdw blurRad="38100" dist="38100" dir="2700000" rotWithShape="0">
                      <a:srgbClr val="000000"/>
                    </a:outerShdw>
                  </a:effectLst>
                  <a:latin typeface="+mn-lt"/>
                  <a:ea typeface="+mn-ea"/>
                  <a:cs typeface="+mn-cs"/>
                  <a:sym typeface="Arial"/>
                </a:defRPr>
              </a:lvl1pPr>
            </a:lstStyle>
            <a:p>
              <a:r>
                <a:t>Existing / Under Construction / Planned</a:t>
              </a: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4" name="Rectangle 2"/>
          <p:cNvSpPr txBox="1">
            <a:spLocks noGrp="1"/>
          </p:cNvSpPr>
          <p:nvPr>
            <p:ph type="title"/>
          </p:nvPr>
        </p:nvSpPr>
        <p:spPr>
          <a:xfrm>
            <a:off x="0" y="76200"/>
            <a:ext cx="9144000" cy="609600"/>
          </a:xfrm>
          <a:prstGeom prst="rect">
            <a:avLst/>
          </a:prstGeom>
        </p:spPr>
        <p:txBody>
          <a:bodyPr/>
          <a:lstStyle>
            <a:lvl1pPr>
              <a:tabLst>
                <a:tab pos="457200" algn="l"/>
                <a:tab pos="914400" algn="l"/>
                <a:tab pos="1371600" algn="l"/>
                <a:tab pos="1828800" algn="l"/>
                <a:tab pos="2286000" algn="l"/>
              </a:tabLst>
              <a:defRPr sz="2000">
                <a:solidFill>
                  <a:srgbClr val="FFFFFF"/>
                </a:solidFill>
              </a:defRPr>
            </a:lvl1pPr>
          </a:lstStyle>
          <a:p>
            <a:r>
              <a:t>It then discusses the challenges &amp; problems accompanying such expansion</a:t>
            </a:r>
          </a:p>
        </p:txBody>
      </p:sp>
      <p:sp>
        <p:nvSpPr>
          <p:cNvPr id="855" name="Rectangle 3"/>
          <p:cNvSpPr txBox="1">
            <a:spLocks noGrp="1"/>
          </p:cNvSpPr>
          <p:nvPr>
            <p:ph type="body" idx="1"/>
          </p:nvPr>
        </p:nvSpPr>
        <p:spPr>
          <a:xfrm>
            <a:off x="88351" y="749856"/>
            <a:ext cx="8912084" cy="5334001"/>
          </a:xfrm>
          <a:prstGeom prst="rect">
            <a:avLst/>
          </a:prstGeom>
        </p:spPr>
        <p:txBody>
          <a:bodyPr/>
          <a:lstStyle/>
          <a:p>
            <a:pPr defTabSz="896111">
              <a:defRPr sz="1764">
                <a:effectLst>
                  <a:outerShdw blurRad="37338" dist="37338" dir="2700000" rotWithShape="0">
                    <a:srgbClr val="000000"/>
                  </a:outerShdw>
                </a:effectLst>
                <a:latin typeface="+mn-lt"/>
                <a:ea typeface="+mn-ea"/>
                <a:cs typeface="+mn-cs"/>
                <a:sym typeface="Arial"/>
              </a:defRPr>
            </a:pPr>
            <a:r>
              <a:rPr dirty="0"/>
              <a:t>Raising many of the very same issues (and possible ways of addressing them)</a:t>
            </a:r>
          </a:p>
          <a:p>
            <a:pPr defTabSz="896111">
              <a:defRPr sz="588">
                <a:effectLst>
                  <a:outerShdw blurRad="37338" dist="37338" dir="2700000" rotWithShape="0">
                    <a:srgbClr val="000000"/>
                  </a:outerShdw>
                </a:effectLst>
                <a:latin typeface="+mn-lt"/>
                <a:ea typeface="+mn-ea"/>
                <a:cs typeface="+mn-cs"/>
                <a:sym typeface="Arial"/>
              </a:defRPr>
            </a:pPr>
            <a:endParaRPr dirty="0"/>
          </a:p>
          <a:p>
            <a:pPr defTabSz="896111">
              <a:tabLst>
                <a:tab pos="431800" algn="l"/>
              </a:tabLst>
              <a:defRPr sz="1764">
                <a:effectLst>
                  <a:outerShdw blurRad="37338" dist="37338" dir="2700000" rotWithShape="0">
                    <a:srgbClr val="000000"/>
                  </a:outerShdw>
                </a:effectLst>
                <a:latin typeface="+mn-lt"/>
                <a:ea typeface="+mn-ea"/>
                <a:cs typeface="+mn-cs"/>
                <a:sym typeface="Arial"/>
              </a:defRPr>
            </a:pPr>
            <a:r>
              <a:rPr dirty="0"/>
              <a:t>	that I have detailed in the many earlier sections of this long note set</a:t>
            </a:r>
          </a:p>
          <a:p>
            <a:pPr defTabSz="896111">
              <a:tabLst>
                <a:tab pos="431800" algn="l"/>
              </a:tabLst>
              <a:defRPr sz="980">
                <a:effectLst>
                  <a:outerShdw blurRad="37338" dist="37338" dir="2700000" rotWithShape="0">
                    <a:srgbClr val="000000"/>
                  </a:outerShdw>
                </a:effectLst>
                <a:latin typeface="+mn-lt"/>
                <a:ea typeface="+mn-ea"/>
                <a:cs typeface="+mn-cs"/>
                <a:sym typeface="Arial"/>
              </a:defRPr>
            </a:pPr>
            <a:endParaRPr dirty="0"/>
          </a:p>
          <a:p>
            <a:pPr defTabSz="896111">
              <a:tabLst>
                <a:tab pos="431800" algn="l"/>
              </a:tabLst>
              <a:defRPr sz="1764">
                <a:effectLst>
                  <a:outerShdw blurRad="37338" dist="37338" dir="2700000" rotWithShape="0">
                    <a:srgbClr val="000000"/>
                  </a:outerShdw>
                </a:effectLst>
                <a:latin typeface="+mn-lt"/>
                <a:ea typeface="+mn-ea"/>
                <a:cs typeface="+mn-cs"/>
                <a:sym typeface="Arial"/>
              </a:defRPr>
            </a:pPr>
            <a:r>
              <a:rPr dirty="0"/>
              <a:t>From which you might expect an environmental advocacy group </a:t>
            </a:r>
          </a:p>
          <a:p>
            <a:pPr defTabSz="896111">
              <a:tabLst>
                <a:tab pos="431800" algn="l"/>
              </a:tabLst>
              <a:defRPr sz="588">
                <a:effectLst>
                  <a:outerShdw blurRad="37338" dist="37338" dir="2700000" rotWithShape="0">
                    <a:srgbClr val="000000"/>
                  </a:outerShdw>
                </a:effectLst>
                <a:latin typeface="+mn-lt"/>
                <a:ea typeface="+mn-ea"/>
                <a:cs typeface="+mn-cs"/>
                <a:sym typeface="Arial"/>
              </a:defRPr>
            </a:pPr>
            <a:endParaRPr dirty="0"/>
          </a:p>
          <a:p>
            <a:pPr defTabSz="896111">
              <a:tabLst>
                <a:tab pos="431800" algn="l"/>
              </a:tabLst>
              <a:defRPr sz="1764">
                <a:effectLst>
                  <a:outerShdw blurRad="37338" dist="37338" dir="2700000" rotWithShape="0">
                    <a:srgbClr val="000000"/>
                  </a:outerShdw>
                </a:effectLst>
                <a:latin typeface="+mn-lt"/>
                <a:ea typeface="+mn-ea"/>
                <a:cs typeface="+mn-cs"/>
                <a:sym typeface="Arial"/>
              </a:defRPr>
            </a:pPr>
            <a:r>
              <a:rPr dirty="0"/>
              <a:t>	to reach a judgment opposing further large scale hydroelectric development</a:t>
            </a:r>
            <a:endParaRPr sz="1176" dirty="0"/>
          </a:p>
          <a:p>
            <a:pPr defTabSz="896111">
              <a:defRPr sz="588">
                <a:effectLst>
                  <a:outerShdw blurRad="37338" dist="37338" dir="2700000" rotWithShape="0">
                    <a:srgbClr val="000000"/>
                  </a:outerShdw>
                </a:effectLst>
                <a:latin typeface="+mn-lt"/>
                <a:ea typeface="+mn-ea"/>
                <a:cs typeface="+mn-cs"/>
                <a:sym typeface="Arial"/>
              </a:defRPr>
            </a:pPr>
            <a:endParaRPr dirty="0"/>
          </a:p>
          <a:p>
            <a:pPr defTabSz="896111">
              <a:defRPr sz="1764">
                <a:effectLst>
                  <a:outerShdw blurRad="37338" dist="37338" dir="2700000" rotWithShape="0">
                    <a:srgbClr val="000000"/>
                  </a:outerShdw>
                </a:effectLst>
                <a:latin typeface="+mn-lt"/>
                <a:ea typeface="+mn-ea"/>
                <a:cs typeface="+mn-cs"/>
                <a:sym typeface="Arial"/>
              </a:defRPr>
            </a:pPr>
            <a:r>
              <a:rPr dirty="0"/>
              <a:t>	Instead, after considering the alternatives, the report concludes:</a:t>
            </a:r>
          </a:p>
          <a:p>
            <a:pPr defTabSz="896111">
              <a:defRPr sz="1568">
                <a:effectLst>
                  <a:outerShdw blurRad="37338" dist="37338" dir="2700000" rotWithShape="0">
                    <a:srgbClr val="000000"/>
                  </a:outerShdw>
                </a:effectLst>
                <a:latin typeface="+mn-lt"/>
                <a:ea typeface="+mn-ea"/>
                <a:cs typeface="+mn-cs"/>
                <a:sym typeface="Arial"/>
              </a:defRPr>
            </a:pPr>
            <a:endParaRPr dirty="0"/>
          </a:p>
          <a:p>
            <a:pPr marL="458788" indent="-12700" defTabSz="896111">
              <a:spcBef>
                <a:spcPts val="300"/>
              </a:spcBef>
              <a:defRPr sz="1568">
                <a:effectLst>
                  <a:outerShdw blurRad="37338" dist="37338" dir="2700000" rotWithShape="0">
                    <a:srgbClr val="000000"/>
                  </a:outerShdw>
                </a:effectLst>
                <a:latin typeface="+mn-lt"/>
                <a:ea typeface="+mn-ea"/>
                <a:cs typeface="+mn-cs"/>
                <a:sym typeface="Arial"/>
              </a:defRPr>
            </a:pPr>
            <a:r>
              <a:rPr dirty="0"/>
              <a:t>"While conservation and hydropower development will not always be able to find common ground, our research shows that in many cases, it is possible to achieve significant levels of hydropower development while still protecting important ecological values. While more-balanced outcomes may come with additional costs, they are often relatively low, and the benefits of doing so – many of which are directly monetizable – may compensate for the costs.</a:t>
            </a:r>
          </a:p>
          <a:p>
            <a:pPr marL="458788" indent="-12700" defTabSz="896111">
              <a:defRPr sz="1176">
                <a:effectLst>
                  <a:outerShdw blurRad="37338" dist="37338" dir="2700000" rotWithShape="0">
                    <a:srgbClr val="000000"/>
                  </a:outerShdw>
                </a:effectLst>
                <a:latin typeface="+mn-lt"/>
                <a:ea typeface="+mn-ea"/>
                <a:cs typeface="+mn-cs"/>
                <a:sym typeface="Arial"/>
              </a:defRPr>
            </a:pPr>
            <a:endParaRPr dirty="0"/>
          </a:p>
          <a:p>
            <a:pPr marL="458788" indent="-12700" defTabSz="896111">
              <a:spcBef>
                <a:spcPts val="300"/>
              </a:spcBef>
              <a:defRPr sz="1568" b="1">
                <a:solidFill>
                  <a:srgbClr val="FFCC00"/>
                </a:solidFill>
                <a:effectLst>
                  <a:outerShdw blurRad="37338" dist="37338" dir="2700000" rotWithShape="0">
                    <a:srgbClr val="000000"/>
                  </a:outerShdw>
                </a:effectLst>
                <a:latin typeface="+mn-lt"/>
                <a:ea typeface="+mn-ea"/>
                <a:cs typeface="+mn-cs"/>
                <a:sym typeface="Arial"/>
              </a:defRPr>
            </a:pPr>
            <a:r>
              <a:rPr dirty="0"/>
              <a:t>Ultimately, we believe the long-term protection of rivers represents a good deal for nations and their economies.  By working with governments, communities, the hydropower industry and other partners, we can keep intact thousands of kilometers of free-flowing rivers while providing clean energy to people around the world.  This is not an either/or decision – it is a necessary step in building a sustainable world</a:t>
            </a:r>
            <a:r>
              <a:rPr b="0" dirty="0"/>
              <a:t>."</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7" name="Rectangle 5"/>
          <p:cNvSpPr txBox="1"/>
          <p:nvPr/>
        </p:nvSpPr>
        <p:spPr>
          <a:xfrm>
            <a:off x="304800" y="6457220"/>
            <a:ext cx="8534400" cy="26425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858" name="Rectangle 2"/>
          <p:cNvSpPr txBox="1">
            <a:spLocks noGrp="1"/>
          </p:cNvSpPr>
          <p:nvPr>
            <p:ph type="title"/>
          </p:nvPr>
        </p:nvSpPr>
        <p:spPr>
          <a:xfrm>
            <a:off x="304800" y="76200"/>
            <a:ext cx="8534400" cy="838200"/>
          </a:xfrm>
          <a:prstGeom prst="rect">
            <a:avLst/>
          </a:prstGeom>
        </p:spPr>
        <p:txBody>
          <a:bodyPr/>
          <a:lstStyle>
            <a:lvl1pPr>
              <a:defRPr sz="2400"/>
            </a:lvl1pPr>
          </a:lstStyle>
          <a:p>
            <a:r>
              <a:t>Credits / Acknowledgements</a:t>
            </a:r>
          </a:p>
        </p:txBody>
      </p:sp>
      <p:sp>
        <p:nvSpPr>
          <p:cNvPr id="859"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latin typeface="+mn-lt"/>
                <a:ea typeface="+mn-ea"/>
                <a:cs typeface="+mn-cs"/>
                <a:sym typeface="Arial"/>
              </a:defRPr>
            </a:pPr>
            <a:r>
              <a:t>Some materials used in this class were developed under a National Science Foundation "Research Initiation Grant in Engineering Education" (RIGEE).</a:t>
            </a:r>
          </a:p>
          <a:p>
            <a:pPr>
              <a:defRPr sz="1400">
                <a:latin typeface="+mn-lt"/>
                <a:ea typeface="+mn-ea"/>
                <a:cs typeface="+mn-cs"/>
                <a:sym typeface="Arial"/>
              </a:defRPr>
            </a:pPr>
            <a:endParaRPr/>
          </a:p>
          <a:p>
            <a:pPr>
              <a:spcBef>
                <a:spcPts val="300"/>
              </a:spcBef>
              <a:defRPr sz="1400">
                <a:latin typeface="+mn-lt"/>
                <a:ea typeface="+mn-ea"/>
                <a:cs typeface="+mn-cs"/>
                <a:sym typeface="Arial"/>
              </a:defRPr>
            </a:pPr>
            <a:r>
              <a:t>Other materials, including the WeCanFigureThisOut.org "Virtual Lab" science education website, were developed under even earlier NSF "Course, Curriculum and Laboratory Improvement" (CCLI) and "Nanoscience Undergraduate Education" (NUE) awards.</a:t>
            </a:r>
          </a:p>
          <a:p>
            <a:pPr>
              <a:defRPr sz="1400">
                <a:latin typeface="+mn-lt"/>
                <a:ea typeface="+mn-ea"/>
                <a:cs typeface="+mn-cs"/>
                <a:sym typeface="Arial"/>
              </a:defRPr>
            </a:pPr>
            <a:endParaRPr/>
          </a:p>
          <a:p>
            <a:pPr>
              <a:spcBef>
                <a:spcPts val="300"/>
              </a:spcBef>
              <a:defRPr sz="1400">
                <a:latin typeface="+mn-lt"/>
                <a:ea typeface="+mn-ea"/>
                <a:cs typeface="+mn-cs"/>
                <a:sym typeface="Arial"/>
              </a:defRPr>
            </a:pPr>
            <a:r>
              <a:t>This set of notes was authored by John C. Bean who also created all figures not explicitly credited above.  </a:t>
            </a:r>
          </a:p>
          <a:p>
            <a:pPr>
              <a:defRPr sz="1400">
                <a:latin typeface="+mn-lt"/>
                <a:ea typeface="+mn-ea"/>
                <a:cs typeface="+mn-cs"/>
                <a:sym typeface="Arial"/>
              </a:defRPr>
            </a:pPr>
            <a:endParaRPr/>
          </a:p>
          <a:p>
            <a:pPr>
              <a:defRPr sz="1400">
                <a:latin typeface="+mn-lt"/>
                <a:ea typeface="+mn-ea"/>
                <a:cs typeface="+mn-cs"/>
                <a:sym typeface="Arial"/>
              </a:defRPr>
            </a:pPr>
            <a:endParaRPr/>
          </a:p>
          <a:p>
            <a:pPr>
              <a:defRPr sz="1400">
                <a:latin typeface="+mn-lt"/>
                <a:ea typeface="+mn-ea"/>
                <a:cs typeface="+mn-cs"/>
                <a:sym typeface="Arial"/>
              </a:defRPr>
            </a:pPr>
            <a:endParaRPr/>
          </a:p>
          <a:p>
            <a:pPr algn="ctr">
              <a:defRPr sz="1400" u="sng">
                <a:latin typeface="+mn-lt"/>
                <a:ea typeface="+mn-ea"/>
                <a:cs typeface="+mn-cs"/>
                <a:sym typeface="Arial"/>
              </a:defRPr>
            </a:pPr>
            <a:endParaRPr/>
          </a:p>
          <a:p>
            <a:pPr algn="ctr">
              <a:defRPr sz="1400" u="sng">
                <a:latin typeface="+mn-lt"/>
                <a:ea typeface="+mn-ea"/>
                <a:cs typeface="+mn-cs"/>
                <a:sym typeface="Arial"/>
              </a:defRPr>
            </a:pPr>
            <a:endParaRPr/>
          </a:p>
          <a:p>
            <a:pPr algn="ctr">
              <a:defRPr sz="1400" u="sng">
                <a:latin typeface="+mn-lt"/>
                <a:ea typeface="+mn-ea"/>
                <a:cs typeface="+mn-cs"/>
                <a:sym typeface="Arial"/>
              </a:defRPr>
            </a:pPr>
            <a:endParaRPr/>
          </a:p>
          <a:p>
            <a:pPr algn="ctr">
              <a:spcBef>
                <a:spcPts val="300"/>
              </a:spcBef>
              <a:defRPr sz="1400">
                <a:solidFill>
                  <a:srgbClr val="FF3300"/>
                </a:solidFill>
                <a:latin typeface="+mn-lt"/>
                <a:ea typeface="+mn-ea"/>
                <a:cs typeface="+mn-cs"/>
                <a:sym typeface="Arial"/>
              </a:defRPr>
            </a:pPr>
            <a:r>
              <a:t>Copyright John C. Bean</a:t>
            </a:r>
            <a:r>
              <a:rPr u="sng"/>
              <a:t> </a:t>
            </a:r>
          </a:p>
          <a:p>
            <a:pPr algn="ctr">
              <a:defRPr sz="800" u="sng">
                <a:latin typeface="+mn-lt"/>
                <a:ea typeface="+mn-ea"/>
                <a:cs typeface="+mn-cs"/>
                <a:sym typeface="Arial"/>
              </a:defRPr>
            </a:pPr>
            <a:endParaRPr/>
          </a:p>
          <a:p>
            <a:pPr algn="ctr">
              <a:spcBef>
                <a:spcPts val="200"/>
              </a:spcBef>
              <a:defRPr sz="1200">
                <a:latin typeface="+mn-lt"/>
                <a:ea typeface="+mn-ea"/>
                <a:cs typeface="+mn-cs"/>
                <a:sym typeface="Arial"/>
              </a:defRPr>
            </a:pPr>
            <a:r>
              <a:t>(However, permission is granted for use by individual instructors in non-profit academic institutions)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wipe dir="r"/>
      </p:transition>
    </mc:Choice>
    <mc:Fallback>
      <mp:transition xmlns:mp="http://schemas.microsoft.com/office/mac/powerpoint/2008/main" spd="med"/>
    </mc:Fallback>
  </mc:AlternateContent>
</p:sld>
</file>

<file path=ppt/theme/theme1.xml><?xml version="1.0" encoding="utf-8"?>
<a:theme xmlns:a="http://schemas.openxmlformats.org/drawingml/2006/main" name="Lecture 1 - What is Nanoscience">
  <a:themeElements>
    <a:clrScheme name="Custom 121">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20FF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14298</Words>
  <PresentationFormat>On-screen Show (4:3)</PresentationFormat>
  <Paragraphs>1732</Paragraphs>
  <Slides>96</Slides>
  <Notes>0</Notes>
  <HiddenSlides>0</HiddenSlides>
  <MMClips>0</MMClips>
  <ScaleCrop>false</ScaleCrop>
  <HeadingPairs>
    <vt:vector size="4" baseType="variant">
      <vt:variant>
        <vt:lpstr>Design Template</vt:lpstr>
      </vt:variant>
      <vt:variant>
        <vt:i4>1</vt:i4>
      </vt:variant>
      <vt:variant>
        <vt:lpstr>Slide Titles</vt:lpstr>
      </vt:variant>
      <vt:variant>
        <vt:i4>96</vt:i4>
      </vt:variant>
    </vt:vector>
  </HeadingPairs>
  <TitlesOfParts>
    <vt:vector size="97" baseType="lpstr">
      <vt:lpstr>Lecture 1 - What is Nanoscience</vt:lpstr>
      <vt:lpstr>Hydroelectric Power</vt:lpstr>
      <vt:lpstr>Hydroelectric Power</vt:lpstr>
      <vt:lpstr>But those "renewable only" numbers must be put into perspective:</vt:lpstr>
      <vt:lpstr>Even at those disappointingly small percentages:</vt:lpstr>
      <vt:lpstr>You'd think such attributes would make hydro a "go to" source of power</vt:lpstr>
      <vt:lpstr>The Science of Hydroelectricity: It's all about gravitational potential energy</vt:lpstr>
      <vt:lpstr>The first common hydropower technology = "Conventional"</vt:lpstr>
      <vt:lpstr>What about those water tunnels/penstocks?</vt:lpstr>
      <vt:lpstr>On the other hand:</vt:lpstr>
      <vt:lpstr>The second common hydropower technology = "Run of the River" (ROR)</vt:lpstr>
      <vt:lpstr>Minimal ROR reservoir size is also evident in this Google Earth photo:</vt:lpstr>
      <vt:lpstr>Confined &amp; reliable flows boost the hydropower equation's first variable:</vt:lpstr>
      <vt:lpstr>But in the mountains, Europeans often work the equation differently:</vt:lpstr>
      <vt:lpstr>Satellite photos of the COMPLETE plant:</vt:lpstr>
      <vt:lpstr>Looking more closely:</vt:lpstr>
      <vt:lpstr>Why the floodgate / switch?</vt:lpstr>
      <vt:lpstr>The bottom lines for this ROR plant (and ROR's in general)?</vt:lpstr>
      <vt:lpstr>Common features of Conventional AND ROR dams:</vt:lpstr>
      <vt:lpstr>The layout of a hydroelectric turbine generator:</vt:lpstr>
      <vt:lpstr>Turbines can take different forms</vt:lpstr>
      <vt:lpstr>But thinking back to my Magnetic Induction note set:</vt:lpstr>
      <vt:lpstr>Flow and pressure ARE critical, but it gets even trickier:</vt:lpstr>
      <vt:lpstr>Slide 23</vt:lpstr>
      <vt:lpstr>The 3rd (less common) hydro technology = Pumped Storage Hydro (PSH)</vt:lpstr>
      <vt:lpstr>Dominion Power Corp's film about the Bath VA Pumped Storage Hydro Plant:</vt:lpstr>
      <vt:lpstr>Energy storage efficiency (energy out / energy in) for a PSH plant? </vt:lpstr>
      <vt:lpstr>Key differences between PSH and all other types of hydroelectric power:</vt:lpstr>
      <vt:lpstr>But quantification of energy storage then runs into a recurring problem:</vt:lpstr>
      <vt:lpstr>PSH energy storage capacity and discharge power are thus unrelated!</vt:lpstr>
      <vt:lpstr>A more serious analysis of Bath Virginia's "largest PSH in the world"</vt:lpstr>
      <vt:lpstr>Calculation of Bath Pumped Storage Hydro energy storage capacity:</vt:lpstr>
      <vt:lpstr>The 4th (much less common) hydro technology: Tidal Barrage  Along with its politically-driven (?) reincarnations as Tidal Lagoon or Offshore Lagoon</vt:lpstr>
      <vt:lpstr>Computing the power that might be extracted from a tidal cycle:</vt:lpstr>
      <vt:lpstr>That much energy would be capturable over each tidal cycle</vt:lpstr>
      <vt:lpstr>But there is also the "pumping trick"</vt:lpstr>
      <vt:lpstr>With the new "pump trick" numbers work out as follows:</vt:lpstr>
      <vt:lpstr>But you can also pump water OUT near low tide:</vt:lpstr>
      <vt:lpstr>Real world Tidal Barrages?</vt:lpstr>
      <vt:lpstr>La Rance's low power production numbers have meant that:</vt:lpstr>
      <vt:lpstr>The Severn controversy has raged for ~ twenty years</vt:lpstr>
      <vt:lpstr>These "Tidal Lagoons" are now proposed for U.K shores:</vt:lpstr>
      <vt:lpstr>Conclusions about tidal basin power – from private studies:</vt:lpstr>
      <vt:lpstr>Conclusions about tidal basin power - from a government study:</vt:lpstr>
      <vt:lpstr>The 5th form of hydropower technology: Tidal Stream?</vt:lpstr>
      <vt:lpstr>U.S. Hydroelectric Power Today:</vt:lpstr>
      <vt:lpstr>Is this what comes to mind?        It's also about dams like this:</vt:lpstr>
      <vt:lpstr>Just how many dams - of all sizes - does the U.S have?</vt:lpstr>
      <vt:lpstr>The Columbia River as a would-be environmental case study:</vt:lpstr>
      <vt:lpstr>From Wikipedia's listing of main-branch Columbia River dams: 1</vt:lpstr>
      <vt:lpstr>The preceding suggests an eco-friendly U.S. hydropower plan:</vt:lpstr>
      <vt:lpstr>Slide 51</vt:lpstr>
      <vt:lpstr>"Salmon Cannon Explained"</vt:lpstr>
      <vt:lpstr>Video of salmon transport over 1700' wide / 165' tall Cle Elum dam: 1 </vt:lpstr>
      <vt:lpstr>Limits of Hydropower / Objections to Hydropower:</vt:lpstr>
      <vt:lpstr>Impact of drought &amp; climate change upon hydropower output?</vt:lpstr>
      <vt:lpstr>Evolution of that situation:</vt:lpstr>
      <vt:lpstr>Lack of Colorado River water is compounded by Lake Mead evaporation:</vt:lpstr>
      <vt:lpstr>Adding to this is natural river flow variation:</vt:lpstr>
      <vt:lpstr>But does "random variation" alone explain current Western water problems?</vt:lpstr>
      <vt:lpstr>But now add non-random global warming to the picture:</vt:lpstr>
      <vt:lpstr>More recent studies directly model U.S. hydropower output:</vt:lpstr>
      <vt:lpstr>Newer Colorado flow modeling is more pessimistic:</vt:lpstr>
      <vt:lpstr>That more severe conclusion is echoed in another study:</vt:lpstr>
      <vt:lpstr>Negation of hydro's greeness due to concrete's carbon footprint?</vt:lpstr>
      <vt:lpstr>Concrete's Carbon Footprint:</vt:lpstr>
      <vt:lpstr>Hydroelectric power's contribution to concrete's carbon footprint:</vt:lpstr>
      <vt:lpstr>Using those ratios to calculate hydro's carbon footprint due to concrete:</vt:lpstr>
      <vt:lpstr>Comparing that to Fossil Fuel power plant footprints:</vt:lpstr>
      <vt:lpstr>Comparing carbon footprint for each kW-hour of power you consume:</vt:lpstr>
      <vt:lpstr>Disruption of fishes spawning migrations? </vt:lpstr>
      <vt:lpstr>But there was a big problem with juvenile fish swimming downstream:</vt:lpstr>
      <vt:lpstr>The Columbia River valley may well mitigate larger fish impact:</vt:lpstr>
      <vt:lpstr>Inundation of huge tropical rain forests and river deltas?</vt:lpstr>
      <vt:lpstr>Reservoirs can inundate tropical forest</vt:lpstr>
      <vt:lpstr>In other cases, the issue can be the shear number of planned dams:</vt:lpstr>
      <vt:lpstr>Or the issue may be competing uncoordinated hydroelectric projects:</vt:lpstr>
      <vt:lpstr>Studies of these projects have generated observations such as:</vt:lpstr>
      <vt:lpstr>(continuing):</vt:lpstr>
      <vt:lpstr>Or concerning all three river basins, in a paper entitled:</vt:lpstr>
      <vt:lpstr>Liberation of soil mercury into newly filled reservoirs?</vt:lpstr>
      <vt:lpstr>Fortunately, the immediate hazard is mitigated by the fact that:</vt:lpstr>
      <vt:lpstr>Hydroelectric expansion in Quebec now confronts this issue</vt:lpstr>
      <vt:lpstr>Better solutions might eventually be found in research such as:</vt:lpstr>
      <vt:lpstr>Alternate visions of tomorrow's hydropower:</vt:lpstr>
      <vt:lpstr>The U.S. Department of Energy's:  "Hydropower VISION: A New Chapter for America’s 1st Renewable Electricity Source" </vt:lpstr>
      <vt:lpstr>Breaking down what I would consider the true 13 GW increase:</vt:lpstr>
      <vt:lpstr>The DOE would upgrade existing hydroelectric plants at these locations: 1</vt:lpstr>
      <vt:lpstr>While entirely new plants would be built at these stream locations: 1</vt:lpstr>
      <vt:lpstr>With those numbers, the DOE is clearly not betting on large dams: 1</vt:lpstr>
      <vt:lpstr>How do such plans account for possible drought / climate change? </vt:lpstr>
      <vt:lpstr>From which "nine scenarios" were constructed yielding conclusions: 1</vt:lpstr>
      <vt:lpstr>The impact of new/enlarged reservoirs on greenhouse gas emissions?</vt:lpstr>
      <vt:lpstr>Versus The Nature Conservancy's vision for hydroelectric power:</vt:lpstr>
      <vt:lpstr>It then provides details and statistics about hydro's ongoing expansion:</vt:lpstr>
      <vt:lpstr>It then discusses the challenges &amp; problems accompanying such expansion</vt:lpstr>
      <vt:lpstr>Credits / Acknowledgements</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Hydroelectric Power</dc:title>
  <cp:lastModifiedBy>John Bean</cp:lastModifiedBy>
  <cp:revision>5</cp:revision>
  <dcterms:created xsi:type="dcterms:W3CDTF">2020-02-04T20:37:13Z</dcterms:created>
  <dcterms:modified xsi:type="dcterms:W3CDTF">2020-02-04T20:40:13Z</dcterms:modified>
</cp:coreProperties>
</file>