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62"/>
    <p:restoredTop sz="94655"/>
  </p:normalViewPr>
  <p:slideViewPr>
    <p:cSldViewPr snapToGrid="0">
      <p:cViewPr varScale="1">
        <p:scale>
          <a:sx n="89" d="100"/>
          <a:sy n="89" d="100"/>
        </p:scale>
        <p:origin x="1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5FFFF"/>
                </a:solidFi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a:spcBef>
                <a:spcPts val="400"/>
              </a:spcBef>
              <a:tabLst/>
              <a:defRPr sz="2000">
                <a:latin typeface="Tahoma"/>
                <a:ea typeface="Tahoma"/>
                <a:cs typeface="Tahoma"/>
                <a:sym typeface="Tahoma"/>
              </a:defRPr>
            </a:lvl1pPr>
            <a:lvl2pPr marL="0" indent="457200">
              <a:spcBef>
                <a:spcPts val="400"/>
              </a:spcBef>
              <a:buSzTx/>
              <a:buNone/>
              <a:tabLst/>
              <a:defRPr sz="2000">
                <a:latin typeface="Tahoma"/>
                <a:ea typeface="Tahoma"/>
                <a:cs typeface="Tahoma"/>
                <a:sym typeface="Tahoma"/>
              </a:defRPr>
            </a:lvl2pPr>
            <a:lvl3pPr marL="0" indent="914400">
              <a:spcBef>
                <a:spcPts val="400"/>
              </a:spcBef>
              <a:buSzTx/>
              <a:buNone/>
              <a:tabLst/>
              <a:defRPr sz="2000">
                <a:latin typeface="Tahoma"/>
                <a:ea typeface="Tahoma"/>
                <a:cs typeface="Tahoma"/>
                <a:sym typeface="Tahoma"/>
              </a:defRPr>
            </a:lvl3pPr>
            <a:lvl4pPr marL="0" indent="1371600">
              <a:spcBef>
                <a:spcPts val="400"/>
              </a:spcBef>
              <a:buSzTx/>
              <a:buNone/>
              <a:tabLst/>
              <a:defRPr sz="2000">
                <a:latin typeface="Tahoma"/>
                <a:ea typeface="Tahoma"/>
                <a:cs typeface="Tahoma"/>
                <a:sym typeface="Tahoma"/>
              </a:defRPr>
            </a:lvl4pPr>
            <a:lvl5pPr marL="0" indent="1828800">
              <a:spcBef>
                <a:spcPts val="400"/>
              </a:spcBef>
              <a:buSzTx/>
              <a:buNone/>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tabLst/>
              <a:defRPr sz="2800">
                <a:latin typeface="Tahoma"/>
                <a:ea typeface="Tahoma"/>
                <a:cs typeface="Tahoma"/>
                <a:sym typeface="Tahoma"/>
              </a:defRPr>
            </a:lvl1pPr>
            <a:lvl2pPr marL="790575" indent="-333375">
              <a:spcBef>
                <a:spcPts val="600"/>
              </a:spcBef>
              <a:buClr>
                <a:srgbClr val="00CCFF"/>
              </a:buClr>
              <a:tabLst/>
              <a:defRPr sz="2800">
                <a:latin typeface="Tahoma"/>
                <a:ea typeface="Tahoma"/>
                <a:cs typeface="Tahoma"/>
                <a:sym typeface="Tahoma"/>
              </a:defRPr>
            </a:lvl2pPr>
            <a:lvl3pPr marL="1234439" indent="-320039">
              <a:spcBef>
                <a:spcPts val="600"/>
              </a:spcBef>
              <a:buClr>
                <a:srgbClr val="00CCFF"/>
              </a:buClr>
              <a:tabLst/>
              <a:defRPr sz="2800">
                <a:latin typeface="Tahoma"/>
                <a:ea typeface="Tahoma"/>
                <a:cs typeface="Tahoma"/>
                <a:sym typeface="Tahoma"/>
              </a:defRPr>
            </a:lvl3pPr>
            <a:lvl4pPr marL="1727200" indent="-355600">
              <a:spcBef>
                <a:spcPts val="600"/>
              </a:spcBef>
              <a:buClr>
                <a:srgbClr val="00CCFF"/>
              </a:buClr>
              <a:tabLst/>
              <a:defRPr sz="2800">
                <a:latin typeface="Tahoma"/>
                <a:ea typeface="Tahoma"/>
                <a:cs typeface="Tahoma"/>
                <a:sym typeface="Tahoma"/>
              </a:defRPr>
            </a:lvl4pPr>
            <a:lvl5pPr marL="2184400" indent="-355600">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tabLst/>
              <a:defRPr sz="2400" b="1">
                <a:latin typeface="Tahoma"/>
                <a:ea typeface="Tahoma"/>
                <a:cs typeface="Tahoma"/>
                <a:sym typeface="Tahoma"/>
              </a:defRPr>
            </a:lvl1pPr>
            <a:lvl2pPr marL="0" indent="457200">
              <a:spcBef>
                <a:spcPts val="500"/>
              </a:spcBef>
              <a:buSzTx/>
              <a:buNone/>
              <a:tabLst/>
              <a:defRPr sz="2400" b="1">
                <a:latin typeface="Tahoma"/>
                <a:ea typeface="Tahoma"/>
                <a:cs typeface="Tahoma"/>
                <a:sym typeface="Tahoma"/>
              </a:defRPr>
            </a:lvl2pPr>
            <a:lvl3pPr marL="0" indent="914400">
              <a:spcBef>
                <a:spcPts val="500"/>
              </a:spcBef>
              <a:buSzTx/>
              <a:buNone/>
              <a:tabLst/>
              <a:defRPr sz="2400" b="1">
                <a:latin typeface="Tahoma"/>
                <a:ea typeface="Tahoma"/>
                <a:cs typeface="Tahoma"/>
                <a:sym typeface="Tahoma"/>
              </a:defRPr>
            </a:lvl3pPr>
            <a:lvl4pPr marL="0" indent="1371600">
              <a:spcBef>
                <a:spcPts val="500"/>
              </a:spcBef>
              <a:buSzTx/>
              <a:buNone/>
              <a:tabLst/>
              <a:defRPr sz="2400" b="1">
                <a:latin typeface="Tahoma"/>
                <a:ea typeface="Tahoma"/>
                <a:cs typeface="Tahoma"/>
                <a:sym typeface="Tahoma"/>
              </a:defRPr>
            </a:lvl4pPr>
            <a:lvl5pPr marL="0" indent="1828800">
              <a:spcBef>
                <a:spcPts val="500"/>
              </a:spcBef>
              <a:buSzTx/>
              <a:buNone/>
              <a:tabLst/>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tabLst/>
              <a:defRPr sz="2400" b="1">
                <a:latin typeface="Tahoma"/>
                <a:ea typeface="Tahoma"/>
                <a:cs typeface="Tahoma"/>
                <a:sym typeface="Tahoma"/>
              </a:defRPr>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b="1" i="0">
                <a:solidFill>
                  <a:srgbClr val="E5FFFF"/>
                </a:solidFill>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tabLst/>
              <a:defRPr sz="1400">
                <a:latin typeface="Tahoma"/>
                <a:ea typeface="Tahoma"/>
                <a:cs typeface="Tahoma"/>
                <a:sym typeface="Tahoma"/>
              </a:defRPr>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b="1" i="0">
                <a:solidFill>
                  <a:srgbClr val="E5FFFF"/>
                </a:solidFill>
                <a:latin typeface="Tahoma"/>
                <a:ea typeface="Tahoma"/>
                <a:cs typeface="Tahoma"/>
                <a:sym typeface="Tahoma"/>
              </a:defRPr>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tabLst/>
              <a:defRPr sz="1400">
                <a:latin typeface="Tahoma"/>
                <a:ea typeface="Tahoma"/>
                <a:cs typeface="Tahoma"/>
                <a:sym typeface="Tahoma"/>
              </a:defRPr>
            </a:lvl1pPr>
            <a:lvl2pPr marL="0" indent="457200">
              <a:buSzTx/>
              <a:buNone/>
              <a:tabLst/>
              <a:defRPr sz="1400">
                <a:latin typeface="Tahoma"/>
                <a:ea typeface="Tahoma"/>
                <a:cs typeface="Tahoma"/>
                <a:sym typeface="Tahoma"/>
              </a:defRPr>
            </a:lvl2pPr>
            <a:lvl3pPr marL="0" indent="914400">
              <a:buSzTx/>
              <a:buNone/>
              <a:tabLst/>
              <a:defRPr sz="1400">
                <a:latin typeface="Tahoma"/>
                <a:ea typeface="Tahoma"/>
                <a:cs typeface="Tahoma"/>
                <a:sym typeface="Tahoma"/>
              </a:defRPr>
            </a:lvl3pPr>
            <a:lvl4pPr marL="0" indent="1371600">
              <a:buSzTx/>
              <a:buNone/>
              <a:tabLst/>
              <a:defRPr sz="1400">
                <a:latin typeface="Tahoma"/>
                <a:ea typeface="Tahoma"/>
                <a:cs typeface="Tahoma"/>
                <a:sym typeface="Tahoma"/>
              </a:defRPr>
            </a:lvl4pPr>
            <a:lvl5pPr marL="0" indent="1828800">
              <a:buSzTx/>
              <a:buNone/>
              <a:tabLst/>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9pPr>
    </p:titleStyle>
    <p:bodyStyle>
      <a:lvl1pPr marL="0" marR="0" indent="0" algn="l" defTabSz="914400" rtl="0" latinLnBrk="0">
        <a:lnSpc>
          <a:spcPct val="100000"/>
        </a:lnSpc>
        <a:spcBef>
          <a:spcPts val="300"/>
        </a:spcBef>
        <a:spcAft>
          <a:spcPts val="0"/>
        </a:spcAft>
        <a:buClrTx/>
        <a:buSzTx/>
        <a:buFontTx/>
        <a:buNone/>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1pPr>
      <a:lvl2pPr marL="620485" marR="0" indent="-163285"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2pPr>
      <a:lvl3pPr marL="1066800" marR="0" indent="-152400"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3pPr>
      <a:lvl4pPr marL="1554480" marR="0" indent="-182880"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4pPr>
      <a:lvl5pPr marL="2011679" marR="0" indent="-182879"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5pPr>
      <a:lvl6pPr marL="2468879" marR="0" indent="-182879"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6pPr>
      <a:lvl7pPr marL="2926079" marR="0" indent="-182879"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7pPr>
      <a:lvl8pPr marL="3383279" marR="0" indent="-182879"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8pPr>
      <a:lvl9pPr marL="3840479" marR="0" indent="-182879" algn="l" defTabSz="914400" rtl="0" latinLnBrk="0">
        <a:lnSpc>
          <a:spcPct val="100000"/>
        </a:lnSpc>
        <a:spcBef>
          <a:spcPts val="300"/>
        </a:spcBef>
        <a:spcAft>
          <a:spcPts val="0"/>
        </a:spcAft>
        <a:buClrTx/>
        <a:buSzPct val="65000"/>
        <a:buFontTx/>
        <a:buChar char="■"/>
        <a:tabLst>
          <a:tab pos="444500" algn="l"/>
        </a:tabLst>
        <a:defRPr sz="1600" b="0" i="0" u="none" strike="noStrike" cap="none" spc="0" baseline="0">
          <a:solidFill>
            <a:srgbClr val="FFFFFF"/>
          </a:solidFill>
          <a:effectLst>
            <a:outerShdw blurRad="38100" dist="38100" dir="2700000" rotWithShape="0">
              <a:srgbClr val="000000"/>
            </a:outerShdw>
          </a:effectLst>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wecanfigurethisout.org/ENERGY/Web_notes/Electrochemical/pptx%20/%20pdf%20/Hydrogen%20Economy.pptx" TargetMode="External"/><Relationship Id="rId3" Type="http://schemas.openxmlformats.org/officeDocument/2006/relationships/hyperlink" Target="https://wecanfigurethisout.org/ENERGY/Web_notes/Carbon/Fossil%20Fuels.pdf" TargetMode="External"/><Relationship Id="rId7" Type="http://schemas.openxmlformats.org/officeDocument/2006/relationships/hyperlink" Target="https://wecanfigurethisout.org/ENERGY/Web_notes/Electrochemical/Batteries%20and%20Fuel%20Cells.key"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lectrochemical/Batteries%20and%20Fuel%20Cells.pdf" TargetMode="External"/><Relationship Id="rId11" Type="http://schemas.openxmlformats.org/officeDocument/2006/relationships/image" Target="../media/image10.png"/><Relationship Id="rId5" Type="http://schemas.openxmlformats.org/officeDocument/2006/relationships/hyperlink" Target="https://wecanfigurethisout.org/ENERGY/Web_notes/Electrochemical/Batteries%20and%20Fuel%20Cells.pptx" TargetMode="External"/><Relationship Id="rId10" Type="http://schemas.openxmlformats.org/officeDocument/2006/relationships/hyperlink" Target="https://wecanfigurethisout.org/ENERGY/Web_notes/Electrochemical/Hydrogen%20Economy.key" TargetMode="External"/><Relationship Id="rId4" Type="http://schemas.openxmlformats.org/officeDocument/2006/relationships/hyperlink" Target="https://wecanfigurethisout.org/ENERGY/Web_notes/Carbon/Fossil%20Fuels.key" TargetMode="External"/><Relationship Id="rId9" Type="http://schemas.openxmlformats.org/officeDocument/2006/relationships/hyperlink" Target="https://wecanfigurethisout.org/ENERGY/Web_notes/Electrochemical/Hydrogen%20Economy.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hyperlink" Target="https://wecanfigurethisout.org/ENERGY/Web_notes/Electricity/Generic%20Power%20Plant%20and%20Grid.pdf" TargetMode="External"/><Relationship Id="rId7" Type="http://schemas.openxmlformats.org/officeDocument/2006/relationships/image" Target="../media/image13.gif"/><Relationship Id="rId2" Type="http://schemas.openxmlformats.org/officeDocument/2006/relationships/hyperlink" Target="https://wecanfigurethisout.org/ENERGY/Web_notes/Electricity/Generic%20Power%20Plant%20and%20Grid.pptx" TargetMode="Externa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ecanfigurethisout.org/ENERGY/Web_notes/Electricity/Generic%20Power%20Plant%20and%20Grid.ke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ecanfigurethisout.org/ENERGY/Web_notes/Carbon/Biomass%20and%20Biofuels.pdf" TargetMode="External"/><Relationship Id="rId7" Type="http://schemas.openxmlformats.org/officeDocument/2006/relationships/hyperlink" Target="https://wecanfigurethisout.org/ENERGY/Web_notes/Energy%20Consumption/Transportation.key" TargetMode="External"/><Relationship Id="rId2" Type="http://schemas.openxmlformats.org/officeDocument/2006/relationships/hyperlink" Target="https://wecanfigurethisout.org/ENERGY/Web_notes/Carbon/Biomass%20and%20Biofuels.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20Consumption/Transportation.pdf" TargetMode="External"/><Relationship Id="rId5" Type="http://schemas.openxmlformats.org/officeDocument/2006/relationships/hyperlink" Target="https://wecanfigurethisout.org/ENERGY/Web_notes/Energy%20Consumption/Transportation.pptx" TargetMode="External"/><Relationship Id="rId4" Type="http://schemas.openxmlformats.org/officeDocument/2006/relationships/hyperlink" Target="https://wecanfigurethisout.org/ENERGY/Web_notes/Carbon/Biomass%20and%20Biofuels.key"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ecanfigurethisout.org/Shared/Johns_organic_chemistry_cheat_sheet.pdf"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wecanfigurethisout.org/ENERGY/Web_notes/Carbon/Fossil%20Fuels%20-%20Supporting.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s://wecanfigurethisout.org/NANO/lecture_notes/Molecular%20Self%20Assembly.pptx" TargetMode="External"/><Relationship Id="rId2" Type="http://schemas.openxmlformats.org/officeDocument/2006/relationships/hyperlink" Target="https://wecanfigurethisout.org/Shared/Johns_organic_chemistry_cheat_sheet.pdf"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ecanfigurethisout.org/ENERGY/Web_notes/Electricity/Generic%20Power%20Plant%20and%20Grid.pdf" TargetMode="External"/><Relationship Id="rId2" Type="http://schemas.openxmlformats.org/officeDocument/2006/relationships/hyperlink" Target="https://wecanfigurethisout.org/ENERGY/Web_notes/Electricity/Generic%20Power%20Plant%20and%20Grid.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lectricity/Generic%20Power%20Plant%20and%20Grid.ke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Plant%20Economics.pdf"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Technology%20Comparisons/Plant%20Economics.key"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hyperlink" Target="https://wecanfigurethisout.org/ENERGY/Web_notes/Technology%20Comparisons/Plant%20Economics.pdf" TargetMode="External"/><Relationship Id="rId7" Type="http://schemas.openxmlformats.org/officeDocument/2006/relationships/hyperlink" Target="https://wecanfigurethisout.org/ENERGY/Web_notes/Introduction/US%20Energy%20Production%20and%20Consumption.key" TargetMode="External"/><Relationship Id="rId2" Type="http://schemas.openxmlformats.org/officeDocument/2006/relationships/hyperlink" Target="https://wecanfigurethisout.org/ENERGY/Web_notes/Technology%20Comparisons/Plant%20Economics.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Introduction/US%20Energy%20Production%20and%20Consumption.pdf" TargetMode="External"/><Relationship Id="rId5" Type="http://schemas.openxmlformats.org/officeDocument/2006/relationships/hyperlink" Target="https://wecanfigurethisout.org/ENERGY/Web_notes/Introduction/US%20Energy%20Production%20and%20Consumption.pptx" TargetMode="External"/><Relationship Id="rId4" Type="http://schemas.openxmlformats.org/officeDocument/2006/relationships/hyperlink" Target="https://wecanfigurethisout.org/ENERGY/Web_notes/Technology%20Comparisons/Plant%20Economics.key"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ecanfigurethisout.org/ENERGY/Web_notes/Energy%20Consumption/Transportation.pdf" TargetMode="External"/><Relationship Id="rId7" Type="http://schemas.openxmlformats.org/officeDocument/2006/relationships/hyperlink" Target="https://wecanfigurethisout.org/ENERGY/Web_notes/Energy%20Consumption/Greener%20Cars%20and%20Trucks.key" TargetMode="External"/><Relationship Id="rId2" Type="http://schemas.openxmlformats.org/officeDocument/2006/relationships/hyperlink" Target="https://wecanfigurethisout.org/ENERGY/Web_notes/Energy%20Consumption/Transportation.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20Consumption/Greener%20Cars%20and%20Trucks.pdf" TargetMode="External"/><Relationship Id="rId5" Type="http://schemas.openxmlformats.org/officeDocument/2006/relationships/hyperlink" Target="https://wecanfigurethisout.org/ENERGY/Web_notes/Energy%20Consumption/Greener%20Cars%20and%20Trucks.pptx" TargetMode="External"/><Relationship Id="rId4" Type="http://schemas.openxmlformats.org/officeDocument/2006/relationships/hyperlink" Target="https://wecanfigurethisout.org/ENERGY/Web_notes/Energy%20Consumption/Transportation.key"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wecanfigurethisout.org/ENERGY/Web_notes/Bigger%20Picture/Greenhouse%20Effect.pdf" TargetMode="External"/><Relationship Id="rId2" Type="http://schemas.openxmlformats.org/officeDocument/2006/relationships/hyperlink" Target="https://wecanfigurethisout.org/ENERGY/Web_notes/Bigger%20Picture/Greenhouse%20Effect.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Bigger%20Picture/Greenhouse%20Effect.ke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ecanfigurethisout.org/ENERGY/Web_notes/Technology%20Comparisons/EROI.pdf" TargetMode="External"/><Relationship Id="rId2" Type="http://schemas.openxmlformats.org/officeDocument/2006/relationships/hyperlink" Target="https://wecanfigurethisout.org/ENERGY/Web_notes/Technology%20Comparisons/EROI.pptx" TargetMode="Externa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hyperlink" Target="https://wecanfigurethisout.org/ENERGY/Web_notes/Technology%20Comparisons/EROI.key"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wecanfigurethisout.org/ENERGY/Web_notes/Carbon/Fossil%20Fuels%20-%20Supporting.htm" TargetMode="External"/><Relationship Id="rId2" Type="http://schemas.openxmlformats.org/officeDocument/2006/relationships/hyperlink" Target="https://earthworksaction.org/issues/hydraulic_fracturing_101/"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https://wecanfigurethisout.org/ENERGY/Web_notes/Exotics/Exotics.pdf" TargetMode="External"/><Relationship Id="rId2" Type="http://schemas.openxmlformats.org/officeDocument/2006/relationships/hyperlink" Target="https://wecanfigurethisout.org/ENERGY/Web_notes/Exotics/Exotic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xotics/Exotics.key"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hyperlink" Target="https://en.wikipedia.org/wiki/Aliso_Canyon_gas_leak"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5"/>
          <p:cNvSpPr txBox="1"/>
          <p:nvPr/>
        </p:nvSpPr>
        <p:spPr>
          <a:xfrm>
            <a:off x="304800" y="6510734"/>
            <a:ext cx="853440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j-lt"/>
                <a:ea typeface="+mj-ea"/>
                <a:cs typeface="+mj-cs"/>
                <a:sym typeface="Arial"/>
              </a:defRPr>
            </a:lvl1pPr>
          </a:lstStyle>
          <a:p>
            <a:r>
              <a:t>(Written / Revised:  </a:t>
            </a:r>
            <a:r>
              <a:rPr lang="en-US"/>
              <a:t>July</a:t>
            </a:r>
            <a:r>
              <a:t> 2023)</a:t>
            </a:r>
          </a:p>
        </p:txBody>
      </p:sp>
      <p:sp>
        <p:nvSpPr>
          <p:cNvPr id="113" name="Rectangle 2"/>
          <p:cNvSpPr txBox="1">
            <a:spLocks noGrp="1"/>
          </p:cNvSpPr>
          <p:nvPr>
            <p:ph type="title"/>
          </p:nvPr>
        </p:nvSpPr>
        <p:spPr>
          <a:xfrm>
            <a:off x="304800" y="76199"/>
            <a:ext cx="8534400" cy="462282"/>
          </a:xfrm>
          <a:prstGeom prst="rect">
            <a:avLst/>
          </a:prstGeom>
        </p:spPr>
        <p:txBody>
          <a:bodyPr/>
          <a:lstStyle/>
          <a:p>
            <a:r>
              <a:t>Fossil Fuels</a:t>
            </a:r>
          </a:p>
        </p:txBody>
      </p:sp>
      <p:sp>
        <p:nvSpPr>
          <p:cNvPr id="114" name="Rectangle 3"/>
          <p:cNvSpPr txBox="1">
            <a:spLocks noGrp="1"/>
          </p:cNvSpPr>
          <p:nvPr>
            <p:ph type="body" idx="1"/>
          </p:nvPr>
        </p:nvSpPr>
        <p:spPr>
          <a:xfrm>
            <a:off x="206515" y="647801"/>
            <a:ext cx="8904356" cy="5812635"/>
          </a:xfrm>
          <a:prstGeom prst="rect">
            <a:avLst/>
          </a:prstGeom>
        </p:spPr>
        <p:txBody>
          <a:bodyPr/>
          <a:lstStyle/>
          <a:p>
            <a:pPr algn="ctr">
              <a:spcBef>
                <a:spcPts val="400"/>
              </a:spcBef>
              <a:tabLst>
                <a:tab pos="457200" algn="l"/>
                <a:tab pos="914400" algn="l"/>
                <a:tab pos="1371600" algn="l"/>
                <a:tab pos="1828800" algn="l"/>
                <a:tab pos="2286000" algn="l"/>
              </a:tabLst>
              <a:defRPr sz="1800"/>
            </a:pPr>
            <a:r>
              <a:t>John C. Bean</a:t>
            </a:r>
          </a:p>
          <a:p>
            <a:pPr>
              <a:tabLst>
                <a:tab pos="457200" algn="l"/>
                <a:tab pos="914400" algn="l"/>
                <a:tab pos="1371600" algn="l"/>
                <a:tab pos="1828800" algn="l"/>
                <a:tab pos="2286000" algn="l"/>
              </a:tabLst>
              <a:defRPr sz="900"/>
            </a:pPr>
            <a:endParaRPr/>
          </a:p>
          <a:p>
            <a:pPr algn="ctr">
              <a:tabLst>
                <a:tab pos="457200" algn="l"/>
                <a:tab pos="914400" algn="l"/>
                <a:tab pos="1371600" algn="l"/>
                <a:tab pos="1828800" algn="l"/>
                <a:tab pos="2286000" algn="l"/>
              </a:tabLst>
              <a:defRPr u="sng"/>
            </a:pPr>
            <a:r>
              <a:t>Outline</a:t>
            </a:r>
          </a:p>
          <a:p>
            <a:pPr algn="ctr">
              <a:tabLst>
                <a:tab pos="457200" algn="l"/>
                <a:tab pos="914400" algn="l"/>
                <a:tab pos="1371600" algn="l"/>
                <a:tab pos="1828800" algn="l"/>
                <a:tab pos="2286000" algn="l"/>
              </a:tabLst>
              <a:defRPr sz="900"/>
            </a:pPr>
            <a:endParaRPr/>
          </a:p>
          <a:p>
            <a:pPr>
              <a:tabLst>
                <a:tab pos="457200" algn="l"/>
                <a:tab pos="914400" algn="l"/>
                <a:tab pos="1371600" algn="l"/>
                <a:tab pos="1828800" algn="l"/>
                <a:tab pos="2286000" algn="l"/>
              </a:tabLst>
            </a:pPr>
            <a:r>
              <a:t>The difficulty in figuring out exactly what fossil fuels are </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	Because their separation from petroleum is neither simple nor specific</a:t>
            </a:r>
            <a:endParaRPr sz="600"/>
          </a:p>
          <a:p>
            <a:pPr>
              <a:tabLst>
                <a:tab pos="457200" algn="l"/>
                <a:tab pos="914400" algn="l"/>
                <a:tab pos="1371600" algn="l"/>
                <a:tab pos="1828800" algn="l"/>
                <a:tab pos="2286000" algn="l"/>
              </a:tabLst>
              <a:defRPr sz="600"/>
            </a:pPr>
            <a:endParaRPr sz="600"/>
          </a:p>
          <a:p>
            <a:pPr>
              <a:tabLst>
                <a:tab pos="457200" algn="l"/>
                <a:tab pos="914400" algn="l"/>
                <a:tab pos="1371600" algn="l"/>
                <a:tab pos="1828800" algn="l"/>
                <a:tab pos="2286000" algn="l"/>
              </a:tabLst>
            </a:pPr>
            <a:r>
              <a:t>How we now use fossil fuels</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	Including transportation's addiction to their stunningly high "energy densities"</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Identifying the fossil fuels releasing the most combustion heat per amount of CO</a:t>
            </a:r>
            <a:r>
              <a:rPr baseline="-25000"/>
              <a:t>2</a:t>
            </a:r>
            <a:r>
              <a:t> liberated</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Identifying the power plant technologies best at converting that heat into electricity:</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	For coal: "Conventional" vs. "Ultra-supercritical" vs. "IGCC" power plants</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	For natural gas: Single turbine "OCGT" vs. Dual Turbine "CCGT" power plants</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The environmental impacts of fossil fuel extraction, including:</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defRPr sz="1000"/>
            </a:pPr>
            <a:r>
              <a:t>	</a:t>
            </a:r>
            <a:r>
              <a:rPr sz="1600"/>
              <a:t>Coal mining vs. strip mining vs. mountaintop removal</a:t>
            </a:r>
          </a:p>
          <a:p>
            <a:pPr>
              <a:tabLst>
                <a:tab pos="457200" algn="l"/>
                <a:tab pos="914400" algn="l"/>
                <a:tab pos="1371600" algn="l"/>
                <a:tab pos="1828800" algn="l"/>
                <a:tab pos="2286000" algn="l"/>
              </a:tabLst>
              <a:defRPr sz="600"/>
            </a:pPr>
            <a:endParaRPr sz="1600"/>
          </a:p>
          <a:p>
            <a:pPr>
              <a:tabLst>
                <a:tab pos="457200" algn="l"/>
                <a:tab pos="914400" algn="l"/>
                <a:tab pos="1371600" algn="l"/>
                <a:tab pos="1828800" algn="l"/>
                <a:tab pos="2286000" algn="l"/>
              </a:tabLst>
            </a:pPr>
            <a:r>
              <a:t>	Fracking's use of unmonitored chemicals, their "disposal" and role in earthquakes</a:t>
            </a:r>
          </a:p>
          <a:p>
            <a:pPr>
              <a:tabLst>
                <a:tab pos="457200" algn="l"/>
                <a:tab pos="914400" algn="l"/>
                <a:tab pos="1371600" algn="l"/>
                <a:tab pos="1828800" algn="l"/>
                <a:tab pos="2286000" algn="l"/>
              </a:tabLst>
              <a:defRPr sz="600"/>
            </a:pPr>
            <a:endParaRPr/>
          </a:p>
          <a:p>
            <a:pPr>
              <a:tabLst>
                <a:tab pos="457200" algn="l"/>
                <a:tab pos="914400" algn="l"/>
                <a:tab pos="1371600" algn="l"/>
                <a:tab pos="1828800" algn="l"/>
                <a:tab pos="2286000" algn="l"/>
              </a:tabLst>
            </a:pPr>
            <a:r>
              <a:t>		And the subsequent accidental/negligent release of greenhouse bad guy, methane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Rectangle 5"/>
          <p:cNvSpPr txBox="1"/>
          <p:nvPr/>
        </p:nvSpPr>
        <p:spPr>
          <a:xfrm>
            <a:off x="0" y="6457220"/>
            <a:ext cx="91440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https://en.wikipedia.org/wiki/Diesel_fuel       2) https://en.wikipedia.org/wiki/Kerosene      3) https://en.wikipedia.org/wiki/Gasoline</a:t>
            </a:r>
          </a:p>
        </p:txBody>
      </p:sp>
      <p:sp>
        <p:nvSpPr>
          <p:cNvPr id="335" name="Rectangle 2"/>
          <p:cNvSpPr txBox="1">
            <a:spLocks noGrp="1"/>
          </p:cNvSpPr>
          <p:nvPr>
            <p:ph type="title"/>
          </p:nvPr>
        </p:nvSpPr>
        <p:spPr>
          <a:xfrm>
            <a:off x="304800" y="25399"/>
            <a:ext cx="8534400" cy="675219"/>
          </a:xfrm>
          <a:prstGeom prst="rect">
            <a:avLst/>
          </a:prstGeom>
        </p:spPr>
        <p:txBody>
          <a:bodyPr/>
          <a:lstStyle/>
          <a:p>
            <a:r>
              <a:t>So while </a:t>
            </a:r>
            <a:r>
              <a:rPr b="1"/>
              <a:t>this</a:t>
            </a:r>
            <a:r>
              <a:t> tower's 2</a:t>
            </a:r>
            <a:r>
              <a:rPr baseline="29800"/>
              <a:t>nd</a:t>
            </a:r>
            <a:r>
              <a:t> shelf is labeled "Diesel Oil"</a:t>
            </a:r>
          </a:p>
        </p:txBody>
      </p:sp>
      <p:sp>
        <p:nvSpPr>
          <p:cNvPr id="336" name="Rectangle 3"/>
          <p:cNvSpPr txBox="1">
            <a:spLocks noGrp="1"/>
          </p:cNvSpPr>
          <p:nvPr>
            <p:ph type="body" idx="1"/>
          </p:nvPr>
        </p:nvSpPr>
        <p:spPr>
          <a:xfrm>
            <a:off x="137159" y="770048"/>
            <a:ext cx="9006842" cy="5925392"/>
          </a:xfrm>
          <a:prstGeom prst="rect">
            <a:avLst/>
          </a:prstGeom>
        </p:spPr>
        <p:txBody>
          <a:bodyPr/>
          <a:lstStyle/>
          <a:p>
            <a:pPr>
              <a:spcBef>
                <a:spcPts val="400"/>
              </a:spcBef>
              <a:tabLst>
                <a:tab pos="457200" algn="l"/>
                <a:tab pos="914400" algn="l"/>
                <a:tab pos="1371600" algn="l"/>
                <a:tab pos="1828800" algn="l"/>
                <a:tab pos="2286000" algn="l"/>
              </a:tabLst>
              <a:defRPr sz="1800"/>
            </a:pPr>
            <a:r>
              <a:t>Its exiting </a:t>
            </a:r>
            <a:r>
              <a:rPr b="1">
                <a:solidFill>
                  <a:srgbClr val="FFCC00"/>
                </a:solidFill>
              </a:rPr>
              <a:t>Diesel Oil</a:t>
            </a:r>
            <a:r>
              <a:t> is </a:t>
            </a:r>
            <a:r>
              <a:rPr b="1"/>
              <a:t>not one thing!    </a:t>
            </a:r>
            <a:r>
              <a:t>It is instead:</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Molecules with comparable Van der Waals bonding and thus similar boiling points</a:t>
            </a:r>
            <a:endParaRPr sz="1000"/>
          </a:p>
          <a:p>
            <a:pPr>
              <a:spcBef>
                <a:spcPts val="200"/>
              </a:spcBef>
              <a:tabLst>
                <a:tab pos="457200" algn="l"/>
                <a:tab pos="914400" algn="l"/>
                <a:tab pos="1371600" algn="l"/>
                <a:tab pos="1828800" algn="l"/>
                <a:tab pos="2286000" algn="l"/>
              </a:tabLst>
              <a:defRPr sz="1000"/>
            </a:pPr>
            <a:r>
              <a:t>		</a:t>
            </a:r>
          </a:p>
          <a:p>
            <a:pPr>
              <a:spcBef>
                <a:spcPts val="400"/>
              </a:spcBef>
              <a:tabLst>
                <a:tab pos="457200" algn="l"/>
                <a:tab pos="914400" algn="l"/>
                <a:tab pos="1371600" algn="l"/>
                <a:tab pos="1828800" algn="l"/>
                <a:tab pos="2286000" algn="l"/>
              </a:tabLst>
              <a:defRPr sz="1800"/>
            </a:pPr>
            <a:r>
              <a:t>		Which typically includes molecules with </a:t>
            </a:r>
            <a:r>
              <a:rPr b="1">
                <a:solidFill>
                  <a:srgbClr val="FFCC00"/>
                </a:solidFill>
              </a:rPr>
              <a:t>8-21 </a:t>
            </a:r>
            <a:r>
              <a:t>carbon atoms </a:t>
            </a:r>
            <a:r>
              <a:rPr baseline="30000"/>
              <a:t>1</a:t>
            </a:r>
          </a:p>
          <a:p>
            <a:pPr>
              <a:tabLst>
                <a:tab pos="457200" algn="l"/>
                <a:tab pos="914400" algn="l"/>
                <a:tab pos="1371600" algn="l"/>
                <a:tab pos="1828800" algn="l"/>
                <a:tab pos="2286000" algn="l"/>
              </a:tabLst>
              <a:defRPr sz="1400"/>
            </a:pPr>
            <a:endParaRPr baseline="30000"/>
          </a:p>
          <a:p>
            <a:pPr>
              <a:spcBef>
                <a:spcPts val="400"/>
              </a:spcBef>
              <a:tabLst>
                <a:tab pos="457200" algn="l"/>
                <a:tab pos="914400" algn="l"/>
                <a:tab pos="1371600" algn="l"/>
                <a:tab pos="1828800" algn="l"/>
                <a:tab pos="2286000" algn="l"/>
              </a:tabLst>
              <a:defRPr sz="1800"/>
            </a:pPr>
            <a:r>
              <a:t>Similarly, the </a:t>
            </a:r>
            <a:r>
              <a:rPr b="1">
                <a:solidFill>
                  <a:srgbClr val="FFCC00"/>
                </a:solidFill>
              </a:rPr>
              <a:t>Kerosene</a:t>
            </a:r>
            <a:r>
              <a:t> shelf collects assorted molecules  </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that typically incorporate </a:t>
            </a:r>
            <a:r>
              <a:rPr b="1">
                <a:solidFill>
                  <a:srgbClr val="FFCC00"/>
                </a:solidFill>
              </a:rPr>
              <a:t>10-16 </a:t>
            </a:r>
            <a:r>
              <a:t>carbon atoms </a:t>
            </a:r>
            <a:r>
              <a:rPr baseline="30000"/>
              <a:t>2</a:t>
            </a:r>
          </a:p>
          <a:p>
            <a:pPr>
              <a:tabLst>
                <a:tab pos="457200" algn="l"/>
                <a:tab pos="914400" algn="l"/>
                <a:tab pos="1371600" algn="l"/>
                <a:tab pos="1828800" algn="l"/>
                <a:tab pos="2286000" algn="l"/>
              </a:tabLst>
              <a:defRPr sz="1400"/>
            </a:pPr>
            <a:endParaRPr baseline="30000"/>
          </a:p>
          <a:p>
            <a:pPr>
              <a:spcBef>
                <a:spcPts val="400"/>
              </a:spcBef>
              <a:tabLst>
                <a:tab pos="457200" algn="l"/>
                <a:tab pos="914400" algn="l"/>
                <a:tab pos="1371600" algn="l"/>
                <a:tab pos="1828800" algn="l"/>
                <a:tab pos="2286000" algn="l"/>
              </a:tabLst>
              <a:defRPr sz="1800"/>
            </a:pPr>
            <a:r>
              <a:t>As the </a:t>
            </a:r>
            <a:r>
              <a:rPr b="1">
                <a:solidFill>
                  <a:srgbClr val="FFCC00"/>
                </a:solidFill>
              </a:rPr>
              <a:t>Gasoline</a:t>
            </a:r>
            <a:r>
              <a:t> shelf collects assorted molecules</a:t>
            </a:r>
            <a:endParaRPr baseline="30000"/>
          </a:p>
          <a:p>
            <a:pPr>
              <a:tabLst>
                <a:tab pos="457200" algn="l"/>
                <a:tab pos="914400" algn="l"/>
                <a:tab pos="1371600" algn="l"/>
                <a:tab pos="1828800" algn="l"/>
                <a:tab pos="2286000" algn="l"/>
              </a:tabLst>
              <a:defRPr sz="900"/>
            </a:pPr>
            <a:endParaRPr baseline="30000"/>
          </a:p>
          <a:p>
            <a:pPr>
              <a:spcBef>
                <a:spcPts val="400"/>
              </a:spcBef>
              <a:tabLst>
                <a:tab pos="457200" algn="l"/>
                <a:tab pos="914400" algn="l"/>
                <a:tab pos="1371600" algn="l"/>
                <a:tab pos="1828800" algn="l"/>
                <a:tab pos="2286000" algn="l"/>
              </a:tabLst>
              <a:defRPr sz="1800"/>
            </a:pPr>
            <a:r>
              <a:t>	that typically incorporate </a:t>
            </a:r>
            <a:r>
              <a:rPr b="1">
                <a:solidFill>
                  <a:srgbClr val="FFCC00"/>
                </a:solidFill>
              </a:rPr>
              <a:t>4-12 </a:t>
            </a:r>
            <a:r>
              <a:t>carbon atoms </a:t>
            </a:r>
            <a:r>
              <a:rPr baseline="30000"/>
              <a:t>3</a:t>
            </a:r>
          </a:p>
          <a:p>
            <a:pPr>
              <a:tabLst>
                <a:tab pos="457200" algn="l"/>
                <a:tab pos="914400" algn="l"/>
                <a:tab pos="1371600" algn="l"/>
                <a:tab pos="1828800" algn="l"/>
                <a:tab pos="2286000" algn="l"/>
              </a:tabLst>
              <a:defRPr sz="1400"/>
            </a:pPr>
            <a:endParaRPr baseline="30000"/>
          </a:p>
          <a:p>
            <a:pPr>
              <a:spcBef>
                <a:spcPts val="400"/>
              </a:spcBef>
              <a:tabLst>
                <a:tab pos="457200" algn="l"/>
                <a:tab pos="914400" algn="l"/>
                <a:tab pos="1371600" algn="l"/>
                <a:tab pos="1828800" algn="l"/>
                <a:tab pos="2286000" algn="l"/>
              </a:tabLst>
              <a:defRPr sz="1800"/>
            </a:pPr>
            <a:r>
              <a:t>Further refining can change that exact 4-12 carbon mixture</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Producing gasoline of differing "octane" (~energy) content</a:t>
            </a:r>
          </a:p>
          <a:p>
            <a:pPr>
              <a:tabLst>
                <a:tab pos="457200" algn="l"/>
                <a:tab pos="914400" algn="l"/>
                <a:tab pos="1371600" algn="l"/>
                <a:tab pos="1828800" algn="l"/>
                <a:tab pos="2286000" algn="l"/>
              </a:tabLst>
              <a:defRPr sz="2800" b="1">
                <a:solidFill>
                  <a:srgbClr val="FFCC00"/>
                </a:solidFill>
              </a:defRPr>
            </a:pPr>
            <a:endParaRPr/>
          </a:p>
          <a:p>
            <a:pPr algn="ctr">
              <a:spcBef>
                <a:spcPts val="400"/>
              </a:spcBef>
              <a:tabLst>
                <a:tab pos="457200" algn="l"/>
                <a:tab pos="914400" algn="l"/>
                <a:tab pos="1371600" algn="l"/>
                <a:tab pos="1828800" algn="l"/>
                <a:tab pos="2286000" algn="l"/>
              </a:tabLst>
              <a:defRPr sz="1800" b="1">
                <a:solidFill>
                  <a:srgbClr val="FFCC00"/>
                </a:solidFill>
              </a:defRPr>
            </a:pPr>
            <a:r>
              <a:t>Hence the ambiguous explanations of WHAT a particular fossil fuel IS!</a:t>
            </a:r>
          </a:p>
        </p:txBody>
      </p:sp>
      <p:pic>
        <p:nvPicPr>
          <p:cNvPr id="337" name="Picture 6" descr="Picture 6"/>
          <p:cNvPicPr>
            <a:picLocks noChangeAspect="1"/>
          </p:cNvPicPr>
          <p:nvPr/>
        </p:nvPicPr>
        <p:blipFill>
          <a:blip r:embed="rId2"/>
          <a:srcRect l="42857"/>
          <a:stretch>
            <a:fillRect/>
          </a:stretch>
        </p:blipFill>
        <p:spPr>
          <a:xfrm>
            <a:off x="6924016" y="2265679"/>
            <a:ext cx="1982697" cy="340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ctangle 5"/>
          <p:cNvSpPr txBox="1"/>
          <p:nvPr/>
        </p:nvSpPr>
        <p:spPr>
          <a:xfrm rot="16200000">
            <a:off x="5529428" y="3287345"/>
            <a:ext cx="664845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https://www.eia.gov/totalenergy/data/monthly/pdf/flow/total_energy.pdf</a:t>
            </a:r>
          </a:p>
        </p:txBody>
      </p:sp>
      <p:sp>
        <p:nvSpPr>
          <p:cNvPr id="340" name="Rectangle 3"/>
          <p:cNvSpPr txBox="1">
            <a:spLocks noGrp="1"/>
          </p:cNvSpPr>
          <p:nvPr>
            <p:ph type="body" sz="quarter" idx="1"/>
          </p:nvPr>
        </p:nvSpPr>
        <p:spPr>
          <a:xfrm>
            <a:off x="132522" y="715436"/>
            <a:ext cx="8834781" cy="491069"/>
          </a:xfrm>
          <a:prstGeom prst="rect">
            <a:avLst/>
          </a:prstGeom>
        </p:spPr>
        <p:txBody>
          <a:bodyPr/>
          <a:lstStyle>
            <a:lvl1pPr>
              <a:spcBef>
                <a:spcPts val="400"/>
              </a:spcBef>
              <a:defRPr sz="1800"/>
            </a:lvl1pPr>
          </a:lstStyle>
          <a:p>
            <a:r>
              <a:t>The U.S. Energy Information Administration (EIA) plots our 2016 "Energy Flow" as:</a:t>
            </a:r>
          </a:p>
        </p:txBody>
      </p:sp>
      <p:sp>
        <p:nvSpPr>
          <p:cNvPr id="341" name="Rectangle 2"/>
          <p:cNvSpPr txBox="1">
            <a:spLocks noGrp="1"/>
          </p:cNvSpPr>
          <p:nvPr>
            <p:ph type="title"/>
          </p:nvPr>
        </p:nvSpPr>
        <p:spPr>
          <a:xfrm>
            <a:off x="19058" y="106679"/>
            <a:ext cx="9124941" cy="381001"/>
          </a:xfrm>
          <a:prstGeom prst="rect">
            <a:avLst/>
          </a:prstGeom>
        </p:spPr>
        <p:txBody>
          <a:bodyPr/>
          <a:lstStyle/>
          <a:p>
            <a:r>
              <a:t>How much of each fossil fuel do we now use? And how do we use it?</a:t>
            </a:r>
          </a:p>
        </p:txBody>
      </p:sp>
      <p:pic>
        <p:nvPicPr>
          <p:cNvPr id="342" name="Picture 6" descr="Picture 6"/>
          <p:cNvPicPr>
            <a:picLocks noChangeAspect="1"/>
          </p:cNvPicPr>
          <p:nvPr/>
        </p:nvPicPr>
        <p:blipFill>
          <a:blip r:embed="rId2"/>
          <a:stretch>
            <a:fillRect/>
          </a:stretch>
        </p:blipFill>
        <p:spPr>
          <a:xfrm>
            <a:off x="590550" y="1227633"/>
            <a:ext cx="7771131" cy="4277687"/>
          </a:xfrm>
          <a:prstGeom prst="rect">
            <a:avLst/>
          </a:prstGeom>
          <a:ln w="12700">
            <a:miter lim="400000"/>
          </a:ln>
        </p:spPr>
      </p:pic>
      <p:sp>
        <p:nvSpPr>
          <p:cNvPr id="343" name="Rectangle 3"/>
          <p:cNvSpPr txBox="1"/>
          <p:nvPr/>
        </p:nvSpPr>
        <p:spPr>
          <a:xfrm>
            <a:off x="294219" y="5623990"/>
            <a:ext cx="8578851" cy="841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This boggling figure identifies our fossil fuel sources</a:t>
            </a:r>
          </a:p>
          <a:p>
            <a:pP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But it fails to identify exactly how each is used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ectangle 5"/>
          <p:cNvSpPr txBox="1"/>
          <p:nvPr/>
        </p:nvSpPr>
        <p:spPr>
          <a:xfrm>
            <a:off x="3098800" y="5993639"/>
            <a:ext cx="5844117" cy="69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https://www.eia.gov/energyexplained/index.cfm?page=oil_use</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(yellow highlighting added) </a:t>
            </a:r>
            <a:endParaRPr>
              <a:solidFill>
                <a:srgbClr val="E5FFFF"/>
              </a:solidFill>
            </a:endParaRPr>
          </a:p>
          <a:p>
            <a:pPr algn="ctr">
              <a:defRPr sz="6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https://www.eia.gov/tools/faqs/faq.php?id=34&amp;t=6 </a:t>
            </a:r>
          </a:p>
        </p:txBody>
      </p:sp>
      <p:sp>
        <p:nvSpPr>
          <p:cNvPr id="346" name="Rectangle 2"/>
          <p:cNvSpPr txBox="1">
            <a:spLocks noGrp="1"/>
          </p:cNvSpPr>
          <p:nvPr>
            <p:ph type="title"/>
          </p:nvPr>
        </p:nvSpPr>
        <p:spPr>
          <a:xfrm>
            <a:off x="0" y="76199"/>
            <a:ext cx="9144000" cy="675219"/>
          </a:xfrm>
          <a:prstGeom prst="rect">
            <a:avLst/>
          </a:prstGeom>
        </p:spPr>
        <p:txBody>
          <a:bodyPr/>
          <a:lstStyle/>
          <a:p>
            <a:r>
              <a:t>Another EIA webpage at least breaks down our use of petroleum: </a:t>
            </a:r>
            <a:r>
              <a:rPr baseline="29800"/>
              <a:t>1</a:t>
            </a:r>
          </a:p>
        </p:txBody>
      </p:sp>
      <p:sp>
        <p:nvSpPr>
          <p:cNvPr id="347" name="Rectangle 3"/>
          <p:cNvSpPr txBox="1">
            <a:spLocks noGrp="1"/>
          </p:cNvSpPr>
          <p:nvPr>
            <p:ph type="body" idx="1"/>
          </p:nvPr>
        </p:nvSpPr>
        <p:spPr>
          <a:xfrm>
            <a:off x="2631025" y="1181094"/>
            <a:ext cx="6460061" cy="4639729"/>
          </a:xfrm>
          <a:prstGeom prst="rect">
            <a:avLst/>
          </a:prstGeom>
        </p:spPr>
        <p:txBody>
          <a:bodyPr/>
          <a:lstStyle/>
          <a:p>
            <a:pPr>
              <a:spcBef>
                <a:spcPts val="0"/>
              </a:spcBef>
              <a:defRPr sz="1800"/>
            </a:pPr>
            <a:r>
              <a:t>But EIA elsewhere claims that natural gas is more important: </a:t>
            </a:r>
            <a:endParaRPr baseline="30000"/>
          </a:p>
          <a:p>
            <a:pPr indent="455612">
              <a:spcBef>
                <a:spcPts val="0"/>
              </a:spcBef>
            </a:pPr>
            <a:endParaRPr baseline="29750"/>
          </a:p>
          <a:p>
            <a:pPr indent="455612">
              <a:spcBef>
                <a:spcPts val="0"/>
              </a:spcBef>
            </a:pPr>
            <a:r>
              <a:t>"In 2016, most of the HGL (hydrocarbon gas liquids) produced in the United States (85%) were byproducts of natural gas processing, and the remaining 15% were from crude oil refineries"  </a:t>
            </a:r>
            <a:r>
              <a:rPr baseline="30000"/>
              <a:t>2</a:t>
            </a:r>
          </a:p>
          <a:p>
            <a:pPr>
              <a:spcBef>
                <a:spcPts val="0"/>
              </a:spcBef>
              <a:defRPr sz="1400"/>
            </a:pPr>
            <a:endParaRPr baseline="30000"/>
          </a:p>
          <a:p>
            <a:pPr>
              <a:spcBef>
                <a:spcPts val="0"/>
              </a:spcBef>
              <a:defRPr sz="1800"/>
            </a:pPr>
            <a:r>
              <a:t>The same webpage then admits it doesn't track natural gas:</a:t>
            </a:r>
          </a:p>
          <a:p>
            <a:pPr>
              <a:spcBef>
                <a:spcPts val="0"/>
              </a:spcBef>
              <a:defRPr sz="1000"/>
            </a:pPr>
            <a:endParaRPr/>
          </a:p>
          <a:p>
            <a:pPr indent="455612">
              <a:spcBef>
                <a:spcPts val="0"/>
              </a:spcBef>
            </a:pPr>
            <a:r>
              <a:t>"Because the petrochemical industry has a high degree of flexibility in the feedstock it consumes and because EIA does not collect detailed data on this aspect of industrial consumption, it is not possible for EIA to identify the actual amounts and origin of the materials used as inputs by industry to manufacture plastics."</a:t>
            </a:r>
          </a:p>
        </p:txBody>
      </p:sp>
      <p:grpSp>
        <p:nvGrpSpPr>
          <p:cNvPr id="352" name="Group 9"/>
          <p:cNvGrpSpPr/>
          <p:nvPr/>
        </p:nvGrpSpPr>
        <p:grpSpPr>
          <a:xfrm>
            <a:off x="124890" y="1026160"/>
            <a:ext cx="2411727" cy="5656158"/>
            <a:chOff x="0" y="0"/>
            <a:chExt cx="2411725" cy="5656157"/>
          </a:xfrm>
        </p:grpSpPr>
        <p:pic>
          <p:nvPicPr>
            <p:cNvPr id="348" name="Picture 4" descr="Picture 4"/>
            <p:cNvPicPr>
              <a:picLocks noChangeAspect="1"/>
            </p:cNvPicPr>
            <p:nvPr/>
          </p:nvPicPr>
          <p:blipFill>
            <a:blip r:embed="rId2"/>
            <a:stretch>
              <a:fillRect/>
            </a:stretch>
          </p:blipFill>
          <p:spPr>
            <a:xfrm>
              <a:off x="-1" y="0"/>
              <a:ext cx="2411727" cy="5656158"/>
            </a:xfrm>
            <a:prstGeom prst="rect">
              <a:avLst/>
            </a:prstGeom>
            <a:ln w="12700" cap="flat">
              <a:noFill/>
              <a:miter lim="400000"/>
            </a:ln>
            <a:effectLst/>
          </p:spPr>
        </p:pic>
        <p:sp>
          <p:nvSpPr>
            <p:cNvPr id="349" name="Rectangle 6"/>
            <p:cNvSpPr/>
            <p:nvPr/>
          </p:nvSpPr>
          <p:spPr>
            <a:xfrm>
              <a:off x="1945" y="783623"/>
              <a:ext cx="2353778" cy="783624"/>
            </a:xfrm>
            <a:prstGeom prst="rect">
              <a:avLst/>
            </a:prstGeom>
            <a:solidFill>
              <a:srgbClr val="FFCC00">
                <a:alpha val="32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0" name="Rectangle 7"/>
            <p:cNvSpPr/>
            <p:nvPr/>
          </p:nvSpPr>
          <p:spPr>
            <a:xfrm>
              <a:off x="25288" y="1922887"/>
              <a:ext cx="2353778" cy="287333"/>
            </a:xfrm>
            <a:prstGeom prst="rect">
              <a:avLst/>
            </a:prstGeom>
            <a:solidFill>
              <a:srgbClr val="FFCC00">
                <a:alpha val="32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51" name="Rectangle 8"/>
            <p:cNvSpPr/>
            <p:nvPr/>
          </p:nvSpPr>
          <p:spPr>
            <a:xfrm>
              <a:off x="38905" y="5222140"/>
              <a:ext cx="2353779" cy="383785"/>
            </a:xfrm>
            <a:prstGeom prst="rect">
              <a:avLst/>
            </a:prstGeom>
            <a:solidFill>
              <a:srgbClr val="FFCC00">
                <a:alpha val="32000"/>
              </a:srgb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https://instituteforenergyresearch.org/topics/encyclopedia/fossil-fuels/</a:t>
            </a:r>
          </a:p>
        </p:txBody>
      </p:sp>
      <p:sp>
        <p:nvSpPr>
          <p:cNvPr id="355" name="Rectangle 2"/>
          <p:cNvSpPr txBox="1">
            <a:spLocks noGrp="1"/>
          </p:cNvSpPr>
          <p:nvPr>
            <p:ph type="title"/>
          </p:nvPr>
        </p:nvSpPr>
        <p:spPr>
          <a:xfrm>
            <a:off x="304800" y="76199"/>
            <a:ext cx="8534400" cy="675219"/>
          </a:xfrm>
          <a:prstGeom prst="rect">
            <a:avLst/>
          </a:prstGeom>
        </p:spPr>
        <p:txBody>
          <a:bodyPr/>
          <a:lstStyle/>
          <a:p>
            <a:r>
              <a:t>The "Institute for Energy Research" is a bit more forthcoming:</a:t>
            </a:r>
          </a:p>
        </p:txBody>
      </p:sp>
      <p:sp>
        <p:nvSpPr>
          <p:cNvPr id="356" name="Rectangle 3"/>
          <p:cNvSpPr txBox="1">
            <a:spLocks noGrp="1"/>
          </p:cNvSpPr>
          <p:nvPr>
            <p:ph type="body" sz="quarter" idx="1"/>
          </p:nvPr>
        </p:nvSpPr>
        <p:spPr>
          <a:xfrm>
            <a:off x="228600" y="810688"/>
            <a:ext cx="8788400" cy="565146"/>
          </a:xfrm>
          <a:prstGeom prst="rect">
            <a:avLst/>
          </a:prstGeom>
        </p:spPr>
        <p:txBody>
          <a:bodyPr/>
          <a:lstStyle/>
          <a:p>
            <a:pPr>
              <a:spcBef>
                <a:spcPts val="400"/>
              </a:spcBef>
              <a:tabLst>
                <a:tab pos="457200" algn="l"/>
                <a:tab pos="914400" algn="l"/>
                <a:tab pos="1371600" algn="l"/>
                <a:tab pos="1828800" algn="l"/>
                <a:tab pos="2286000" algn="l"/>
              </a:tabLst>
              <a:defRPr sz="1800"/>
            </a:pPr>
            <a:r>
              <a:t>It breaks down our use of oil and natural gas use as follows: </a:t>
            </a:r>
            <a:r>
              <a:rPr baseline="30000"/>
              <a:t>1</a:t>
            </a:r>
          </a:p>
        </p:txBody>
      </p:sp>
      <p:sp>
        <p:nvSpPr>
          <p:cNvPr id="357" name="Rectangle 3"/>
          <p:cNvSpPr txBox="1"/>
          <p:nvPr/>
        </p:nvSpPr>
        <p:spPr>
          <a:xfrm>
            <a:off x="952482" y="1386407"/>
            <a:ext cx="4286268" cy="2804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a:t>
            </a:r>
            <a:r>
              <a:rPr b="1"/>
              <a:t>Oil: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latin typeface="+mj-lt"/>
                <a:ea typeface="+mj-ea"/>
                <a:cs typeface="+mj-cs"/>
                <a:sym typeface="Arial"/>
              </a:defRPr>
            </a:pPr>
            <a:r>
              <a:t>45.3% - Gasoline for cars</a:t>
            </a:r>
            <a:endParaRPr>
              <a:solidFill>
                <a:srgbClr val="FFFFFF"/>
              </a:solidFill>
            </a:endParaRP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FFFF"/>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29.8% - Heating oil &amp; </a:t>
            </a:r>
            <a:r>
              <a:rPr>
                <a:solidFill>
                  <a:srgbClr val="FFCC00"/>
                </a:solidFill>
              </a:rPr>
              <a:t>diesel fuel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CC00"/>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19.4% - Chemicals, rubbers &amp; plastics</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latin typeface="+mj-lt"/>
                <a:ea typeface="+mj-ea"/>
                <a:cs typeface="+mj-cs"/>
                <a:sym typeface="Arial"/>
              </a:defRPr>
            </a:pPr>
            <a:r>
              <a:t>9.7% - Jet fuel</a:t>
            </a:r>
            <a:endParaRPr>
              <a:solidFill>
                <a:srgbClr val="FFFFFF"/>
              </a:solidFill>
            </a:endParaRP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FFFF"/>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2.1% - Asphalt</a:t>
            </a:r>
          </a:p>
        </p:txBody>
      </p:sp>
      <p:sp>
        <p:nvSpPr>
          <p:cNvPr id="358" name="Rectangle 3"/>
          <p:cNvSpPr txBox="1"/>
          <p:nvPr/>
        </p:nvSpPr>
        <p:spPr>
          <a:xfrm>
            <a:off x="5433462" y="1380062"/>
            <a:ext cx="2863857" cy="3447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a:t>
            </a:r>
            <a:r>
              <a:rPr b="1"/>
              <a:t>Natural Gas:</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33% - Industrial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latin typeface="+mj-lt"/>
                <a:ea typeface="+mj-ea"/>
                <a:cs typeface="+mj-cs"/>
                <a:sym typeface="Arial"/>
              </a:defRPr>
            </a:pPr>
            <a:r>
              <a:t>35% - Electrical Power</a:t>
            </a:r>
            <a:endParaRPr>
              <a:solidFill>
                <a:srgbClr val="FFFFFF"/>
              </a:solidFill>
            </a:endParaRP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solidFill>
                <a:srgbClr val="FFFFFF"/>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17% - Residential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12% - Commercial</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CC00"/>
                </a:solidFill>
                <a:effectLst>
                  <a:outerShdw blurRad="38100" dist="38100" dir="2700000" rotWithShape="0">
                    <a:srgbClr val="000000"/>
                  </a:outerShdw>
                </a:effectLst>
                <a:latin typeface="+mj-lt"/>
                <a:ea typeface="+mj-ea"/>
                <a:cs typeface="+mj-cs"/>
                <a:sym typeface="Arial"/>
              </a:defRPr>
            </a:pPr>
            <a:r>
              <a:t>3% - Transportation</a:t>
            </a:r>
            <a:endParaRPr>
              <a:solidFill>
                <a:srgbClr val="FFFFFF"/>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a:solidFill>
                <a:srgbClr val="FFFFFF"/>
              </a:solidFill>
            </a:endParaRPr>
          </a:p>
        </p:txBody>
      </p:sp>
      <p:sp>
        <p:nvSpPr>
          <p:cNvPr id="359" name="Rectangle 3"/>
          <p:cNvSpPr txBox="1"/>
          <p:nvPr/>
        </p:nvSpPr>
        <p:spPr>
          <a:xfrm>
            <a:off x="137583" y="4349750"/>
            <a:ext cx="9006418" cy="1806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But IER only notes that coal: "remains a major contributor to the world’s energy pool"</a:t>
            </a: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j-lt"/>
                <a:ea typeface="+mj-ea"/>
                <a:cs typeface="+mj-cs"/>
                <a:sym typeface="Arial"/>
              </a:defRPr>
            </a:pPr>
            <a:r>
              <a:t>A more complete profile of U.S. fossil fuel use could be assembled </a:t>
            </a:r>
          </a:p>
          <a:p>
            <a:pPr>
              <a:spcBef>
                <a:spcPts val="4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			</a:t>
            </a:r>
            <a:r>
              <a:rPr b="1"/>
              <a:t>by correlating data from this and the preceding 2 slides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Pages 66-71, Physics for Future Presidents by Robert A. Muller, Norton &amp; Company, New York (2008)</a:t>
            </a:r>
          </a:p>
        </p:txBody>
      </p:sp>
      <p:sp>
        <p:nvSpPr>
          <p:cNvPr id="362" name="Rectangle 2"/>
          <p:cNvSpPr txBox="1">
            <a:spLocks noGrp="1"/>
          </p:cNvSpPr>
          <p:nvPr>
            <p:ph type="title"/>
          </p:nvPr>
        </p:nvSpPr>
        <p:spPr>
          <a:xfrm>
            <a:off x="304800" y="76199"/>
            <a:ext cx="8534400" cy="675219"/>
          </a:xfrm>
          <a:prstGeom prst="rect">
            <a:avLst/>
          </a:prstGeom>
        </p:spPr>
        <p:txBody>
          <a:bodyPr/>
          <a:lstStyle/>
          <a:p>
            <a:r>
              <a:t>But even without that correlation:</a:t>
            </a:r>
          </a:p>
        </p:txBody>
      </p:sp>
      <p:sp>
        <p:nvSpPr>
          <p:cNvPr id="363" name="Rectangle 3"/>
          <p:cNvSpPr txBox="1">
            <a:spLocks noGrp="1"/>
          </p:cNvSpPr>
          <p:nvPr>
            <p:ph type="body" idx="1"/>
          </p:nvPr>
        </p:nvSpPr>
        <p:spPr>
          <a:xfrm>
            <a:off x="98383" y="810687"/>
            <a:ext cx="9045617" cy="5602813"/>
          </a:xfrm>
          <a:prstGeom prst="rect">
            <a:avLst/>
          </a:prstGeom>
        </p:spPr>
        <p:txBody>
          <a:bodyPr/>
          <a:lstStyle/>
          <a:p>
            <a:pPr>
              <a:spcBef>
                <a:spcPts val="400"/>
              </a:spcBef>
              <a:tabLst>
                <a:tab pos="457200" algn="l"/>
                <a:tab pos="914400" algn="l"/>
                <a:tab pos="1371600" algn="l"/>
                <a:tab pos="1828800" algn="l"/>
                <a:tab pos="2286000" algn="l"/>
              </a:tabLst>
              <a:defRPr sz="1800"/>
            </a:pPr>
            <a:r>
              <a:t>My yellow highlighting makes one thing very clear:</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t>
            </a:r>
            <a:r>
              <a:rPr b="1">
                <a:solidFill>
                  <a:srgbClr val="FFCC00"/>
                </a:solidFill>
              </a:rPr>
              <a:t>We use a VERY LARGE FRACTION of our fossil fuels for transportation</a:t>
            </a:r>
          </a:p>
          <a:p>
            <a:pPr>
              <a:tabLst>
                <a:tab pos="457200" algn="l"/>
                <a:tab pos="914400" algn="l"/>
                <a:tab pos="1371600" algn="l"/>
                <a:tab pos="1828800" algn="l"/>
                <a:tab pos="2286000" algn="l"/>
              </a:tabLst>
              <a:defRPr sz="800" b="1">
                <a:solidFill>
                  <a:srgbClr val="FFCC00"/>
                </a:solidFill>
              </a:defRPr>
            </a:pPr>
            <a:endParaRPr b="1">
              <a:solidFill>
                <a:srgbClr val="FFCC00"/>
              </a:solidFill>
            </a:endParaRPr>
          </a:p>
          <a:p>
            <a:pPr>
              <a:spcBef>
                <a:spcPts val="400"/>
              </a:spcBef>
              <a:tabLst>
                <a:tab pos="457200" algn="l"/>
                <a:tab pos="914400" algn="l"/>
                <a:tab pos="1371600" algn="l"/>
                <a:tab pos="1828800" algn="l"/>
                <a:tab pos="2286000" algn="l"/>
              </a:tabLst>
              <a:defRPr sz="1800" b="1">
                <a:solidFill>
                  <a:srgbClr val="FFCC00"/>
                </a:solidFill>
              </a:defRPr>
            </a:pPr>
            <a:r>
              <a:t>		</a:t>
            </a:r>
            <a:r>
              <a:rPr b="0">
                <a:solidFill>
                  <a:srgbClr val="FFFFFF"/>
                </a:solidFill>
              </a:rPr>
              <a:t>Likely more than we now use for electrical power generation</a:t>
            </a:r>
          </a:p>
          <a:p>
            <a:pPr>
              <a:tabLst>
                <a:tab pos="457200" algn="l"/>
                <a:tab pos="914400" algn="l"/>
                <a:tab pos="1371600" algn="l"/>
                <a:tab pos="1828800" algn="l"/>
                <a:tab pos="2286000" algn="l"/>
              </a:tabLst>
              <a:defRPr sz="1800"/>
            </a:pPr>
            <a:endParaRPr b="0">
              <a:solidFill>
                <a:srgbClr val="FFFFFF"/>
              </a:solidFill>
            </a:endParaRPr>
          </a:p>
          <a:p>
            <a:pPr>
              <a:spcBef>
                <a:spcPts val="400"/>
              </a:spcBef>
              <a:tabLst>
                <a:tab pos="457200" algn="l"/>
                <a:tab pos="914400" algn="l"/>
                <a:tab pos="1371600" algn="l"/>
                <a:tab pos="1828800" algn="l"/>
                <a:tab pos="2286000" algn="l"/>
              </a:tabLst>
              <a:defRPr sz="1800" b="1"/>
            </a:pPr>
            <a:r>
              <a:t>Why are transportation vehicles so enamored with fossil fuels?  Because:</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Highway vehicles go much farther with light and compact energy sources</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Aircraft only get off the ground with </a:t>
            </a:r>
            <a:r>
              <a:rPr b="1"/>
              <a:t>extremely</a:t>
            </a:r>
            <a:r>
              <a:t> lightweight energy sources</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Discussing "Why We Love Oil" in </a:t>
            </a:r>
            <a:r>
              <a:rPr b="1"/>
              <a:t>Physics for Future Presidents</a:t>
            </a:r>
            <a:r>
              <a:t>, Robert A. Muller </a:t>
            </a:r>
            <a:r>
              <a:rPr baseline="30000"/>
              <a:t>1</a:t>
            </a:r>
          </a:p>
          <a:p>
            <a:pPr>
              <a:tabLst>
                <a:tab pos="457200" algn="l"/>
                <a:tab pos="914400" algn="l"/>
                <a:tab pos="1371600" algn="l"/>
                <a:tab pos="1828800" algn="l"/>
                <a:tab pos="2286000" algn="l"/>
              </a:tabLst>
              <a:defRPr sz="1000"/>
            </a:pPr>
            <a:endParaRPr baseline="30000"/>
          </a:p>
          <a:p>
            <a:pPr>
              <a:spcBef>
                <a:spcPts val="400"/>
              </a:spcBef>
              <a:tabLst>
                <a:tab pos="457200" algn="l"/>
                <a:tab pos="914400" algn="l"/>
                <a:tab pos="1371600" algn="l"/>
                <a:tab pos="1828800" algn="l"/>
                <a:tab pos="2286000" algn="l"/>
              </a:tabLst>
              <a:defRPr sz="1800"/>
            </a:pPr>
            <a:r>
              <a:t>	put this into perspective by comparing the energies per mass </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of many different energy sources with that of gasoline</a:t>
            </a:r>
          </a:p>
          <a:p>
            <a:pPr>
              <a:tabLst>
                <a:tab pos="457200" algn="l"/>
                <a:tab pos="914400" algn="l"/>
                <a:tab pos="1371600" algn="l"/>
                <a:tab pos="1828800" algn="l"/>
                <a:tab pos="2286000" algn="l"/>
              </a:tabLst>
              <a:defRPr sz="1200"/>
            </a:pPr>
            <a:endParaRPr/>
          </a:p>
          <a:p>
            <a:pPr algn="ctr">
              <a:spcBef>
                <a:spcPts val="400"/>
              </a:spcBef>
              <a:tabLst>
                <a:tab pos="457200" algn="l"/>
                <a:tab pos="914400" algn="l"/>
                <a:tab pos="1371600" algn="l"/>
                <a:tab pos="1828800" algn="l"/>
                <a:tab pos="2286000" algn="l"/>
              </a:tabLst>
              <a:defRPr sz="1800">
                <a:solidFill>
                  <a:srgbClr val="FFCC00"/>
                </a:solidFill>
              </a:defRPr>
            </a:pPr>
            <a:r>
              <a:t>I offer you my expanded and updated comparison on the next 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ctangle 2"/>
          <p:cNvSpPr txBox="1">
            <a:spLocks noGrp="1"/>
          </p:cNvSpPr>
          <p:nvPr>
            <p:ph type="title"/>
          </p:nvPr>
        </p:nvSpPr>
        <p:spPr>
          <a:xfrm>
            <a:off x="304800" y="76200"/>
            <a:ext cx="8534400" cy="533400"/>
          </a:xfrm>
          <a:prstGeom prst="rect">
            <a:avLst/>
          </a:prstGeom>
        </p:spPr>
        <p:txBody>
          <a:bodyPr/>
          <a:lstStyle/>
          <a:p>
            <a:r>
              <a:t>Energy density of fuels / would-be fuels / energy sources: </a:t>
            </a:r>
            <a:r>
              <a:rPr baseline="31999"/>
              <a:t>1</a:t>
            </a:r>
          </a:p>
        </p:txBody>
      </p:sp>
      <p:sp>
        <p:nvSpPr>
          <p:cNvPr id="367" name="Rectangle 5"/>
          <p:cNvSpPr txBox="1"/>
          <p:nvPr/>
        </p:nvSpPr>
        <p:spPr>
          <a:xfrm>
            <a:off x="29727" y="6586391"/>
            <a:ext cx="9084546"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i="1">
                <a:solidFill>
                  <a:srgbClr val="059797"/>
                </a:solidFill>
                <a:effectLst>
                  <a:outerShdw blurRad="38100" dist="38100" dir="2700000" rotWithShape="0">
                    <a:srgbClr val="000000"/>
                  </a:outerShdw>
                </a:effectLst>
                <a:latin typeface="+mj-lt"/>
                <a:ea typeface="+mj-ea"/>
                <a:cs typeface="+mj-cs"/>
                <a:sym typeface="Arial"/>
              </a:defRPr>
            </a:pPr>
            <a:r>
              <a:t>1) Drawn from notesets: Fossil Fuels</a:t>
            </a:r>
            <a:r>
              <a:rPr>
                <a:solidFill>
                  <a:srgbClr val="2BAD81"/>
                </a:solidFill>
              </a:rPr>
              <a:t> (</a:t>
            </a:r>
            <a:r>
              <a:rPr u="sng">
                <a:solidFill>
                  <a:srgbClr val="00CCFF"/>
                </a:solidFill>
                <a:uFill>
                  <a:solidFill>
                    <a:srgbClr val="00CCFF"/>
                  </a:solidFill>
                </a:uFill>
                <a:hlinkClick r:id="rId2"/>
              </a:rPr>
              <a:t>pptx</a:t>
            </a:r>
            <a:r>
              <a:rPr>
                <a:solidFill>
                  <a:srgbClr val="000000"/>
                </a:solidFill>
              </a:rPr>
              <a:t> </a:t>
            </a:r>
            <a:r>
              <a:rPr>
                <a:solidFill>
                  <a:srgbClr val="2BAD81"/>
                </a:solidFill>
              </a:rPr>
              <a:t>/</a:t>
            </a:r>
            <a:r>
              <a:rPr>
                <a:solidFill>
                  <a:srgbClr val="000000"/>
                </a:solidFill>
              </a:rPr>
              <a:t> </a:t>
            </a:r>
            <a:r>
              <a:rPr u="sng">
                <a:solidFill>
                  <a:srgbClr val="00CCFF"/>
                </a:solidFill>
                <a:uFill>
                  <a:solidFill>
                    <a:srgbClr val="00CCFF"/>
                  </a:solidFill>
                </a:uFill>
                <a:hlinkClick r:id="rId3"/>
              </a:rPr>
              <a:t>pdf</a:t>
            </a:r>
            <a:r>
              <a:rPr>
                <a:solidFill>
                  <a:srgbClr val="000000"/>
                </a:solidFill>
              </a:rPr>
              <a:t> </a:t>
            </a:r>
            <a:r>
              <a:rPr>
                <a:solidFill>
                  <a:srgbClr val="2BAD81"/>
                </a:solidFill>
              </a:rPr>
              <a:t>/ </a:t>
            </a:r>
            <a:r>
              <a:rPr u="sng">
                <a:solidFill>
                  <a:srgbClr val="00CCFF"/>
                </a:solidFill>
                <a:uFill>
                  <a:solidFill>
                    <a:srgbClr val="00CCFF"/>
                  </a:solidFill>
                </a:uFill>
                <a:hlinkClick r:id="rId4"/>
              </a:rPr>
              <a:t>key</a:t>
            </a:r>
            <a:r>
              <a:t>), Batteries &amp; Fuel Cells (</a:t>
            </a:r>
            <a:r>
              <a:rPr u="sng">
                <a:solidFill>
                  <a:srgbClr val="00CCFF"/>
                </a:solidFill>
                <a:uFill>
                  <a:solidFill>
                    <a:srgbClr val="00CCFF"/>
                  </a:solidFill>
                </a:uFill>
                <a:hlinkClick r:id="rId5"/>
              </a:rPr>
              <a:t>pptx</a:t>
            </a:r>
            <a:r>
              <a:rPr>
                <a:solidFill>
                  <a:srgbClr val="000000"/>
                </a:solidFill>
              </a:rPr>
              <a:t> </a:t>
            </a:r>
            <a:r>
              <a:t>/ </a:t>
            </a:r>
            <a:r>
              <a:rPr u="sng">
                <a:solidFill>
                  <a:srgbClr val="00CCFF"/>
                </a:solidFill>
                <a:uFill>
                  <a:solidFill>
                    <a:srgbClr val="00CCFF"/>
                  </a:solidFill>
                </a:uFill>
                <a:hlinkClick r:id="rId6"/>
              </a:rPr>
              <a:t>pdf</a:t>
            </a:r>
            <a:r>
              <a:rPr>
                <a:solidFill>
                  <a:srgbClr val="000000"/>
                </a:solidFill>
              </a:rPr>
              <a:t> </a:t>
            </a:r>
            <a:r>
              <a:t>/ </a:t>
            </a:r>
            <a:r>
              <a:rPr u="sng">
                <a:solidFill>
                  <a:srgbClr val="00CCFF"/>
                </a:solidFill>
                <a:uFill>
                  <a:solidFill>
                    <a:srgbClr val="00CCFF"/>
                  </a:solidFill>
                </a:uFill>
                <a:hlinkClick r:id="rId7"/>
              </a:rPr>
              <a:t>key</a:t>
            </a:r>
            <a:r>
              <a:t>), Hydrogen Economy (</a:t>
            </a:r>
            <a:r>
              <a:rPr u="sng">
                <a:solidFill>
                  <a:srgbClr val="00CCFF"/>
                </a:solidFill>
                <a:uFill>
                  <a:solidFill>
                    <a:srgbClr val="00CCFF"/>
                  </a:solidFill>
                </a:uFill>
                <a:hlinkClick r:id="rId8"/>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9"/>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10"/>
              </a:rPr>
              <a:t>key</a:t>
            </a:r>
            <a:r>
              <a:t>)</a:t>
            </a:r>
          </a:p>
        </p:txBody>
      </p:sp>
      <p:pic>
        <p:nvPicPr>
          <p:cNvPr id="2" name="Picture 1">
            <a:extLst>
              <a:ext uri="{FF2B5EF4-FFF2-40B4-BE49-F238E27FC236}">
                <a16:creationId xmlns:a16="http://schemas.microsoft.com/office/drawing/2014/main" id="{A38A8603-3FE8-A636-7822-CEC100AE656C}"/>
              </a:ext>
            </a:extLst>
          </p:cNvPr>
          <p:cNvPicPr>
            <a:picLocks noChangeAspect="1"/>
          </p:cNvPicPr>
          <p:nvPr/>
        </p:nvPicPr>
        <p:blipFill>
          <a:blip r:embed="rId11"/>
          <a:stretch>
            <a:fillRect/>
          </a:stretch>
        </p:blipFill>
        <p:spPr>
          <a:xfrm>
            <a:off x="304800" y="894155"/>
            <a:ext cx="8582653" cy="5069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Rectangle 2"/>
          <p:cNvSpPr txBox="1">
            <a:spLocks noGrp="1"/>
          </p:cNvSpPr>
          <p:nvPr>
            <p:ph type="title"/>
          </p:nvPr>
        </p:nvSpPr>
        <p:spPr>
          <a:xfrm>
            <a:off x="0" y="76200"/>
            <a:ext cx="9144000" cy="533400"/>
          </a:xfrm>
          <a:prstGeom prst="rect">
            <a:avLst/>
          </a:prstGeom>
        </p:spPr>
        <p:txBody>
          <a:bodyPr/>
          <a:lstStyle/>
          <a:p>
            <a:r>
              <a:t>Highlighting differences by approximating those </a:t>
            </a:r>
            <a:r>
              <a:rPr b="1"/>
              <a:t>ratios to gasoline</a:t>
            </a:r>
            <a:r>
              <a:t>:</a:t>
            </a:r>
          </a:p>
        </p:txBody>
      </p:sp>
      <p:sp>
        <p:nvSpPr>
          <p:cNvPr id="370" name="Rectangle 3"/>
          <p:cNvSpPr txBox="1">
            <a:spLocks noGrp="1"/>
          </p:cNvSpPr>
          <p:nvPr>
            <p:ph type="body" idx="1"/>
          </p:nvPr>
        </p:nvSpPr>
        <p:spPr>
          <a:xfrm>
            <a:off x="380999" y="774700"/>
            <a:ext cx="4307417" cy="6032306"/>
          </a:xfrm>
          <a:prstGeom prst="rect">
            <a:avLst/>
          </a:prstGeom>
        </p:spPr>
        <p:txBody>
          <a:bodyPr/>
          <a:lstStyle/>
          <a:p>
            <a:pPr>
              <a:defRPr sz="1800"/>
            </a:pPr>
            <a:endParaRPr dirty="0"/>
          </a:p>
          <a:p>
            <a:pPr>
              <a:defRPr sz="1800"/>
            </a:pPr>
            <a:endParaRPr dirty="0"/>
          </a:p>
          <a:p>
            <a:pPr>
              <a:spcBef>
                <a:spcPts val="400"/>
              </a:spcBef>
              <a:defRPr sz="1800"/>
            </a:pPr>
            <a:r>
              <a:rPr dirty="0"/>
              <a:t>Hydrogen (at 1 atm. of pressure) </a:t>
            </a:r>
          </a:p>
          <a:p>
            <a:pPr>
              <a:defRPr sz="800"/>
            </a:pPr>
            <a:endParaRPr dirty="0"/>
          </a:p>
          <a:p>
            <a:pPr>
              <a:spcBef>
                <a:spcPts val="400"/>
              </a:spcBef>
              <a:defRPr sz="1800" b="1">
                <a:solidFill>
                  <a:srgbClr val="FFCC00"/>
                </a:solidFill>
              </a:defRPr>
            </a:pPr>
            <a:r>
              <a:rPr dirty="0"/>
              <a:t>Gasoline / Diesel / Jet Fuel</a:t>
            </a:r>
          </a:p>
          <a:p>
            <a:pPr>
              <a:defRPr sz="800"/>
            </a:pPr>
            <a:endParaRPr dirty="0"/>
          </a:p>
          <a:p>
            <a:pPr>
              <a:spcBef>
                <a:spcPts val="400"/>
              </a:spcBef>
              <a:defRPr sz="1800"/>
            </a:pPr>
            <a:r>
              <a:rPr dirty="0"/>
              <a:t>Fat / Coal </a:t>
            </a:r>
          </a:p>
          <a:p>
            <a:pPr>
              <a:defRPr sz="800"/>
            </a:pPr>
            <a:endParaRPr dirty="0"/>
          </a:p>
          <a:p>
            <a:pPr>
              <a:spcBef>
                <a:spcPts val="400"/>
              </a:spcBef>
              <a:defRPr sz="1800"/>
            </a:pPr>
            <a:r>
              <a:rPr dirty="0"/>
              <a:t>Carbohydrates / Protein / Wood</a:t>
            </a:r>
          </a:p>
          <a:p>
            <a:pPr>
              <a:defRPr sz="800"/>
            </a:pPr>
            <a:endParaRPr dirty="0"/>
          </a:p>
          <a:p>
            <a:pPr>
              <a:spcBef>
                <a:spcPts val="400"/>
              </a:spcBef>
              <a:defRPr sz="1800" b="1">
                <a:solidFill>
                  <a:srgbClr val="FF5F68"/>
                </a:solidFill>
              </a:defRPr>
            </a:pPr>
            <a:r>
              <a:rPr dirty="0"/>
              <a:t>High Explosives</a:t>
            </a:r>
          </a:p>
          <a:p>
            <a:pPr>
              <a:defRPr sz="800" b="1"/>
            </a:pPr>
            <a:endParaRPr dirty="0"/>
          </a:p>
          <a:p>
            <a:pPr>
              <a:spcBef>
                <a:spcPts val="400"/>
              </a:spcBef>
              <a:defRPr sz="1800" b="1"/>
            </a:pPr>
            <a:r>
              <a:rPr dirty="0"/>
              <a:t>Lithium </a:t>
            </a:r>
            <a:r>
              <a:rPr lang="en-US" dirty="0"/>
              <a:t>Ion </a:t>
            </a:r>
            <a:r>
              <a:rPr dirty="0"/>
              <a:t>Batteries</a:t>
            </a:r>
          </a:p>
          <a:p>
            <a:pPr>
              <a:defRPr sz="800"/>
            </a:pPr>
            <a:endParaRPr dirty="0"/>
          </a:p>
          <a:p>
            <a:pPr>
              <a:spcBef>
                <a:spcPts val="400"/>
              </a:spcBef>
              <a:defRPr sz="1800"/>
            </a:pPr>
            <a:r>
              <a:rPr dirty="0"/>
              <a:t>Flywheels</a:t>
            </a:r>
          </a:p>
          <a:p>
            <a:pPr>
              <a:defRPr sz="800"/>
            </a:pPr>
            <a:endParaRPr dirty="0"/>
          </a:p>
          <a:p>
            <a:pPr>
              <a:spcBef>
                <a:spcPts val="400"/>
              </a:spcBef>
              <a:defRPr sz="1800" b="1"/>
            </a:pPr>
            <a:r>
              <a:rPr dirty="0"/>
              <a:t>Conventional Batteries</a:t>
            </a:r>
            <a:r>
              <a:rPr b="0" dirty="0"/>
              <a:t>	</a:t>
            </a:r>
          </a:p>
          <a:p>
            <a:pPr>
              <a:defRPr sz="800" b="1"/>
            </a:pPr>
            <a:endParaRPr b="0" dirty="0"/>
          </a:p>
          <a:p>
            <a:pPr>
              <a:spcBef>
                <a:spcPts val="400"/>
              </a:spcBef>
              <a:defRPr sz="1800" b="1"/>
            </a:pPr>
            <a:r>
              <a:rPr dirty="0"/>
              <a:t>Super Capacitors</a:t>
            </a:r>
          </a:p>
          <a:p>
            <a:pPr>
              <a:defRPr sz="800" b="1"/>
            </a:pPr>
            <a:endParaRPr dirty="0"/>
          </a:p>
          <a:p>
            <a:pPr>
              <a:spcBef>
                <a:spcPts val="400"/>
              </a:spcBef>
              <a:defRPr sz="1800" b="1"/>
            </a:pPr>
            <a:r>
              <a:rPr dirty="0"/>
              <a:t>Capacitors</a:t>
            </a:r>
          </a:p>
        </p:txBody>
      </p:sp>
      <p:sp>
        <p:nvSpPr>
          <p:cNvPr id="371" name="Rectangle 3"/>
          <p:cNvSpPr txBox="1"/>
          <p:nvPr/>
        </p:nvSpPr>
        <p:spPr>
          <a:xfrm>
            <a:off x="4021620" y="872067"/>
            <a:ext cx="2514601" cy="5457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Energy / Mass</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3</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a:solidFill>
                  <a:srgbClr val="FFCC00"/>
                </a:solidFill>
                <a:effectLst>
                  <a:outerShdw blurRad="38100" dist="38100" dir="2700000" rotWithShape="0">
                    <a:srgbClr val="000000"/>
                  </a:outerShdw>
                </a:effectLst>
                <a:latin typeface="+mj-lt"/>
                <a:ea typeface="+mj-ea"/>
                <a:cs typeface="+mj-cs"/>
                <a:sym typeface="Arial"/>
              </a:defRPr>
            </a:pPr>
            <a:r>
              <a:rPr dirty="0"/>
              <a:t>1</a:t>
            </a:r>
            <a:endParaRPr dirty="0">
              <a:solidFill>
                <a:srgbClr val="FFFFFF"/>
              </a:solidFill>
            </a:endParaRP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3/4</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1/3</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1/12</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r>
              <a:rPr lang="en-US" dirty="0"/>
              <a:t>60</a:t>
            </a:r>
            <a:endParaRPr dirty="0"/>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1/100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   1/150 	</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1/2000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1/200000</a:t>
            </a:r>
          </a:p>
        </p:txBody>
      </p:sp>
      <p:sp>
        <p:nvSpPr>
          <p:cNvPr id="372" name="Rectangle 3"/>
          <p:cNvSpPr txBox="1"/>
          <p:nvPr/>
        </p:nvSpPr>
        <p:spPr>
          <a:xfrm>
            <a:off x="6417728" y="880532"/>
            <a:ext cx="2514601" cy="5457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Energy / Volume</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1/3000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a:solidFill>
                  <a:srgbClr val="FFCC00"/>
                </a:solidFill>
                <a:effectLst>
                  <a:outerShdw blurRad="38100" dist="38100" dir="2700000" rotWithShape="0">
                    <a:srgbClr val="000000"/>
                  </a:outerShdw>
                </a:effectLst>
                <a:latin typeface="+mj-lt"/>
                <a:ea typeface="+mj-ea"/>
                <a:cs typeface="+mj-cs"/>
                <a:sym typeface="Arial"/>
              </a:defRPr>
            </a:pPr>
            <a:r>
              <a:rPr dirty="0"/>
              <a:t>1</a:t>
            </a:r>
            <a:endParaRPr dirty="0">
              <a:solidFill>
                <a:srgbClr val="FFFFFF"/>
              </a:solidFill>
            </a:endParaRP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r>
              <a:rPr lang="en-US" dirty="0"/>
              <a:t>12</a:t>
            </a:r>
            <a:endParaRPr dirty="0"/>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1/50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1/600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1/40000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5"/>
          <p:cNvSpPr txBox="1"/>
          <p:nvPr/>
        </p:nvSpPr>
        <p:spPr>
          <a:xfrm>
            <a:off x="304800" y="6478386"/>
            <a:ext cx="8534400"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75" name="Rectangle 2"/>
          <p:cNvSpPr txBox="1">
            <a:spLocks noGrp="1"/>
          </p:cNvSpPr>
          <p:nvPr>
            <p:ph type="title"/>
          </p:nvPr>
        </p:nvSpPr>
        <p:spPr>
          <a:xfrm>
            <a:off x="304800" y="120371"/>
            <a:ext cx="8534400" cy="421219"/>
          </a:xfrm>
          <a:prstGeom prst="rect">
            <a:avLst/>
          </a:prstGeom>
        </p:spPr>
        <p:txBody>
          <a:bodyPr/>
          <a:lstStyle/>
          <a:p>
            <a:r>
              <a:t>The big takeaway from the last half dozen slides?</a:t>
            </a:r>
          </a:p>
        </p:txBody>
      </p:sp>
      <p:sp>
        <p:nvSpPr>
          <p:cNvPr id="376" name="Rectangle 3"/>
          <p:cNvSpPr txBox="1">
            <a:spLocks noGrp="1"/>
          </p:cNvSpPr>
          <p:nvPr>
            <p:ph type="body" idx="1"/>
          </p:nvPr>
        </p:nvSpPr>
        <p:spPr>
          <a:xfrm>
            <a:off x="142555" y="952048"/>
            <a:ext cx="9001446" cy="5602813"/>
          </a:xfrm>
          <a:prstGeom prst="rect">
            <a:avLst/>
          </a:prstGeom>
        </p:spPr>
        <p:txBody>
          <a:bodyPr/>
          <a:lstStyle/>
          <a:p>
            <a:pPr algn="ctr" defTabSz="832104">
              <a:spcBef>
                <a:spcPts val="400"/>
              </a:spcBef>
              <a:tabLst>
                <a:tab pos="406400" algn="l"/>
                <a:tab pos="825500" algn="l"/>
                <a:tab pos="1244600" algn="l"/>
                <a:tab pos="1663700" algn="l"/>
                <a:tab pos="2070100" algn="l"/>
              </a:tabLst>
              <a:defRPr sz="2002" b="1">
                <a:solidFill>
                  <a:srgbClr val="FFCC00"/>
                </a:solidFill>
                <a:effectLst>
                  <a:outerShdw blurRad="34671" dist="34671" dir="2700000" rotWithShape="0">
                    <a:srgbClr val="000000"/>
                  </a:outerShdw>
                </a:effectLst>
              </a:defRPr>
            </a:pPr>
            <a:r>
              <a:t>Fossil fuels are not going to magically disappear!</a:t>
            </a:r>
            <a:r>
              <a:rPr b="0"/>
              <a:t> </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defRPr>
            </a:pPr>
            <a:endParaRPr b="0"/>
          </a:p>
          <a:p>
            <a:pPr algn="ct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We will instead remain HUGELY dependent on them because of:</a:t>
            </a:r>
          </a:p>
          <a:p>
            <a:pPr defTabSz="832104">
              <a:tabLst>
                <a:tab pos="406400" algn="l"/>
                <a:tab pos="825500" algn="l"/>
                <a:tab pos="1244600" algn="l"/>
                <a:tab pos="1663700" algn="l"/>
                <a:tab pos="2070100" algn="l"/>
              </a:tabLst>
              <a:defRPr sz="1001">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b="1">
                <a:effectLst>
                  <a:outerShdw blurRad="34671" dist="34671" dir="2700000" rotWithShape="0">
                    <a:srgbClr val="000000"/>
                  </a:outerShdw>
                </a:effectLst>
              </a:defRPr>
            </a:pPr>
            <a:r>
              <a:t>Their use in producing chemicals, plastics and rubbers</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b="1">
                <a:effectLst>
                  <a:outerShdw blurRad="34671" dist="34671" dir="2700000" rotWithShape="0">
                    <a:srgbClr val="000000"/>
                  </a:outerShdw>
                </a:effectLst>
              </a:defRPr>
            </a:pPr>
            <a:r>
              <a:t>Their use in ground transportation</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At least until battery energy density &amp; lifetime are significantly improved</a:t>
            </a:r>
          </a:p>
          <a:p>
            <a:pPr defTabSz="832104">
              <a:tabLst>
                <a:tab pos="406400" algn="l"/>
                <a:tab pos="825500" algn="l"/>
                <a:tab pos="1244600" algn="l"/>
                <a:tab pos="1663700" algn="l"/>
                <a:tab pos="2070100" algn="l"/>
              </a:tabLst>
              <a:defRPr sz="1092">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b="1">
                <a:effectLst>
                  <a:outerShdw blurRad="34671" dist="34671" dir="2700000" rotWithShape="0">
                    <a:srgbClr val="000000"/>
                  </a:outerShdw>
                </a:effectLst>
              </a:defRPr>
            </a:pPr>
            <a:r>
              <a:t>Their use in air transportation</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Where our very best battery energy densities are still </a:t>
            </a:r>
            <a:r>
              <a:rPr b="1"/>
              <a:t>25 to 75 times too low</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defRPr>
            </a:pPr>
            <a:endParaRPr b="1"/>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And, for fundamental scientific reasons, are likely to remain too low</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(As explained in my subsequent note sets on batteries &amp; fuel cells)</a:t>
            </a:r>
          </a:p>
          <a:p>
            <a:pPr defTabSz="832104">
              <a:tabLst>
                <a:tab pos="406400" algn="l"/>
                <a:tab pos="825500" algn="l"/>
                <a:tab pos="1244600" algn="l"/>
                <a:tab pos="1663700" algn="l"/>
                <a:tab pos="2070100" algn="l"/>
              </a:tabLst>
              <a:defRPr sz="910">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Where massive high-pressure hydrogen tanks would be similarly unacceptable</a:t>
            </a:r>
          </a:p>
          <a:p>
            <a:pPr defTabSz="832104">
              <a:tabLst>
                <a:tab pos="406400" algn="l"/>
                <a:tab pos="825500" algn="l"/>
                <a:tab pos="1244600" algn="l"/>
                <a:tab pos="1663700" algn="l"/>
                <a:tab pos="2070100" algn="l"/>
              </a:tabLst>
              <a:defRPr sz="728">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And where I can't see fat, coal, carbohydrate, protein or wood ever working out! </a:t>
            </a: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endParaRPr/>
          </a:p>
          <a:p>
            <a:pPr defTabSz="832104">
              <a:tabLst>
                <a:tab pos="406400" algn="l"/>
                <a:tab pos="825500" algn="l"/>
                <a:tab pos="1244600" algn="l"/>
                <a:tab pos="1663700" algn="l"/>
                <a:tab pos="2070100" algn="l"/>
              </a:tabLst>
              <a:defRPr sz="1638">
                <a:effectLst>
                  <a:outerShdw blurRad="34671" dist="34671" dir="2700000" rotWithShape="0">
                    <a:srgbClr val="000000"/>
                  </a:outerShdw>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79" name="Rectangle 2"/>
          <p:cNvSpPr txBox="1">
            <a:spLocks noGrp="1"/>
          </p:cNvSpPr>
          <p:nvPr>
            <p:ph type="title"/>
          </p:nvPr>
        </p:nvSpPr>
        <p:spPr>
          <a:xfrm>
            <a:off x="304800" y="76199"/>
            <a:ext cx="8534400" cy="675219"/>
          </a:xfrm>
          <a:prstGeom prst="rect">
            <a:avLst/>
          </a:prstGeom>
        </p:spPr>
        <p:txBody>
          <a:bodyPr/>
          <a:lstStyle/>
          <a:p>
            <a:r>
              <a:t>So rather than just wishing fossil fuels away</a:t>
            </a:r>
          </a:p>
        </p:txBody>
      </p:sp>
      <p:sp>
        <p:nvSpPr>
          <p:cNvPr id="380" name="Rectangle 3"/>
          <p:cNvSpPr txBox="1">
            <a:spLocks noGrp="1"/>
          </p:cNvSpPr>
          <p:nvPr>
            <p:ph type="body" idx="1"/>
          </p:nvPr>
        </p:nvSpPr>
        <p:spPr>
          <a:xfrm>
            <a:off x="228600" y="1371587"/>
            <a:ext cx="8788400" cy="4533895"/>
          </a:xfrm>
          <a:prstGeom prst="rect">
            <a:avLst/>
          </a:prstGeom>
        </p:spPr>
        <p:txBody>
          <a:bodyPr/>
          <a:lstStyle/>
          <a:p>
            <a:pPr>
              <a:tabLst>
                <a:tab pos="457200" algn="l"/>
                <a:tab pos="914400" algn="l"/>
                <a:tab pos="1371600" algn="l"/>
                <a:tab pos="1828800" algn="l"/>
                <a:tab pos="2286000" algn="l"/>
              </a:tabLst>
            </a:pPr>
            <a:r>
              <a:t>Let's now study:</a:t>
            </a:r>
          </a:p>
          <a:p>
            <a:pPr>
              <a:tabLst>
                <a:tab pos="457200" algn="l"/>
                <a:tab pos="914400" algn="l"/>
                <a:tab pos="1371600" algn="l"/>
                <a:tab pos="1828800" algn="l"/>
                <a:tab pos="2286000" algn="l"/>
              </a:tabLst>
            </a:pPr>
            <a:endParaRPr/>
          </a:p>
          <a:p>
            <a:pPr>
              <a:tabLst>
                <a:tab pos="457200" algn="l"/>
                <a:tab pos="914400" algn="l"/>
                <a:tab pos="1371600" algn="l"/>
                <a:tab pos="1828800" algn="l"/>
                <a:tab pos="2286000" algn="l"/>
              </a:tabLst>
            </a:pPr>
            <a:r>
              <a:t>	How fossil fuels are NOW used in electrical energy production</a:t>
            </a:r>
          </a:p>
          <a:p>
            <a:pPr>
              <a:tabLst>
                <a:tab pos="457200" algn="l"/>
                <a:tab pos="914400" algn="l"/>
                <a:tab pos="1371600" algn="l"/>
                <a:tab pos="1828800" algn="l"/>
                <a:tab pos="2286000" algn="l"/>
              </a:tabLst>
            </a:pPr>
            <a:endParaRPr/>
          </a:p>
          <a:p>
            <a:pPr>
              <a:tabLst>
                <a:tab pos="457200" algn="l"/>
                <a:tab pos="914400" algn="l"/>
                <a:tab pos="1371600" algn="l"/>
                <a:tab pos="1828800" algn="l"/>
                <a:tab pos="2286000" algn="l"/>
              </a:tabLst>
            </a:pPr>
            <a:r>
              <a:t>	How that fossil fuel use might be reduced in the future AND/OR</a:t>
            </a:r>
          </a:p>
          <a:p>
            <a:pPr>
              <a:tabLst>
                <a:tab pos="457200" algn="l"/>
                <a:tab pos="914400" algn="l"/>
                <a:tab pos="1371600" algn="l"/>
                <a:tab pos="1828800" algn="l"/>
                <a:tab pos="2286000" algn="l"/>
              </a:tabLst>
            </a:pPr>
            <a:endParaRPr/>
          </a:p>
          <a:p>
            <a:pPr>
              <a:tabLst>
                <a:tab pos="457200" algn="l"/>
                <a:tab pos="914400" algn="l"/>
                <a:tab pos="1371600" algn="l"/>
                <a:tab pos="1828800" algn="l"/>
                <a:tab pos="2286000" algn="l"/>
              </a:tabLst>
            </a:pPr>
            <a:r>
              <a:t>	How the environmental impact of that use might be mitigated</a:t>
            </a:r>
            <a:endParaRPr sz="1800"/>
          </a:p>
          <a:p>
            <a:pPr>
              <a:tabLst>
                <a:tab pos="457200" algn="l"/>
                <a:tab pos="914400" algn="l"/>
                <a:tab pos="1371600" algn="l"/>
                <a:tab pos="1828800" algn="l"/>
                <a:tab pos="2286000" algn="l"/>
              </a:tabLst>
              <a:defRPr sz="1800"/>
            </a:pPr>
            <a:endParaRPr sz="1800"/>
          </a:p>
          <a:p>
            <a:pPr>
              <a:tabLst>
                <a:tab pos="457200" algn="l"/>
                <a:tab pos="914400" algn="l"/>
                <a:tab pos="1371600" algn="l"/>
                <a:tab pos="1828800" algn="l"/>
                <a:tab pos="2286000" algn="l"/>
              </a:tabLst>
              <a:defRPr sz="1800"/>
            </a:pPr>
            <a:endParaRPr sz="1800"/>
          </a:p>
          <a:p>
            <a:pPr>
              <a:tabLst>
                <a:tab pos="457200" algn="l"/>
                <a:tab pos="914400" algn="l"/>
                <a:tab pos="1371600" algn="l"/>
                <a:tab pos="1828800" algn="l"/>
                <a:tab pos="2286000" algn="l"/>
              </a:tabLst>
              <a:defRPr sz="1800"/>
            </a:pPr>
            <a:endParaRPr sz="1800"/>
          </a:p>
          <a:p>
            <a:pPr>
              <a:spcBef>
                <a:spcPts val="400"/>
              </a:spcBef>
              <a:tabLst>
                <a:tab pos="457200" algn="l"/>
                <a:tab pos="914400" algn="l"/>
                <a:tab pos="1371600" algn="l"/>
                <a:tab pos="1828800" algn="l"/>
                <a:tab pos="2286000" algn="l"/>
              </a:tabLst>
              <a:defRPr sz="1800"/>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Rectangle 2"/>
          <p:cNvSpPr txBox="1">
            <a:spLocks noGrp="1"/>
          </p:cNvSpPr>
          <p:nvPr>
            <p:ph type="title"/>
          </p:nvPr>
        </p:nvSpPr>
        <p:spPr>
          <a:xfrm>
            <a:off x="304800" y="76199"/>
            <a:ext cx="8534400" cy="675219"/>
          </a:xfrm>
          <a:prstGeom prst="rect">
            <a:avLst/>
          </a:prstGeom>
        </p:spPr>
        <p:txBody>
          <a:bodyPr/>
          <a:lstStyle/>
          <a:p>
            <a:r>
              <a:t>Electric power plants burn fossil fuels to produce heat:</a:t>
            </a:r>
          </a:p>
        </p:txBody>
      </p:sp>
      <p:sp>
        <p:nvSpPr>
          <p:cNvPr id="383" name="Rectangle 3"/>
          <p:cNvSpPr txBox="1">
            <a:spLocks noGrp="1"/>
          </p:cNvSpPr>
          <p:nvPr>
            <p:ph type="body" sz="quarter" idx="1"/>
          </p:nvPr>
        </p:nvSpPr>
        <p:spPr>
          <a:xfrm>
            <a:off x="120926" y="768354"/>
            <a:ext cx="9034117" cy="675218"/>
          </a:xfrm>
          <a:prstGeom prst="rect">
            <a:avLst/>
          </a:prstGeom>
        </p:spPr>
        <p:txBody>
          <a:bodyPr/>
          <a:lstStyle/>
          <a:p>
            <a:pPr>
              <a:spcBef>
                <a:spcPts val="400"/>
              </a:spcBef>
              <a:tabLst>
                <a:tab pos="457200" algn="l"/>
                <a:tab pos="914400" algn="l"/>
                <a:tab pos="1371600" algn="l"/>
                <a:tab pos="1828800" algn="l"/>
                <a:tab pos="2286000" algn="l"/>
              </a:tabLst>
              <a:defRPr sz="1700"/>
            </a:pPr>
            <a:r>
              <a:t>Creating steam, propelling turbine generators </a:t>
            </a:r>
            <a:r>
              <a:rPr sz="1500"/>
              <a:t>(</a:t>
            </a:r>
            <a:r>
              <a:rPr sz="1400"/>
              <a:t>see </a:t>
            </a:r>
            <a:r>
              <a:rPr sz="1400" b="1"/>
              <a:t>Generic Power Plant &amp; Grid</a:t>
            </a:r>
            <a:r>
              <a:rPr sz="1400"/>
              <a:t> (</a:t>
            </a:r>
            <a:r>
              <a:rPr sz="1600" u="sng">
                <a:solidFill>
                  <a:srgbClr val="00CCFF"/>
                </a:solidFill>
                <a:uFill>
                  <a:solidFill>
                    <a:srgbClr val="00CCFF"/>
                  </a:solidFill>
                </a:uFill>
                <a:hlinkClick r:id="rId2"/>
              </a:rPr>
              <a:t>pptx</a:t>
            </a:r>
            <a:r>
              <a:rPr sz="1400"/>
              <a:t> / </a:t>
            </a:r>
            <a:r>
              <a:rPr sz="1600" u="sng">
                <a:solidFill>
                  <a:srgbClr val="00CCFF"/>
                </a:solidFill>
                <a:uFill>
                  <a:solidFill>
                    <a:srgbClr val="00CCFF"/>
                  </a:solidFill>
                </a:uFill>
                <a:hlinkClick r:id="rId3"/>
              </a:rPr>
              <a:t>pdf</a:t>
            </a:r>
            <a:r>
              <a:rPr sz="1400"/>
              <a:t> / </a:t>
            </a:r>
            <a:r>
              <a:rPr sz="1600" u="sng">
                <a:solidFill>
                  <a:srgbClr val="00CCFF"/>
                </a:solidFill>
                <a:uFill>
                  <a:solidFill>
                    <a:srgbClr val="00CCFF"/>
                  </a:solidFill>
                </a:uFill>
                <a:hlinkClick r:id="rId4"/>
              </a:rPr>
              <a:t>key</a:t>
            </a:r>
            <a:r>
              <a:rPr sz="1400"/>
              <a:t>)</a:t>
            </a:r>
            <a:r>
              <a:rPr sz="1500"/>
              <a:t>)</a:t>
            </a:r>
          </a:p>
        </p:txBody>
      </p:sp>
      <p:grpSp>
        <p:nvGrpSpPr>
          <p:cNvPr id="388" name="Group 4"/>
          <p:cNvGrpSpPr/>
          <p:nvPr/>
        </p:nvGrpSpPr>
        <p:grpSpPr>
          <a:xfrm>
            <a:off x="3244857" y="1310214"/>
            <a:ext cx="3429001" cy="1828801"/>
            <a:chOff x="0" y="0"/>
            <a:chExt cx="3428999" cy="1828799"/>
          </a:xfrm>
        </p:grpSpPr>
        <p:pic>
          <p:nvPicPr>
            <p:cNvPr id="384" name="Picture 6" descr="Picture 6"/>
            <p:cNvPicPr>
              <a:picLocks noChangeAspect="1"/>
            </p:cNvPicPr>
            <p:nvPr/>
          </p:nvPicPr>
          <p:blipFill>
            <a:blip r:embed="rId5"/>
            <a:stretch>
              <a:fillRect/>
            </a:stretch>
          </p:blipFill>
          <p:spPr>
            <a:xfrm>
              <a:off x="0" y="58627"/>
              <a:ext cx="2505963" cy="1122031"/>
            </a:xfrm>
            <a:prstGeom prst="rect">
              <a:avLst/>
            </a:prstGeom>
            <a:ln w="12700" cap="flat">
              <a:noFill/>
              <a:miter lim="400000"/>
            </a:ln>
            <a:effectLst/>
          </p:spPr>
        </p:pic>
        <p:pic>
          <p:nvPicPr>
            <p:cNvPr id="385" name="Picture 7" descr="Picture 7"/>
            <p:cNvPicPr>
              <a:picLocks noChangeAspect="1"/>
            </p:cNvPicPr>
            <p:nvPr/>
          </p:nvPicPr>
          <p:blipFill>
            <a:blip r:embed="rId6"/>
            <a:stretch>
              <a:fillRect/>
            </a:stretch>
          </p:blipFill>
          <p:spPr>
            <a:xfrm>
              <a:off x="275896" y="1258063"/>
              <a:ext cx="1140566" cy="570737"/>
            </a:xfrm>
            <a:prstGeom prst="rect">
              <a:avLst/>
            </a:prstGeom>
            <a:ln w="12700" cap="flat">
              <a:noFill/>
              <a:miter lim="400000"/>
            </a:ln>
            <a:effectLst/>
          </p:spPr>
        </p:pic>
        <p:pic>
          <p:nvPicPr>
            <p:cNvPr id="386" name="Picture 8" descr="Picture 8"/>
            <p:cNvPicPr>
              <a:picLocks noChangeAspect="1"/>
            </p:cNvPicPr>
            <p:nvPr/>
          </p:nvPicPr>
          <p:blipFill>
            <a:blip r:embed="rId7"/>
            <a:stretch>
              <a:fillRect/>
            </a:stretch>
          </p:blipFill>
          <p:spPr>
            <a:xfrm>
              <a:off x="1546742" y="133592"/>
              <a:ext cx="1043152" cy="615336"/>
            </a:xfrm>
            <a:prstGeom prst="rect">
              <a:avLst/>
            </a:prstGeom>
            <a:ln w="12700" cap="flat">
              <a:noFill/>
              <a:miter lim="400000"/>
            </a:ln>
            <a:effectLst/>
          </p:spPr>
        </p:pic>
        <p:pic>
          <p:nvPicPr>
            <p:cNvPr id="387" name="Picture 9" descr="Picture 9"/>
            <p:cNvPicPr>
              <a:picLocks noChangeAspect="1"/>
            </p:cNvPicPr>
            <p:nvPr/>
          </p:nvPicPr>
          <p:blipFill>
            <a:blip r:embed="rId8"/>
            <a:stretch>
              <a:fillRect/>
            </a:stretch>
          </p:blipFill>
          <p:spPr>
            <a:xfrm>
              <a:off x="2532340" y="0"/>
              <a:ext cx="896660" cy="718318"/>
            </a:xfrm>
            <a:prstGeom prst="rect">
              <a:avLst/>
            </a:prstGeom>
            <a:ln w="12700" cap="flat">
              <a:noFill/>
              <a:miter lim="400000"/>
            </a:ln>
            <a:effectLst/>
          </p:spPr>
        </p:pic>
      </p:grpSp>
      <p:sp>
        <p:nvSpPr>
          <p:cNvPr id="389" name="Rectangle 3"/>
          <p:cNvSpPr txBox="1"/>
          <p:nvPr/>
        </p:nvSpPr>
        <p:spPr>
          <a:xfrm>
            <a:off x="222526" y="3418412"/>
            <a:ext cx="9034117" cy="3162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r>
              <a:t>To reduce fossil fuel use AND/OR mitigate environmental impact, power plants need</a:t>
            </a:r>
          </a:p>
          <a:p>
            <a:pPr>
              <a:spcBef>
                <a:spcPts val="3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r>
              <a:t>	fuels producing more heat energy per undesirable combustion product</a:t>
            </a:r>
          </a:p>
          <a:p>
            <a:pPr>
              <a:spcBef>
                <a:spcPts val="3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r>
              <a:t>Where one of the most undesirable combustion products is CO</a:t>
            </a:r>
            <a:r>
              <a:rPr baseline="-26117"/>
              <a:t>2</a:t>
            </a:r>
          </a:p>
          <a:p>
            <a:pPr>
              <a:spcBef>
                <a:spcPts val="3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endParaRPr baseline="-26117"/>
          </a:p>
          <a:p>
            <a:pPr>
              <a:spcBef>
                <a:spcPts val="400"/>
              </a:spcBef>
              <a:tabLst>
                <a:tab pos="457200" algn="l"/>
                <a:tab pos="914400" algn="l"/>
                <a:tab pos="1371600" algn="l"/>
                <a:tab pos="1828800" algn="l"/>
                <a:tab pos="2286000" algn="l"/>
              </a:tabLst>
              <a:defRPr sz="1700">
                <a:solidFill>
                  <a:srgbClr val="FFFFFF"/>
                </a:solidFill>
                <a:effectLst>
                  <a:outerShdw blurRad="38100" dist="38100" dir="2700000" rotWithShape="0">
                    <a:srgbClr val="000000"/>
                  </a:outerShdw>
                </a:effectLst>
                <a:latin typeface="+mj-lt"/>
                <a:ea typeface="+mj-ea"/>
                <a:cs typeface="+mj-cs"/>
                <a:sym typeface="Arial"/>
              </a:defRPr>
            </a:pPr>
            <a:r>
              <a:t>Electrical energy output per CO</a:t>
            </a:r>
            <a:r>
              <a:rPr baseline="-26117"/>
              <a:t>2</a:t>
            </a:r>
            <a:r>
              <a:t> output can be increased by either:</a:t>
            </a:r>
          </a:p>
          <a:p>
            <a:pPr>
              <a:spcBef>
                <a:spcPts val="300"/>
              </a:spcBef>
              <a:tabLst>
                <a:tab pos="457200" algn="l"/>
                <a:tab pos="914400" algn="l"/>
                <a:tab pos="1371600" algn="l"/>
                <a:tab pos="1828800" algn="l"/>
                <a:tab pos="22860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r>
              <a:t>	- </a:t>
            </a:r>
            <a:r>
              <a:rPr b="1"/>
              <a:t>Using fossil fuels that RELEASE MORE heat energy per CO</a:t>
            </a:r>
            <a:r>
              <a:rPr b="1" baseline="-26117"/>
              <a:t>2</a:t>
            </a:r>
            <a:r>
              <a:rPr b="1"/>
              <a:t> product</a:t>
            </a:r>
          </a:p>
          <a:p>
            <a:pPr>
              <a:spcBef>
                <a:spcPts val="300"/>
              </a:spcBef>
              <a:tabLst>
                <a:tab pos="4572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57200" algn="l"/>
                <a:tab pos="914400" algn="l"/>
                <a:tab pos="1371600" algn="l"/>
                <a:tab pos="1828800" algn="l"/>
                <a:tab pos="2286000" algn="l"/>
              </a:tabLst>
              <a:defRPr sz="1700" b="0">
                <a:solidFill>
                  <a:srgbClr val="FFFFFF"/>
                </a:solidFill>
                <a:effectLst>
                  <a:outerShdw blurRad="38100" dist="38100" dir="2700000" rotWithShape="0">
                    <a:srgbClr val="000000"/>
                  </a:outerShdw>
                </a:effectLst>
                <a:latin typeface="+mj-lt"/>
                <a:ea typeface="+mj-ea"/>
                <a:cs typeface="+mj-cs"/>
                <a:sym typeface="Arial"/>
              </a:defRPr>
            </a:pPr>
            <a:r>
              <a:t>	- </a:t>
            </a:r>
            <a:r>
              <a:rPr b="1"/>
              <a:t>Using technologies that better CONVERT heat into 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2"/>
          <p:cNvSpPr txBox="1">
            <a:spLocks noGrp="1"/>
          </p:cNvSpPr>
          <p:nvPr>
            <p:ph type="title"/>
          </p:nvPr>
        </p:nvSpPr>
        <p:spPr>
          <a:xfrm>
            <a:off x="304800" y="97366"/>
            <a:ext cx="8534400" cy="421218"/>
          </a:xfrm>
          <a:prstGeom prst="rect">
            <a:avLst/>
          </a:prstGeom>
        </p:spPr>
        <p:txBody>
          <a:bodyPr/>
          <a:lstStyle/>
          <a:p>
            <a:r>
              <a:t>Fossil Fuels</a:t>
            </a:r>
          </a:p>
        </p:txBody>
      </p:sp>
      <p:sp>
        <p:nvSpPr>
          <p:cNvPr id="117" name="Rectangle 3"/>
          <p:cNvSpPr txBox="1">
            <a:spLocks noGrp="1"/>
          </p:cNvSpPr>
          <p:nvPr>
            <p:ph type="body" idx="1"/>
          </p:nvPr>
        </p:nvSpPr>
        <p:spPr>
          <a:xfrm>
            <a:off x="121849" y="694274"/>
            <a:ext cx="9022152" cy="5602813"/>
          </a:xfrm>
          <a:prstGeom prst="rect">
            <a:avLst/>
          </a:prstGeom>
        </p:spPr>
        <p:txBody>
          <a:bodyPr/>
          <a:lstStyle/>
          <a:p>
            <a:pPr>
              <a:spcBef>
                <a:spcPts val="400"/>
              </a:spcBef>
              <a:tabLst>
                <a:tab pos="457200" algn="l"/>
                <a:tab pos="914400" algn="l"/>
                <a:tab pos="1371600" algn="l"/>
                <a:tab pos="1828800" algn="l"/>
                <a:tab pos="2286000" algn="l"/>
              </a:tabLst>
              <a:defRPr sz="1800"/>
            </a:pPr>
            <a:r>
              <a:t>This note set is </a:t>
            </a:r>
            <a:r>
              <a:rPr b="1"/>
              <a:t>primarily</a:t>
            </a:r>
            <a:r>
              <a:t> about the use of fossil fuels in electrical energy production</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But it also provides essential background and perspective for later note sets on</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a:t>
            </a:r>
            <a:r>
              <a:rPr b="1"/>
              <a:t>Biomass &amp; Biofuels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&amp; </a:t>
            </a:r>
            <a:r>
              <a:rPr b="1"/>
              <a:t>Transportation</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tabLst>
                <a:tab pos="457200" algn="l"/>
                <a:tab pos="914400" algn="l"/>
                <a:tab pos="1371600" algn="l"/>
                <a:tab pos="1828800" algn="l"/>
                <a:tab pos="2286000" algn="l"/>
              </a:tabLst>
              <a:defRPr sz="1200"/>
            </a:pPr>
            <a:endParaRPr/>
          </a:p>
          <a:p>
            <a:pPr>
              <a:spcBef>
                <a:spcPts val="400"/>
              </a:spcBef>
              <a:tabLst>
                <a:tab pos="457200" algn="l"/>
                <a:tab pos="914400" algn="l"/>
                <a:tab pos="1371600" algn="l"/>
                <a:tab pos="1828800" algn="l"/>
                <a:tab pos="2286000" algn="l"/>
              </a:tabLst>
              <a:defRPr sz="1800"/>
            </a:pPr>
            <a:r>
              <a:t>The common thread is the use of what we call </a:t>
            </a:r>
            <a:r>
              <a:rPr b="1"/>
              <a:t>hydrocarbons</a:t>
            </a:r>
            <a:r>
              <a:t>,</a:t>
            </a:r>
            <a:r>
              <a:rPr b="1"/>
              <a:t> </a:t>
            </a:r>
            <a:r>
              <a:t>so named  </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because they consist of complex carbon-carbon chain and ring structures,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decorated primarily (but not exclusively) with H and O (as found in water)</a:t>
            </a:r>
          </a:p>
          <a:p>
            <a:pPr>
              <a:tabLst>
                <a:tab pos="457200" algn="l"/>
                <a:tab pos="914400" algn="l"/>
                <a:tab pos="1371600" algn="l"/>
                <a:tab pos="1828800" algn="l"/>
                <a:tab pos="2286000" algn="l"/>
              </a:tabLst>
              <a:defRPr sz="1200"/>
            </a:pPr>
            <a:endParaRPr/>
          </a:p>
          <a:p>
            <a:pPr>
              <a:spcBef>
                <a:spcPts val="400"/>
              </a:spcBef>
              <a:tabLst>
                <a:tab pos="457200" algn="l"/>
                <a:tab pos="914400" algn="l"/>
                <a:tab pos="1371600" algn="l"/>
                <a:tab pos="1828800" algn="l"/>
                <a:tab pos="2286000" algn="l"/>
              </a:tabLst>
              <a:defRPr sz="1800"/>
            </a:pPr>
            <a:r>
              <a:t>But beyond that, explanations quickly become frustratingly vague and complex</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For instance, try asking Wikipedia: </a:t>
            </a:r>
            <a:r>
              <a:rPr b="1"/>
              <a:t>What is gasoline?</a:t>
            </a:r>
          </a:p>
          <a:p>
            <a:pPr>
              <a:tabLst>
                <a:tab pos="457200" algn="l"/>
                <a:tab pos="914400" algn="l"/>
                <a:tab pos="1371600" algn="l"/>
                <a:tab pos="1828800" algn="l"/>
                <a:tab pos="2286000" algn="l"/>
              </a:tabLst>
              <a:defRPr sz="700"/>
            </a:pPr>
            <a:endParaRPr b="1"/>
          </a:p>
          <a:p>
            <a:pPr>
              <a:spcBef>
                <a:spcPts val="400"/>
              </a:spcBef>
              <a:tabLst>
                <a:tab pos="457200" algn="l"/>
                <a:tab pos="914400" algn="l"/>
                <a:tab pos="1371600" algn="l"/>
                <a:tab pos="1828800" algn="l"/>
                <a:tab pos="2286000" algn="l"/>
              </a:tabLst>
              <a:defRPr sz="1800"/>
            </a:pPr>
            <a:r>
              <a:t>		Their </a:t>
            </a:r>
            <a:r>
              <a:rPr b="1"/>
              <a:t>still</a:t>
            </a:r>
            <a:r>
              <a:t> </a:t>
            </a:r>
            <a:r>
              <a:rPr b="1"/>
              <a:t>incomplete answer </a:t>
            </a:r>
            <a:r>
              <a:t>spans multiple paragraphs &amp; diagrams: </a:t>
            </a:r>
          </a:p>
        </p:txBody>
      </p:sp>
      <p:grpSp>
        <p:nvGrpSpPr>
          <p:cNvPr id="120" name="Group 14"/>
          <p:cNvGrpSpPr/>
          <p:nvPr/>
        </p:nvGrpSpPr>
        <p:grpSpPr>
          <a:xfrm>
            <a:off x="931341" y="5404298"/>
            <a:ext cx="1077792" cy="890656"/>
            <a:chOff x="0" y="0"/>
            <a:chExt cx="1077790" cy="890655"/>
          </a:xfrm>
        </p:grpSpPr>
        <p:sp>
          <p:nvSpPr>
            <p:cNvPr id="118" name="Rectangle 6"/>
            <p:cNvSpPr/>
            <p:nvPr/>
          </p:nvSpPr>
          <p:spPr>
            <a:xfrm>
              <a:off x="0" y="-1"/>
              <a:ext cx="1077791" cy="86796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19" name="Picture 4" descr="Picture 4"/>
            <p:cNvPicPr>
              <a:picLocks noChangeAspect="1"/>
            </p:cNvPicPr>
            <p:nvPr/>
          </p:nvPicPr>
          <p:blipFill>
            <a:blip r:embed="rId8"/>
            <a:srcRect r="63599"/>
            <a:stretch>
              <a:fillRect/>
            </a:stretch>
          </p:blipFill>
          <p:spPr>
            <a:xfrm>
              <a:off x="7797" y="29941"/>
              <a:ext cx="1046177" cy="860715"/>
            </a:xfrm>
            <a:prstGeom prst="rect">
              <a:avLst/>
            </a:prstGeom>
            <a:ln w="12700" cap="flat">
              <a:noFill/>
              <a:miter lim="400000"/>
            </a:ln>
            <a:effectLst/>
          </p:spPr>
        </p:pic>
      </p:grpSp>
      <p:grpSp>
        <p:nvGrpSpPr>
          <p:cNvPr id="123" name="Group 15"/>
          <p:cNvGrpSpPr/>
          <p:nvPr/>
        </p:nvGrpSpPr>
        <p:grpSpPr>
          <a:xfrm>
            <a:off x="2571757" y="5389269"/>
            <a:ext cx="999690" cy="876072"/>
            <a:chOff x="0" y="0"/>
            <a:chExt cx="999688" cy="876071"/>
          </a:xfrm>
        </p:grpSpPr>
        <p:sp>
          <p:nvSpPr>
            <p:cNvPr id="121" name="Rectangle 10"/>
            <p:cNvSpPr/>
            <p:nvPr/>
          </p:nvSpPr>
          <p:spPr>
            <a:xfrm>
              <a:off x="0" y="-1"/>
              <a:ext cx="999689" cy="876073"/>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22" name="Picture 7" descr="Picture 7"/>
            <p:cNvPicPr>
              <a:picLocks noChangeAspect="1"/>
            </p:cNvPicPr>
            <p:nvPr/>
          </p:nvPicPr>
          <p:blipFill>
            <a:blip r:embed="rId8"/>
            <a:srcRect l="37200" r="28799"/>
            <a:stretch>
              <a:fillRect/>
            </a:stretch>
          </p:blipFill>
          <p:spPr>
            <a:xfrm>
              <a:off x="17918" y="740"/>
              <a:ext cx="977198" cy="860714"/>
            </a:xfrm>
            <a:prstGeom prst="rect">
              <a:avLst/>
            </a:prstGeom>
            <a:ln w="12700" cap="flat">
              <a:noFill/>
              <a:miter lim="400000"/>
            </a:ln>
            <a:effectLst/>
          </p:spPr>
        </p:pic>
      </p:grpSp>
      <p:grpSp>
        <p:nvGrpSpPr>
          <p:cNvPr id="126" name="Group 16"/>
          <p:cNvGrpSpPr/>
          <p:nvPr/>
        </p:nvGrpSpPr>
        <p:grpSpPr>
          <a:xfrm>
            <a:off x="4073807" y="5391741"/>
            <a:ext cx="898737" cy="884184"/>
            <a:chOff x="0" y="0"/>
            <a:chExt cx="898736" cy="884183"/>
          </a:xfrm>
        </p:grpSpPr>
        <p:sp>
          <p:nvSpPr>
            <p:cNvPr id="124" name="Rectangle 11"/>
            <p:cNvSpPr/>
            <p:nvPr/>
          </p:nvSpPr>
          <p:spPr>
            <a:xfrm>
              <a:off x="24008" y="-1"/>
              <a:ext cx="874729" cy="884185"/>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25" name="Picture 8" descr="Picture 8"/>
            <p:cNvPicPr>
              <a:picLocks noChangeAspect="1"/>
            </p:cNvPicPr>
            <p:nvPr/>
          </p:nvPicPr>
          <p:blipFill>
            <a:blip r:embed="rId8"/>
            <a:srcRect l="69600"/>
            <a:stretch>
              <a:fillRect/>
            </a:stretch>
          </p:blipFill>
          <p:spPr>
            <a:xfrm>
              <a:off x="0" y="20209"/>
              <a:ext cx="873730" cy="860714"/>
            </a:xfrm>
            <a:prstGeom prst="rect">
              <a:avLst/>
            </a:prstGeom>
            <a:ln w="12700" cap="flat">
              <a:noFill/>
              <a:miter lim="400000"/>
            </a:ln>
            <a:effectLst/>
          </p:spPr>
        </p:pic>
      </p:grpSp>
      <p:grpSp>
        <p:nvGrpSpPr>
          <p:cNvPr id="129" name="Group 21"/>
          <p:cNvGrpSpPr/>
          <p:nvPr/>
        </p:nvGrpSpPr>
        <p:grpSpPr>
          <a:xfrm>
            <a:off x="5454653" y="5074901"/>
            <a:ext cx="1250072" cy="1518524"/>
            <a:chOff x="0" y="0"/>
            <a:chExt cx="1250071" cy="1518523"/>
          </a:xfrm>
        </p:grpSpPr>
        <p:sp>
          <p:nvSpPr>
            <p:cNvPr id="127" name="Rectangle 20"/>
            <p:cNvSpPr/>
            <p:nvPr/>
          </p:nvSpPr>
          <p:spPr>
            <a:xfrm>
              <a:off x="-1" y="204415"/>
              <a:ext cx="1129334" cy="1062642"/>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28" name="Picture 17" descr="Picture 17"/>
            <p:cNvPicPr>
              <a:picLocks noChangeAspect="1"/>
            </p:cNvPicPr>
            <p:nvPr/>
          </p:nvPicPr>
          <p:blipFill>
            <a:blip r:embed="rId9"/>
            <a:srcRect r="44640"/>
            <a:stretch>
              <a:fillRect/>
            </a:stretch>
          </p:blipFill>
          <p:spPr>
            <a:xfrm>
              <a:off x="12466" y="0"/>
              <a:ext cx="1237606" cy="1518524"/>
            </a:xfrm>
            <a:prstGeom prst="rect">
              <a:avLst/>
            </a:prstGeom>
            <a:ln w="12700" cap="flat">
              <a:noFill/>
              <a:miter lim="400000"/>
            </a:ln>
            <a:effectLst/>
          </p:spPr>
        </p:pic>
      </p:grpSp>
      <p:grpSp>
        <p:nvGrpSpPr>
          <p:cNvPr id="132" name="Group 22"/>
          <p:cNvGrpSpPr/>
          <p:nvPr/>
        </p:nvGrpSpPr>
        <p:grpSpPr>
          <a:xfrm>
            <a:off x="7065565" y="5101166"/>
            <a:ext cx="1073017" cy="1598019"/>
            <a:chOff x="0" y="0"/>
            <a:chExt cx="1073015" cy="1598018"/>
          </a:xfrm>
        </p:grpSpPr>
        <p:sp>
          <p:nvSpPr>
            <p:cNvPr id="130" name="Rectangle 19"/>
            <p:cNvSpPr/>
            <p:nvPr/>
          </p:nvSpPr>
          <p:spPr>
            <a:xfrm>
              <a:off x="81122" y="-1"/>
              <a:ext cx="991894" cy="159802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31" name="Picture 18" descr="Picture 18"/>
            <p:cNvPicPr>
              <a:picLocks noChangeAspect="1"/>
            </p:cNvPicPr>
            <p:nvPr/>
          </p:nvPicPr>
          <p:blipFill>
            <a:blip r:embed="rId9"/>
            <a:srcRect l="54575"/>
            <a:stretch>
              <a:fillRect/>
            </a:stretch>
          </p:blipFill>
          <p:spPr>
            <a:xfrm>
              <a:off x="0" y="43802"/>
              <a:ext cx="1015504" cy="1518524"/>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92" name="Rectangle 2"/>
          <p:cNvSpPr txBox="1">
            <a:spLocks noGrp="1"/>
          </p:cNvSpPr>
          <p:nvPr>
            <p:ph type="title"/>
          </p:nvPr>
        </p:nvSpPr>
        <p:spPr>
          <a:xfrm>
            <a:off x="293756" y="1710633"/>
            <a:ext cx="8534401" cy="1558236"/>
          </a:xfrm>
          <a:prstGeom prst="rect">
            <a:avLst/>
          </a:prstGeom>
        </p:spPr>
        <p:txBody>
          <a:bodyPr/>
          <a:lstStyle/>
          <a:p>
            <a:pPr>
              <a:defRPr b="1">
                <a:solidFill>
                  <a:srgbClr val="FFCC00"/>
                </a:solidFill>
              </a:defRPr>
            </a:pPr>
            <a:r>
              <a:t>Fossil fuels that </a:t>
            </a:r>
            <a:br/>
            <a:br/>
            <a:r>
              <a:t>RELEASE MORE heat energy per CO</a:t>
            </a:r>
            <a:r>
              <a:rPr baseline="-26899"/>
              <a:t>2</a:t>
            </a:r>
            <a:r>
              <a:t> product</a:t>
            </a:r>
            <a:b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395" name="Rectangle 2"/>
          <p:cNvSpPr txBox="1">
            <a:spLocks noGrp="1"/>
          </p:cNvSpPr>
          <p:nvPr>
            <p:ph type="title"/>
          </p:nvPr>
        </p:nvSpPr>
        <p:spPr>
          <a:xfrm>
            <a:off x="304800" y="76199"/>
            <a:ext cx="8534400" cy="675219"/>
          </a:xfrm>
          <a:prstGeom prst="rect">
            <a:avLst/>
          </a:prstGeom>
        </p:spPr>
        <p:txBody>
          <a:bodyPr/>
          <a:lstStyle/>
          <a:p>
            <a:r>
              <a:t>For this we've got to revisit high school chemistry:</a:t>
            </a:r>
          </a:p>
        </p:txBody>
      </p:sp>
      <p:sp>
        <p:nvSpPr>
          <p:cNvPr id="396" name="Rectangle 3"/>
          <p:cNvSpPr txBox="1">
            <a:spLocks noGrp="1"/>
          </p:cNvSpPr>
          <p:nvPr>
            <p:ph type="body" idx="1"/>
          </p:nvPr>
        </p:nvSpPr>
        <p:spPr>
          <a:xfrm>
            <a:off x="228600" y="895351"/>
            <a:ext cx="8788400" cy="5602813"/>
          </a:xfrm>
          <a:prstGeom prst="rect">
            <a:avLst/>
          </a:prstGeom>
        </p:spPr>
        <p:txBody>
          <a:bodyPr/>
          <a:lstStyle/>
          <a:p>
            <a:pPr>
              <a:spcBef>
                <a:spcPts val="400"/>
              </a:spcBef>
              <a:tabLst>
                <a:tab pos="457200" algn="l"/>
                <a:tab pos="914400" algn="l"/>
                <a:tab pos="1371600" algn="l"/>
                <a:tab pos="1828800" algn="l"/>
                <a:tab pos="2286000" algn="l"/>
              </a:tabLst>
              <a:defRPr sz="1800"/>
            </a:pPr>
            <a:r>
              <a:t>And resurrect some of its oh-so-many rules </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(Which I WILL try to soften by omitting much of their arcane terminology)</a:t>
            </a:r>
          </a:p>
          <a:p>
            <a:pPr>
              <a:tabLst>
                <a:tab pos="457200" algn="l"/>
                <a:tab pos="914400" algn="l"/>
                <a:tab pos="1371600" algn="l"/>
                <a:tab pos="1828800" algn="l"/>
                <a:tab pos="2286000" algn="l"/>
              </a:tabLst>
              <a:defRPr sz="1800"/>
            </a:pPr>
            <a:endParaRPr/>
          </a:p>
          <a:p>
            <a:pPr algn="ctr">
              <a:spcBef>
                <a:spcPts val="400"/>
              </a:spcBef>
              <a:tabLst>
                <a:tab pos="457200" algn="l"/>
                <a:tab pos="914400" algn="l"/>
                <a:tab pos="1371600" algn="l"/>
                <a:tab pos="1828800" algn="l"/>
                <a:tab pos="2286000" algn="l"/>
              </a:tabLst>
              <a:defRPr sz="1800"/>
            </a:pPr>
            <a:r>
              <a:t>RELEVANT RULES:</a:t>
            </a:r>
          </a:p>
          <a:p>
            <a:pPr>
              <a:tabLst>
                <a:tab pos="457200" algn="l"/>
                <a:tab pos="914400" algn="l"/>
                <a:tab pos="1371600" algn="l"/>
                <a:tab pos="1828800" algn="l"/>
                <a:tab pos="2286000" algn="l"/>
              </a:tabLst>
              <a:defRPr sz="1800"/>
            </a:pPr>
            <a:endParaRPr/>
          </a:p>
          <a:p>
            <a:pPr>
              <a:spcBef>
                <a:spcPts val="400"/>
              </a:spcBef>
              <a:tabLst>
                <a:tab pos="457200" algn="l"/>
                <a:tab pos="914400" algn="l"/>
                <a:tab pos="1371600" algn="l"/>
                <a:tab pos="1828800" algn="l"/>
                <a:tab pos="2286000" algn="l"/>
              </a:tabLst>
              <a:defRPr sz="1800"/>
            </a:pPr>
            <a:r>
              <a:t>1) For a chemical bond to form, energy must be released:  X + Y =&gt; X-Y + energy</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2) For an existing bond to break, energy must be added:  X-Y + energy =&gt; X + Y</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3) These energies vary with the identity of the bonding atoms (X, Y)</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4) These energies vary with the type of bond:  single / double / triple</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5) These energies vary more subtly with whatever bonds are nearby</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6) To get an approximate, but likely still adequate answer, </a:t>
            </a:r>
            <a:r>
              <a:rPr b="1"/>
              <a:t>ignore rule 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2"/>
          <p:cNvSpPr txBox="1">
            <a:spLocks noGrp="1"/>
          </p:cNvSpPr>
          <p:nvPr>
            <p:ph type="title"/>
          </p:nvPr>
        </p:nvSpPr>
        <p:spPr>
          <a:xfrm>
            <a:off x="304800" y="76199"/>
            <a:ext cx="8534400" cy="675219"/>
          </a:xfrm>
          <a:prstGeom prst="rect">
            <a:avLst/>
          </a:prstGeom>
        </p:spPr>
        <p:txBody>
          <a:bodyPr/>
          <a:lstStyle/>
          <a:p>
            <a:r>
              <a:t>Using this to calculate heat energy release from simple fossil fuels:</a:t>
            </a:r>
          </a:p>
        </p:txBody>
      </p:sp>
      <p:sp>
        <p:nvSpPr>
          <p:cNvPr id="399" name="Rectangle 3"/>
          <p:cNvSpPr txBox="1">
            <a:spLocks noGrp="1"/>
          </p:cNvSpPr>
          <p:nvPr>
            <p:ph type="body" idx="1"/>
          </p:nvPr>
        </p:nvSpPr>
        <p:spPr>
          <a:xfrm>
            <a:off x="173383" y="810687"/>
            <a:ext cx="8970617" cy="5602813"/>
          </a:xfrm>
          <a:prstGeom prst="rect">
            <a:avLst/>
          </a:prstGeom>
        </p:spPr>
        <p:txBody>
          <a:bodyPr/>
          <a:lstStyle/>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The simplest, and often most concentrated hydrocarbons are </a:t>
            </a:r>
            <a:r>
              <a:rPr b="1">
                <a:solidFill>
                  <a:srgbClr val="FFCC00"/>
                </a:solidFill>
              </a:rPr>
              <a:t>alkanes </a:t>
            </a:r>
            <a:r>
              <a:rPr baseline="29894"/>
              <a:t>1</a:t>
            </a:r>
          </a:p>
          <a:p>
            <a:pPr defTabSz="868680">
              <a:tabLst>
                <a:tab pos="431800" algn="l"/>
                <a:tab pos="863600" algn="l"/>
                <a:tab pos="1295400" algn="l"/>
                <a:tab pos="1727200" algn="l"/>
                <a:tab pos="2159000" algn="l"/>
              </a:tabLst>
              <a:defRPr sz="855">
                <a:effectLst>
                  <a:outerShdw blurRad="36195" dist="36195" dir="2700000" rotWithShape="0">
                    <a:srgbClr val="000000"/>
                  </a:outerShdw>
                </a:effectLst>
              </a:defRPr>
            </a:pPr>
            <a:endParaRPr baseline="29894"/>
          </a:p>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	which are also sometimes called (hydrogen) "saturated fats" or "paraffins"</a:t>
            </a:r>
          </a:p>
          <a:p>
            <a:pPr defTabSz="868680">
              <a:tabLst>
                <a:tab pos="431800" algn="l"/>
                <a:tab pos="863600" algn="l"/>
                <a:tab pos="1295400" algn="l"/>
                <a:tab pos="1727200" algn="l"/>
                <a:tab pos="2159000" algn="l"/>
              </a:tabLst>
              <a:defRPr sz="855">
                <a:effectLst>
                  <a:outerShdw blurRad="36195" dist="36195" dir="2700000" rotWithShape="0">
                    <a:srgbClr val="000000"/>
                  </a:outerShdw>
                </a:effectLst>
              </a:defRPr>
            </a:pPr>
            <a:endParaRPr/>
          </a:p>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		which are just C-C-C-C chains (of various lengths) with hydrogens attached</a:t>
            </a:r>
          </a:p>
          <a:p>
            <a:pPr defTabSz="868680">
              <a:tabLst>
                <a:tab pos="431800" algn="l"/>
                <a:tab pos="863600" algn="l"/>
                <a:tab pos="1295400" algn="l"/>
                <a:tab pos="1727200" algn="l"/>
                <a:tab pos="2159000" algn="l"/>
              </a:tabLst>
              <a:defRPr sz="1330">
                <a:effectLst>
                  <a:outerShdw blurRad="36195" dist="36195" dir="2700000" rotWithShape="0">
                    <a:srgbClr val="000000"/>
                  </a:outerShdw>
                </a:effectLst>
              </a:defRPr>
            </a:pPr>
            <a:endParaRPr/>
          </a:p>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Carbon's propensity for 4 symmetrically arrayed bonds leads to structures such as:</a:t>
            </a: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710">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3040">
                <a:effectLst>
                  <a:outerShdw blurRad="36195" dist="36195" dir="2700000" rotWithShape="0">
                    <a:srgbClr val="000000"/>
                  </a:outerShdw>
                </a:effectLst>
              </a:defRPr>
            </a:pPr>
            <a:endParaRPr/>
          </a:p>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The types of bonds / energies relevant to combustion of alkanes by oxygen:</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defRPr>
            </a:pPr>
            <a:endParaRPr/>
          </a:p>
          <a:p>
            <a:pPr defTabSz="868680">
              <a:spcBef>
                <a:spcPts val="400"/>
              </a:spcBef>
              <a:tabLst>
                <a:tab pos="431800" algn="l"/>
                <a:tab pos="863600" algn="l"/>
                <a:tab pos="1295400" algn="l"/>
                <a:tab pos="1727200" algn="l"/>
                <a:tab pos="2159000" algn="l"/>
              </a:tabLst>
              <a:defRPr sz="1710">
                <a:effectLst>
                  <a:outerShdw blurRad="36195" dist="36195" dir="2700000" rotWithShape="0">
                    <a:srgbClr val="000000"/>
                  </a:outerShdw>
                </a:effectLst>
              </a:defRPr>
            </a:pPr>
            <a:r>
              <a:t>	</a:t>
            </a:r>
            <a:r>
              <a:rPr b="1"/>
              <a:t>Bonds that must be broken:</a:t>
            </a:r>
            <a:r>
              <a:t>		</a:t>
            </a:r>
            <a:r>
              <a:rPr b="1"/>
              <a:t>Bonds that can then be made:</a:t>
            </a:r>
          </a:p>
          <a:p>
            <a:pPr defTabSz="868680">
              <a:tabLst>
                <a:tab pos="431800" algn="l"/>
                <a:tab pos="863600" algn="l"/>
                <a:tab pos="1295400" algn="l"/>
                <a:tab pos="1727200" algn="l"/>
                <a:tab pos="2159000" algn="l"/>
              </a:tabLst>
              <a:defRPr sz="950">
                <a:effectLst>
                  <a:outerShdw blurRad="36195" dist="36195" dir="2700000" rotWithShape="0">
                    <a:srgbClr val="000000"/>
                  </a:outerShdw>
                </a:effectLst>
              </a:defRPr>
            </a:pPr>
            <a:endParaRPr b="1"/>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t>	</a:t>
            </a:r>
            <a:r>
              <a:rPr b="1">
                <a:solidFill>
                  <a:srgbClr val="FFCC00"/>
                </a:solidFill>
              </a:rPr>
              <a:t>C-C  </a:t>
            </a:r>
            <a:r>
              <a:t>ΔE = 347 kJ/mole (83 kcal/mole)	</a:t>
            </a:r>
            <a:r>
              <a:rPr b="1">
                <a:solidFill>
                  <a:srgbClr val="FFCC00"/>
                </a:solidFill>
              </a:rPr>
              <a:t>C=O  </a:t>
            </a:r>
            <a:r>
              <a:t>ΔE = 799 kJ/mole (192 kcal/mole)</a:t>
            </a:r>
          </a:p>
          <a:p>
            <a:pPr defTabSz="868680">
              <a:tabLst>
                <a:tab pos="431800" algn="l"/>
                <a:tab pos="863600" algn="l"/>
                <a:tab pos="1295400" algn="l"/>
                <a:tab pos="1727200" algn="l"/>
                <a:tab pos="2159000" algn="l"/>
              </a:tabLst>
              <a:defRPr sz="85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t>	</a:t>
            </a:r>
            <a:r>
              <a:rPr b="1">
                <a:solidFill>
                  <a:srgbClr val="FFCC00"/>
                </a:solidFill>
              </a:rPr>
              <a:t>C-H  </a:t>
            </a:r>
            <a:r>
              <a:t>ΔE = 413 kJ/mole (98.7 kcal/mole)	</a:t>
            </a:r>
            <a:r>
              <a:rPr b="1">
                <a:solidFill>
                  <a:srgbClr val="FFCC00"/>
                </a:solidFill>
              </a:rPr>
              <a:t>H-O  </a:t>
            </a:r>
            <a:r>
              <a:t>ΔE = 467 kJ/mole (111 kcal/mole)</a:t>
            </a:r>
          </a:p>
          <a:p>
            <a:pPr defTabSz="868680">
              <a:tabLst>
                <a:tab pos="431800" algn="l"/>
                <a:tab pos="863600" algn="l"/>
                <a:tab pos="1295400" algn="l"/>
                <a:tab pos="1727200" algn="l"/>
                <a:tab pos="2159000" algn="l"/>
              </a:tabLst>
              <a:defRPr sz="855">
                <a:effectLst>
                  <a:outerShdw blurRad="36195" dist="36195" dir="2700000" rotWithShape="0">
                    <a:srgbClr val="000000"/>
                  </a:outerShdw>
                </a:effectLst>
              </a:defRPr>
            </a:pPr>
            <a:endParaRPr/>
          </a:p>
          <a:p>
            <a:pP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r>
              <a:t>	</a:t>
            </a:r>
            <a:r>
              <a:rPr b="1">
                <a:solidFill>
                  <a:srgbClr val="FFCC00"/>
                </a:solidFill>
              </a:rPr>
              <a:t>O=O  </a:t>
            </a:r>
            <a:r>
              <a:t>ΔE = 495 kJ/mole (118.9 kcal/mole)</a:t>
            </a:r>
          </a:p>
          <a:p>
            <a:pPr algn="ctr" defTabSz="868680">
              <a:tabLst>
                <a:tab pos="431800" algn="l"/>
                <a:tab pos="863600" algn="l"/>
                <a:tab pos="1295400" algn="l"/>
                <a:tab pos="1727200" algn="l"/>
                <a:tab pos="2159000" algn="l"/>
              </a:tabLst>
              <a:defRPr sz="1520">
                <a:effectLst>
                  <a:outerShdw blurRad="36195" dist="36195" dir="2700000" rotWithShape="0">
                    <a:srgbClr val="000000"/>
                  </a:outerShdw>
                </a:effectLst>
              </a:defRPr>
            </a:pPr>
            <a:endParaRPr/>
          </a:p>
          <a:p>
            <a:pPr algn="ctr" defTabSz="868680">
              <a:tabLst>
                <a:tab pos="431800" algn="l"/>
                <a:tab pos="863600" algn="l"/>
                <a:tab pos="1295400" algn="l"/>
                <a:tab pos="1727200" algn="l"/>
                <a:tab pos="2159000" algn="l"/>
              </a:tabLst>
              <a:defRPr sz="1330">
                <a:effectLst>
                  <a:outerShdw blurRad="36195" dist="36195" dir="2700000" rotWithShape="0">
                    <a:srgbClr val="000000"/>
                  </a:outerShdw>
                </a:effectLst>
              </a:defRPr>
            </a:pPr>
            <a:r>
              <a:t>1) To view my "Cheat Sheet" explaining organic chemistry's terminology, click </a:t>
            </a:r>
            <a:r>
              <a:rPr u="sng">
                <a:solidFill>
                  <a:srgbClr val="00CCFF"/>
                </a:solidFill>
                <a:uFill>
                  <a:solidFill>
                    <a:srgbClr val="00CCFF"/>
                  </a:solidFill>
                </a:uFill>
                <a:hlinkClick r:id="rId2"/>
              </a:rPr>
              <a:t>HERE</a:t>
            </a:r>
          </a:p>
        </p:txBody>
      </p:sp>
      <p:pic>
        <p:nvPicPr>
          <p:cNvPr id="400" name="Picture 7" descr="Picture 7"/>
          <p:cNvPicPr>
            <a:picLocks noChangeAspect="1"/>
          </p:cNvPicPr>
          <p:nvPr/>
        </p:nvPicPr>
        <p:blipFill>
          <a:blip r:embed="rId3"/>
          <a:stretch>
            <a:fillRect/>
          </a:stretch>
        </p:blipFill>
        <p:spPr>
          <a:xfrm>
            <a:off x="2433131" y="2008078"/>
            <a:ext cx="4205825" cy="24474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ectangle 2"/>
          <p:cNvSpPr txBox="1">
            <a:spLocks noGrp="1"/>
          </p:cNvSpPr>
          <p:nvPr>
            <p:ph type="title"/>
          </p:nvPr>
        </p:nvSpPr>
        <p:spPr>
          <a:xfrm>
            <a:off x="304800" y="98286"/>
            <a:ext cx="8534400" cy="463551"/>
          </a:xfrm>
          <a:prstGeom prst="rect">
            <a:avLst/>
          </a:prstGeom>
        </p:spPr>
        <p:txBody>
          <a:bodyPr/>
          <a:lstStyle/>
          <a:p>
            <a:r>
              <a:t>The rest is just bookkeeping:</a:t>
            </a:r>
          </a:p>
        </p:txBody>
      </p:sp>
      <p:sp>
        <p:nvSpPr>
          <p:cNvPr id="403" name="Rectangle 3"/>
          <p:cNvSpPr txBox="1">
            <a:spLocks noGrp="1"/>
          </p:cNvSpPr>
          <p:nvPr>
            <p:ph type="body" sz="half" idx="1"/>
          </p:nvPr>
        </p:nvSpPr>
        <p:spPr>
          <a:xfrm>
            <a:off x="292100" y="676257"/>
            <a:ext cx="8788400" cy="2217014"/>
          </a:xfrm>
          <a:prstGeom prst="rect">
            <a:avLst/>
          </a:prstGeom>
        </p:spPr>
        <p:txBody>
          <a:bodyPr/>
          <a:lstStyle/>
          <a:p>
            <a:pPr>
              <a:spcBef>
                <a:spcPts val="400"/>
              </a:spcBef>
              <a:tabLst>
                <a:tab pos="457200" algn="l"/>
                <a:tab pos="914400" algn="l"/>
                <a:tab pos="1371600" algn="l"/>
                <a:tab pos="1828800" algn="l"/>
                <a:tab pos="2286000" algn="l"/>
              </a:tabLst>
              <a:defRPr sz="1800"/>
            </a:pPr>
            <a:r>
              <a:t>Counting up the energies of all bonds that will be </a:t>
            </a:r>
            <a:r>
              <a:rPr b="1"/>
              <a:t>made</a:t>
            </a:r>
            <a:r>
              <a:t> during combustion</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Subtracting the energies of all bonds that will be </a:t>
            </a:r>
            <a:r>
              <a:rPr b="1"/>
              <a:t>broken</a:t>
            </a:r>
            <a:r>
              <a:t> during combustion</a:t>
            </a:r>
            <a:endParaRPr sz="1000"/>
          </a:p>
          <a:p>
            <a:pPr>
              <a:tabLst>
                <a:tab pos="457200" algn="l"/>
                <a:tab pos="914400" algn="l"/>
                <a:tab pos="1371600" algn="l"/>
                <a:tab pos="1828800" algn="l"/>
                <a:tab pos="2286000" algn="l"/>
              </a:tabLst>
              <a:defRPr sz="1800"/>
            </a:pPr>
            <a:endParaRPr sz="1000"/>
          </a:p>
          <a:p>
            <a:pPr>
              <a:spcBef>
                <a:spcPts val="400"/>
              </a:spcBef>
              <a:tabLst>
                <a:tab pos="457200" algn="l"/>
                <a:tab pos="914400" algn="l"/>
                <a:tab pos="1371600" algn="l"/>
                <a:tab pos="1828800" algn="l"/>
                <a:tab pos="2286000" algn="l"/>
              </a:tabLst>
              <a:defRPr sz="1800"/>
            </a:pPr>
            <a:r>
              <a:t>All of which I found much easier to keep track of in a spreadsheet  </a:t>
            </a:r>
            <a:r>
              <a:rPr baseline="30000"/>
              <a:t>1</a:t>
            </a:r>
          </a:p>
          <a:p>
            <a:pPr>
              <a:tabLst>
                <a:tab pos="457200" algn="l"/>
                <a:tab pos="914400" algn="l"/>
                <a:tab pos="1371600" algn="l"/>
                <a:tab pos="1828800" algn="l"/>
                <a:tab pos="2286000" algn="l"/>
              </a:tabLst>
              <a:defRPr sz="1200" baseline="30000"/>
            </a:pPr>
            <a:endParaRPr baseline="30000"/>
          </a:p>
          <a:p>
            <a:pPr>
              <a:spcBef>
                <a:spcPts val="400"/>
              </a:spcBef>
              <a:tabLst>
                <a:tab pos="457200" algn="l"/>
                <a:tab pos="914400" algn="l"/>
                <a:tab pos="1371600" algn="l"/>
                <a:tab pos="1828800" algn="l"/>
                <a:tab pos="2286000" algn="l"/>
              </a:tabLst>
              <a:defRPr sz="1800" baseline="30000"/>
            </a:pPr>
            <a:r>
              <a:t>	</a:t>
            </a:r>
            <a:r>
              <a:rPr baseline="0"/>
              <a:t>Input data and evaluation of combustion reactions in that spreadsheet:</a:t>
            </a:r>
          </a:p>
        </p:txBody>
      </p:sp>
      <p:grpSp>
        <p:nvGrpSpPr>
          <p:cNvPr id="406" name="Group 8"/>
          <p:cNvGrpSpPr/>
          <p:nvPr/>
        </p:nvGrpSpPr>
        <p:grpSpPr>
          <a:xfrm>
            <a:off x="209823" y="3007691"/>
            <a:ext cx="8724354" cy="2807252"/>
            <a:chOff x="0" y="0"/>
            <a:chExt cx="8724352" cy="2807251"/>
          </a:xfrm>
        </p:grpSpPr>
        <p:pic>
          <p:nvPicPr>
            <p:cNvPr id="404" name="Picture 6" descr="Picture 6"/>
            <p:cNvPicPr>
              <a:picLocks noChangeAspect="1"/>
            </p:cNvPicPr>
            <p:nvPr/>
          </p:nvPicPr>
          <p:blipFill>
            <a:blip r:embed="rId2"/>
            <a:stretch>
              <a:fillRect/>
            </a:stretch>
          </p:blipFill>
          <p:spPr>
            <a:xfrm>
              <a:off x="0" y="-1"/>
              <a:ext cx="4233998" cy="2806665"/>
            </a:xfrm>
            <a:prstGeom prst="rect">
              <a:avLst/>
            </a:prstGeom>
            <a:ln w="12700" cap="flat">
              <a:noFill/>
              <a:miter lim="400000"/>
            </a:ln>
            <a:effectLst/>
          </p:spPr>
        </p:pic>
        <p:pic>
          <p:nvPicPr>
            <p:cNvPr id="405" name="Picture 7" descr="Picture 7"/>
            <p:cNvPicPr>
              <a:picLocks noChangeAspect="1"/>
            </p:cNvPicPr>
            <p:nvPr/>
          </p:nvPicPr>
          <p:blipFill>
            <a:blip r:embed="rId3"/>
            <a:stretch>
              <a:fillRect/>
            </a:stretch>
          </p:blipFill>
          <p:spPr>
            <a:xfrm>
              <a:off x="4230120" y="10"/>
              <a:ext cx="4494233" cy="2807242"/>
            </a:xfrm>
            <a:prstGeom prst="rect">
              <a:avLst/>
            </a:prstGeom>
            <a:ln w="12700" cap="flat">
              <a:noFill/>
              <a:miter lim="400000"/>
            </a:ln>
            <a:effectLst/>
          </p:spPr>
        </p:pic>
      </p:grpSp>
      <p:sp>
        <p:nvSpPr>
          <p:cNvPr id="407" name="Rectangle 3"/>
          <p:cNvSpPr txBox="1"/>
          <p:nvPr/>
        </p:nvSpPr>
        <p:spPr>
          <a:xfrm>
            <a:off x="177800" y="6078714"/>
            <a:ext cx="8788400" cy="463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pPr>
            <a:r>
              <a:t>That spreadsheet (w/ data references) can be found on this note set's </a:t>
            </a:r>
            <a:r>
              <a:rPr u="sng">
                <a:solidFill>
                  <a:srgbClr val="00CCFF"/>
                </a:solidFill>
                <a:uFill>
                  <a:solidFill>
                    <a:srgbClr val="00CCFF"/>
                  </a:solidFill>
                </a:uFill>
                <a:hlinkClick r:id="rId4"/>
              </a:rPr>
              <a:t>Resources Webpage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10" name="Rectangle 2"/>
          <p:cNvSpPr txBox="1">
            <a:spLocks noGrp="1"/>
          </p:cNvSpPr>
          <p:nvPr>
            <p:ph type="title"/>
          </p:nvPr>
        </p:nvSpPr>
        <p:spPr>
          <a:xfrm>
            <a:off x="304800" y="76199"/>
            <a:ext cx="8534400" cy="675219"/>
          </a:xfrm>
          <a:prstGeom prst="rect">
            <a:avLst/>
          </a:prstGeom>
        </p:spPr>
        <p:txBody>
          <a:bodyPr/>
          <a:lstStyle/>
          <a:p>
            <a:r>
              <a:t>Which, along with some other input data yielded:</a:t>
            </a:r>
          </a:p>
        </p:txBody>
      </p:sp>
      <p:sp>
        <p:nvSpPr>
          <p:cNvPr id="411" name="Rectangle 3"/>
          <p:cNvSpPr txBox="1">
            <a:spLocks noGrp="1"/>
          </p:cNvSpPr>
          <p:nvPr>
            <p:ph type="body" sz="half" idx="1"/>
          </p:nvPr>
        </p:nvSpPr>
        <p:spPr>
          <a:xfrm>
            <a:off x="228600" y="4227347"/>
            <a:ext cx="8788400" cy="1901783"/>
          </a:xfrm>
          <a:prstGeom prst="rect">
            <a:avLst/>
          </a:prstGeom>
        </p:spPr>
        <p:txBody>
          <a:bodyPr/>
          <a:lstStyle/>
          <a:p>
            <a:pPr algn="ctr">
              <a:spcBef>
                <a:spcPts val="400"/>
              </a:spcBef>
              <a:tabLst>
                <a:tab pos="457200" algn="l"/>
                <a:tab pos="914400" algn="l"/>
                <a:tab pos="1371600" algn="l"/>
                <a:tab pos="1828800" algn="l"/>
                <a:tab pos="2286000" algn="l"/>
              </a:tabLst>
              <a:defRPr sz="1800"/>
            </a:pPr>
            <a:r>
              <a:t>The key conclusions for these simple alkane fossil fuels (final two columns):</a:t>
            </a:r>
          </a:p>
          <a:p>
            <a:pPr algn="ctr">
              <a:tabLst>
                <a:tab pos="457200" algn="l"/>
                <a:tab pos="914400" algn="l"/>
                <a:tab pos="1371600" algn="l"/>
                <a:tab pos="1828800" algn="l"/>
                <a:tab pos="2286000" algn="l"/>
              </a:tabLst>
              <a:defRPr sz="1400">
                <a:solidFill>
                  <a:srgbClr val="FFCC00"/>
                </a:solidFill>
              </a:defRPr>
            </a:pPr>
            <a:endParaRPr/>
          </a:p>
          <a:p>
            <a:pPr algn="ctr">
              <a:spcBef>
                <a:spcPts val="400"/>
              </a:spcBef>
              <a:tabLst>
                <a:tab pos="457200" algn="l"/>
                <a:tab pos="914400" algn="l"/>
                <a:tab pos="1371600" algn="l"/>
                <a:tab pos="1828800" algn="l"/>
                <a:tab pos="2286000" algn="l"/>
              </a:tabLst>
              <a:defRPr sz="1800" b="1">
                <a:solidFill>
                  <a:srgbClr val="FFCC00"/>
                </a:solidFill>
              </a:defRPr>
            </a:pPr>
            <a:r>
              <a:t>The longer the alkane, the less energy liberated per mass alkane burned</a:t>
            </a:r>
          </a:p>
          <a:p>
            <a:pPr algn="ctr">
              <a:tabLst>
                <a:tab pos="457200" algn="l"/>
                <a:tab pos="914400" algn="l"/>
                <a:tab pos="1371600" algn="l"/>
                <a:tab pos="1828800" algn="l"/>
                <a:tab pos="2286000" algn="l"/>
              </a:tabLst>
              <a:defRPr sz="1400">
                <a:solidFill>
                  <a:srgbClr val="FFCC00"/>
                </a:solidFill>
              </a:defRPr>
            </a:pPr>
            <a:endParaRPr/>
          </a:p>
          <a:p>
            <a:pPr algn="ctr">
              <a:spcBef>
                <a:spcPts val="400"/>
              </a:spcBef>
              <a:tabLst>
                <a:tab pos="457200" algn="l"/>
                <a:tab pos="914400" algn="l"/>
                <a:tab pos="1371600" algn="l"/>
                <a:tab pos="1828800" algn="l"/>
                <a:tab pos="2286000" algn="l"/>
              </a:tabLst>
              <a:defRPr sz="1800" b="1">
                <a:solidFill>
                  <a:srgbClr val="FFCC00"/>
                </a:solidFill>
              </a:defRPr>
            </a:pPr>
            <a:r>
              <a:t>The longer the alkane, the less energy liberated per mass CO</a:t>
            </a:r>
            <a:r>
              <a:rPr baseline="-25000"/>
              <a:t>2</a:t>
            </a:r>
            <a:r>
              <a:t> released</a:t>
            </a:r>
          </a:p>
        </p:txBody>
      </p:sp>
      <p:grpSp>
        <p:nvGrpSpPr>
          <p:cNvPr id="414" name="Group 11"/>
          <p:cNvGrpSpPr/>
          <p:nvPr/>
        </p:nvGrpSpPr>
        <p:grpSpPr>
          <a:xfrm>
            <a:off x="281880" y="879907"/>
            <a:ext cx="8574992" cy="3117838"/>
            <a:chOff x="0" y="0"/>
            <a:chExt cx="8574991" cy="3117837"/>
          </a:xfrm>
        </p:grpSpPr>
        <p:pic>
          <p:nvPicPr>
            <p:cNvPr id="412" name="Picture 9" descr="Picture 9"/>
            <p:cNvPicPr>
              <a:picLocks noChangeAspect="1"/>
            </p:cNvPicPr>
            <p:nvPr/>
          </p:nvPicPr>
          <p:blipFill>
            <a:blip r:embed="rId2"/>
            <a:stretch>
              <a:fillRect/>
            </a:stretch>
          </p:blipFill>
          <p:spPr>
            <a:xfrm>
              <a:off x="0" y="0"/>
              <a:ext cx="5494026" cy="3117838"/>
            </a:xfrm>
            <a:prstGeom prst="rect">
              <a:avLst/>
            </a:prstGeom>
            <a:ln w="12700" cap="flat">
              <a:noFill/>
              <a:miter lim="400000"/>
            </a:ln>
            <a:effectLst/>
          </p:spPr>
        </p:pic>
        <p:pic>
          <p:nvPicPr>
            <p:cNvPr id="413" name="Picture 10" descr="Picture 10"/>
            <p:cNvPicPr>
              <a:picLocks noChangeAspect="1"/>
            </p:cNvPicPr>
            <p:nvPr/>
          </p:nvPicPr>
          <p:blipFill>
            <a:blip r:embed="rId3"/>
            <a:stretch>
              <a:fillRect/>
            </a:stretch>
          </p:blipFill>
          <p:spPr>
            <a:xfrm>
              <a:off x="5467260" y="0"/>
              <a:ext cx="3107732" cy="311783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Rectangle 5"/>
          <p:cNvSpPr txBox="1"/>
          <p:nvPr/>
        </p:nvSpPr>
        <p:spPr>
          <a:xfrm>
            <a:off x="6732096" y="5561571"/>
            <a:ext cx="2323549"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https://en.wikipedia.org/wiki/File:Jet_engine.svg</a:t>
            </a:r>
          </a:p>
        </p:txBody>
      </p:sp>
      <p:sp>
        <p:nvSpPr>
          <p:cNvPr id="417" name="Rectangle 2"/>
          <p:cNvSpPr txBox="1">
            <a:spLocks noGrp="1"/>
          </p:cNvSpPr>
          <p:nvPr>
            <p:ph type="title"/>
          </p:nvPr>
        </p:nvSpPr>
        <p:spPr>
          <a:xfrm>
            <a:off x="304800" y="98286"/>
            <a:ext cx="8534400" cy="520149"/>
          </a:xfrm>
          <a:prstGeom prst="rect">
            <a:avLst/>
          </a:prstGeom>
        </p:spPr>
        <p:txBody>
          <a:bodyPr/>
          <a:lstStyle/>
          <a:p>
            <a:r>
              <a:t>But reflecting upon transportation's use of fossil fuels:</a:t>
            </a:r>
          </a:p>
        </p:txBody>
      </p:sp>
      <p:sp>
        <p:nvSpPr>
          <p:cNvPr id="418" name="Rectangle 3"/>
          <p:cNvSpPr txBox="1">
            <a:spLocks noGrp="1"/>
          </p:cNvSpPr>
          <p:nvPr>
            <p:ph type="body" idx="1"/>
          </p:nvPr>
        </p:nvSpPr>
        <p:spPr>
          <a:xfrm>
            <a:off x="129215" y="774338"/>
            <a:ext cx="9014785" cy="5602813"/>
          </a:xfrm>
          <a:prstGeom prst="rect">
            <a:avLst/>
          </a:prstGeom>
        </p:spPr>
        <p:txBody>
          <a:bodyPr/>
          <a:lstStyle/>
          <a:p>
            <a:pPr algn="ctr">
              <a:spcBef>
                <a:spcPts val="400"/>
              </a:spcBef>
              <a:tabLst>
                <a:tab pos="457200" algn="l"/>
                <a:tab pos="914400" algn="l"/>
                <a:tab pos="1371600" algn="l"/>
                <a:tab pos="1828800" algn="l"/>
                <a:tab pos="2286000" algn="l"/>
              </a:tabLst>
              <a:defRPr sz="1800" b="1"/>
            </a:pPr>
            <a:r>
              <a:t>There, combustion must be </a:t>
            </a:r>
            <a:r>
              <a:rPr>
                <a:solidFill>
                  <a:srgbClr val="FFCC00"/>
                </a:solidFill>
              </a:rPr>
              <a:t>extremely rapid</a:t>
            </a:r>
            <a:r>
              <a:t>, indeed almost explosive!</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For piston engines turning at 1000's of RPM, combustion must last ~ 1/10 millisecond</a:t>
            </a: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	</a:t>
            </a:r>
          </a:p>
          <a:p>
            <a:pPr>
              <a:tabLst>
                <a:tab pos="457200" algn="l"/>
                <a:tab pos="914400" algn="l"/>
                <a:tab pos="1371600" algn="l"/>
                <a:tab pos="1828800" algn="l"/>
                <a:tab pos="2286000" algn="l"/>
              </a:tabLst>
              <a:defRPr sz="2400"/>
            </a:pPr>
            <a:endParaRPr/>
          </a:p>
          <a:p>
            <a:pPr>
              <a:spcBef>
                <a:spcPts val="400"/>
              </a:spcBef>
              <a:tabLst>
                <a:tab pos="457200" algn="l"/>
                <a:tab pos="914400" algn="l"/>
                <a:tab pos="1371600" algn="l"/>
                <a:tab pos="1828800" algn="l"/>
                <a:tab pos="2286000" algn="l"/>
              </a:tabLst>
              <a:defRPr sz="1800"/>
            </a:pPr>
            <a:r>
              <a:t>Inside the jet engines of an airliner cutting through the air at ~ 1000 kph (270 m/s)</a:t>
            </a:r>
          </a:p>
          <a:p>
            <a:pPr>
              <a:tabLst>
                <a:tab pos="457200" algn="l"/>
                <a:tab pos="914400" algn="l"/>
                <a:tab pos="1371600" algn="l"/>
                <a:tab pos="1828800" algn="l"/>
                <a:tab pos="2286000" algn="l"/>
              </a:tabLst>
              <a:defRPr sz="600"/>
            </a:pPr>
            <a:endParaRPr/>
          </a:p>
          <a:p>
            <a:pPr>
              <a:spcBef>
                <a:spcPts val="400"/>
              </a:spcBef>
              <a:tabLst>
                <a:tab pos="457200" algn="l"/>
                <a:tab pos="914400" algn="l"/>
                <a:tab pos="1371600" algn="l"/>
                <a:tab pos="1828800" algn="l"/>
                <a:tab pos="2286000" algn="l"/>
              </a:tabLst>
              <a:defRPr sz="1800"/>
            </a:pPr>
            <a:r>
              <a:t>	 the fuel/air mixtures must burn completely within ~ one millisecond</a:t>
            </a:r>
          </a:p>
        </p:txBody>
      </p:sp>
      <p:pic>
        <p:nvPicPr>
          <p:cNvPr id="419" name="Picture 6" descr="Picture 6"/>
          <p:cNvPicPr>
            <a:picLocks noChangeAspect="1"/>
          </p:cNvPicPr>
          <p:nvPr/>
        </p:nvPicPr>
        <p:blipFill>
          <a:blip r:embed="rId2"/>
          <a:stretch>
            <a:fillRect/>
          </a:stretch>
        </p:blipFill>
        <p:spPr>
          <a:xfrm>
            <a:off x="2817484" y="2119492"/>
            <a:ext cx="3322690" cy="1640835"/>
          </a:xfrm>
          <a:prstGeom prst="rect">
            <a:avLst/>
          </a:prstGeom>
          <a:ln w="12700">
            <a:miter lim="400000"/>
          </a:ln>
        </p:spPr>
      </p:pic>
      <p:grpSp>
        <p:nvGrpSpPr>
          <p:cNvPr id="422" name="Group 10"/>
          <p:cNvGrpSpPr/>
          <p:nvPr/>
        </p:nvGrpSpPr>
        <p:grpSpPr>
          <a:xfrm>
            <a:off x="2396408" y="5146256"/>
            <a:ext cx="4075071" cy="1490872"/>
            <a:chOff x="0" y="0"/>
            <a:chExt cx="4075069" cy="1490871"/>
          </a:xfrm>
        </p:grpSpPr>
        <p:sp>
          <p:nvSpPr>
            <p:cNvPr id="420" name="Rectangle 9"/>
            <p:cNvSpPr/>
            <p:nvPr/>
          </p:nvSpPr>
          <p:spPr>
            <a:xfrm>
              <a:off x="-1" y="-1"/>
              <a:ext cx="4075071" cy="1490873"/>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421" name="Picture 7" descr="Picture 7"/>
            <p:cNvPicPr>
              <a:picLocks noChangeAspect="1"/>
            </p:cNvPicPr>
            <p:nvPr/>
          </p:nvPicPr>
          <p:blipFill>
            <a:blip r:embed="rId3"/>
            <a:stretch>
              <a:fillRect/>
            </a:stretch>
          </p:blipFill>
          <p:spPr>
            <a:xfrm>
              <a:off x="7394" y="9876"/>
              <a:ext cx="4067673" cy="1480995"/>
            </a:xfrm>
            <a:prstGeom prst="rect">
              <a:avLst/>
            </a:prstGeom>
            <a:ln w="12700" cap="flat">
              <a:noFill/>
              <a:miter lim="400000"/>
            </a:ln>
            <a:effectLst/>
          </p:spPr>
        </p:pic>
      </p:grpSp>
      <p:sp>
        <p:nvSpPr>
          <p:cNvPr id="423" name="Rectangle 5"/>
          <p:cNvSpPr txBox="1"/>
          <p:nvPr/>
        </p:nvSpPr>
        <p:spPr>
          <a:xfrm>
            <a:off x="6608409" y="2555584"/>
            <a:ext cx="2458279"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http://www.ess.co.at/GAIA/CASES/MEX/spark.html</a:t>
            </a:r>
          </a:p>
        </p:txBody>
      </p:sp>
      <p:sp>
        <p:nvSpPr>
          <p:cNvPr id="424" name="Down Arrow 14"/>
          <p:cNvSpPr/>
          <p:nvPr/>
        </p:nvSpPr>
        <p:spPr>
          <a:xfrm>
            <a:off x="4371018" y="4848085"/>
            <a:ext cx="784088" cy="2517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CC00"/>
          </a:solidFill>
          <a:ln w="12700">
            <a:solidFill>
              <a:srgbClr val="FFFFFF"/>
            </a:solidFill>
          </a:ln>
        </p:spPr>
        <p:txBody>
          <a:bodyPr lIns="45719" rIns="45719"/>
          <a:lstStyle/>
          <a:p>
            <a:pPr>
              <a:defRPr>
                <a:solidFill>
                  <a:srgbClr val="FFFFFF"/>
                </a:solidFill>
              </a:defRPr>
            </a:pPr>
            <a:endParaRPr/>
          </a:p>
        </p:txBody>
      </p:sp>
      <p:sp>
        <p:nvSpPr>
          <p:cNvPr id="425" name="Down Arrow 15"/>
          <p:cNvSpPr/>
          <p:nvPr/>
        </p:nvSpPr>
        <p:spPr>
          <a:xfrm>
            <a:off x="4479235" y="1819966"/>
            <a:ext cx="784088" cy="2517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FFCC00"/>
          </a:solidFill>
          <a:ln w="12700">
            <a:solidFill>
              <a:srgbClr val="FFFFFF"/>
            </a:solidFill>
          </a:ln>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Rectangle 2"/>
          <p:cNvSpPr txBox="1">
            <a:spLocks noGrp="1"/>
          </p:cNvSpPr>
          <p:nvPr>
            <p:ph type="title"/>
          </p:nvPr>
        </p:nvSpPr>
        <p:spPr>
          <a:xfrm>
            <a:off x="304800" y="76199"/>
            <a:ext cx="8534400" cy="675219"/>
          </a:xfrm>
          <a:prstGeom prst="rect">
            <a:avLst/>
          </a:prstGeom>
        </p:spPr>
        <p:txBody>
          <a:bodyPr/>
          <a:lstStyle/>
          <a:p>
            <a:r>
              <a:t>So transportation fuels </a:t>
            </a:r>
            <a:r>
              <a:rPr b="1" i="0">
                <a:latin typeface="Tahoma"/>
                <a:ea typeface="Tahoma"/>
                <a:cs typeface="Tahoma"/>
                <a:sym typeface="Tahoma"/>
              </a:rPr>
              <a:t>can't</a:t>
            </a:r>
            <a:r>
              <a:t> be burning from puddles of liquid</a:t>
            </a:r>
          </a:p>
        </p:txBody>
      </p:sp>
      <p:sp>
        <p:nvSpPr>
          <p:cNvPr id="428" name="Rectangle 3"/>
          <p:cNvSpPr txBox="1">
            <a:spLocks noGrp="1"/>
          </p:cNvSpPr>
          <p:nvPr>
            <p:ph type="body" idx="1"/>
          </p:nvPr>
        </p:nvSpPr>
        <p:spPr>
          <a:xfrm>
            <a:off x="228603" y="884768"/>
            <a:ext cx="8915398" cy="5602812"/>
          </a:xfrm>
          <a:prstGeom prst="rect">
            <a:avLst/>
          </a:prstGeom>
        </p:spPr>
        <p:txBody>
          <a:bodyPr/>
          <a:lstStyle/>
          <a:p>
            <a:pPr>
              <a:spcBef>
                <a:spcPts val="400"/>
              </a:spcBef>
              <a:tabLst>
                <a:tab pos="457200" algn="l"/>
                <a:tab pos="914400" algn="l"/>
                <a:tab pos="1371600" algn="l"/>
                <a:tab pos="1828800" algn="l"/>
                <a:tab pos="2286000" algn="l"/>
              </a:tabLst>
              <a:defRPr sz="1800"/>
            </a:pPr>
            <a:r>
              <a:t>A liquid puddle couldn't possibly burn so fast!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At the very least these fuels must first be "atomized" into miniscule droplets,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or possibly even completely vaporized into gas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Variable length alkane carbon chains </a:t>
            </a:r>
            <a:r>
              <a:rPr b="1"/>
              <a:t>are</a:t>
            </a:r>
            <a:r>
              <a:t> a major component of those fuels</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For them to vaporize, one must again overwhelm </a:t>
            </a:r>
            <a:r>
              <a:rPr b="1">
                <a:solidFill>
                  <a:srgbClr val="FFCC00"/>
                </a:solidFill>
              </a:rPr>
              <a:t>Van der Waals bonding</a:t>
            </a:r>
          </a:p>
          <a:p>
            <a:pPr>
              <a:tabLst>
                <a:tab pos="457200" algn="l"/>
                <a:tab pos="914400" algn="l"/>
                <a:tab pos="1371600" algn="l"/>
                <a:tab pos="1828800" algn="l"/>
                <a:tab pos="2286000" algn="l"/>
              </a:tabLst>
              <a:defRPr sz="1400"/>
            </a:pPr>
            <a:endParaRPr b="1">
              <a:solidFill>
                <a:srgbClr val="FFCC00"/>
              </a:solidFill>
            </a:endParaRPr>
          </a:p>
          <a:p>
            <a:pPr>
              <a:spcBef>
                <a:spcPts val="400"/>
              </a:spcBef>
              <a:tabLst>
                <a:tab pos="457200" algn="l"/>
                <a:tab pos="914400" algn="l"/>
                <a:tab pos="1371600" algn="l"/>
                <a:tab pos="1828800" algn="l"/>
                <a:tab pos="2286000" algn="l"/>
              </a:tabLst>
              <a:defRPr sz="1800"/>
            </a:pPr>
            <a:r>
              <a:t>In the short chains of methane, ethane, propane &amp; butane, Van der Waals bonding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is so weak that they have already vaporized at room temperature	</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But the strengthening bonds in longer chains pushes their boiling points ever higher</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So their vaporization must first require chunks of </a:t>
            </a:r>
            <a:r>
              <a:rPr b="1"/>
              <a:t>input energy</a:t>
            </a:r>
            <a:r>
              <a: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 To heat them from room temperature TO their increasing boiling points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 And to then break their Van der Waals bonding (thereby boiling them)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Rectangle 2"/>
          <p:cNvSpPr txBox="1">
            <a:spLocks noGrp="1"/>
          </p:cNvSpPr>
          <p:nvPr>
            <p:ph type="title"/>
          </p:nvPr>
        </p:nvSpPr>
        <p:spPr>
          <a:xfrm>
            <a:off x="99386" y="109328"/>
            <a:ext cx="8839201" cy="474134"/>
          </a:xfrm>
          <a:prstGeom prst="rect">
            <a:avLst/>
          </a:prstGeom>
        </p:spPr>
        <p:txBody>
          <a:bodyPr/>
          <a:lstStyle/>
          <a:p>
            <a:r>
              <a:t>How does this investment subtract from net combustion heat output?</a:t>
            </a:r>
          </a:p>
        </p:txBody>
      </p:sp>
      <p:sp>
        <p:nvSpPr>
          <p:cNvPr id="431" name="Rectangle 3"/>
          <p:cNvSpPr txBox="1">
            <a:spLocks noGrp="1"/>
          </p:cNvSpPr>
          <p:nvPr>
            <p:ph type="body" idx="1"/>
          </p:nvPr>
        </p:nvSpPr>
        <p:spPr>
          <a:xfrm>
            <a:off x="129216" y="714520"/>
            <a:ext cx="9003742" cy="5966785"/>
          </a:xfrm>
          <a:prstGeom prst="rect">
            <a:avLst/>
          </a:prstGeom>
        </p:spPr>
        <p:txBody>
          <a:bodyPr/>
          <a:lstStyle/>
          <a:p>
            <a:pPr>
              <a:spcBef>
                <a:spcPts val="400"/>
              </a:spcBef>
              <a:tabLst>
                <a:tab pos="457200" algn="l"/>
                <a:tab pos="914400" algn="l"/>
                <a:tab pos="1371600" algn="l"/>
                <a:tab pos="1828800" algn="l"/>
                <a:tab pos="2286000" algn="l"/>
              </a:tabLst>
              <a:defRPr sz="1800"/>
            </a:pPr>
            <a:r>
              <a:t>The energy needed to heat a substance a certain ΔT is called its "heat capacity"</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For which I found a research paper claiming a simple formula for all alkanes </a:t>
            </a:r>
            <a:r>
              <a:rPr baseline="30000"/>
              <a:t>1</a:t>
            </a:r>
            <a:r>
              <a:t> </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Accounting for the energy that would then be lost to heating &amp; boiling each alkane,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I calculated </a:t>
            </a:r>
            <a:r>
              <a:rPr b="1"/>
              <a:t>corrected</a:t>
            </a:r>
            <a:r>
              <a:t> net energies of combustion (Col4 = Col1 – Col2 – Col3):</a:t>
            </a: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lgn="ctr">
              <a:tabLst>
                <a:tab pos="457200" algn="l"/>
                <a:tab pos="914400" algn="l"/>
                <a:tab pos="1371600" algn="l"/>
                <a:tab pos="1828800" algn="l"/>
                <a:tab pos="2286000" algn="l"/>
              </a:tabLst>
              <a:defRPr sz="1200"/>
            </a:pPr>
            <a:endParaRPr/>
          </a:p>
          <a:p>
            <a:pPr algn="ctr">
              <a:tabLst>
                <a:tab pos="457200" algn="l"/>
                <a:tab pos="914400" algn="l"/>
                <a:tab pos="1371600" algn="l"/>
                <a:tab pos="1828800" algn="l"/>
                <a:tab pos="2286000" algn="l"/>
              </a:tabLst>
              <a:defRPr sz="1800"/>
            </a:pPr>
            <a:endParaRPr/>
          </a:p>
          <a:p>
            <a:pPr algn="ctr">
              <a:spcBef>
                <a:spcPts val="400"/>
              </a:spcBef>
              <a:tabLst>
                <a:tab pos="457200" algn="l"/>
                <a:tab pos="914400" algn="l"/>
                <a:tab pos="1371600" algn="l"/>
                <a:tab pos="1828800" algn="l"/>
                <a:tab pos="2286000" algn="l"/>
              </a:tabLst>
              <a:defRPr sz="1800">
                <a:solidFill>
                  <a:srgbClr val="FFCC00"/>
                </a:solidFill>
              </a:defRPr>
            </a:pPr>
            <a:r>
              <a:t>The final column shows how the need to first </a:t>
            </a:r>
            <a:r>
              <a:rPr b="1"/>
              <a:t>disassociate</a:t>
            </a:r>
            <a:r>
              <a:t> larger hydrocarbons</a:t>
            </a:r>
          </a:p>
          <a:p>
            <a:pPr algn="ctr">
              <a:spcBef>
                <a:spcPts val="400"/>
              </a:spcBef>
              <a:tabLst>
                <a:tab pos="457200" algn="l"/>
                <a:tab pos="914400" algn="l"/>
                <a:tab pos="1371600" algn="l"/>
                <a:tab pos="1828800" algn="l"/>
                <a:tab pos="2286000" algn="l"/>
              </a:tabLst>
              <a:defRPr sz="1800">
                <a:solidFill>
                  <a:srgbClr val="FFCC00"/>
                </a:solidFill>
              </a:defRPr>
            </a:pPr>
            <a:r>
              <a:t>takes an increasing bite out of their combustion heat output!</a:t>
            </a:r>
          </a:p>
        </p:txBody>
      </p:sp>
      <p:grpSp>
        <p:nvGrpSpPr>
          <p:cNvPr id="434" name="Group 14"/>
          <p:cNvGrpSpPr/>
          <p:nvPr/>
        </p:nvGrpSpPr>
        <p:grpSpPr>
          <a:xfrm>
            <a:off x="1716937" y="2719276"/>
            <a:ext cx="5748455" cy="2930786"/>
            <a:chOff x="0" y="0"/>
            <a:chExt cx="5748454" cy="2930785"/>
          </a:xfrm>
        </p:grpSpPr>
        <p:pic>
          <p:nvPicPr>
            <p:cNvPr id="432" name="Picture 10" descr="Picture 10"/>
            <p:cNvPicPr>
              <a:picLocks noChangeAspect="1"/>
            </p:cNvPicPr>
            <p:nvPr/>
          </p:nvPicPr>
          <p:blipFill>
            <a:blip r:embed="rId2"/>
            <a:stretch>
              <a:fillRect/>
            </a:stretch>
          </p:blipFill>
          <p:spPr>
            <a:xfrm>
              <a:off x="0" y="1829"/>
              <a:ext cx="1716466" cy="2928957"/>
            </a:xfrm>
            <a:prstGeom prst="rect">
              <a:avLst/>
            </a:prstGeom>
            <a:ln w="12700" cap="flat">
              <a:noFill/>
              <a:miter lim="400000"/>
            </a:ln>
            <a:effectLst/>
          </p:spPr>
        </p:pic>
        <p:pic>
          <p:nvPicPr>
            <p:cNvPr id="433" name="Picture 13" descr="Picture 13"/>
            <p:cNvPicPr>
              <a:picLocks noChangeAspect="1"/>
            </p:cNvPicPr>
            <p:nvPr/>
          </p:nvPicPr>
          <p:blipFill>
            <a:blip r:embed="rId3"/>
            <a:stretch>
              <a:fillRect/>
            </a:stretch>
          </p:blipFill>
          <p:spPr>
            <a:xfrm>
              <a:off x="1772615" y="-1"/>
              <a:ext cx="3975840" cy="2924316"/>
            </a:xfrm>
            <a:prstGeom prst="rect">
              <a:avLst/>
            </a:prstGeom>
            <a:ln w="12700" cap="flat">
              <a:noFill/>
              <a:miter lim="400000"/>
            </a:ln>
            <a:effectLst/>
          </p:spPr>
        </p:pic>
      </p:grpSp>
      <p:sp>
        <p:nvSpPr>
          <p:cNvPr id="435" name="Rectangle 5"/>
          <p:cNvSpPr txBox="1"/>
          <p:nvPr/>
        </p:nvSpPr>
        <p:spPr>
          <a:xfrm>
            <a:off x="154621" y="6593745"/>
            <a:ext cx="8901035"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https://www.sciencedirect.com/science/article/pii/S0040603199003731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38" name="Rectangle 2"/>
          <p:cNvSpPr txBox="1">
            <a:spLocks noGrp="1"/>
          </p:cNvSpPr>
          <p:nvPr>
            <p:ph type="title"/>
          </p:nvPr>
        </p:nvSpPr>
        <p:spPr>
          <a:xfrm>
            <a:off x="0" y="196753"/>
            <a:ext cx="9144000" cy="565248"/>
          </a:xfrm>
          <a:prstGeom prst="rect">
            <a:avLst/>
          </a:prstGeom>
        </p:spPr>
        <p:txBody>
          <a:bodyPr/>
          <a:lstStyle/>
          <a:p>
            <a:r>
              <a:t>Giving TWO reasons for diminished heat from more complex hydrocarbons:</a:t>
            </a:r>
          </a:p>
        </p:txBody>
      </p:sp>
      <p:sp>
        <p:nvSpPr>
          <p:cNvPr id="439" name="Rectangle 3"/>
          <p:cNvSpPr txBox="1">
            <a:spLocks noGrp="1"/>
          </p:cNvSpPr>
          <p:nvPr>
            <p:ph type="body" idx="1"/>
          </p:nvPr>
        </p:nvSpPr>
        <p:spPr>
          <a:xfrm>
            <a:off x="286587" y="1125871"/>
            <a:ext cx="8666735" cy="5602812"/>
          </a:xfrm>
          <a:prstGeom prst="rect">
            <a:avLst/>
          </a:prstGeom>
        </p:spPr>
        <p:txBody>
          <a:bodyPr/>
          <a:lstStyle/>
          <a:p>
            <a:pPr>
              <a:spcBef>
                <a:spcPts val="400"/>
              </a:spcBef>
              <a:tabLst>
                <a:tab pos="444500" algn="l"/>
                <a:tab pos="914400" algn="l"/>
                <a:tab pos="1358900" algn="l"/>
              </a:tabLst>
              <a:defRPr sz="1800"/>
            </a:pPr>
            <a:r>
              <a:t>1) More and more energy must be put into disassociating larger hydrocarbons</a:t>
            </a:r>
          </a:p>
          <a:p>
            <a:pPr>
              <a:tabLst>
                <a:tab pos="444500" algn="l"/>
                <a:tab pos="914400" algn="l"/>
                <a:tab pos="1358900" algn="l"/>
              </a:tabLst>
              <a:defRPr sz="1800"/>
            </a:pPr>
            <a:endParaRPr/>
          </a:p>
          <a:p>
            <a:pPr algn="ctr">
              <a:spcBef>
                <a:spcPts val="400"/>
              </a:spcBef>
              <a:tabLst>
                <a:tab pos="444500" algn="l"/>
                <a:tab pos="914400" algn="l"/>
                <a:tab pos="1358900" algn="l"/>
              </a:tabLst>
              <a:defRPr sz="1800"/>
            </a:pPr>
            <a:r>
              <a:t>And once disassociated and fully accessible for combustion:</a:t>
            </a:r>
          </a:p>
          <a:p>
            <a:pPr>
              <a:tabLst>
                <a:tab pos="444500" algn="l"/>
                <a:tab pos="914400" algn="l"/>
                <a:tab pos="1358900" algn="l"/>
              </a:tabLst>
              <a:defRPr sz="1800"/>
            </a:pPr>
            <a:endParaRPr/>
          </a:p>
          <a:p>
            <a:pPr>
              <a:spcBef>
                <a:spcPts val="400"/>
              </a:spcBef>
              <a:tabLst>
                <a:tab pos="444500" algn="l"/>
                <a:tab pos="914400" algn="l"/>
                <a:tab pos="1358900" algn="l"/>
              </a:tabLst>
              <a:defRPr sz="1800"/>
            </a:pPr>
            <a:r>
              <a:t>2) The energy put into </a:t>
            </a:r>
            <a:r>
              <a:rPr b="1"/>
              <a:t>breaking</a:t>
            </a:r>
            <a:r>
              <a:t> a larger hydrocarbon's bonds increases faster </a:t>
            </a:r>
          </a:p>
          <a:p>
            <a:pPr>
              <a:tabLst>
                <a:tab pos="444500" algn="l"/>
                <a:tab pos="914400" algn="l"/>
                <a:tab pos="1358900" algn="l"/>
              </a:tabLst>
              <a:defRPr sz="700"/>
            </a:pPr>
            <a:endParaRPr/>
          </a:p>
          <a:p>
            <a:pPr>
              <a:spcBef>
                <a:spcPts val="400"/>
              </a:spcBef>
              <a:tabLst>
                <a:tab pos="444500" algn="l"/>
                <a:tab pos="914400" algn="l"/>
                <a:tab pos="1358900" algn="l"/>
              </a:tabLst>
              <a:defRPr sz="1800"/>
            </a:pPr>
            <a:r>
              <a:t>	than the energy released in </a:t>
            </a:r>
            <a:r>
              <a:rPr b="1"/>
              <a:t>making</a:t>
            </a:r>
            <a:r>
              <a:t> the bonds of its combustion products</a:t>
            </a:r>
          </a:p>
          <a:p>
            <a:pPr>
              <a:tabLst>
                <a:tab pos="444500" algn="l"/>
                <a:tab pos="914400" algn="l"/>
                <a:tab pos="1358900" algn="l"/>
              </a:tabLst>
              <a:defRPr sz="1800"/>
            </a:pPr>
            <a:endParaRPr/>
          </a:p>
          <a:p>
            <a:pPr algn="ctr">
              <a:spcBef>
                <a:spcPts val="400"/>
              </a:spcBef>
              <a:tabLst>
                <a:tab pos="444500" algn="l"/>
                <a:tab pos="914400" algn="l"/>
                <a:tab pos="1358900" algn="l"/>
              </a:tabLst>
              <a:defRPr sz="1800"/>
            </a:pPr>
            <a:r>
              <a:t>Thus: </a:t>
            </a:r>
          </a:p>
          <a:p>
            <a:pPr>
              <a:tabLst>
                <a:tab pos="444500" algn="l"/>
                <a:tab pos="914400" algn="l"/>
                <a:tab pos="1358900" algn="l"/>
              </a:tabLst>
              <a:defRPr sz="1800"/>
            </a:pPr>
            <a:endParaRPr/>
          </a:p>
          <a:p>
            <a:pPr algn="ctr">
              <a:spcBef>
                <a:spcPts val="400"/>
              </a:spcBef>
              <a:tabLst>
                <a:tab pos="444500" algn="l"/>
                <a:tab pos="914400" algn="l"/>
                <a:tab pos="1358900" algn="l"/>
              </a:tabLst>
              <a:defRPr sz="1800" b="1">
                <a:solidFill>
                  <a:srgbClr val="FFCC00"/>
                </a:solidFill>
              </a:defRPr>
            </a:pPr>
            <a:r>
              <a:t>INCREASINGLY complex hydrocarbon have a strong tendency </a:t>
            </a:r>
          </a:p>
          <a:p>
            <a:pPr algn="ctr">
              <a:tabLst>
                <a:tab pos="444500" algn="l"/>
                <a:tab pos="914400" algn="l"/>
                <a:tab pos="1358900" algn="l"/>
              </a:tabLst>
              <a:defRPr sz="800" b="1">
                <a:solidFill>
                  <a:srgbClr val="FFCC00"/>
                </a:solidFill>
              </a:defRPr>
            </a:pPr>
            <a:endParaRPr/>
          </a:p>
          <a:p>
            <a:pPr algn="ctr">
              <a:spcBef>
                <a:spcPts val="400"/>
              </a:spcBef>
              <a:tabLst>
                <a:tab pos="444500" algn="l"/>
                <a:tab pos="914400" algn="l"/>
                <a:tab pos="1358900" algn="l"/>
              </a:tabLst>
              <a:defRPr sz="1800" b="1">
                <a:solidFill>
                  <a:srgbClr val="FFCC00"/>
                </a:solidFill>
              </a:defRPr>
            </a:pPr>
            <a:r>
              <a:t>to yield DECREASING net combustion energy per mass</a:t>
            </a:r>
          </a:p>
          <a:p>
            <a:pPr algn="ctr">
              <a:tabLst>
                <a:tab pos="444500" algn="l"/>
                <a:tab pos="914400" algn="l"/>
                <a:tab pos="1358900" algn="l"/>
              </a:tabLst>
              <a:defRPr sz="2800" b="1"/>
            </a:pPr>
            <a:endParaRPr/>
          </a:p>
          <a:p>
            <a:pPr algn="ctr">
              <a:spcBef>
                <a:spcPts val="400"/>
              </a:spcBef>
              <a:tabLst>
                <a:tab pos="444500" algn="l"/>
                <a:tab pos="914400" algn="l"/>
                <a:tab pos="1358900" algn="l"/>
              </a:tabLst>
              <a:defRPr sz="1800" b="1"/>
            </a:pPr>
            <a:r>
              <a:t>And POWER PLANT hydrocarbon fuels can be VERY complex:</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Rectangle 5"/>
          <p:cNvSpPr txBox="1"/>
          <p:nvPr/>
        </p:nvSpPr>
        <p:spPr>
          <a:xfrm>
            <a:off x="187738" y="6140545"/>
            <a:ext cx="8651463" cy="696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1) Sources: A variety of energy system textbooks, particularly: Introduction to Energy &amp; the Environment by Edward S. Rubin</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2) https://www.uniongas.com/about-us/about-natural-gas/chemical-composition-of-natural-gas </a:t>
            </a:r>
            <a:endParaRPr sz="1200">
              <a:solidFill>
                <a:srgbClr val="E5FFFF"/>
              </a:solidFill>
            </a:endParaRP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Middle figure adapted from  http://energy.usgs.gov/GeochemistryGeophysics/GeochemistryResearch/OrganicOriginsofPetroleum.aspx</a:t>
            </a:r>
          </a:p>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r>
              <a:t>Bottom figure from: https://www.sciencedirect.com/science/article/abs/pii/S1004954116304359</a:t>
            </a:r>
          </a:p>
        </p:txBody>
      </p:sp>
      <p:sp>
        <p:nvSpPr>
          <p:cNvPr id="442" name="Rectangle 2"/>
          <p:cNvSpPr txBox="1">
            <a:spLocks noGrp="1"/>
          </p:cNvSpPr>
          <p:nvPr>
            <p:ph type="title"/>
          </p:nvPr>
        </p:nvSpPr>
        <p:spPr>
          <a:xfrm>
            <a:off x="0" y="97365"/>
            <a:ext cx="9144000" cy="474134"/>
          </a:xfrm>
          <a:prstGeom prst="rect">
            <a:avLst/>
          </a:prstGeom>
        </p:spPr>
        <p:txBody>
          <a:bodyPr/>
          <a:lstStyle/>
          <a:p>
            <a:r>
              <a:t>Complexity of the common power plant fuels vs. net combustion energies: </a:t>
            </a:r>
            <a:r>
              <a:rPr baseline="30000"/>
              <a:t>1</a:t>
            </a:r>
            <a:r>
              <a:t> </a:t>
            </a:r>
          </a:p>
        </p:txBody>
      </p:sp>
      <p:sp>
        <p:nvSpPr>
          <p:cNvPr id="443" name="Rectangle 3"/>
          <p:cNvSpPr txBox="1">
            <a:spLocks noGrp="1"/>
          </p:cNvSpPr>
          <p:nvPr>
            <p:ph type="body" sz="quarter" idx="1"/>
          </p:nvPr>
        </p:nvSpPr>
        <p:spPr>
          <a:xfrm>
            <a:off x="18786" y="1170044"/>
            <a:ext cx="1753612" cy="4517912"/>
          </a:xfrm>
          <a:prstGeom prst="rect">
            <a:avLst/>
          </a:prstGeom>
        </p:spPr>
        <p:txBody>
          <a:bodyPr/>
          <a:lstStyle/>
          <a:p>
            <a:pPr algn="ctr">
              <a:spcBef>
                <a:spcPts val="400"/>
              </a:spcBef>
              <a:tabLst>
                <a:tab pos="457200" algn="l"/>
                <a:tab pos="914400" algn="l"/>
                <a:tab pos="1371600" algn="l"/>
                <a:tab pos="1828800" algn="l"/>
                <a:tab pos="2286000" algn="l"/>
                <a:tab pos="4394200" algn="l"/>
              </a:tabLst>
              <a:defRPr sz="1800" b="1">
                <a:solidFill>
                  <a:srgbClr val="FFCC00"/>
                </a:solidFill>
              </a:defRPr>
            </a:pPr>
            <a:r>
              <a:t>Natural Gas:</a:t>
            </a:r>
          </a:p>
          <a:p>
            <a:pPr algn="ctr">
              <a:spcBef>
                <a:spcPts val="400"/>
              </a:spcBef>
              <a:tabLst>
                <a:tab pos="457200" algn="l"/>
                <a:tab pos="914400" algn="l"/>
                <a:tab pos="1371600" algn="l"/>
                <a:tab pos="1828800" algn="l"/>
                <a:tab pos="2286000" algn="l"/>
                <a:tab pos="4394200" algn="l"/>
              </a:tabLst>
              <a:defRPr sz="1800"/>
            </a:pPr>
            <a:r>
              <a:t>				</a:t>
            </a:r>
          </a:p>
          <a:p>
            <a:pPr algn="ctr">
              <a:tabLst>
                <a:tab pos="457200" algn="l"/>
                <a:tab pos="914400" algn="l"/>
                <a:tab pos="1371600" algn="l"/>
                <a:tab pos="1828800" algn="l"/>
                <a:tab pos="2286000" algn="l"/>
                <a:tab pos="4394200" algn="l"/>
              </a:tabLst>
              <a:defRPr sz="1800"/>
            </a:pPr>
            <a:endParaRPr/>
          </a:p>
          <a:p>
            <a:pPr algn="ctr">
              <a:spcBef>
                <a:spcPts val="400"/>
              </a:spcBef>
              <a:tabLst>
                <a:tab pos="457200" algn="l"/>
                <a:tab pos="914400" algn="l"/>
                <a:tab pos="1371600" algn="l"/>
                <a:tab pos="1828800" algn="l"/>
                <a:tab pos="2286000" algn="l"/>
                <a:tab pos="4394200" algn="l"/>
              </a:tabLst>
              <a:defRPr sz="1800"/>
            </a:pPr>
            <a:r>
              <a:t>						</a:t>
            </a:r>
          </a:p>
          <a:p>
            <a:pPr algn="ctr">
              <a:tabLst>
                <a:tab pos="457200" algn="l"/>
                <a:tab pos="914400" algn="l"/>
                <a:tab pos="1371600" algn="l"/>
                <a:tab pos="1828800" algn="l"/>
                <a:tab pos="2286000" algn="l"/>
                <a:tab pos="4457700" algn="l"/>
              </a:tabLst>
              <a:defRPr sz="500"/>
            </a:pPr>
            <a:endParaRPr/>
          </a:p>
          <a:p>
            <a:pPr algn="ctr">
              <a:spcBef>
                <a:spcPts val="400"/>
              </a:spcBef>
              <a:tabLst>
                <a:tab pos="457200" algn="l"/>
                <a:tab pos="914400" algn="l"/>
                <a:tab pos="1371600" algn="l"/>
                <a:tab pos="1828800" algn="l"/>
                <a:tab pos="2286000" algn="l"/>
                <a:tab pos="4394200" algn="l"/>
              </a:tabLst>
              <a:defRPr sz="1800" b="1">
                <a:solidFill>
                  <a:srgbClr val="FFCC00"/>
                </a:solidFill>
              </a:defRPr>
            </a:pPr>
            <a:r>
              <a:t>Fuel oil:</a:t>
            </a:r>
            <a:r>
              <a:rPr b="0">
                <a:solidFill>
                  <a:srgbClr val="FFFFFF"/>
                </a:solidFill>
              </a:rPr>
              <a:t>	</a:t>
            </a:r>
          </a:p>
          <a:p>
            <a:pPr algn="ctr">
              <a:spcBef>
                <a:spcPts val="400"/>
              </a:spcBef>
              <a:tabLst>
                <a:tab pos="457200" algn="l"/>
                <a:tab pos="914400" algn="l"/>
                <a:tab pos="1371600" algn="l"/>
                <a:tab pos="1828800" algn="l"/>
                <a:tab pos="2286000" algn="l"/>
                <a:tab pos="4394200" algn="l"/>
              </a:tabLst>
              <a:defRPr sz="1800" b="1">
                <a:solidFill>
                  <a:srgbClr val="FFCC00"/>
                </a:solidFill>
              </a:defRPr>
            </a:pPr>
            <a:endParaRPr b="0">
              <a:solidFill>
                <a:srgbClr val="FFFFFF"/>
              </a:solidFill>
            </a:endParaRPr>
          </a:p>
          <a:p>
            <a:pPr algn="ctr">
              <a:spcBef>
                <a:spcPts val="400"/>
              </a:spcBef>
              <a:tabLst>
                <a:tab pos="457200" algn="l"/>
                <a:tab pos="914400" algn="l"/>
                <a:tab pos="1371600" algn="l"/>
                <a:tab pos="1828800" algn="l"/>
                <a:tab pos="2286000" algn="l"/>
                <a:tab pos="4394200" algn="l"/>
              </a:tabLst>
              <a:defRPr sz="1800" b="1">
                <a:solidFill>
                  <a:srgbClr val="FFCC00"/>
                </a:solidFill>
              </a:defRPr>
            </a:pPr>
            <a:r>
              <a:rPr b="0">
                <a:solidFill>
                  <a:srgbClr val="FFFFFF"/>
                </a:solidFill>
              </a:rPr>
              <a:t>		</a:t>
            </a:r>
          </a:p>
          <a:p>
            <a:pPr algn="ctr">
              <a:tabLst>
                <a:tab pos="457200" algn="l"/>
                <a:tab pos="914400" algn="l"/>
                <a:tab pos="1371600" algn="l"/>
                <a:tab pos="1828800" algn="l"/>
                <a:tab pos="2286000" algn="l"/>
                <a:tab pos="4457700" algn="l"/>
              </a:tabLst>
              <a:defRPr sz="1800"/>
            </a:pPr>
            <a:endParaRPr b="0">
              <a:solidFill>
                <a:srgbClr val="FFFFFF"/>
              </a:solidFill>
            </a:endParaRPr>
          </a:p>
          <a:p>
            <a:pPr algn="ctr">
              <a:tabLst>
                <a:tab pos="457200" algn="l"/>
                <a:tab pos="914400" algn="l"/>
                <a:tab pos="1371600" algn="l"/>
                <a:tab pos="1828800" algn="l"/>
                <a:tab pos="2286000" algn="l"/>
                <a:tab pos="4457700" algn="l"/>
              </a:tabLst>
              <a:defRPr sz="1800"/>
            </a:pPr>
            <a:endParaRPr b="0">
              <a:solidFill>
                <a:srgbClr val="FFFFFF"/>
              </a:solidFill>
            </a:endParaRPr>
          </a:p>
          <a:p>
            <a:pPr algn="ctr">
              <a:tabLst>
                <a:tab pos="457200" algn="l"/>
                <a:tab pos="914400" algn="l"/>
                <a:tab pos="1371600" algn="l"/>
                <a:tab pos="1828800" algn="l"/>
                <a:tab pos="2286000" algn="l"/>
                <a:tab pos="4457700" algn="l"/>
              </a:tabLst>
            </a:pPr>
            <a:endParaRPr b="0">
              <a:solidFill>
                <a:srgbClr val="FFFFFF"/>
              </a:solidFill>
            </a:endParaRPr>
          </a:p>
          <a:p>
            <a:pPr algn="ctr">
              <a:spcBef>
                <a:spcPts val="400"/>
              </a:spcBef>
              <a:tabLst>
                <a:tab pos="457200" algn="l"/>
                <a:tab pos="914400" algn="l"/>
                <a:tab pos="1371600" algn="l"/>
                <a:tab pos="1828800" algn="l"/>
                <a:tab pos="2286000" algn="l"/>
                <a:tab pos="4394200" algn="l"/>
              </a:tabLst>
              <a:defRPr sz="1800" b="1">
                <a:solidFill>
                  <a:srgbClr val="FFCC00"/>
                </a:solidFill>
              </a:defRPr>
            </a:pPr>
            <a:r>
              <a:t>Bituminous</a:t>
            </a:r>
          </a:p>
          <a:p>
            <a:pPr algn="ctr">
              <a:spcBef>
                <a:spcPts val="400"/>
              </a:spcBef>
              <a:tabLst>
                <a:tab pos="457200" algn="l"/>
                <a:tab pos="914400" algn="l"/>
                <a:tab pos="1371600" algn="l"/>
                <a:tab pos="1828800" algn="l"/>
                <a:tab pos="2286000" algn="l"/>
                <a:tab pos="4394200" algn="l"/>
              </a:tabLst>
              <a:defRPr sz="1800" b="1">
                <a:solidFill>
                  <a:srgbClr val="FFCC00"/>
                </a:solidFill>
              </a:defRPr>
            </a:pPr>
            <a:r>
              <a:t>Coal:</a:t>
            </a:r>
          </a:p>
        </p:txBody>
      </p:sp>
      <p:pic>
        <p:nvPicPr>
          <p:cNvPr id="444" name="Picture 17" descr="Picture 17"/>
          <p:cNvPicPr>
            <a:picLocks noChangeAspect="1"/>
          </p:cNvPicPr>
          <p:nvPr/>
        </p:nvPicPr>
        <p:blipFill>
          <a:blip r:embed="rId2"/>
          <a:stretch>
            <a:fillRect/>
          </a:stretch>
        </p:blipFill>
        <p:spPr>
          <a:xfrm>
            <a:off x="1739427" y="4372943"/>
            <a:ext cx="2181480" cy="1634449"/>
          </a:xfrm>
          <a:prstGeom prst="rect">
            <a:avLst/>
          </a:prstGeom>
          <a:ln w="12700">
            <a:miter lim="400000"/>
          </a:ln>
        </p:spPr>
      </p:pic>
      <p:pic>
        <p:nvPicPr>
          <p:cNvPr id="445" name="Picture 18" descr="Picture 18"/>
          <p:cNvPicPr>
            <a:picLocks noChangeAspect="1"/>
          </p:cNvPicPr>
          <p:nvPr/>
        </p:nvPicPr>
        <p:blipFill>
          <a:blip r:embed="rId3"/>
          <a:stretch>
            <a:fillRect/>
          </a:stretch>
        </p:blipFill>
        <p:spPr>
          <a:xfrm>
            <a:off x="1766994" y="2435119"/>
            <a:ext cx="2159875" cy="1758060"/>
          </a:xfrm>
          <a:prstGeom prst="rect">
            <a:avLst/>
          </a:prstGeom>
          <a:ln w="12700">
            <a:miter lim="400000"/>
          </a:ln>
        </p:spPr>
      </p:pic>
      <p:sp>
        <p:nvSpPr>
          <p:cNvPr id="446" name="Rectangle 3"/>
          <p:cNvSpPr txBox="1"/>
          <p:nvPr/>
        </p:nvSpPr>
        <p:spPr>
          <a:xfrm>
            <a:off x="4069526" y="847576"/>
            <a:ext cx="5074473" cy="6899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57200" algn="l"/>
                <a:tab pos="914400" algn="l"/>
                <a:tab pos="1371600" algn="l"/>
                <a:tab pos="1828800" algn="l"/>
                <a:tab pos="2286000" algn="l"/>
                <a:tab pos="4394200" algn="l"/>
              </a:tabLst>
              <a:defRPr>
                <a:solidFill>
                  <a:srgbClr val="FFFFFF"/>
                </a:solidFill>
                <a:effectLst>
                  <a:outerShdw blurRad="38100" dist="38100" dir="2700000" rotWithShape="0">
                    <a:srgbClr val="000000"/>
                  </a:outerShdw>
                </a:effectLst>
                <a:latin typeface="+mj-lt"/>
                <a:ea typeface="+mj-ea"/>
                <a:cs typeface="+mj-cs"/>
                <a:sym typeface="Arial"/>
              </a:defRPr>
            </a:pPr>
            <a:r>
              <a:t>Gas</a:t>
            </a:r>
            <a:r>
              <a:rPr b="0"/>
              <a:t> (87 to 97% Methane - typically 93.9%) </a:t>
            </a:r>
            <a:r>
              <a:rPr b="0" baseline="30000"/>
              <a:t>2</a:t>
            </a:r>
          </a:p>
          <a:p>
            <a:pPr>
              <a:spcBef>
                <a:spcPts val="400"/>
              </a:spcBef>
              <a:tabLst>
                <a:tab pos="457200" algn="l"/>
                <a:tab pos="914400" algn="l"/>
                <a:tab pos="1371600" algn="l"/>
                <a:tab pos="1828800" algn="l"/>
                <a:tab pos="2286000" algn="l"/>
                <a:tab pos="43942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b="0" baseline="30000"/>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Zero disassociation Energy</a:t>
            </a:r>
          </a:p>
          <a:p>
            <a:pPr>
              <a:spcBef>
                <a:spcPts val="400"/>
              </a:spcBef>
              <a:tabLst>
                <a:tab pos="457200" algn="l"/>
                <a:tab pos="914400" algn="l"/>
                <a:tab pos="1371600" algn="l"/>
                <a:tab pos="1828800" algn="l"/>
                <a:tab pos="2286000" algn="l"/>
                <a:tab pos="43942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Net combustion Energy:  </a:t>
            </a:r>
            <a:r>
              <a:rPr b="1">
                <a:solidFill>
                  <a:srgbClr val="FFCC00"/>
                </a:solidFill>
              </a:rPr>
              <a:t>54.4 MJ / kg</a:t>
            </a:r>
          </a:p>
          <a:p>
            <a:pPr>
              <a:spcBef>
                <a:spcPts val="400"/>
              </a:spcBef>
              <a:tabLst>
                <a:tab pos="457200" algn="l"/>
                <a:tab pos="914400" algn="l"/>
                <a:tab pos="1371600" algn="l"/>
                <a:tab pos="1828800" algn="l"/>
                <a:tab pos="2286000" algn="l"/>
                <a:tab pos="44577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 pos="44577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Complex</a:t>
            </a:r>
            <a:r>
              <a:rPr b="1"/>
              <a:t> liquid</a:t>
            </a:r>
          </a:p>
          <a:p>
            <a:pPr>
              <a:spcBef>
                <a:spcPts val="400"/>
              </a:spcBef>
              <a:tabLst>
                <a:tab pos="457200" algn="l"/>
                <a:tab pos="914400" algn="l"/>
                <a:tab pos="1371600" algn="l"/>
                <a:tab pos="1828800" algn="l"/>
                <a:tab pos="2286000" algn="l"/>
                <a:tab pos="4394200" algn="l"/>
              </a:tabLst>
              <a:defRPr sz="70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Medium disassociation energy</a:t>
            </a:r>
          </a:p>
          <a:p>
            <a:pPr>
              <a:spcBef>
                <a:spcPts val="400"/>
              </a:spcBef>
              <a:tabLst>
                <a:tab pos="457200" algn="l"/>
                <a:tab pos="914400" algn="l"/>
                <a:tab pos="1371600" algn="l"/>
                <a:tab pos="1828800" algn="l"/>
                <a:tab pos="2286000" algn="l"/>
                <a:tab pos="43942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Net combustion energy:  </a:t>
            </a:r>
            <a:r>
              <a:rPr b="1">
                <a:solidFill>
                  <a:srgbClr val="FFCC00"/>
                </a:solidFill>
              </a:rPr>
              <a:t>45 MJ / kg</a:t>
            </a:r>
          </a:p>
          <a:p>
            <a:pPr>
              <a:spcBef>
                <a:spcPts val="400"/>
              </a:spcBef>
              <a:tabLst>
                <a:tab pos="457200" algn="l"/>
                <a:tab pos="914400" algn="l"/>
                <a:tab pos="1371600" algn="l"/>
                <a:tab pos="1828800" algn="l"/>
                <a:tab pos="2286000" algn="l"/>
                <a:tab pos="44577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 pos="4457700" algn="l"/>
              </a:tabLst>
              <a:defRPr sz="2000"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Extremely complex </a:t>
            </a:r>
            <a:r>
              <a:rPr b="1"/>
              <a:t>solid</a:t>
            </a:r>
          </a:p>
          <a:p>
            <a:pPr>
              <a:spcBef>
                <a:spcPts val="400"/>
              </a:spcBef>
              <a:tabLst>
                <a:tab pos="457200" algn="l"/>
                <a:tab pos="914400" algn="l"/>
                <a:tab pos="1371600" algn="l"/>
                <a:tab pos="1828800" algn="l"/>
                <a:tab pos="2286000" algn="l"/>
                <a:tab pos="4394200" algn="l"/>
              </a:tabLst>
              <a:defRPr sz="70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Large dissassociation energy</a:t>
            </a:r>
          </a:p>
          <a:p>
            <a:pPr>
              <a:spcBef>
                <a:spcPts val="400"/>
              </a:spcBef>
              <a:tabLst>
                <a:tab pos="457200" algn="l"/>
                <a:tab pos="914400" algn="l"/>
                <a:tab pos="1371600" algn="l"/>
                <a:tab pos="1828800" algn="l"/>
                <a:tab pos="2286000" algn="l"/>
                <a:tab pos="4394200" algn="l"/>
              </a:tabLst>
              <a:defRPr sz="7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57200" algn="l"/>
                <a:tab pos="914400" algn="l"/>
                <a:tab pos="1371600" algn="l"/>
                <a:tab pos="1828800" algn="l"/>
                <a:tab pos="2286000" algn="l"/>
                <a:tab pos="4394200" algn="l"/>
              </a:tabLst>
              <a:defRPr b="0">
                <a:solidFill>
                  <a:srgbClr val="FFFFFF"/>
                </a:solidFill>
                <a:effectLst>
                  <a:outerShdw blurRad="38100" dist="38100" dir="2700000" rotWithShape="0">
                    <a:srgbClr val="000000"/>
                  </a:outerShdw>
                </a:effectLst>
                <a:latin typeface="+mj-lt"/>
                <a:ea typeface="+mj-ea"/>
                <a:cs typeface="+mj-cs"/>
                <a:sym typeface="Arial"/>
              </a:defRPr>
            </a:pPr>
            <a:r>
              <a:t>	Net combustion energy:  </a:t>
            </a:r>
            <a:r>
              <a:rPr b="1">
                <a:solidFill>
                  <a:srgbClr val="FFCC00"/>
                </a:solidFill>
              </a:rPr>
              <a:t>29 MJ / kg</a:t>
            </a: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endParaRPr b="1">
              <a:solidFill>
                <a:srgbClr val="FFCC00"/>
              </a:solidFill>
            </a:endParaRPr>
          </a:p>
        </p:txBody>
      </p:sp>
      <p:grpSp>
        <p:nvGrpSpPr>
          <p:cNvPr id="459" name="Group 23"/>
          <p:cNvGrpSpPr/>
          <p:nvPr/>
        </p:nvGrpSpPr>
        <p:grpSpPr>
          <a:xfrm>
            <a:off x="1778030" y="750962"/>
            <a:ext cx="2214079" cy="1468781"/>
            <a:chOff x="0" y="0"/>
            <a:chExt cx="2214077" cy="1468780"/>
          </a:xfrm>
        </p:grpSpPr>
        <p:grpSp>
          <p:nvGrpSpPr>
            <p:cNvPr id="457" name="Group 20"/>
            <p:cNvGrpSpPr/>
            <p:nvPr/>
          </p:nvGrpSpPr>
          <p:grpSpPr>
            <a:xfrm>
              <a:off x="-1" y="0"/>
              <a:ext cx="2214079" cy="1468781"/>
              <a:chOff x="0" y="0"/>
              <a:chExt cx="2214077" cy="1468780"/>
            </a:xfrm>
          </p:grpSpPr>
          <p:sp>
            <p:nvSpPr>
              <p:cNvPr id="447" name="Rectangle 19"/>
              <p:cNvSpPr/>
              <p:nvPr/>
            </p:nvSpPr>
            <p:spPr>
              <a:xfrm>
                <a:off x="0" y="0"/>
                <a:ext cx="2170730" cy="1468781"/>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448" name="Picture 6" descr="Picture 6"/>
              <p:cNvPicPr>
                <a:picLocks noChangeAspect="1"/>
              </p:cNvPicPr>
              <p:nvPr/>
            </p:nvPicPr>
            <p:blipFill>
              <a:blip r:embed="rId4"/>
              <a:stretch>
                <a:fillRect/>
              </a:stretch>
            </p:blipFill>
            <p:spPr>
              <a:xfrm>
                <a:off x="43805" y="495564"/>
                <a:ext cx="316364" cy="352936"/>
              </a:xfrm>
              <a:prstGeom prst="rect">
                <a:avLst/>
              </a:prstGeom>
              <a:ln w="12700" cap="flat">
                <a:noFill/>
                <a:miter lim="400000"/>
              </a:ln>
              <a:effectLst/>
            </p:spPr>
          </p:pic>
          <p:pic>
            <p:nvPicPr>
              <p:cNvPr id="449" name="Picture 8" descr="Picture 8"/>
              <p:cNvPicPr>
                <a:picLocks noChangeAspect="1"/>
              </p:cNvPicPr>
              <p:nvPr/>
            </p:nvPicPr>
            <p:blipFill>
              <a:blip r:embed="rId4"/>
              <a:stretch>
                <a:fillRect/>
              </a:stretch>
            </p:blipFill>
            <p:spPr>
              <a:xfrm rot="1881561">
                <a:off x="460417" y="140474"/>
                <a:ext cx="316363" cy="352937"/>
              </a:xfrm>
              <a:prstGeom prst="rect">
                <a:avLst/>
              </a:prstGeom>
              <a:ln w="12700" cap="flat">
                <a:noFill/>
                <a:miter lim="400000"/>
              </a:ln>
              <a:effectLst/>
            </p:spPr>
          </p:pic>
          <p:pic>
            <p:nvPicPr>
              <p:cNvPr id="450" name="Picture 9" descr="Picture 9"/>
              <p:cNvPicPr>
                <a:picLocks noChangeAspect="1"/>
              </p:cNvPicPr>
              <p:nvPr/>
            </p:nvPicPr>
            <p:blipFill>
              <a:blip r:embed="rId4"/>
              <a:stretch>
                <a:fillRect/>
              </a:stretch>
            </p:blipFill>
            <p:spPr>
              <a:xfrm rot="19900681">
                <a:off x="633684" y="668475"/>
                <a:ext cx="316364" cy="352936"/>
              </a:xfrm>
              <a:prstGeom prst="rect">
                <a:avLst/>
              </a:prstGeom>
              <a:ln w="12700" cap="flat">
                <a:noFill/>
                <a:miter lim="400000"/>
              </a:ln>
              <a:effectLst/>
            </p:spPr>
          </p:pic>
          <p:pic>
            <p:nvPicPr>
              <p:cNvPr id="451" name="Picture 11" descr="Picture 11"/>
              <p:cNvPicPr>
                <a:picLocks noChangeAspect="1"/>
              </p:cNvPicPr>
              <p:nvPr/>
            </p:nvPicPr>
            <p:blipFill>
              <a:blip r:embed="rId4"/>
              <a:stretch>
                <a:fillRect/>
              </a:stretch>
            </p:blipFill>
            <p:spPr>
              <a:xfrm rot="1881561">
                <a:off x="224852" y="910186"/>
                <a:ext cx="316364" cy="352936"/>
              </a:xfrm>
              <a:prstGeom prst="rect">
                <a:avLst/>
              </a:prstGeom>
              <a:ln w="12700" cap="flat">
                <a:noFill/>
                <a:miter lim="400000"/>
              </a:ln>
              <a:effectLst/>
            </p:spPr>
          </p:pic>
          <p:pic>
            <p:nvPicPr>
              <p:cNvPr id="452" name="Picture 12" descr="Picture 12"/>
              <p:cNvPicPr>
                <a:picLocks noChangeAspect="1"/>
              </p:cNvPicPr>
              <p:nvPr/>
            </p:nvPicPr>
            <p:blipFill>
              <a:blip r:embed="rId4"/>
              <a:stretch>
                <a:fillRect/>
              </a:stretch>
            </p:blipFill>
            <p:spPr>
              <a:xfrm>
                <a:off x="1044416" y="930627"/>
                <a:ext cx="316363" cy="352936"/>
              </a:xfrm>
              <a:prstGeom prst="rect">
                <a:avLst/>
              </a:prstGeom>
              <a:ln w="12700" cap="flat">
                <a:noFill/>
                <a:miter lim="400000"/>
              </a:ln>
              <a:effectLst/>
            </p:spPr>
          </p:pic>
          <p:pic>
            <p:nvPicPr>
              <p:cNvPr id="453" name="Picture 13" descr="Picture 13"/>
              <p:cNvPicPr>
                <a:picLocks noChangeAspect="1"/>
              </p:cNvPicPr>
              <p:nvPr/>
            </p:nvPicPr>
            <p:blipFill>
              <a:blip r:embed="rId4"/>
              <a:stretch>
                <a:fillRect/>
              </a:stretch>
            </p:blipFill>
            <p:spPr>
              <a:xfrm rot="1881561">
                <a:off x="1470760" y="101437"/>
                <a:ext cx="316364" cy="352937"/>
              </a:xfrm>
              <a:prstGeom prst="rect">
                <a:avLst/>
              </a:prstGeom>
              <a:ln w="12700" cap="flat">
                <a:noFill/>
                <a:miter lim="400000"/>
              </a:ln>
              <a:effectLst/>
            </p:spPr>
          </p:pic>
          <p:pic>
            <p:nvPicPr>
              <p:cNvPr id="454" name="Picture 14" descr="Picture 14"/>
              <p:cNvPicPr>
                <a:picLocks noChangeAspect="1"/>
              </p:cNvPicPr>
              <p:nvPr/>
            </p:nvPicPr>
            <p:blipFill>
              <a:blip r:embed="rId4"/>
              <a:stretch>
                <a:fillRect/>
              </a:stretch>
            </p:blipFill>
            <p:spPr>
              <a:xfrm rot="19900681">
                <a:off x="1381208" y="610844"/>
                <a:ext cx="316364" cy="352937"/>
              </a:xfrm>
              <a:prstGeom prst="rect">
                <a:avLst/>
              </a:prstGeom>
              <a:ln w="12700" cap="flat">
                <a:noFill/>
                <a:miter lim="400000"/>
              </a:ln>
              <a:effectLst/>
            </p:spPr>
          </p:pic>
          <p:pic>
            <p:nvPicPr>
              <p:cNvPr id="455" name="Picture 15" descr="Picture 15"/>
              <p:cNvPicPr>
                <a:picLocks noChangeAspect="1"/>
              </p:cNvPicPr>
              <p:nvPr/>
            </p:nvPicPr>
            <p:blipFill>
              <a:blip r:embed="rId4"/>
              <a:stretch>
                <a:fillRect/>
              </a:stretch>
            </p:blipFill>
            <p:spPr>
              <a:xfrm rot="15864988">
                <a:off x="1612187" y="1002277"/>
                <a:ext cx="302124" cy="369570"/>
              </a:xfrm>
              <a:prstGeom prst="rect">
                <a:avLst/>
              </a:prstGeom>
              <a:ln w="12700" cap="flat">
                <a:noFill/>
                <a:miter lim="400000"/>
              </a:ln>
              <a:effectLst/>
            </p:spPr>
          </p:pic>
          <p:pic>
            <p:nvPicPr>
              <p:cNvPr id="456" name="Picture 16" descr="Picture 16"/>
              <p:cNvPicPr>
                <a:picLocks noChangeAspect="1"/>
              </p:cNvPicPr>
              <p:nvPr/>
            </p:nvPicPr>
            <p:blipFill>
              <a:blip r:embed="rId4"/>
              <a:stretch>
                <a:fillRect/>
              </a:stretch>
            </p:blipFill>
            <p:spPr>
              <a:xfrm rot="1881561">
                <a:off x="1828987" y="313384"/>
                <a:ext cx="316363" cy="352937"/>
              </a:xfrm>
              <a:prstGeom prst="rect">
                <a:avLst/>
              </a:prstGeom>
              <a:ln w="12700" cap="flat">
                <a:noFill/>
                <a:miter lim="400000"/>
              </a:ln>
              <a:effectLst/>
            </p:spPr>
          </p:pic>
        </p:grpSp>
        <p:pic>
          <p:nvPicPr>
            <p:cNvPr id="458" name="Picture 22" descr="Picture 22"/>
            <p:cNvPicPr>
              <a:picLocks noChangeAspect="1"/>
            </p:cNvPicPr>
            <p:nvPr/>
          </p:nvPicPr>
          <p:blipFill>
            <a:blip r:embed="rId5"/>
            <a:stretch>
              <a:fillRect/>
            </a:stretch>
          </p:blipFill>
          <p:spPr>
            <a:xfrm rot="3419921">
              <a:off x="858047" y="240994"/>
              <a:ext cx="533401" cy="378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2"/>
          <p:cNvSpPr txBox="1">
            <a:spLocks noGrp="1"/>
          </p:cNvSpPr>
          <p:nvPr>
            <p:ph type="title"/>
          </p:nvPr>
        </p:nvSpPr>
        <p:spPr>
          <a:xfrm>
            <a:off x="304800" y="76199"/>
            <a:ext cx="8534400" cy="675219"/>
          </a:xfrm>
          <a:prstGeom prst="rect">
            <a:avLst/>
          </a:prstGeom>
        </p:spPr>
        <p:txBody>
          <a:bodyPr/>
          <a:lstStyle/>
          <a:p>
            <a:r>
              <a:t>Why the complexity?  Why the apparent confusion?</a:t>
            </a:r>
          </a:p>
        </p:txBody>
      </p:sp>
      <p:sp>
        <p:nvSpPr>
          <p:cNvPr id="135" name="Rectangle 3"/>
          <p:cNvSpPr txBox="1">
            <a:spLocks noGrp="1"/>
          </p:cNvSpPr>
          <p:nvPr>
            <p:ph type="body" idx="1"/>
          </p:nvPr>
        </p:nvSpPr>
        <p:spPr>
          <a:xfrm>
            <a:off x="129212" y="810687"/>
            <a:ext cx="9014787" cy="5738097"/>
          </a:xfrm>
          <a:prstGeom prst="rect">
            <a:avLst/>
          </a:prstGeom>
        </p:spPr>
        <p:txBody>
          <a:bodyPr/>
          <a:lstStyle/>
          <a:p>
            <a:pPr>
              <a:spcBef>
                <a:spcPts val="400"/>
              </a:spcBef>
              <a:tabLst>
                <a:tab pos="457200" algn="l"/>
                <a:tab pos="914400" algn="l"/>
                <a:tab pos="1371600" algn="l"/>
                <a:tab pos="1828800" algn="l"/>
                <a:tab pos="2286000" algn="l"/>
              </a:tabLst>
              <a:defRPr sz="1800"/>
            </a:pPr>
            <a:r>
              <a:t>Most hydrocarbons are </a:t>
            </a:r>
            <a:r>
              <a:rPr>
                <a:solidFill>
                  <a:srgbClr val="FFCC00"/>
                </a:solidFill>
              </a:rPr>
              <a:t>synthesized</a:t>
            </a:r>
            <a:r>
              <a:t> from simpler hydrocarbons </a:t>
            </a:r>
            <a:r>
              <a:rPr baseline="30000"/>
              <a:t>1</a:t>
            </a:r>
          </a:p>
          <a:p>
            <a:pPr>
              <a:tabLst>
                <a:tab pos="457200" algn="l"/>
                <a:tab pos="914400" algn="l"/>
                <a:tab pos="1371600" algn="l"/>
                <a:tab pos="1828800" algn="l"/>
                <a:tab pos="2286000" algn="l"/>
              </a:tabLst>
              <a:defRPr sz="800"/>
            </a:pPr>
            <a:endParaRPr baseline="30000"/>
          </a:p>
          <a:p>
            <a:pPr>
              <a:spcBef>
                <a:spcPts val="400"/>
              </a:spcBef>
              <a:tabLst>
                <a:tab pos="457200" algn="l"/>
                <a:tab pos="914400" algn="l"/>
                <a:tab pos="1371600" algn="l"/>
                <a:tab pos="1828800" algn="l"/>
                <a:tab pos="2286000" algn="l"/>
              </a:tabLst>
              <a:defRPr sz="1800"/>
            </a:pPr>
            <a:r>
              <a:t>	Either by nature (=&gt; fossil fuels), or at least partially by man (=&gt; biofuels)</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By either route, chemical synthesis is a surprisingly sloppy process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very seldom creates just </a:t>
            </a:r>
            <a:r>
              <a:rPr b="1"/>
              <a:t>one single type </a:t>
            </a:r>
            <a:r>
              <a:t>of molecule</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To produce a single type of molecule, human chemists spend </a:t>
            </a:r>
            <a:r>
              <a:rPr b="1"/>
              <a:t>most</a:t>
            </a:r>
            <a:r>
              <a:t> of their time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trying to separate </a:t>
            </a:r>
            <a:r>
              <a:rPr b="1"/>
              <a:t>desired</a:t>
            </a:r>
            <a:r>
              <a:t> products from </a:t>
            </a:r>
            <a:r>
              <a:rPr b="1"/>
              <a:t>undesired</a:t>
            </a:r>
            <a:r>
              <a:t> products,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using a long list of purification methods (often repeated over and over) </a:t>
            </a:r>
            <a:r>
              <a:rPr baseline="30000"/>
              <a:t>2</a:t>
            </a:r>
          </a:p>
          <a:p>
            <a:pPr>
              <a:tabLst>
                <a:tab pos="457200" algn="l"/>
                <a:tab pos="914400" algn="l"/>
                <a:tab pos="1371600" algn="l"/>
                <a:tab pos="1828800" algn="l"/>
                <a:tab pos="2286000" algn="l"/>
              </a:tabLst>
            </a:pPr>
            <a:endParaRPr baseline="30000"/>
          </a:p>
          <a:p>
            <a:pPr>
              <a:spcBef>
                <a:spcPts val="400"/>
              </a:spcBef>
              <a:tabLst>
                <a:tab pos="457200" algn="l"/>
                <a:tab pos="914400" algn="l"/>
                <a:tab pos="1371600" algn="l"/>
                <a:tab pos="1828800" algn="l"/>
                <a:tab pos="2286000" algn="l"/>
              </a:tabLst>
              <a:defRPr sz="1800"/>
            </a:pPr>
            <a:r>
              <a:t>Mother Nature generally doesn't bother to sort things out, producing instead a</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gooey black mess containing hundreds (if not thousands) of different molecules</a:t>
            </a:r>
          </a:p>
          <a:p>
            <a:pPr>
              <a:tabLst>
                <a:tab pos="457200" algn="l"/>
                <a:tab pos="914400" algn="l"/>
                <a:tab pos="1371600" algn="l"/>
                <a:tab pos="1828800" algn="l"/>
                <a:tab pos="2286000" algn="l"/>
              </a:tabLst>
              <a:defRPr sz="2400"/>
            </a:pPr>
            <a:endParaRPr/>
          </a:p>
          <a:p>
            <a:pPr algn="ctr">
              <a:tabLst>
                <a:tab pos="457200" algn="l"/>
                <a:tab pos="914400" algn="l"/>
                <a:tab pos="1371600" algn="l"/>
                <a:tab pos="1828800" algn="l"/>
                <a:tab pos="2286000" algn="l"/>
              </a:tabLst>
              <a:defRPr sz="1400"/>
            </a:pPr>
            <a:r>
              <a:t>1) To view my "Cheat Sheet" explaining organic chemistry's terminology, click </a:t>
            </a:r>
            <a:r>
              <a:rPr u="sng">
                <a:solidFill>
                  <a:srgbClr val="00CCFF"/>
                </a:solidFill>
                <a:uFill>
                  <a:solidFill>
                    <a:srgbClr val="00CCFF"/>
                  </a:solidFill>
                </a:uFill>
                <a:hlinkClick r:id="rId2"/>
              </a:rPr>
              <a:t>HERE</a:t>
            </a:r>
          </a:p>
          <a:p>
            <a:pPr>
              <a:tabLst>
                <a:tab pos="457200" algn="l"/>
                <a:tab pos="914400" algn="l"/>
                <a:tab pos="1371600" algn="l"/>
                <a:tab pos="1828800" algn="l"/>
                <a:tab pos="2286000" algn="l"/>
              </a:tabLst>
              <a:defRPr sz="600"/>
            </a:pPr>
            <a:endParaRPr u="sng">
              <a:solidFill>
                <a:srgbClr val="00CCFF"/>
              </a:solidFill>
              <a:uFill>
                <a:solidFill>
                  <a:srgbClr val="00CCFF"/>
                </a:solidFill>
              </a:uFill>
              <a:hlinkClick r:id="rId2"/>
            </a:endParaRPr>
          </a:p>
          <a:p>
            <a:pPr algn="ctr">
              <a:tabLst>
                <a:tab pos="457200" algn="l"/>
                <a:tab pos="914400" algn="l"/>
                <a:tab pos="1371600" algn="l"/>
                <a:tab pos="1828800" algn="l"/>
                <a:tab pos="2286000" algn="l"/>
              </a:tabLst>
              <a:defRPr sz="1400"/>
            </a:pPr>
            <a:r>
              <a:t>2) To view my tutorial on Molecular Self Assembly (from this website's Nanoscience section) click </a:t>
            </a:r>
            <a:r>
              <a:rPr u="sng">
                <a:solidFill>
                  <a:srgbClr val="00CCFF"/>
                </a:solidFill>
                <a:uFill>
                  <a:solidFill>
                    <a:srgbClr val="00CCFF"/>
                  </a:solidFill>
                </a:uFill>
                <a:hlinkClick r:id="rId3"/>
              </a:rPr>
              <a:t>HERE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462" name="Rectangle 2"/>
          <p:cNvSpPr txBox="1">
            <a:spLocks noGrp="1"/>
          </p:cNvSpPr>
          <p:nvPr>
            <p:ph type="title"/>
          </p:nvPr>
        </p:nvSpPr>
        <p:spPr>
          <a:xfrm>
            <a:off x="0" y="1688548"/>
            <a:ext cx="9144000" cy="1558236"/>
          </a:xfrm>
          <a:prstGeom prst="rect">
            <a:avLst/>
          </a:prstGeom>
        </p:spPr>
        <p:txBody>
          <a:bodyPr/>
          <a:lstStyle/>
          <a:p>
            <a:pPr>
              <a:defRPr b="1" i="0">
                <a:solidFill>
                  <a:srgbClr val="FFCC00"/>
                </a:solidFill>
              </a:defRPr>
            </a:pPr>
            <a:r>
              <a:t>Technologies that better </a:t>
            </a:r>
            <a:br/>
            <a:br/>
            <a:r>
              <a:t>CONVERT heat into 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Rectangle 2"/>
          <p:cNvSpPr txBox="1">
            <a:spLocks noGrp="1"/>
          </p:cNvSpPr>
          <p:nvPr>
            <p:ph type="title"/>
          </p:nvPr>
        </p:nvSpPr>
        <p:spPr>
          <a:xfrm>
            <a:off x="0" y="87242"/>
            <a:ext cx="9144000" cy="498063"/>
          </a:xfrm>
          <a:prstGeom prst="rect">
            <a:avLst/>
          </a:prstGeom>
        </p:spPr>
        <p:txBody>
          <a:bodyPr/>
          <a:lstStyle/>
          <a:p>
            <a:r>
              <a:t>This depends on the characteristics of each fossil fuel</a:t>
            </a:r>
          </a:p>
        </p:txBody>
      </p:sp>
      <p:sp>
        <p:nvSpPr>
          <p:cNvPr id="465" name="Rectangle 3"/>
          <p:cNvSpPr txBox="1">
            <a:spLocks noGrp="1"/>
          </p:cNvSpPr>
          <p:nvPr>
            <p:ph type="body" idx="1"/>
          </p:nvPr>
        </p:nvSpPr>
        <p:spPr>
          <a:xfrm>
            <a:off x="152400" y="726667"/>
            <a:ext cx="8839200" cy="5623333"/>
          </a:xfrm>
          <a:prstGeom prst="rect">
            <a:avLst/>
          </a:prstGeom>
        </p:spPr>
        <p:txBody>
          <a:bodyPr/>
          <a:lstStyle/>
          <a:p>
            <a:pPr>
              <a:spcBef>
                <a:spcPts val="400"/>
              </a:spcBef>
              <a:defRPr sz="1800"/>
            </a:pPr>
            <a:r>
              <a:t>So, going fuel by fuel, here is the </a:t>
            </a:r>
            <a:r>
              <a:rPr b="1">
                <a:solidFill>
                  <a:srgbClr val="FFCC00"/>
                </a:solidFill>
              </a:rPr>
              <a:t>traditional type of COAL power plant</a:t>
            </a:r>
            <a:r>
              <a:t>:</a:t>
            </a:r>
          </a:p>
          <a:p>
            <a:pPr>
              <a:defRPr sz="1100"/>
            </a:pPr>
            <a:endParaRPr/>
          </a:p>
          <a:p>
            <a:pPr marL="0" lvl="2" indent="1085850">
              <a:spcBef>
                <a:spcPts val="400"/>
              </a:spcBef>
              <a:buSzTx/>
              <a:buNone/>
              <a:defRPr sz="1800"/>
            </a:pPr>
            <a:r>
              <a:t>			Turbine			Generator</a:t>
            </a:r>
          </a:p>
          <a:p>
            <a:pPr>
              <a:defRPr sz="1800"/>
            </a:pPr>
            <a:endParaRPr/>
          </a:p>
          <a:p>
            <a:pPr>
              <a:defRPr sz="1800"/>
            </a:pPr>
            <a:endParaRPr/>
          </a:p>
          <a:p>
            <a:endParaRPr/>
          </a:p>
          <a:p>
            <a:pPr marL="0" lvl="1" indent="620485">
              <a:spcBef>
                <a:spcPts val="400"/>
              </a:spcBef>
              <a:buSzTx/>
              <a:buNone/>
            </a:pPr>
            <a:r>
              <a:t>	</a:t>
            </a:r>
            <a:r>
              <a:rPr sz="1800"/>
              <a:t>Boiler						</a:t>
            </a:r>
          </a:p>
          <a:p>
            <a:pPr>
              <a:defRPr sz="1800"/>
            </a:pPr>
            <a:endParaRPr sz="1800"/>
          </a:p>
          <a:p>
            <a:pPr>
              <a:defRPr sz="1800"/>
            </a:pPr>
            <a:endParaRPr sz="1800"/>
          </a:p>
          <a:p>
            <a:pPr>
              <a:defRPr sz="1800"/>
            </a:pPr>
            <a:endParaRPr sz="1800"/>
          </a:p>
          <a:p>
            <a:pPr>
              <a:defRPr sz="2700"/>
            </a:pPr>
            <a:endParaRPr sz="1800"/>
          </a:p>
          <a:p>
            <a:pPr>
              <a:spcBef>
                <a:spcPts val="400"/>
              </a:spcBef>
              <a:defRPr sz="1800"/>
            </a:pPr>
            <a:r>
              <a:t>River / Lake							</a:t>
            </a:r>
          </a:p>
          <a:p>
            <a:pPr marL="0" lvl="1" indent="640896">
              <a:spcBef>
                <a:spcPts val="400"/>
              </a:spcBef>
              <a:buSzTx/>
              <a:buNone/>
              <a:defRPr sz="1800"/>
            </a:pPr>
            <a:r>
              <a:t>		 						Condenser</a:t>
            </a:r>
          </a:p>
          <a:p>
            <a:pPr>
              <a:defRPr sz="1800"/>
            </a:pPr>
            <a:r>
              <a:t> </a:t>
            </a:r>
          </a:p>
          <a:p>
            <a:pPr>
              <a:defRPr sz="500"/>
            </a:pPr>
            <a:endParaRPr/>
          </a:p>
          <a:p>
            <a:pPr>
              <a:spcBef>
                <a:spcPts val="400"/>
              </a:spcBef>
              <a:defRPr sz="1800"/>
            </a:pPr>
            <a:r>
              <a:t>To the essential heat + boiler + turbine + generator components, </a:t>
            </a:r>
          </a:p>
          <a:p>
            <a:pPr algn="ctr">
              <a:defRPr sz="1000"/>
            </a:pPr>
            <a:endParaRPr/>
          </a:p>
          <a:p>
            <a:pPr>
              <a:spcBef>
                <a:spcPts val="400"/>
              </a:spcBef>
              <a:defRPr sz="1800"/>
            </a:pPr>
            <a:r>
              <a:t>	a lake or river-cooled condenser is added to reclaim and recirculate the steam</a:t>
            </a:r>
          </a:p>
        </p:txBody>
      </p:sp>
      <p:sp>
        <p:nvSpPr>
          <p:cNvPr id="466" name="Rectangle 3"/>
          <p:cNvSpPr txBox="1"/>
          <p:nvPr/>
        </p:nvSpPr>
        <p:spPr>
          <a:xfrm>
            <a:off x="2408573" y="6477000"/>
            <a:ext cx="4343401"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200"/>
              </a:spcBef>
              <a:defRPr sz="1200" b="0">
                <a:solidFill>
                  <a:schemeClr val="accent1"/>
                </a:solidFill>
                <a:effectLst>
                  <a:outerShdw blurRad="38100" dist="38100" dir="2700000" rotWithShape="0">
                    <a:srgbClr val="000000"/>
                  </a:outerShdw>
                </a:effectLst>
              </a:defRPr>
            </a:lvl1pPr>
          </a:lstStyle>
          <a:p>
            <a:r>
              <a:t>http://en.wikipedia.org/wiki/Fossil-fuel_power_station</a:t>
            </a:r>
          </a:p>
        </p:txBody>
      </p:sp>
      <p:grpSp>
        <p:nvGrpSpPr>
          <p:cNvPr id="475" name="Group 16"/>
          <p:cNvGrpSpPr/>
          <p:nvPr/>
        </p:nvGrpSpPr>
        <p:grpSpPr>
          <a:xfrm>
            <a:off x="1676399" y="1658162"/>
            <a:ext cx="5715001" cy="3402416"/>
            <a:chOff x="0" y="0"/>
            <a:chExt cx="5714999" cy="3402416"/>
          </a:xfrm>
        </p:grpSpPr>
        <p:grpSp>
          <p:nvGrpSpPr>
            <p:cNvPr id="469" name="Group 6"/>
            <p:cNvGrpSpPr/>
            <p:nvPr/>
          </p:nvGrpSpPr>
          <p:grpSpPr>
            <a:xfrm>
              <a:off x="380999" y="228599"/>
              <a:ext cx="4876802" cy="3173818"/>
              <a:chOff x="0" y="0"/>
              <a:chExt cx="4876800" cy="3173816"/>
            </a:xfrm>
          </p:grpSpPr>
          <p:sp>
            <p:nvSpPr>
              <p:cNvPr id="467" name="Rectangle 7"/>
              <p:cNvSpPr/>
              <p:nvPr/>
            </p:nvSpPr>
            <p:spPr>
              <a:xfrm>
                <a:off x="25226" y="-1"/>
                <a:ext cx="4851574" cy="313134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468" name="Picture 8" descr="Picture 8"/>
              <p:cNvPicPr>
                <a:picLocks noChangeAspect="1"/>
              </p:cNvPicPr>
              <p:nvPr/>
            </p:nvPicPr>
            <p:blipFill>
              <a:blip r:embed="rId2"/>
              <a:stretch>
                <a:fillRect/>
              </a:stretch>
            </p:blipFill>
            <p:spPr>
              <a:xfrm>
                <a:off x="-1" y="-1"/>
                <a:ext cx="4876802" cy="3173818"/>
              </a:xfrm>
              <a:prstGeom prst="rect">
                <a:avLst/>
              </a:prstGeom>
              <a:ln w="12700" cap="flat">
                <a:noFill/>
                <a:miter lim="400000"/>
              </a:ln>
              <a:effectLst/>
            </p:spPr>
          </p:pic>
        </p:grpSp>
        <p:sp>
          <p:nvSpPr>
            <p:cNvPr id="470" name="Straight Arrow Connector 10"/>
            <p:cNvSpPr/>
            <p:nvPr/>
          </p:nvSpPr>
          <p:spPr>
            <a:xfrm>
              <a:off x="228599" y="1142999"/>
              <a:ext cx="2514601" cy="712386"/>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1" name="Straight Arrow Connector 17"/>
            <p:cNvSpPr/>
            <p:nvPr/>
          </p:nvSpPr>
          <p:spPr>
            <a:xfrm flipH="1" flipV="1">
              <a:off x="4114799" y="2514600"/>
              <a:ext cx="1600201" cy="457200"/>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2" name="Straight Arrow Connector 31"/>
            <p:cNvSpPr/>
            <p:nvPr/>
          </p:nvSpPr>
          <p:spPr>
            <a:xfrm flipV="1">
              <a:off x="-1" y="2693584"/>
              <a:ext cx="990601" cy="49617"/>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3" name="Straight Arrow Connector 19"/>
            <p:cNvSpPr/>
            <p:nvPr/>
          </p:nvSpPr>
          <p:spPr>
            <a:xfrm>
              <a:off x="3048000" y="0"/>
              <a:ext cx="762001" cy="1600200"/>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sp>
          <p:nvSpPr>
            <p:cNvPr id="474" name="Straight Arrow Connector 12"/>
            <p:cNvSpPr/>
            <p:nvPr/>
          </p:nvSpPr>
          <p:spPr>
            <a:xfrm flipH="1">
              <a:off x="4190999" y="76199"/>
              <a:ext cx="838201" cy="1524002"/>
            </a:xfrm>
            <a:prstGeom prst="line">
              <a:avLst/>
            </a:prstGeom>
            <a:noFill/>
            <a:ln w="57150" cap="flat">
              <a:solidFill>
                <a:srgbClr val="FFCC00"/>
              </a:solidFill>
              <a:prstDash val="solid"/>
              <a:round/>
              <a:tailEnd type="triangle" w="med" len="me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2"/>
          <p:cNvSpPr txBox="1">
            <a:spLocks noGrp="1"/>
          </p:cNvSpPr>
          <p:nvPr>
            <p:ph type="title"/>
          </p:nvPr>
        </p:nvSpPr>
        <p:spPr>
          <a:xfrm>
            <a:off x="304800" y="185709"/>
            <a:ext cx="8534400" cy="474134"/>
          </a:xfrm>
          <a:prstGeom prst="rect">
            <a:avLst/>
          </a:prstGeom>
        </p:spPr>
        <p:txBody>
          <a:bodyPr/>
          <a:lstStyle/>
          <a:p>
            <a:pPr defTabSz="905255">
              <a:defRPr sz="1979">
                <a:effectLst>
                  <a:outerShdw blurRad="37719" dist="37719" dir="2700000" rotWithShape="0">
                    <a:srgbClr val="000000"/>
                  </a:outerShdw>
                </a:effectLst>
              </a:defRPr>
            </a:pPr>
            <a:r>
              <a:t>As discussed in my </a:t>
            </a:r>
            <a:r>
              <a:rPr b="1"/>
              <a:t>Generic Power Plant and Grid</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a:t>
            </a:r>
          </a:p>
        </p:txBody>
      </p:sp>
      <p:sp>
        <p:nvSpPr>
          <p:cNvPr id="478" name="Rectangle 3"/>
          <p:cNvSpPr txBox="1">
            <a:spLocks noGrp="1"/>
          </p:cNvSpPr>
          <p:nvPr>
            <p:ph type="body" idx="1"/>
          </p:nvPr>
        </p:nvSpPr>
        <p:spPr>
          <a:xfrm>
            <a:off x="228603" y="905011"/>
            <a:ext cx="8915398" cy="5602813"/>
          </a:xfrm>
          <a:prstGeom prst="rect">
            <a:avLst/>
          </a:prstGeom>
        </p:spPr>
        <p:txBody>
          <a:bodyPr/>
          <a:lstStyle/>
          <a:p>
            <a:pPr>
              <a:spcBef>
                <a:spcPts val="400"/>
              </a:spcBef>
              <a:tabLst>
                <a:tab pos="457200" algn="l"/>
                <a:tab pos="914400" algn="l"/>
                <a:tab pos="1371600" algn="l"/>
                <a:tab pos="1828800" algn="l"/>
                <a:tab pos="2286000" algn="l"/>
              </a:tabLst>
              <a:defRPr sz="1800"/>
            </a:pPr>
            <a:r>
              <a:t>This type of power plant </a:t>
            </a:r>
            <a:r>
              <a:rPr b="1"/>
              <a:t>converts more </a:t>
            </a:r>
            <a:r>
              <a:t>of its fuel's combustion heat energy</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when that energy is used to drive steam to higher temperatures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Heat conversion efficiency varies roughly as:  </a:t>
            </a:r>
            <a:r>
              <a:rPr b="1">
                <a:solidFill>
                  <a:srgbClr val="FFCC00"/>
                </a:solidFill>
              </a:rPr>
              <a:t>(T</a:t>
            </a:r>
            <a:r>
              <a:rPr b="1" baseline="-25000">
                <a:solidFill>
                  <a:srgbClr val="FFCC00"/>
                </a:solidFill>
              </a:rPr>
              <a:t>steam max </a:t>
            </a:r>
            <a:r>
              <a:rPr b="1">
                <a:solidFill>
                  <a:srgbClr val="FFCC00"/>
                </a:solidFill>
              </a:rPr>
              <a:t>– T</a:t>
            </a:r>
            <a:r>
              <a:rPr b="1" baseline="-25000">
                <a:solidFill>
                  <a:srgbClr val="FFCC00"/>
                </a:solidFill>
              </a:rPr>
              <a:t>steam min</a:t>
            </a:r>
            <a:r>
              <a:rPr b="1">
                <a:solidFill>
                  <a:srgbClr val="FFCC00"/>
                </a:solidFill>
              </a:rPr>
              <a:t>) / T</a:t>
            </a:r>
            <a:r>
              <a:rPr b="1" baseline="-25000">
                <a:solidFill>
                  <a:srgbClr val="FFCC00"/>
                </a:solidFill>
              </a:rPr>
              <a:t>steam max</a:t>
            </a:r>
          </a:p>
          <a:p>
            <a:pPr>
              <a:tabLst>
                <a:tab pos="457200" algn="l"/>
                <a:tab pos="914400" algn="l"/>
                <a:tab pos="1371600" algn="l"/>
                <a:tab pos="1828800" algn="l"/>
                <a:tab pos="2286000" algn="l"/>
              </a:tabLst>
              <a:defRPr sz="1400"/>
            </a:pPr>
            <a:endParaRPr b="1" baseline="-25000">
              <a:solidFill>
                <a:srgbClr val="FFCC00"/>
              </a:solidFill>
            </a:endParaRPr>
          </a:p>
          <a:p>
            <a:pPr>
              <a:spcBef>
                <a:spcPts val="400"/>
              </a:spcBef>
              <a:tabLst>
                <a:tab pos="457200" algn="l"/>
                <a:tab pos="914400" algn="l"/>
                <a:tab pos="1371600" algn="l"/>
                <a:tab pos="1828800" algn="l"/>
                <a:tab pos="2286000" algn="l"/>
              </a:tabLst>
              <a:defRPr sz="1800"/>
            </a:pPr>
            <a:r>
              <a:t>However, because steam pressure increases with temperature, higher efficiencies </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then require more massive (and expensive) high-pressure piping and boiler</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The temperatures/pressures chosen for use in older coal-fired power plants yielded</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t>
            </a:r>
            <a:r>
              <a:rPr b="1">
                <a:solidFill>
                  <a:srgbClr val="FFCC00"/>
                </a:solidFill>
              </a:rPr>
              <a:t>combustion energy to electrical energy conversion of about 33-35% </a:t>
            </a:r>
          </a:p>
          <a:p>
            <a:pPr>
              <a:tabLst>
                <a:tab pos="457200" algn="l"/>
                <a:tab pos="914400" algn="l"/>
                <a:tab pos="1371600" algn="l"/>
                <a:tab pos="1828800" algn="l"/>
                <a:tab pos="2286000" algn="l"/>
              </a:tabLst>
              <a:defRPr sz="1400"/>
            </a:pPr>
            <a:endParaRPr b="1">
              <a:solidFill>
                <a:srgbClr val="FFCC00"/>
              </a:solidFill>
            </a:endParaRPr>
          </a:p>
          <a:p>
            <a:pPr>
              <a:spcBef>
                <a:spcPts val="400"/>
              </a:spcBef>
              <a:tabLst>
                <a:tab pos="457200" algn="l"/>
                <a:tab pos="914400" algn="l"/>
                <a:tab pos="1371600" algn="l"/>
                <a:tab pos="1828800" algn="l"/>
                <a:tab pos="2286000" algn="l"/>
              </a:tabLst>
              <a:defRPr sz="1800"/>
            </a:pPr>
            <a:r>
              <a:t>Pollution control then slowed development of newer coal plants and, more recently,</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natural gas priced coal out of many electrical power markets (e.g., the U.S.)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There are, however, a few exceptions to that otherwise pervasive trend: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5"/>
          <p:cNvSpPr txBox="1"/>
          <p:nvPr/>
        </p:nvSpPr>
        <p:spPr>
          <a:xfrm>
            <a:off x="-1" y="5938829"/>
            <a:ext cx="9144001" cy="823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Ref 1 &amp; figures) http://www.powerengineeringint.com/articles/print/volume-18/issue-5/Special_Project_Report/rdk-8s-three-little-words-efficient-reliable-and-flexible.html</a:t>
            </a:r>
            <a:endParaRPr>
              <a:solidFill>
                <a:srgbClr val="E5FFFF"/>
              </a:solidFill>
            </a:endParaRPr>
          </a:p>
          <a:p>
            <a:pPr algn="ctr">
              <a:defRPr sz="2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Ref 2) https://www.ge.com/reports/supercritical-thinking-this-coal-power-plant-applies-bullet-like-pressures-to-steam-to-achieve-worlds-best-performance/</a:t>
            </a:r>
          </a:p>
        </p:txBody>
      </p:sp>
      <p:sp>
        <p:nvSpPr>
          <p:cNvPr id="481" name="Rectangle 2"/>
          <p:cNvSpPr txBox="1">
            <a:spLocks noGrp="1"/>
          </p:cNvSpPr>
          <p:nvPr>
            <p:ph type="title"/>
          </p:nvPr>
        </p:nvSpPr>
        <p:spPr>
          <a:xfrm>
            <a:off x="304800" y="119451"/>
            <a:ext cx="8534400" cy="474134"/>
          </a:xfrm>
          <a:prstGeom prst="rect">
            <a:avLst/>
          </a:prstGeom>
        </p:spPr>
        <p:txBody>
          <a:bodyPr/>
          <a:lstStyle/>
          <a:p>
            <a:r>
              <a:t>Exceptions include new </a:t>
            </a:r>
            <a:r>
              <a:rPr b="1" i="0">
                <a:solidFill>
                  <a:srgbClr val="FFCC00"/>
                </a:solidFill>
                <a:latin typeface="Tahoma"/>
                <a:ea typeface="Tahoma"/>
                <a:cs typeface="Tahoma"/>
                <a:sym typeface="Tahoma"/>
              </a:rPr>
              <a:t>ultra-supercritical </a:t>
            </a:r>
            <a:r>
              <a:t>coal plant designs:</a:t>
            </a:r>
          </a:p>
        </p:txBody>
      </p:sp>
      <p:sp>
        <p:nvSpPr>
          <p:cNvPr id="482" name="Rectangle 3"/>
          <p:cNvSpPr txBox="1">
            <a:spLocks noGrp="1"/>
          </p:cNvSpPr>
          <p:nvPr>
            <p:ph type="body" sz="half" idx="1"/>
          </p:nvPr>
        </p:nvSpPr>
        <p:spPr>
          <a:xfrm>
            <a:off x="107129" y="750410"/>
            <a:ext cx="9036871" cy="1447239"/>
          </a:xfrm>
          <a:prstGeom prst="rect">
            <a:avLst/>
          </a:prstGeom>
        </p:spPr>
        <p:txBody>
          <a:bodyPr/>
          <a:lstStyle/>
          <a:p>
            <a:pPr>
              <a:spcBef>
                <a:spcPts val="400"/>
              </a:spcBef>
              <a:tabLst>
                <a:tab pos="457200" algn="l"/>
                <a:tab pos="914400" algn="l"/>
                <a:tab pos="1371600" algn="l"/>
                <a:tab pos="1828800" algn="l"/>
                <a:tab pos="2286000" algn="l"/>
              </a:tabLst>
              <a:defRPr sz="1800"/>
            </a:pPr>
            <a:r>
              <a:t>Which use </a:t>
            </a:r>
            <a:r>
              <a:rPr b="1"/>
              <a:t>extremely</a:t>
            </a:r>
            <a:r>
              <a:t> high steam temperatures and pressures, such as:</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Karlsruhe Germany's huge new 912 MW producing RDK-8 plant which reported a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t>
            </a:r>
            <a:r>
              <a:rPr b="1">
                <a:solidFill>
                  <a:srgbClr val="FFCC00"/>
                </a:solidFill>
              </a:rPr>
              <a:t>47.5% </a:t>
            </a:r>
            <a:r>
              <a:t>heat to electricity conversion using 620°C / 270 atmosphere steam </a:t>
            </a:r>
            <a:r>
              <a:rPr baseline="30000"/>
              <a:t>1, 2</a:t>
            </a:r>
          </a:p>
        </p:txBody>
      </p:sp>
      <p:pic>
        <p:nvPicPr>
          <p:cNvPr id="483" name="Picture 7" descr="Picture 7"/>
          <p:cNvPicPr>
            <a:picLocks noChangeAspect="1"/>
          </p:cNvPicPr>
          <p:nvPr/>
        </p:nvPicPr>
        <p:blipFill>
          <a:blip r:embed="rId2"/>
          <a:srcRect t="4840" b="2420"/>
          <a:stretch>
            <a:fillRect/>
          </a:stretch>
        </p:blipFill>
        <p:spPr>
          <a:xfrm>
            <a:off x="892290" y="2292049"/>
            <a:ext cx="3833433" cy="3404815"/>
          </a:xfrm>
          <a:prstGeom prst="rect">
            <a:avLst/>
          </a:prstGeom>
          <a:ln w="12700">
            <a:miter lim="400000"/>
          </a:ln>
        </p:spPr>
      </p:pic>
      <p:pic>
        <p:nvPicPr>
          <p:cNvPr id="484" name="Picture 11" descr="Picture 11"/>
          <p:cNvPicPr>
            <a:picLocks noChangeAspect="1"/>
          </p:cNvPicPr>
          <p:nvPr/>
        </p:nvPicPr>
        <p:blipFill>
          <a:blip r:embed="rId3"/>
          <a:stretch>
            <a:fillRect/>
          </a:stretch>
        </p:blipFill>
        <p:spPr>
          <a:xfrm>
            <a:off x="5482483" y="2297046"/>
            <a:ext cx="2733850" cy="34148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Rectangle 5"/>
          <p:cNvSpPr txBox="1"/>
          <p:nvPr/>
        </p:nvSpPr>
        <p:spPr>
          <a:xfrm>
            <a:off x="-1" y="6464500"/>
            <a:ext cx="9144001" cy="264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See for example: Will the U.S. Ever Another Big Coal Plant? – Scientific American, August 2017</a:t>
            </a:r>
          </a:p>
        </p:txBody>
      </p:sp>
      <p:sp>
        <p:nvSpPr>
          <p:cNvPr id="487" name="Rectangle 2"/>
          <p:cNvSpPr txBox="1">
            <a:spLocks noGrp="1"/>
          </p:cNvSpPr>
          <p:nvPr>
            <p:ph type="title"/>
          </p:nvPr>
        </p:nvSpPr>
        <p:spPr>
          <a:xfrm>
            <a:off x="304800" y="174667"/>
            <a:ext cx="8534400" cy="474133"/>
          </a:xfrm>
          <a:prstGeom prst="rect">
            <a:avLst/>
          </a:prstGeom>
        </p:spPr>
        <p:txBody>
          <a:bodyPr/>
          <a:lstStyle/>
          <a:p>
            <a:r>
              <a:t>This efficiency is ~ 1.5 times that of traditional coal power plants:</a:t>
            </a:r>
          </a:p>
        </p:txBody>
      </p:sp>
      <p:sp>
        <p:nvSpPr>
          <p:cNvPr id="488" name="Rectangle 3"/>
          <p:cNvSpPr txBox="1">
            <a:spLocks noGrp="1"/>
          </p:cNvSpPr>
          <p:nvPr>
            <p:ph type="body" idx="1"/>
          </p:nvPr>
        </p:nvSpPr>
        <p:spPr>
          <a:xfrm>
            <a:off x="228603" y="805624"/>
            <a:ext cx="8915398" cy="5602813"/>
          </a:xfrm>
          <a:prstGeom prst="rect">
            <a:avLst/>
          </a:prstGeom>
        </p:spPr>
        <p:txBody>
          <a:bodyPr/>
          <a:lstStyle/>
          <a:p>
            <a:pPr>
              <a:spcBef>
                <a:spcPts val="400"/>
              </a:spcBef>
              <a:tabLst>
                <a:tab pos="457200" algn="l"/>
                <a:tab pos="914400" algn="l"/>
                <a:tab pos="1371600" algn="l"/>
                <a:tab pos="1828800" algn="l"/>
                <a:tab pos="2286000" algn="l"/>
              </a:tabLst>
              <a:defRPr sz="1800" b="1"/>
            </a:pPr>
            <a:r>
              <a:t>Which means that for the same electrical energy produced,</a:t>
            </a:r>
          </a:p>
          <a:p>
            <a:pPr>
              <a:spcBef>
                <a:spcPts val="200"/>
              </a:spcBef>
              <a:tabLst>
                <a:tab pos="457200" algn="l"/>
                <a:tab pos="914400" algn="l"/>
                <a:tab pos="1371600" algn="l"/>
                <a:tab pos="1828800" algn="l"/>
                <a:tab pos="2286000" algn="l"/>
              </a:tabLst>
              <a:defRPr sz="900" b="1"/>
            </a:pPr>
            <a:r>
              <a:t>	</a:t>
            </a:r>
          </a:p>
          <a:p>
            <a:pPr>
              <a:spcBef>
                <a:spcPts val="400"/>
              </a:spcBef>
              <a:tabLst>
                <a:tab pos="457200" algn="l"/>
                <a:tab pos="914400" algn="l"/>
                <a:tab pos="1371600" algn="l"/>
                <a:tab pos="1828800" algn="l"/>
                <a:tab pos="2286000" algn="l"/>
              </a:tabLst>
              <a:defRPr sz="1800" b="1"/>
            </a:pPr>
            <a:r>
              <a:t>	this coal plant should burn 2/3's the coal, and emit 2/3's the pollution</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However, pursuit of such designs now seems largely limited to countries having:</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Exceptionally abundant coal reserves AND/OR</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An exceptionally strong desire to rapidly close down their nuclear power plants </a:t>
            </a:r>
          </a:p>
          <a:p>
            <a:pPr>
              <a:tabLst>
                <a:tab pos="457200" algn="l"/>
                <a:tab pos="914400" algn="l"/>
                <a:tab pos="1371600" algn="l"/>
                <a:tab pos="1828800" algn="l"/>
                <a:tab pos="2286000" algn="l"/>
              </a:tabLst>
              <a:defRPr sz="1000"/>
            </a:pPr>
            <a:endParaRPr/>
          </a:p>
          <a:p>
            <a:pPr algn="ctr">
              <a:spcBef>
                <a:spcPts val="400"/>
              </a:spcBef>
              <a:tabLst>
                <a:tab pos="457200" algn="l"/>
                <a:tab pos="914400" algn="l"/>
                <a:tab pos="1371600" algn="l"/>
                <a:tab pos="1828800" algn="l"/>
                <a:tab pos="2286000" algn="l"/>
              </a:tabLst>
              <a:defRPr sz="1800"/>
            </a:pPr>
            <a:r>
              <a:t>(With Germany now satisfying both criteria)</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For the U.S., it's easy to find lists of coal power plant </a:t>
            </a:r>
            <a:r>
              <a:rPr b="1"/>
              <a:t>closures</a:t>
            </a:r>
            <a:r>
              <a:t> </a:t>
            </a:r>
            <a:endParaRPr baseline="30000"/>
          </a:p>
          <a:p>
            <a:pPr>
              <a:tabLst>
                <a:tab pos="457200" algn="l"/>
                <a:tab pos="914400" algn="l"/>
                <a:tab pos="1371600" algn="l"/>
                <a:tab pos="1828800" algn="l"/>
                <a:tab pos="2286000" algn="l"/>
              </a:tabLst>
              <a:defRPr sz="900"/>
            </a:pPr>
            <a:endParaRPr baseline="30000"/>
          </a:p>
          <a:p>
            <a:pPr>
              <a:spcBef>
                <a:spcPts val="400"/>
              </a:spcBef>
              <a:tabLst>
                <a:tab pos="457200" algn="l"/>
                <a:tab pos="914400" algn="l"/>
                <a:tab pos="1371600" algn="l"/>
                <a:tab pos="1828800" algn="l"/>
                <a:tab pos="2286000" algn="l"/>
              </a:tabLst>
              <a:defRPr sz="1800"/>
            </a:pPr>
            <a:r>
              <a:t>	but difficult to track down information on any recent U.S. coal plant </a:t>
            </a:r>
            <a:r>
              <a:rPr b="1"/>
              <a:t>openings</a:t>
            </a:r>
          </a:p>
          <a:p>
            <a:pPr>
              <a:tabLst>
                <a:tab pos="457200" algn="l"/>
                <a:tab pos="914400" algn="l"/>
                <a:tab pos="1371600" algn="l"/>
                <a:tab pos="1828800" algn="l"/>
                <a:tab pos="2286000" algn="l"/>
              </a:tabLst>
              <a:defRPr b="1"/>
            </a:pPr>
            <a:endParaRPr b="1"/>
          </a:p>
          <a:p>
            <a:pPr>
              <a:spcBef>
                <a:spcPts val="400"/>
              </a:spcBef>
              <a:tabLst>
                <a:tab pos="457200" algn="l"/>
                <a:tab pos="914400" algn="l"/>
                <a:tab pos="1371600" algn="l"/>
                <a:tab pos="1828800" algn="l"/>
                <a:tab pos="2286000" algn="l"/>
              </a:tabLst>
              <a:defRPr sz="1800"/>
            </a:pPr>
            <a:r>
              <a:t>One I did identify, Duke Energy's 2013 Edwardsport Indiana plant, </a:t>
            </a:r>
            <a:r>
              <a:rPr baseline="30000"/>
              <a:t>1</a:t>
            </a:r>
          </a:p>
          <a:p>
            <a:pPr>
              <a:tabLst>
                <a:tab pos="457200" algn="l"/>
                <a:tab pos="914400" algn="l"/>
                <a:tab pos="1371600" algn="l"/>
                <a:tab pos="1828800" algn="l"/>
                <a:tab pos="2286000" algn="l"/>
              </a:tabLst>
              <a:defRPr sz="900"/>
            </a:pPr>
            <a:endParaRPr baseline="30000"/>
          </a:p>
          <a:p>
            <a:pPr>
              <a:spcBef>
                <a:spcPts val="400"/>
              </a:spcBef>
              <a:tabLst>
                <a:tab pos="457200" algn="l"/>
                <a:tab pos="914400" algn="l"/>
                <a:tab pos="1371600" algn="l"/>
                <a:tab pos="1828800" algn="l"/>
                <a:tab pos="2286000" algn="l"/>
              </a:tabLst>
              <a:defRPr sz="1800"/>
            </a:pPr>
            <a:r>
              <a:t>	uses an entirely different strategy for mitigating environmental impact: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Rectangle 2"/>
          <p:cNvSpPr txBox="1">
            <a:spLocks noGrp="1"/>
          </p:cNvSpPr>
          <p:nvPr>
            <p:ph type="title"/>
          </p:nvPr>
        </p:nvSpPr>
        <p:spPr>
          <a:xfrm>
            <a:off x="304800" y="228600"/>
            <a:ext cx="8534400" cy="381000"/>
          </a:xfrm>
          <a:prstGeom prst="rect">
            <a:avLst/>
          </a:prstGeom>
        </p:spPr>
        <p:txBody>
          <a:bodyPr/>
          <a:lstStyle/>
          <a:p>
            <a:pPr defTabSz="886968">
              <a:defRPr sz="1940" b="1" i="0">
                <a:solidFill>
                  <a:srgbClr val="FFCC00"/>
                </a:solidFill>
                <a:effectLst>
                  <a:outerShdw blurRad="36957" dist="36957" dir="2700000" rotWithShape="0">
                    <a:srgbClr val="000000"/>
                  </a:outerShdw>
                </a:effectLst>
                <a:latin typeface="Tahoma"/>
                <a:ea typeface="Tahoma"/>
                <a:cs typeface="Tahoma"/>
                <a:sym typeface="Tahoma"/>
              </a:defRPr>
            </a:pPr>
            <a:r>
              <a:t>Integrated Gasification (IG)</a:t>
            </a:r>
            <a:r>
              <a:rPr b="0">
                <a:solidFill>
                  <a:srgbClr val="E5FFFF"/>
                </a:solidFill>
              </a:rPr>
              <a:t> </a:t>
            </a:r>
            <a:r>
              <a:rPr>
                <a:solidFill>
                  <a:srgbClr val="E5FFFF"/>
                </a:solidFill>
              </a:rPr>
              <a:t>of</a:t>
            </a:r>
            <a:r>
              <a:rPr b="0">
                <a:solidFill>
                  <a:srgbClr val="E5FFFF"/>
                </a:solidFill>
              </a:rPr>
              <a:t> </a:t>
            </a:r>
            <a:r>
              <a:rPr>
                <a:solidFill>
                  <a:srgbClr val="E5FFFF"/>
                </a:solidFill>
              </a:rPr>
              <a:t>COAL</a:t>
            </a:r>
          </a:p>
        </p:txBody>
      </p:sp>
      <p:sp>
        <p:nvSpPr>
          <p:cNvPr id="491" name="Rectangle 3"/>
          <p:cNvSpPr txBox="1">
            <a:spLocks noGrp="1"/>
          </p:cNvSpPr>
          <p:nvPr>
            <p:ph type="body" sz="half" idx="1"/>
          </p:nvPr>
        </p:nvSpPr>
        <p:spPr>
          <a:xfrm>
            <a:off x="228600" y="935383"/>
            <a:ext cx="8915400" cy="2786268"/>
          </a:xfrm>
          <a:prstGeom prst="rect">
            <a:avLst/>
          </a:prstGeom>
        </p:spPr>
        <p:txBody>
          <a:bodyPr/>
          <a:lstStyle/>
          <a:p>
            <a:pPr>
              <a:spcBef>
                <a:spcPts val="400"/>
              </a:spcBef>
              <a:defRPr sz="1800"/>
            </a:pPr>
            <a:r>
              <a:t>Rather than burning coal as dense, low surface area, impure, solid chunks</a:t>
            </a:r>
          </a:p>
          <a:p>
            <a:pPr>
              <a:defRPr sz="900"/>
            </a:pPr>
            <a:endParaRPr/>
          </a:p>
          <a:p>
            <a:pPr>
              <a:spcBef>
                <a:spcPts val="400"/>
              </a:spcBef>
              <a:defRPr sz="1800"/>
            </a:pPr>
            <a:r>
              <a:t>	</a:t>
            </a:r>
            <a:r>
              <a:rPr b="1"/>
              <a:t>IG converts coal into a pure, more efficiently &amp; cleanly burning gas</a:t>
            </a:r>
          </a:p>
          <a:p>
            <a:endParaRPr b="1"/>
          </a:p>
          <a:p>
            <a:pPr>
              <a:spcBef>
                <a:spcPts val="400"/>
              </a:spcBef>
              <a:defRPr sz="1800"/>
            </a:pPr>
            <a:r>
              <a:t>How?  By exposing its powder to heat + oxygen + moisture</a:t>
            </a:r>
          </a:p>
          <a:p>
            <a:pPr>
              <a:defRPr sz="900"/>
            </a:pPr>
            <a:endParaRPr/>
          </a:p>
          <a:p>
            <a:pPr>
              <a:spcBef>
                <a:spcPts val="400"/>
              </a:spcBef>
              <a:defRPr sz="1800"/>
            </a:pPr>
            <a:r>
              <a:t>	Which </a:t>
            </a:r>
            <a:r>
              <a:rPr b="1"/>
              <a:t>doesn't</a:t>
            </a:r>
            <a:r>
              <a:t> convert it to the obvious alternative of methane: CH</a:t>
            </a:r>
            <a:r>
              <a:rPr baseline="-25000"/>
              <a:t>4</a:t>
            </a:r>
          </a:p>
          <a:p>
            <a:endParaRPr baseline="-25000"/>
          </a:p>
          <a:p>
            <a:pPr>
              <a:spcBef>
                <a:spcPts val="400"/>
              </a:spcBef>
              <a:tabLst>
                <a:tab pos="4114800" algn="l"/>
              </a:tabLst>
              <a:defRPr sz="1800"/>
            </a:pPr>
            <a:r>
              <a:t>INSTEAD, during gasification oxygen is TRANSFERRED from water to carbon:</a:t>
            </a:r>
          </a:p>
        </p:txBody>
      </p:sp>
      <p:sp>
        <p:nvSpPr>
          <p:cNvPr id="492" name="Rectangle 3"/>
          <p:cNvSpPr txBox="1"/>
          <p:nvPr/>
        </p:nvSpPr>
        <p:spPr>
          <a:xfrm>
            <a:off x="543853" y="3699562"/>
            <a:ext cx="3931636"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400"/>
              </a:spcBef>
              <a:tabLst>
                <a:tab pos="3708400" algn="l"/>
              </a:tabLst>
              <a:defRPr b="0">
                <a:solidFill>
                  <a:srgbClr val="FFFFFF"/>
                </a:solidFill>
                <a:effectLst>
                  <a:outerShdw blurRad="38100" dist="38100" dir="2700000" rotWithShape="0">
                    <a:srgbClr val="000000"/>
                  </a:outerShdw>
                </a:effectLst>
              </a:defRPr>
            </a:pPr>
            <a:r>
              <a:t>Outputting "Syngas" (H</a:t>
            </a:r>
            <a:r>
              <a:rPr baseline="-25000"/>
              <a:t>2</a:t>
            </a:r>
            <a:r>
              <a:t>):</a:t>
            </a:r>
          </a:p>
          <a:p>
            <a:pPr algn="r">
              <a:spcBef>
                <a:spcPts val="400"/>
              </a:spcBef>
              <a:tabLst>
                <a:tab pos="3708400" algn="l"/>
              </a:tabLst>
              <a:defRPr sz="1100" b="0">
                <a:solidFill>
                  <a:srgbClr val="FFFFFF"/>
                </a:solidFill>
                <a:effectLst>
                  <a:outerShdw blurRad="38100" dist="38100" dir="2700000" rotWithShape="0">
                    <a:srgbClr val="000000"/>
                  </a:outerShdw>
                </a:effectLst>
              </a:defRPr>
            </a:pPr>
            <a:endParaRPr/>
          </a:p>
          <a:p>
            <a:pPr algn="r">
              <a:spcBef>
                <a:spcPts val="400"/>
              </a:spcBef>
              <a:tabLst>
                <a:tab pos="3708400" algn="l"/>
              </a:tabLst>
              <a:defRPr b="0">
                <a:solidFill>
                  <a:srgbClr val="FFFFFF"/>
                </a:solidFill>
                <a:effectLst>
                  <a:outerShdw blurRad="38100" dist="38100" dir="2700000" rotWithShape="0">
                    <a:srgbClr val="000000"/>
                  </a:outerShdw>
                </a:effectLst>
              </a:defRPr>
            </a:pPr>
            <a:r>
              <a:t>Then converting the CO to CO</a:t>
            </a:r>
            <a:r>
              <a:rPr baseline="-25000"/>
              <a:t>2</a:t>
            </a:r>
            <a:r>
              <a:t>:</a:t>
            </a:r>
          </a:p>
        </p:txBody>
      </p:sp>
      <p:sp>
        <p:nvSpPr>
          <p:cNvPr id="493" name="Rectangle 3"/>
          <p:cNvSpPr txBox="1"/>
          <p:nvPr/>
        </p:nvSpPr>
        <p:spPr>
          <a:xfrm>
            <a:off x="129212" y="4986082"/>
            <a:ext cx="8915401" cy="2094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a:solidFill>
                  <a:srgbClr val="FFCC00"/>
                </a:solidFill>
                <a:effectLst>
                  <a:outerShdw blurRad="38100" dist="38100" dir="2700000" rotWithShape="0">
                    <a:srgbClr val="000000"/>
                  </a:outerShdw>
                </a:effectLst>
              </a:defRPr>
            </a:pPr>
            <a:r>
              <a:t>IMPORTANTLY: Only H</a:t>
            </a:r>
            <a:r>
              <a:rPr baseline="-25000"/>
              <a:t>2</a:t>
            </a:r>
            <a:r>
              <a:t> is then burned (producing nice friendly H</a:t>
            </a:r>
            <a:r>
              <a:rPr baseline="-25000"/>
              <a:t>2</a:t>
            </a:r>
            <a:r>
              <a:t>O) </a:t>
            </a:r>
            <a:endParaRPr>
              <a:solidFill>
                <a:srgbClr val="FFFFFF"/>
              </a:solidFill>
            </a:endParaRPr>
          </a:p>
          <a:p>
            <a:pPr algn="ctr">
              <a:spcBef>
                <a:spcPts val="400"/>
              </a:spcBef>
              <a:defRPr sz="1100" b="0">
                <a:solidFill>
                  <a:srgbClr val="FFFFFF"/>
                </a:solidFill>
                <a:effectLst>
                  <a:outerShdw blurRad="38100" dist="38100" dir="2700000" rotWithShape="0">
                    <a:srgbClr val="000000"/>
                  </a:outerShdw>
                </a:effectLst>
              </a:defRPr>
            </a:pPr>
            <a:endParaRPr>
              <a:solidFill>
                <a:srgbClr val="FFFFFF"/>
              </a:solidFill>
            </a:endParaRPr>
          </a:p>
          <a:p>
            <a:pPr algn="ctr">
              <a:spcBef>
                <a:spcPts val="400"/>
              </a:spcBef>
              <a:defRPr>
                <a:solidFill>
                  <a:srgbClr val="FFCC00"/>
                </a:solidFill>
                <a:effectLst>
                  <a:outerShdw blurRad="38100" dist="38100" dir="2700000" rotWithShape="0">
                    <a:srgbClr val="000000"/>
                  </a:outerShdw>
                </a:effectLst>
              </a:defRPr>
            </a:pPr>
            <a:r>
              <a:t>The CO</a:t>
            </a:r>
            <a:r>
              <a:rPr baseline="-25000"/>
              <a:t>2</a:t>
            </a:r>
            <a:r>
              <a:t> byproduct CAN then be CAPTURED &amp; SEQUESTERED</a:t>
            </a:r>
            <a:endParaRPr>
              <a:solidFill>
                <a:srgbClr val="FFFFFF"/>
              </a:solidFill>
            </a:endParaRPr>
          </a:p>
          <a:p>
            <a:pPr algn="ctr">
              <a:spcBef>
                <a:spcPts val="400"/>
              </a:spcBef>
              <a:defRPr sz="1000" b="0">
                <a:solidFill>
                  <a:srgbClr val="FFCC00"/>
                </a:solidFill>
                <a:effectLst>
                  <a:outerShdw blurRad="38100" dist="38100" dir="2700000" rotWithShape="0">
                    <a:srgbClr val="000000"/>
                  </a:outerShdw>
                </a:effectLst>
              </a:defRPr>
            </a:pPr>
            <a:endParaRPr>
              <a:solidFill>
                <a:srgbClr val="FFFFFF"/>
              </a:solidFill>
            </a:endParaRPr>
          </a:p>
          <a:p>
            <a:pPr algn="ctr">
              <a:spcBef>
                <a:spcPts val="400"/>
              </a:spcBef>
              <a:tabLst>
                <a:tab pos="444500" algn="l"/>
              </a:tabLst>
              <a:defRPr b="0">
                <a:solidFill>
                  <a:srgbClr val="FFCC00"/>
                </a:solidFill>
                <a:effectLst>
                  <a:outerShdw blurRad="38100" dist="38100" dir="2700000" rotWithShape="0">
                    <a:srgbClr val="000000"/>
                  </a:outerShdw>
                </a:effectLst>
              </a:defRPr>
            </a:pPr>
            <a:r>
              <a:t>Although it may </a:t>
            </a:r>
            <a:r>
              <a:rPr b="1"/>
              <a:t>NOT</a:t>
            </a:r>
            <a:r>
              <a:t> be, as it is </a:t>
            </a:r>
            <a:r>
              <a:rPr b="1"/>
              <a:t>NOT</a:t>
            </a:r>
            <a:r>
              <a:t> at the Edwardsport power plant </a:t>
            </a:r>
            <a:r>
              <a:rPr baseline="30000"/>
              <a:t>Ibid</a:t>
            </a:r>
            <a:endParaRPr>
              <a:solidFill>
                <a:srgbClr val="FFFFFF"/>
              </a:solidFill>
            </a:endParaRPr>
          </a:p>
          <a:p>
            <a:pPr algn="ctr">
              <a:spcBef>
                <a:spcPts val="400"/>
              </a:spcBef>
              <a:defRPr b="0">
                <a:solidFill>
                  <a:srgbClr val="FFFFFF"/>
                </a:solidFill>
                <a:effectLst>
                  <a:outerShdw blurRad="38100" dist="38100" dir="2700000" rotWithShape="0">
                    <a:srgbClr val="000000"/>
                  </a:outerShdw>
                </a:effectLst>
              </a:defRPr>
            </a:pPr>
            <a:endParaRPr>
              <a:solidFill>
                <a:srgbClr val="FFFFFF"/>
              </a:solidFill>
            </a:endParaRPr>
          </a:p>
        </p:txBody>
      </p:sp>
      <p:sp>
        <p:nvSpPr>
          <p:cNvPr id="494" name="Rectangle 3"/>
          <p:cNvSpPr txBox="1"/>
          <p:nvPr/>
        </p:nvSpPr>
        <p:spPr>
          <a:xfrm>
            <a:off x="4682418" y="3697351"/>
            <a:ext cx="4218609"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3708400" algn="l"/>
              </a:tabLst>
              <a:defRPr b="0">
                <a:solidFill>
                  <a:srgbClr val="FFFFFF"/>
                </a:solidFill>
                <a:effectLst>
                  <a:outerShdw blurRad="38100" dist="38100" dir="2700000" rotWithShape="0">
                    <a:srgbClr val="000000"/>
                  </a:outerShdw>
                </a:effectLst>
              </a:defRPr>
            </a:pPr>
            <a:r>
              <a:t>3C (coal) + O</a:t>
            </a:r>
            <a:r>
              <a:rPr baseline="-25000"/>
              <a:t>2</a:t>
            </a:r>
            <a:r>
              <a:t> + H</a:t>
            </a:r>
            <a:r>
              <a:rPr baseline="-25000"/>
              <a:t>2</a:t>
            </a:r>
            <a:r>
              <a:t>O =&gt; H</a:t>
            </a:r>
            <a:r>
              <a:rPr baseline="-25000"/>
              <a:t>2</a:t>
            </a:r>
            <a:r>
              <a:t> + 3 CO</a:t>
            </a:r>
          </a:p>
          <a:p>
            <a:pPr>
              <a:spcBef>
                <a:spcPts val="400"/>
              </a:spcBef>
              <a:tabLst>
                <a:tab pos="3708400" algn="l"/>
              </a:tabLst>
              <a:defRPr sz="1100" b="0">
                <a:solidFill>
                  <a:srgbClr val="FFFFFF"/>
                </a:solidFill>
                <a:effectLst>
                  <a:outerShdw blurRad="38100" dist="38100" dir="2700000" rotWithShape="0">
                    <a:srgbClr val="000000"/>
                  </a:outerShdw>
                </a:effectLst>
              </a:defRPr>
            </a:pPr>
            <a:endParaRPr/>
          </a:p>
          <a:p>
            <a:pPr>
              <a:spcBef>
                <a:spcPts val="400"/>
              </a:spcBef>
              <a:tabLst>
                <a:tab pos="3708400" algn="l"/>
              </a:tabLst>
              <a:defRPr b="0">
                <a:solidFill>
                  <a:srgbClr val="FFFFFF"/>
                </a:solidFill>
                <a:effectLst>
                  <a:outerShdw blurRad="38100" dist="38100" dir="2700000" rotWithShape="0">
                    <a:srgbClr val="000000"/>
                  </a:outerShdw>
                </a:effectLst>
              </a:defRPr>
            </a:pPr>
            <a:r>
              <a:t>CO + H</a:t>
            </a:r>
            <a:r>
              <a:rPr baseline="-25000"/>
              <a:t>2</a:t>
            </a:r>
            <a:r>
              <a:t>O =&gt; H</a:t>
            </a:r>
            <a:r>
              <a:rPr baseline="-25000"/>
              <a:t>2</a:t>
            </a:r>
            <a:r>
              <a:t> + CO</a:t>
            </a:r>
            <a:r>
              <a:rPr baseline="-25000"/>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Rectangle 2"/>
          <p:cNvSpPr txBox="1">
            <a:spLocks noGrp="1"/>
          </p:cNvSpPr>
          <p:nvPr>
            <p:ph type="title"/>
          </p:nvPr>
        </p:nvSpPr>
        <p:spPr>
          <a:xfrm>
            <a:off x="0" y="152400"/>
            <a:ext cx="9144000" cy="457200"/>
          </a:xfrm>
          <a:prstGeom prst="rect">
            <a:avLst/>
          </a:prstGeom>
        </p:spPr>
        <p:txBody>
          <a:bodyPr/>
          <a:lstStyle/>
          <a:p>
            <a:r>
              <a:t>But even without sequestration there </a:t>
            </a:r>
            <a:r>
              <a:rPr b="1" i="0">
                <a:latin typeface="Tahoma"/>
                <a:ea typeface="Tahoma"/>
                <a:cs typeface="Tahoma"/>
                <a:sym typeface="Tahoma"/>
              </a:rPr>
              <a:t>is</a:t>
            </a:r>
            <a:r>
              <a:t> a way of reducing emissions:</a:t>
            </a:r>
          </a:p>
        </p:txBody>
      </p:sp>
      <p:sp>
        <p:nvSpPr>
          <p:cNvPr id="497" name="Rectangle 3"/>
          <p:cNvSpPr txBox="1">
            <a:spLocks noGrp="1"/>
          </p:cNvSpPr>
          <p:nvPr>
            <p:ph type="body" idx="1"/>
          </p:nvPr>
        </p:nvSpPr>
        <p:spPr>
          <a:xfrm>
            <a:off x="130313" y="859184"/>
            <a:ext cx="9013688" cy="5943601"/>
          </a:xfrm>
          <a:prstGeom prst="rect">
            <a:avLst/>
          </a:prstGeom>
        </p:spPr>
        <p:txBody>
          <a:bodyPr/>
          <a:lstStyle/>
          <a:p>
            <a:pPr>
              <a:spcBef>
                <a:spcPts val="400"/>
              </a:spcBef>
              <a:tabLst>
                <a:tab pos="444500" algn="l"/>
                <a:tab pos="914400" algn="l"/>
              </a:tabLst>
              <a:defRPr sz="1800"/>
            </a:pPr>
            <a:r>
              <a:t>By </a:t>
            </a:r>
            <a:r>
              <a:rPr b="1"/>
              <a:t>converting more combustion heat energy </a:t>
            </a:r>
            <a:r>
              <a:t>via a </a:t>
            </a:r>
            <a:r>
              <a:rPr b="1">
                <a:solidFill>
                  <a:srgbClr val="FFCC00"/>
                </a:solidFill>
              </a:rPr>
              <a:t>Combined Cycle (CC)</a:t>
            </a:r>
          </a:p>
          <a:p>
            <a:pPr>
              <a:tabLst>
                <a:tab pos="444500" algn="l"/>
                <a:tab pos="914400" algn="l"/>
              </a:tabLst>
            </a:pPr>
            <a:endParaRPr b="1">
              <a:solidFill>
                <a:srgbClr val="FFCC00"/>
              </a:solidFill>
            </a:endParaRPr>
          </a:p>
          <a:p>
            <a:pPr>
              <a:spcBef>
                <a:spcPts val="400"/>
              </a:spcBef>
              <a:tabLst>
                <a:tab pos="444500" algn="l"/>
                <a:tab pos="914400" algn="l"/>
              </a:tabLst>
              <a:defRPr sz="1800"/>
            </a:pPr>
            <a:r>
              <a:t>The combustion heat energy of a fossil fuel can be used in two ways:</a:t>
            </a:r>
          </a:p>
          <a:p>
            <a:pPr>
              <a:tabLst>
                <a:tab pos="444500" algn="l"/>
                <a:tab pos="914400" algn="l"/>
              </a:tabLst>
              <a:defRPr sz="800"/>
            </a:pPr>
            <a:endParaRPr/>
          </a:p>
          <a:p>
            <a:pPr>
              <a:spcBef>
                <a:spcPts val="400"/>
              </a:spcBef>
              <a:tabLst>
                <a:tab pos="444500" algn="l"/>
                <a:tab pos="914400" algn="l"/>
              </a:tabLst>
              <a:defRPr sz="1800"/>
            </a:pPr>
            <a:r>
              <a:t>	1) To heat and expand </a:t>
            </a:r>
            <a:r>
              <a:rPr b="1">
                <a:solidFill>
                  <a:srgbClr val="FFCC00"/>
                </a:solidFill>
              </a:rPr>
              <a:t>combustion gases </a:t>
            </a:r>
            <a:r>
              <a:t>to drive the turbine generators</a:t>
            </a:r>
          </a:p>
          <a:p>
            <a:pPr>
              <a:tabLst>
                <a:tab pos="444500" algn="l"/>
                <a:tab pos="914400" algn="l"/>
              </a:tabLst>
              <a:defRPr sz="1000" b="1"/>
            </a:pPr>
            <a:endParaRPr/>
          </a:p>
          <a:p>
            <a:pPr>
              <a:spcBef>
                <a:spcPts val="400"/>
              </a:spcBef>
              <a:tabLst>
                <a:tab pos="444500" algn="l"/>
                <a:tab pos="914400" algn="l"/>
              </a:tabLst>
              <a:defRPr sz="1800" b="1"/>
            </a:pPr>
            <a:r>
              <a:t>	</a:t>
            </a:r>
            <a:r>
              <a:rPr b="0"/>
              <a:t>2) To heat and expand </a:t>
            </a:r>
            <a:r>
              <a:rPr>
                <a:solidFill>
                  <a:srgbClr val="FFCC00"/>
                </a:solidFill>
              </a:rPr>
              <a:t>steam</a:t>
            </a:r>
            <a:r>
              <a:t> </a:t>
            </a:r>
            <a:r>
              <a:rPr b="0"/>
              <a:t>to drive the turbine generators</a:t>
            </a:r>
          </a:p>
          <a:p>
            <a:pPr>
              <a:tabLst>
                <a:tab pos="444500" algn="l"/>
                <a:tab pos="914400" algn="l"/>
              </a:tabLst>
              <a:defRPr sz="1400"/>
            </a:pPr>
            <a:endParaRPr b="0"/>
          </a:p>
          <a:p>
            <a:pPr>
              <a:spcBef>
                <a:spcPts val="400"/>
              </a:spcBef>
              <a:tabLst>
                <a:tab pos="444500" algn="l"/>
                <a:tab pos="914400" algn="l"/>
              </a:tabLst>
              <a:defRPr sz="1800" b="1">
                <a:solidFill>
                  <a:srgbClr val="FFCC00"/>
                </a:solidFill>
              </a:defRPr>
            </a:pPr>
            <a:r>
              <a:t>Standard fossil fuel plants EXPLOIT ONLY ONE of these expansions</a:t>
            </a:r>
          </a:p>
          <a:p>
            <a:pPr>
              <a:tabLst>
                <a:tab pos="444500" algn="l"/>
                <a:tab pos="914400" algn="l"/>
              </a:tabLst>
              <a:defRPr sz="800"/>
            </a:pPr>
            <a:endParaRPr/>
          </a:p>
          <a:p>
            <a:pPr>
              <a:spcBef>
                <a:spcPts val="400"/>
              </a:spcBef>
              <a:tabLst>
                <a:tab pos="444500" algn="l"/>
                <a:tab pos="914400" algn="l"/>
              </a:tabLst>
              <a:defRPr sz="1800"/>
            </a:pPr>
            <a:r>
              <a:t>	Most commonly, that of steam		How can you identify steam plants? </a:t>
            </a:r>
          </a:p>
          <a:p>
            <a:pPr>
              <a:spcBef>
                <a:spcPts val="100"/>
              </a:spcBef>
              <a:tabLst>
                <a:tab pos="444500" algn="l"/>
                <a:tab pos="914400" algn="l"/>
              </a:tabLst>
              <a:defRPr sz="800"/>
            </a:pPr>
            <a:r>
              <a:t>		</a:t>
            </a:r>
          </a:p>
          <a:p>
            <a:pPr>
              <a:spcBef>
                <a:spcPts val="400"/>
              </a:spcBef>
              <a:tabLst>
                <a:tab pos="444500" algn="l"/>
                <a:tab pos="914400" algn="l"/>
              </a:tabLst>
              <a:defRPr sz="1800"/>
            </a:pPr>
            <a:r>
              <a:t>	If the plant has cooling towers, or is on a waterfront, it's re-condensing </a:t>
            </a:r>
            <a:r>
              <a:rPr b="1"/>
              <a:t>steam</a:t>
            </a:r>
          </a:p>
          <a:p>
            <a:pPr>
              <a:tabLst>
                <a:tab pos="444500" algn="l"/>
                <a:tab pos="914400" algn="l"/>
              </a:tabLst>
              <a:defRPr sz="1400"/>
            </a:pPr>
            <a:endParaRPr b="1"/>
          </a:p>
          <a:p>
            <a:pPr>
              <a:spcBef>
                <a:spcPts val="400"/>
              </a:spcBef>
              <a:tabLst>
                <a:tab pos="444500" algn="l"/>
                <a:tab pos="914400" algn="l"/>
              </a:tabLst>
              <a:defRPr sz="1800" b="1">
                <a:solidFill>
                  <a:srgbClr val="FFCC00"/>
                </a:solidFill>
              </a:defRPr>
            </a:pPr>
            <a:r>
              <a:t>Combined Cycle plants instead use BOTH of these expansions</a:t>
            </a:r>
          </a:p>
          <a:p>
            <a:pPr>
              <a:tabLst>
                <a:tab pos="444500" algn="l"/>
                <a:tab pos="914400" algn="l"/>
              </a:tabLst>
              <a:defRPr sz="800"/>
            </a:pPr>
            <a:endParaRPr/>
          </a:p>
          <a:p>
            <a:pPr>
              <a:spcBef>
                <a:spcPts val="400"/>
              </a:spcBef>
              <a:tabLst>
                <a:tab pos="444500" algn="l"/>
                <a:tab pos="914400" algn="l"/>
              </a:tabLst>
              <a:defRPr sz="1800"/>
            </a:pPr>
            <a:r>
              <a:t>	Expansion of combustion gases drives a </a:t>
            </a:r>
            <a:r>
              <a:rPr b="1"/>
              <a:t>FIRST</a:t>
            </a:r>
            <a:r>
              <a:t> turbine generator</a:t>
            </a:r>
          </a:p>
          <a:p>
            <a:pPr>
              <a:tabLst>
                <a:tab pos="444500" algn="l"/>
                <a:tab pos="914400" algn="l"/>
              </a:tabLst>
              <a:defRPr sz="800"/>
            </a:pPr>
            <a:endParaRPr/>
          </a:p>
          <a:p>
            <a:pPr>
              <a:spcBef>
                <a:spcPts val="400"/>
              </a:spcBef>
              <a:tabLst>
                <a:tab pos="444500" algn="l"/>
                <a:tab pos="914400" algn="l"/>
              </a:tabLst>
              <a:defRPr sz="1800"/>
            </a:pPr>
            <a:r>
              <a:t>	Its hot exhaust is THEN used to boil (or at least preheat) water into steam</a:t>
            </a:r>
          </a:p>
          <a:p>
            <a:pPr>
              <a:tabLst>
                <a:tab pos="444500" algn="l"/>
                <a:tab pos="914400" algn="l"/>
              </a:tabLst>
              <a:defRPr sz="800"/>
            </a:pPr>
            <a:endParaRPr/>
          </a:p>
          <a:p>
            <a:pPr>
              <a:spcBef>
                <a:spcPts val="400"/>
              </a:spcBef>
              <a:tabLst>
                <a:tab pos="444500" algn="l"/>
                <a:tab pos="914400" algn="l"/>
              </a:tabLst>
              <a:defRPr sz="1800"/>
            </a:pPr>
            <a:r>
              <a:t>		The expansion of which drives a </a:t>
            </a:r>
            <a:r>
              <a:rPr b="1"/>
              <a:t>SECOND</a:t>
            </a:r>
            <a:r>
              <a:t> turbine generator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Rectangle 2"/>
          <p:cNvSpPr txBox="1">
            <a:spLocks noGrp="1"/>
          </p:cNvSpPr>
          <p:nvPr>
            <p:ph type="title"/>
          </p:nvPr>
        </p:nvSpPr>
        <p:spPr>
          <a:xfrm>
            <a:off x="304800" y="76200"/>
            <a:ext cx="8534400" cy="609600"/>
          </a:xfrm>
          <a:prstGeom prst="rect">
            <a:avLst/>
          </a:prstGeom>
        </p:spPr>
        <p:txBody>
          <a:bodyPr/>
          <a:lstStyle/>
          <a:p>
            <a:r>
              <a:t>Yielding an IG + CC = </a:t>
            </a:r>
            <a:r>
              <a:rPr b="1" i="0">
                <a:solidFill>
                  <a:srgbClr val="FFCC00"/>
                </a:solidFill>
                <a:latin typeface="Tahoma"/>
                <a:ea typeface="Tahoma"/>
                <a:cs typeface="Tahoma"/>
                <a:sym typeface="Tahoma"/>
              </a:rPr>
              <a:t>IGCC Coal Plant</a:t>
            </a:r>
          </a:p>
        </p:txBody>
      </p:sp>
      <p:sp>
        <p:nvSpPr>
          <p:cNvPr id="500" name="Rectangle 3"/>
          <p:cNvSpPr txBox="1">
            <a:spLocks noGrp="1"/>
          </p:cNvSpPr>
          <p:nvPr>
            <p:ph type="body" sz="quarter" idx="1"/>
          </p:nvPr>
        </p:nvSpPr>
        <p:spPr>
          <a:xfrm>
            <a:off x="228600" y="838200"/>
            <a:ext cx="8686800" cy="457200"/>
          </a:xfrm>
          <a:prstGeom prst="rect">
            <a:avLst/>
          </a:prstGeom>
        </p:spPr>
        <p:txBody>
          <a:bodyPr/>
          <a:lstStyle>
            <a:lvl1pPr>
              <a:spcBef>
                <a:spcPts val="400"/>
              </a:spcBef>
              <a:defRPr sz="1800" b="1"/>
            </a:lvl1pPr>
          </a:lstStyle>
          <a:p>
            <a:r>
              <a:t>Integrated Gasification + Combined Cycle:</a:t>
            </a:r>
          </a:p>
        </p:txBody>
      </p:sp>
      <p:pic>
        <p:nvPicPr>
          <p:cNvPr id="501" name="Picture 6" descr="Picture 6"/>
          <p:cNvPicPr>
            <a:picLocks noChangeAspect="1"/>
          </p:cNvPicPr>
          <p:nvPr/>
        </p:nvPicPr>
        <p:blipFill>
          <a:blip r:embed="rId2"/>
          <a:stretch>
            <a:fillRect/>
          </a:stretch>
        </p:blipFill>
        <p:spPr>
          <a:xfrm>
            <a:off x="74599" y="1435667"/>
            <a:ext cx="4159435" cy="3805584"/>
          </a:xfrm>
          <a:prstGeom prst="rect">
            <a:avLst/>
          </a:prstGeom>
          <a:ln w="12700">
            <a:miter lim="400000"/>
          </a:ln>
        </p:spPr>
      </p:pic>
      <p:sp>
        <p:nvSpPr>
          <p:cNvPr id="502" name="Rectangle 3"/>
          <p:cNvSpPr txBox="1"/>
          <p:nvPr/>
        </p:nvSpPr>
        <p:spPr>
          <a:xfrm>
            <a:off x="41970" y="5248992"/>
            <a:ext cx="4419601" cy="425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00"/>
              </a:spcBef>
              <a:defRPr sz="1200" b="0">
                <a:solidFill>
                  <a:schemeClr val="accent1"/>
                </a:solidFill>
                <a:effectLst>
                  <a:outerShdw blurRad="38100" dist="38100" dir="2700000" rotWithShape="0">
                    <a:srgbClr val="000000"/>
                  </a:outerShdw>
                </a:effectLst>
              </a:defRPr>
            </a:lvl1pPr>
          </a:lstStyle>
          <a:p>
            <a:r>
              <a:t>http://www.climateandfuel.com/pages/electrical.htm</a:t>
            </a:r>
            <a:endParaRPr sz="700"/>
          </a:p>
        </p:txBody>
      </p:sp>
      <p:sp>
        <p:nvSpPr>
          <p:cNvPr id="503" name="Rectangle 3"/>
          <p:cNvSpPr txBox="1"/>
          <p:nvPr/>
        </p:nvSpPr>
        <p:spPr>
          <a:xfrm>
            <a:off x="4373219" y="1403627"/>
            <a:ext cx="4770781" cy="5863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Coal gasification produces Syngas (H</a:t>
            </a:r>
            <a:r>
              <a:rPr baseline="-25000"/>
              <a:t>2</a:t>
            </a:r>
            <a:r>
              <a:t>)</a:t>
            </a: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Its combustion/expansion drives 1</a:t>
            </a:r>
            <a:r>
              <a:rPr baseline="30000"/>
              <a:t>st</a:t>
            </a:r>
            <a:r>
              <a:t> turbine: </a:t>
            </a:r>
          </a:p>
          <a:p>
            <a:pPr>
              <a:spcBef>
                <a:spcPts val="400"/>
              </a:spcBef>
              <a:tabLst>
                <a:tab pos="444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=&gt; </a:t>
            </a:r>
            <a:r>
              <a:rPr b="1"/>
              <a:t>Electrical Power out</a:t>
            </a:r>
          </a:p>
          <a:p>
            <a:pPr>
              <a:spcBef>
                <a:spcPts val="400"/>
              </a:spcBef>
              <a:tabLst>
                <a:tab pos="4445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Exhaust gas heat from that 1</a:t>
            </a:r>
            <a:r>
              <a:rPr baseline="30000"/>
              <a:t>st</a:t>
            </a:r>
            <a:r>
              <a:t> turbine:</a:t>
            </a:r>
          </a:p>
          <a:p>
            <a:pPr>
              <a:spcBef>
                <a:spcPts val="400"/>
              </a:spcBef>
              <a:tabLst>
                <a:tab pos="444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Boils water into steam</a:t>
            </a:r>
          </a:p>
          <a:p>
            <a:pPr>
              <a:spcBef>
                <a:spcPts val="400"/>
              </a:spcBef>
              <a:tabLst>
                <a:tab pos="444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(possibly helped by burning more fuel)</a:t>
            </a:r>
          </a:p>
          <a:p>
            <a:pPr>
              <a:spcBef>
                <a:spcPts val="400"/>
              </a:spcBef>
              <a:tabLst>
                <a:tab pos="4445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Which then drives the 2</a:t>
            </a:r>
            <a:r>
              <a:rPr baseline="30000"/>
              <a:t>nd</a:t>
            </a:r>
            <a:r>
              <a:t> turbine:</a:t>
            </a:r>
          </a:p>
          <a:p>
            <a:pPr>
              <a:spcBef>
                <a:spcPts val="400"/>
              </a:spcBef>
              <a:tabLst>
                <a:tab pos="444500" algn="l"/>
              </a:tabLst>
              <a:defRPr sz="10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=&gt; </a:t>
            </a:r>
            <a:r>
              <a:rPr b="1"/>
              <a:t>More electrical power out</a:t>
            </a:r>
          </a:p>
          <a:p>
            <a:pPr>
              <a:spcBef>
                <a:spcPts val="400"/>
              </a:spcBef>
              <a:tabLst>
                <a:tab pos="444500" algn="l"/>
              </a:tabLst>
              <a:defRPr sz="16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a:p>
        </p:txBody>
      </p:sp>
      <p:sp>
        <p:nvSpPr>
          <p:cNvPr id="504" name="Rectangle 3"/>
          <p:cNvSpPr txBox="1"/>
          <p:nvPr/>
        </p:nvSpPr>
        <p:spPr>
          <a:xfrm>
            <a:off x="182215" y="5805556"/>
            <a:ext cx="8961785"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Producing a net heat to electricity conversion efficiency of ~ </a:t>
            </a:r>
            <a:r>
              <a:rPr b="1">
                <a:solidFill>
                  <a:srgbClr val="FFCC00"/>
                </a:solidFill>
              </a:rPr>
              <a:t>43%  </a:t>
            </a:r>
            <a:r>
              <a:t>(U.S. DOE)</a:t>
            </a:r>
            <a:r>
              <a:rPr baseline="30000"/>
              <a:t>1</a:t>
            </a:r>
          </a:p>
        </p:txBody>
      </p:sp>
      <p:sp>
        <p:nvSpPr>
          <p:cNvPr id="505" name="Rectangle 3"/>
          <p:cNvSpPr txBox="1"/>
          <p:nvPr/>
        </p:nvSpPr>
        <p:spPr>
          <a:xfrm>
            <a:off x="227499" y="6406305"/>
            <a:ext cx="8474762"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400" b="0">
                <a:solidFill>
                  <a:schemeClr val="accent1"/>
                </a:solidFill>
                <a:effectLst>
                  <a:outerShdw blurRad="38100" dist="38100" dir="2700000" rotWithShape="0">
                    <a:srgbClr val="000000"/>
                  </a:outerShdw>
                </a:effectLst>
              </a:defRPr>
            </a:lvl1pPr>
          </a:lstStyle>
          <a:p>
            <a:r>
              <a:t>1) https://www.netl.doe.gov/research/coal/energy-systems/gasification/gasifipedia/clean-power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08" name="Rectangle 2"/>
          <p:cNvSpPr txBox="1">
            <a:spLocks noGrp="1"/>
          </p:cNvSpPr>
          <p:nvPr>
            <p:ph type="title"/>
          </p:nvPr>
        </p:nvSpPr>
        <p:spPr>
          <a:xfrm>
            <a:off x="304800" y="76200"/>
            <a:ext cx="8534400" cy="609600"/>
          </a:xfrm>
          <a:prstGeom prst="rect">
            <a:avLst/>
          </a:prstGeom>
        </p:spPr>
        <p:txBody>
          <a:bodyPr/>
          <a:lstStyle/>
          <a:p>
            <a:r>
              <a:t>Pictorial contrast of a Conventional vs. IGCC Coal Plant:</a:t>
            </a:r>
          </a:p>
        </p:txBody>
      </p:sp>
      <p:sp>
        <p:nvSpPr>
          <p:cNvPr id="509" name="Rectangle 3"/>
          <p:cNvSpPr txBox="1">
            <a:spLocks noGrp="1"/>
          </p:cNvSpPr>
          <p:nvPr>
            <p:ph type="body" sz="half" idx="1"/>
          </p:nvPr>
        </p:nvSpPr>
        <p:spPr>
          <a:xfrm>
            <a:off x="228600" y="990600"/>
            <a:ext cx="8686800" cy="1474391"/>
          </a:xfrm>
          <a:prstGeom prst="rect">
            <a:avLst/>
          </a:prstGeom>
        </p:spPr>
        <p:txBody>
          <a:bodyPr/>
          <a:lstStyle/>
          <a:p>
            <a:pPr algn="ctr">
              <a:spcBef>
                <a:spcPts val="400"/>
              </a:spcBef>
              <a:defRPr sz="1800" b="1"/>
            </a:pPr>
            <a:r>
              <a:t>Conventional Coal Plant</a:t>
            </a:r>
          </a:p>
          <a:p>
            <a:pPr>
              <a:defRPr sz="1800"/>
            </a:pPr>
            <a:endParaRPr/>
          </a:p>
          <a:p>
            <a:pPr>
              <a:spcBef>
                <a:spcPts val="400"/>
              </a:spcBef>
              <a:defRPr sz="1800"/>
            </a:pPr>
            <a:r>
              <a:t>Bird's eye view:			Schematic of plant:</a:t>
            </a:r>
          </a:p>
          <a:p>
            <a:pPr>
              <a:spcBef>
                <a:spcPts val="400"/>
              </a:spcBef>
              <a:defRPr sz="1800"/>
            </a:pPr>
            <a:r>
              <a:t>			</a:t>
            </a:r>
          </a:p>
        </p:txBody>
      </p:sp>
      <p:sp>
        <p:nvSpPr>
          <p:cNvPr id="510" name="Rectangle 3"/>
          <p:cNvSpPr txBox="1"/>
          <p:nvPr/>
        </p:nvSpPr>
        <p:spPr>
          <a:xfrm>
            <a:off x="228600" y="5257800"/>
            <a:ext cx="4343400"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200"/>
              </a:spcBef>
              <a:defRPr sz="1200" b="0">
                <a:solidFill>
                  <a:schemeClr val="accent1"/>
                </a:solidFill>
                <a:effectLst>
                  <a:outerShdw blurRad="38100" dist="38100" dir="2700000" rotWithShape="0">
                    <a:srgbClr val="000000"/>
                  </a:outerShdw>
                </a:effectLst>
              </a:defRPr>
            </a:lvl1pPr>
          </a:lstStyle>
          <a:p>
            <a:r>
              <a:t>http://vantagegraphics.co.uk/project/power-station/</a:t>
            </a:r>
          </a:p>
        </p:txBody>
      </p:sp>
      <p:pic>
        <p:nvPicPr>
          <p:cNvPr id="511" name="Picture 8" descr="Picture 8"/>
          <p:cNvPicPr>
            <a:picLocks noChangeAspect="1"/>
          </p:cNvPicPr>
          <p:nvPr/>
        </p:nvPicPr>
        <p:blipFill>
          <a:blip r:embed="rId2"/>
          <a:srcRect l="21000"/>
          <a:stretch>
            <a:fillRect/>
          </a:stretch>
        </p:blipFill>
        <p:spPr>
          <a:xfrm>
            <a:off x="76200" y="2352039"/>
            <a:ext cx="3889737" cy="2667001"/>
          </a:xfrm>
          <a:prstGeom prst="rect">
            <a:avLst/>
          </a:prstGeom>
          <a:ln w="12700">
            <a:miter lim="400000"/>
          </a:ln>
        </p:spPr>
      </p:pic>
      <p:pic>
        <p:nvPicPr>
          <p:cNvPr id="512" name="Picture 9" descr="Picture 9"/>
          <p:cNvPicPr>
            <a:picLocks noChangeAspect="1"/>
          </p:cNvPicPr>
          <p:nvPr/>
        </p:nvPicPr>
        <p:blipFill>
          <a:blip r:embed="rId3"/>
          <a:stretch>
            <a:fillRect/>
          </a:stretch>
        </p:blipFill>
        <p:spPr>
          <a:xfrm>
            <a:off x="4114800" y="2316744"/>
            <a:ext cx="4870366" cy="2712456"/>
          </a:xfrm>
          <a:prstGeom prst="rect">
            <a:avLst/>
          </a:prstGeom>
          <a:ln w="12700">
            <a:miter lim="400000"/>
          </a:ln>
        </p:spPr>
      </p:pic>
      <p:sp>
        <p:nvSpPr>
          <p:cNvPr id="513" name="Rectangle 3"/>
          <p:cNvSpPr txBox="1"/>
          <p:nvPr/>
        </p:nvSpPr>
        <p:spPr>
          <a:xfrm>
            <a:off x="4724400" y="5257800"/>
            <a:ext cx="4343400" cy="26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200"/>
              </a:spcBef>
              <a:defRPr sz="1200" b="0">
                <a:solidFill>
                  <a:schemeClr val="accent1"/>
                </a:solidFill>
                <a:effectLst>
                  <a:outerShdw blurRad="38100" dist="38100" dir="2700000" rotWithShape="0">
                    <a:srgbClr val="000000"/>
                  </a:outerShdw>
                </a:effectLst>
              </a:defRPr>
            </a:lvl1pPr>
          </a:lstStyle>
          <a:p>
            <a:r>
              <a:t>http://water.usgs.gov/edu/wupt-coalplant-diagram.html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ctangle 3"/>
          <p:cNvSpPr txBox="1">
            <a:spLocks noGrp="1"/>
          </p:cNvSpPr>
          <p:nvPr>
            <p:ph type="body" idx="1"/>
          </p:nvPr>
        </p:nvSpPr>
        <p:spPr>
          <a:xfrm>
            <a:off x="228600" y="838200"/>
            <a:ext cx="8686800" cy="5902232"/>
          </a:xfrm>
          <a:prstGeom prst="rect">
            <a:avLst/>
          </a:prstGeom>
        </p:spPr>
        <p:txBody>
          <a:bodyPr/>
          <a:lstStyle/>
          <a:p>
            <a:pPr>
              <a:spcBef>
                <a:spcPts val="400"/>
              </a:spcBef>
              <a:defRPr sz="1800"/>
            </a:pPr>
            <a:r>
              <a:t>Central (rectangular) building </a:t>
            </a:r>
            <a:r>
              <a:rPr b="1"/>
              <a:t>alone</a:t>
            </a:r>
            <a:r>
              <a:t> is ~ same as preceding conventional coal plant</a:t>
            </a:r>
          </a:p>
          <a:p>
            <a:pPr>
              <a:defRPr sz="1200"/>
            </a:pPr>
            <a:endParaRPr/>
          </a:p>
          <a:p>
            <a:pPr>
              <a:spcBef>
                <a:spcPts val="400"/>
              </a:spcBef>
              <a:defRPr sz="1800" b="1"/>
            </a:pPr>
            <a:r>
              <a:t>ALL</a:t>
            </a:r>
            <a:r>
              <a:rPr b="0"/>
              <a:t> of outlying buildings/processes must be added to make it an IGGC coal plant</a:t>
            </a:r>
          </a:p>
          <a:p>
            <a:pPr>
              <a:defRPr sz="1800"/>
            </a:pPr>
            <a:endParaRPr b="0"/>
          </a:p>
          <a:p>
            <a:pPr>
              <a:spcBef>
                <a:spcPts val="400"/>
              </a:spcBef>
              <a:defRPr sz="1800"/>
            </a:pPr>
            <a:r>
              <a:t>Bird's eye view:			Schematic of that same plant:</a:t>
            </a: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pPr>
              <a:defRPr sz="1800"/>
            </a:pPr>
            <a:endParaRPr/>
          </a:p>
          <a:p>
            <a:endParaRPr sz="1800"/>
          </a:p>
          <a:p>
            <a:pPr>
              <a:spcBef>
                <a:spcPts val="400"/>
              </a:spcBef>
              <a:defRPr sz="1800"/>
            </a:pPr>
            <a:r>
              <a:t>Explanation of the "Gypsum:"  To remove SO</a:t>
            </a:r>
            <a:r>
              <a:rPr baseline="-25000"/>
              <a:t>2</a:t>
            </a:r>
            <a:r>
              <a:t> from this plant's exhaust, </a:t>
            </a:r>
          </a:p>
          <a:p>
            <a:pPr>
              <a:defRPr sz="400"/>
            </a:pPr>
            <a:endParaRPr/>
          </a:p>
          <a:p>
            <a:pPr>
              <a:spcBef>
                <a:spcPts val="400"/>
              </a:spcBef>
              <a:defRPr sz="1800"/>
            </a:pPr>
            <a:r>
              <a:t>	they expose it to a limestone (CaCO</a:t>
            </a:r>
            <a:r>
              <a:rPr baseline="-25000"/>
              <a:t>3</a:t>
            </a:r>
            <a:r>
              <a:t>) slurry =&gt; Gypsum (CaSO</a:t>
            </a:r>
            <a:r>
              <a:rPr baseline="-25000"/>
              <a:t>4</a:t>
            </a:r>
            <a:r>
              <a:rPr baseline="30000"/>
              <a:t>.</a:t>
            </a:r>
            <a:r>
              <a:t>2 H</a:t>
            </a:r>
            <a:r>
              <a:rPr baseline="-25000"/>
              <a:t>2</a:t>
            </a:r>
            <a:r>
              <a:t>O) </a:t>
            </a:r>
          </a:p>
        </p:txBody>
      </p:sp>
      <p:sp>
        <p:nvSpPr>
          <p:cNvPr id="516" name="Rectangle 3"/>
          <p:cNvSpPr txBox="1"/>
          <p:nvPr/>
        </p:nvSpPr>
        <p:spPr>
          <a:xfrm>
            <a:off x="762000" y="5155474"/>
            <a:ext cx="7772400" cy="501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200"/>
              </a:spcBef>
              <a:defRPr sz="1200" b="0">
                <a:solidFill>
                  <a:schemeClr val="accent1"/>
                </a:solidFill>
                <a:effectLst>
                  <a:outerShdw blurRad="38100" dist="38100" dir="2700000" rotWithShape="0">
                    <a:srgbClr val="000000"/>
                  </a:outerShdw>
                </a:effectLst>
              </a:defRPr>
            </a:lvl1pPr>
          </a:lstStyle>
          <a:p>
            <a:r>
              <a:t>https://www.mhps.com/en/products/category/integrated_coal_gasfication_combined_cycle.html</a:t>
            </a:r>
          </a:p>
        </p:txBody>
      </p:sp>
      <p:pic>
        <p:nvPicPr>
          <p:cNvPr id="517" name="Picture 13" descr="Picture 13"/>
          <p:cNvPicPr>
            <a:picLocks noChangeAspect="1"/>
          </p:cNvPicPr>
          <p:nvPr/>
        </p:nvPicPr>
        <p:blipFill>
          <a:blip r:embed="rId2"/>
          <a:stretch>
            <a:fillRect/>
          </a:stretch>
        </p:blipFill>
        <p:spPr>
          <a:xfrm>
            <a:off x="228600" y="2438400"/>
            <a:ext cx="3657601" cy="2717075"/>
          </a:xfrm>
          <a:prstGeom prst="rect">
            <a:avLst/>
          </a:prstGeom>
          <a:ln w="12700">
            <a:miter lim="400000"/>
          </a:ln>
        </p:spPr>
      </p:pic>
      <p:pic>
        <p:nvPicPr>
          <p:cNvPr id="518" name="Picture 14" descr="Picture 14"/>
          <p:cNvPicPr>
            <a:picLocks noChangeAspect="1"/>
          </p:cNvPicPr>
          <p:nvPr/>
        </p:nvPicPr>
        <p:blipFill>
          <a:blip r:embed="rId3"/>
          <a:stretch>
            <a:fillRect/>
          </a:stretch>
        </p:blipFill>
        <p:spPr>
          <a:xfrm>
            <a:off x="4095748" y="2455815"/>
            <a:ext cx="5000626" cy="2667001"/>
          </a:xfrm>
          <a:prstGeom prst="rect">
            <a:avLst/>
          </a:prstGeom>
          <a:ln w="12700">
            <a:miter lim="400000"/>
          </a:ln>
        </p:spPr>
      </p:pic>
      <p:sp>
        <p:nvSpPr>
          <p:cNvPr id="519" name="Rectangle 2"/>
          <p:cNvSpPr txBox="1">
            <a:spLocks noGrp="1"/>
          </p:cNvSpPr>
          <p:nvPr>
            <p:ph type="title"/>
          </p:nvPr>
        </p:nvSpPr>
        <p:spPr>
          <a:xfrm>
            <a:off x="304800" y="76200"/>
            <a:ext cx="8534400" cy="609600"/>
          </a:xfrm>
          <a:prstGeom prst="rect">
            <a:avLst/>
          </a:prstGeom>
        </p:spPr>
        <p:txBody>
          <a:bodyPr/>
          <a:lstStyle/>
          <a:p>
            <a:r>
              <a:t>Versus an Integrated Gasification Combined Cycle (IGCC) coal plant: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2"/>
          <p:cNvSpPr txBox="1">
            <a:spLocks noGrp="1"/>
          </p:cNvSpPr>
          <p:nvPr>
            <p:ph type="title"/>
          </p:nvPr>
        </p:nvSpPr>
        <p:spPr>
          <a:xfrm>
            <a:off x="304800" y="76199"/>
            <a:ext cx="8534400" cy="675219"/>
          </a:xfrm>
          <a:prstGeom prst="rect">
            <a:avLst/>
          </a:prstGeom>
        </p:spPr>
        <p:txBody>
          <a:bodyPr/>
          <a:lstStyle/>
          <a:p>
            <a:r>
              <a:t>Sorting things out often depends upon "Van der Waals" bonding</a:t>
            </a:r>
          </a:p>
        </p:txBody>
      </p:sp>
      <p:sp>
        <p:nvSpPr>
          <p:cNvPr id="138" name="Rectangle 3"/>
          <p:cNvSpPr txBox="1">
            <a:spLocks noGrp="1"/>
          </p:cNvSpPr>
          <p:nvPr>
            <p:ph type="body" idx="1"/>
          </p:nvPr>
        </p:nvSpPr>
        <p:spPr>
          <a:xfrm>
            <a:off x="162559" y="905934"/>
            <a:ext cx="8981442" cy="5602813"/>
          </a:xfrm>
          <a:prstGeom prst="rect">
            <a:avLst/>
          </a:prstGeom>
        </p:spPr>
        <p:txBody>
          <a:bodyPr/>
          <a:lstStyle/>
          <a:p>
            <a:pPr>
              <a:spcBef>
                <a:spcPts val="400"/>
              </a:spcBef>
              <a:tabLst>
                <a:tab pos="457200" algn="l"/>
                <a:tab pos="914400" algn="l"/>
                <a:tab pos="1371600" algn="l"/>
                <a:tab pos="1828800" algn="l"/>
                <a:tab pos="2286000" algn="l"/>
              </a:tabLst>
              <a:defRPr sz="1800"/>
            </a:pPr>
            <a:r>
              <a:t>In which electrons are </a:t>
            </a:r>
            <a:r>
              <a:rPr b="1"/>
              <a:t>not shared </a:t>
            </a:r>
            <a:r>
              <a:t>between atoms (as in covalent or ionic bonds)</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Instead, Van der Waals "bonding" is more </a:t>
            </a:r>
            <a:r>
              <a:rPr>
                <a:solidFill>
                  <a:srgbClr val="FFCC00"/>
                </a:solidFill>
              </a:rPr>
              <a:t>"mutual attraction at a slight distance"</a:t>
            </a:r>
          </a:p>
          <a:p>
            <a:pPr>
              <a:tabLst>
                <a:tab pos="457200" algn="l"/>
                <a:tab pos="914400" algn="l"/>
                <a:tab pos="1371600" algn="l"/>
                <a:tab pos="1828800" algn="l"/>
                <a:tab pos="2286000" algn="l"/>
              </a:tabLst>
              <a:defRPr sz="1400"/>
            </a:pPr>
            <a:endParaRPr>
              <a:solidFill>
                <a:srgbClr val="FFCC00"/>
              </a:solidFill>
            </a:endParaRPr>
          </a:p>
          <a:p>
            <a:pPr>
              <a:spcBef>
                <a:spcPts val="400"/>
              </a:spcBef>
              <a:tabLst>
                <a:tab pos="457200" algn="l"/>
                <a:tab pos="914400" algn="l"/>
                <a:tab pos="1371600" algn="l"/>
                <a:tab pos="1828800" algn="l"/>
                <a:tab pos="2286000" algn="l"/>
              </a:tabLst>
              <a:defRPr sz="1800"/>
            </a:pPr>
            <a:r>
              <a:t>Atoms start out with equal numbers of protons and electrons, </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with those negative electrons arranged in clouds around the positive nucleus</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Which could be simply represented at this: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But at common temperatures electrons dance around, so at one instant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that atom might look like this:		and an instant later like this: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That atom has neither gained nor lost charge, so it remains neutral</a:t>
            </a:r>
          </a:p>
          <a:p>
            <a:pPr>
              <a:tabLst>
                <a:tab pos="457200" algn="l"/>
                <a:tab pos="914400" algn="l"/>
                <a:tab pos="1371600" algn="l"/>
                <a:tab pos="1828800" algn="l"/>
                <a:tab pos="2286000" algn="l"/>
              </a:tabLst>
              <a:defRPr sz="700"/>
            </a:pPr>
            <a:endParaRPr/>
          </a:p>
          <a:p>
            <a:pPr>
              <a:spcBef>
                <a:spcPts val="400"/>
              </a:spcBef>
              <a:tabLst>
                <a:tab pos="457200" algn="l"/>
                <a:tab pos="914400" algn="l"/>
                <a:tab pos="1371600" algn="l"/>
                <a:tab pos="1828800" algn="l"/>
                <a:tab pos="2286000" algn="l"/>
              </a:tabLst>
              <a:defRPr sz="1800"/>
            </a:pPr>
            <a:r>
              <a:t>	But its opposite charges are </a:t>
            </a:r>
            <a:r>
              <a:rPr b="1"/>
              <a:t>no longer centered on the same point</a:t>
            </a:r>
          </a:p>
          <a:p>
            <a:pPr>
              <a:tabLst>
                <a:tab pos="457200" algn="l"/>
                <a:tab pos="914400" algn="l"/>
                <a:tab pos="1371600" algn="l"/>
                <a:tab pos="1828800" algn="l"/>
                <a:tab pos="2286000" algn="l"/>
              </a:tabLst>
              <a:defRPr sz="700"/>
            </a:pPr>
            <a:endParaRPr b="1"/>
          </a:p>
          <a:p>
            <a:pPr>
              <a:spcBef>
                <a:spcPts val="400"/>
              </a:spcBef>
              <a:tabLst>
                <a:tab pos="457200" algn="l"/>
                <a:tab pos="914400" algn="l"/>
                <a:tab pos="1371600" algn="l"/>
                <a:tab pos="1828800" algn="l"/>
                <a:tab pos="2286000" algn="l"/>
              </a:tabLst>
              <a:defRPr sz="1800"/>
            </a:pPr>
            <a:r>
              <a:t>		And the atom has thus become a </a:t>
            </a:r>
            <a:r>
              <a:rPr b="1">
                <a:solidFill>
                  <a:srgbClr val="FFCC00"/>
                </a:solidFill>
              </a:rPr>
              <a:t>dipole</a:t>
            </a:r>
            <a:r>
              <a:t> which can be represented as: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This:   (+-)   		Changing an instant later to this:   (-+)</a:t>
            </a:r>
          </a:p>
        </p:txBody>
      </p:sp>
      <p:grpSp>
        <p:nvGrpSpPr>
          <p:cNvPr id="144" name="Group 58"/>
          <p:cNvGrpSpPr/>
          <p:nvPr/>
        </p:nvGrpSpPr>
        <p:grpSpPr>
          <a:xfrm>
            <a:off x="4051034" y="3920014"/>
            <a:ext cx="345339" cy="355601"/>
            <a:chOff x="0" y="0"/>
            <a:chExt cx="345338" cy="355600"/>
          </a:xfrm>
        </p:grpSpPr>
        <p:sp>
          <p:nvSpPr>
            <p:cNvPr id="139"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43" name="Group 28"/>
            <p:cNvGrpSpPr/>
            <p:nvPr/>
          </p:nvGrpSpPr>
          <p:grpSpPr>
            <a:xfrm>
              <a:off x="13004" y="80432"/>
              <a:ext cx="217716" cy="211670"/>
              <a:chOff x="0" y="0"/>
              <a:chExt cx="217714" cy="211668"/>
            </a:xfrm>
          </p:grpSpPr>
          <p:sp>
            <p:nvSpPr>
              <p:cNvPr id="140"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41"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42"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150" name="Group 64"/>
          <p:cNvGrpSpPr/>
          <p:nvPr/>
        </p:nvGrpSpPr>
        <p:grpSpPr>
          <a:xfrm>
            <a:off x="7928760" y="3945413"/>
            <a:ext cx="345340" cy="355601"/>
            <a:chOff x="0" y="0"/>
            <a:chExt cx="345338" cy="355600"/>
          </a:xfrm>
        </p:grpSpPr>
        <p:sp>
          <p:nvSpPr>
            <p:cNvPr id="145"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49" name="Group 28"/>
            <p:cNvGrpSpPr/>
            <p:nvPr/>
          </p:nvGrpSpPr>
          <p:grpSpPr>
            <a:xfrm>
              <a:off x="118835" y="80432"/>
              <a:ext cx="217715" cy="211670"/>
              <a:chOff x="0" y="0"/>
              <a:chExt cx="217714" cy="211668"/>
            </a:xfrm>
          </p:grpSpPr>
          <p:sp>
            <p:nvSpPr>
              <p:cNvPr id="146"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47"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48"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156" name="Group 58"/>
          <p:cNvGrpSpPr/>
          <p:nvPr/>
        </p:nvGrpSpPr>
        <p:grpSpPr>
          <a:xfrm>
            <a:off x="5689465" y="2899816"/>
            <a:ext cx="345339" cy="355601"/>
            <a:chOff x="0" y="0"/>
            <a:chExt cx="345338" cy="355600"/>
          </a:xfrm>
        </p:grpSpPr>
        <p:sp>
          <p:nvSpPr>
            <p:cNvPr id="151"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55" name="Group 28"/>
            <p:cNvGrpSpPr/>
            <p:nvPr/>
          </p:nvGrpSpPr>
          <p:grpSpPr>
            <a:xfrm>
              <a:off x="55336" y="80432"/>
              <a:ext cx="217716" cy="211670"/>
              <a:chOff x="0" y="0"/>
              <a:chExt cx="217714" cy="211668"/>
            </a:xfrm>
          </p:grpSpPr>
          <p:sp>
            <p:nvSpPr>
              <p:cNvPr id="152"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53"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54"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2"/>
          <p:cNvSpPr txBox="1">
            <a:spLocks noGrp="1"/>
          </p:cNvSpPr>
          <p:nvPr>
            <p:ph type="title"/>
          </p:nvPr>
        </p:nvSpPr>
        <p:spPr>
          <a:xfrm>
            <a:off x="304800" y="76200"/>
            <a:ext cx="8534400" cy="609600"/>
          </a:xfrm>
          <a:prstGeom prst="rect">
            <a:avLst/>
          </a:prstGeom>
        </p:spPr>
        <p:txBody>
          <a:bodyPr/>
          <a:lstStyle/>
          <a:p>
            <a:r>
              <a:t>NOTE (!):  The "CC" in "IGCC" does NOT refer to carbon capture!</a:t>
            </a:r>
          </a:p>
        </p:txBody>
      </p:sp>
      <p:sp>
        <p:nvSpPr>
          <p:cNvPr id="522" name="Rectangle 3"/>
          <p:cNvSpPr txBox="1">
            <a:spLocks noGrp="1"/>
          </p:cNvSpPr>
          <p:nvPr>
            <p:ph type="body" sz="half" idx="1"/>
          </p:nvPr>
        </p:nvSpPr>
        <p:spPr>
          <a:xfrm>
            <a:off x="228600" y="838200"/>
            <a:ext cx="8686800" cy="2508250"/>
          </a:xfrm>
          <a:prstGeom prst="rect">
            <a:avLst/>
          </a:prstGeom>
        </p:spPr>
        <p:txBody>
          <a:bodyPr/>
          <a:lstStyle/>
          <a:p>
            <a:pPr>
              <a:spcBef>
                <a:spcPts val="400"/>
              </a:spcBef>
              <a:defRPr sz="1800" b="1"/>
            </a:pPr>
            <a:r>
              <a:t>There is a LOT of confusion about this (including in government reports!)</a:t>
            </a:r>
          </a:p>
          <a:p>
            <a:pPr>
              <a:defRPr sz="1800"/>
            </a:pPr>
            <a:endParaRPr/>
          </a:p>
          <a:p>
            <a:pPr>
              <a:spcBef>
                <a:spcPts val="400"/>
              </a:spcBef>
              <a:defRPr sz="1800"/>
            </a:pPr>
            <a:r>
              <a:t>To the extent that IGCC DOES produce more electrical power / fossil fuel in,</a:t>
            </a:r>
          </a:p>
          <a:p>
            <a:pPr>
              <a:spcBef>
                <a:spcPts val="100"/>
              </a:spcBef>
              <a:defRPr sz="800"/>
            </a:pPr>
            <a:r>
              <a:t>	</a:t>
            </a:r>
          </a:p>
          <a:p>
            <a:pPr>
              <a:spcBef>
                <a:spcPts val="400"/>
              </a:spcBef>
              <a:defRPr sz="1800"/>
            </a:pPr>
            <a:r>
              <a:t>	it does then reduce the net OUTPUT of carbon (for the same power out)</a:t>
            </a:r>
          </a:p>
          <a:p>
            <a:pPr>
              <a:defRPr sz="1800"/>
            </a:pPr>
            <a:endParaRPr/>
          </a:p>
          <a:p>
            <a:pPr>
              <a:spcBef>
                <a:spcPts val="400"/>
              </a:spcBef>
              <a:defRPr sz="1800" b="1">
                <a:solidFill>
                  <a:srgbClr val="FFCC00"/>
                </a:solidFill>
              </a:defRPr>
            </a:pPr>
            <a:r>
              <a:t>But the possibility of true carbon "capture" instead comes in here</a:t>
            </a:r>
          </a:p>
        </p:txBody>
      </p:sp>
      <p:sp>
        <p:nvSpPr>
          <p:cNvPr id="523" name="Rectangle 3"/>
          <p:cNvSpPr txBox="1"/>
          <p:nvPr/>
        </p:nvSpPr>
        <p:spPr>
          <a:xfrm>
            <a:off x="4343400" y="3429000"/>
            <a:ext cx="4800600" cy="4306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During gasification, coal is converted to CO</a:t>
            </a:r>
            <a:r>
              <a:rPr baseline="-25000"/>
              <a:t>2</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25000"/>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Which </a:t>
            </a:r>
            <a:r>
              <a:rPr b="1"/>
              <a:t>would</a:t>
            </a:r>
            <a:r>
              <a:t>  then add to the carbon output</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But CO</a:t>
            </a:r>
            <a:r>
              <a:rPr baseline="-25000"/>
              <a:t>2</a:t>
            </a:r>
            <a:r>
              <a:t> can be fairly easily </a:t>
            </a:r>
            <a:r>
              <a:rPr b="1"/>
              <a:t>captured</a:t>
            </a:r>
            <a:r>
              <a:t>: </a:t>
            </a: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   by freezing, by reaction with ammonia, by . . .</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Which </a:t>
            </a:r>
            <a:r>
              <a:rPr b="1"/>
              <a:t>does</a:t>
            </a:r>
            <a:r>
              <a:t> then reduce "carbon footprint"</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But </a:t>
            </a:r>
            <a:r>
              <a:rPr b="1"/>
              <a:t>ONLY</a:t>
            </a:r>
            <a:r>
              <a:t> if captured CO</a:t>
            </a:r>
            <a:r>
              <a:rPr baseline="-25000"/>
              <a:t>2</a:t>
            </a:r>
            <a:r>
              <a:t> is </a:t>
            </a:r>
            <a:r>
              <a:rPr b="1"/>
              <a:t>NOT</a:t>
            </a:r>
            <a:r>
              <a:t> released later</a:t>
            </a: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				</a:t>
            </a:r>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a:p>
        </p:txBody>
      </p:sp>
      <p:pic>
        <p:nvPicPr>
          <p:cNvPr id="524" name="Picture 6" descr="Picture 6"/>
          <p:cNvPicPr>
            <a:picLocks noChangeAspect="1"/>
          </p:cNvPicPr>
          <p:nvPr/>
        </p:nvPicPr>
        <p:blipFill>
          <a:blip r:embed="rId2"/>
          <a:stretch>
            <a:fillRect/>
          </a:stretch>
        </p:blipFill>
        <p:spPr>
          <a:xfrm>
            <a:off x="457200" y="3276600"/>
            <a:ext cx="3663950" cy="3352800"/>
          </a:xfrm>
          <a:prstGeom prst="rect">
            <a:avLst/>
          </a:prstGeom>
          <a:ln w="12700">
            <a:miter lim="400000"/>
          </a:ln>
        </p:spPr>
      </p:pic>
      <p:sp>
        <p:nvSpPr>
          <p:cNvPr id="525" name="Donut 8"/>
          <p:cNvSpPr/>
          <p:nvPr/>
        </p:nvSpPr>
        <p:spPr>
          <a:xfrm>
            <a:off x="1512956" y="3505200"/>
            <a:ext cx="1535045" cy="9144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62" y="10800"/>
                </a:moveTo>
                <a:cubicBezTo>
                  <a:pt x="1262" y="15594"/>
                  <a:pt x="5532" y="19481"/>
                  <a:pt x="10800" y="19481"/>
                </a:cubicBezTo>
                <a:cubicBezTo>
                  <a:pt x="16068" y="19481"/>
                  <a:pt x="20338" y="15594"/>
                  <a:pt x="20338" y="10800"/>
                </a:cubicBezTo>
                <a:cubicBezTo>
                  <a:pt x="20338" y="6006"/>
                  <a:pt x="16068" y="2119"/>
                  <a:pt x="10800" y="2119"/>
                </a:cubicBezTo>
                <a:cubicBezTo>
                  <a:pt x="5532" y="2119"/>
                  <a:pt x="1262" y="6006"/>
                  <a:pt x="1262" y="10800"/>
                </a:cubicBezTo>
                <a:close/>
              </a:path>
            </a:pathLst>
          </a:custGeom>
          <a:solidFill>
            <a:srgbClr val="FFCC00"/>
          </a:solidFill>
          <a:ln w="12700">
            <a:solidFill>
              <a:srgbClr val="FFFFFF"/>
            </a:solidFill>
          </a:ln>
        </p:spPr>
        <p:txBody>
          <a:bodyPr lIns="45719" rIns="45719"/>
          <a:lstStyle/>
          <a:p>
            <a:pPr>
              <a:defRPr>
                <a:solidFill>
                  <a:srgbClr val="FFFFFF"/>
                </a:solidFill>
              </a:defRPr>
            </a:pPr>
            <a:endParaRPr/>
          </a:p>
        </p:txBody>
      </p:sp>
      <p:sp>
        <p:nvSpPr>
          <p:cNvPr id="526" name="Straight Connector 10"/>
          <p:cNvSpPr/>
          <p:nvPr/>
        </p:nvSpPr>
        <p:spPr>
          <a:xfrm flipH="1">
            <a:off x="2280479" y="3048000"/>
            <a:ext cx="234123" cy="457199"/>
          </a:xfrm>
          <a:prstGeom prst="line">
            <a:avLst/>
          </a:prstGeom>
          <a:ln w="57150">
            <a:solidFill>
              <a:srgbClr val="FFCC00"/>
            </a:solidFill>
          </a:ln>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Rectangle 2"/>
          <p:cNvSpPr txBox="1">
            <a:spLocks noGrp="1"/>
          </p:cNvSpPr>
          <p:nvPr>
            <p:ph type="title"/>
          </p:nvPr>
        </p:nvSpPr>
        <p:spPr>
          <a:xfrm>
            <a:off x="154609" y="152400"/>
            <a:ext cx="8801652" cy="609600"/>
          </a:xfrm>
          <a:prstGeom prst="rect">
            <a:avLst/>
          </a:prstGeom>
        </p:spPr>
        <p:txBody>
          <a:bodyPr/>
          <a:lstStyle/>
          <a:p>
            <a:r>
              <a:t>IGCC can improve efficiency &amp; carbon footprint, but not necessarily cost:</a:t>
            </a:r>
          </a:p>
        </p:txBody>
      </p:sp>
      <p:sp>
        <p:nvSpPr>
          <p:cNvPr id="529" name="Rectangle 3"/>
          <p:cNvSpPr txBox="1">
            <a:spLocks noGrp="1"/>
          </p:cNvSpPr>
          <p:nvPr>
            <p:ph type="body" idx="1"/>
          </p:nvPr>
        </p:nvSpPr>
        <p:spPr>
          <a:xfrm>
            <a:off x="140255" y="914400"/>
            <a:ext cx="8915401" cy="5943600"/>
          </a:xfrm>
          <a:prstGeom prst="rect">
            <a:avLst/>
          </a:prstGeom>
        </p:spPr>
        <p:txBody>
          <a:bodyPr/>
          <a:lstStyle/>
          <a:p>
            <a:pPr>
              <a:spcBef>
                <a:spcPts val="400"/>
              </a:spcBef>
              <a:defRPr sz="1800"/>
            </a:pPr>
            <a:r>
              <a:t>For details on power plant costs, see: </a:t>
            </a: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defRPr sz="1000"/>
            </a:pPr>
            <a:endParaRPr/>
          </a:p>
          <a:p>
            <a:pPr>
              <a:spcBef>
                <a:spcPts val="400"/>
              </a:spcBef>
              <a:defRPr sz="1800"/>
            </a:pPr>
            <a:r>
              <a:t>	But I offer you this preview on how advanced technology affects coal power:</a:t>
            </a:r>
          </a:p>
          <a:p>
            <a:pPr>
              <a:defRPr sz="1800"/>
            </a:pPr>
            <a:endParaRPr/>
          </a:p>
          <a:p>
            <a:pPr>
              <a:spcBef>
                <a:spcPts val="400"/>
              </a:spcBef>
              <a:defRPr sz="1800"/>
            </a:pPr>
            <a:r>
              <a:t>When they last compared ALL types of U.S. coal power plant (in 2015*), the U.S. </a:t>
            </a:r>
          </a:p>
          <a:p>
            <a:pPr>
              <a:defRPr sz="1000"/>
            </a:pPr>
            <a:endParaRPr/>
          </a:p>
          <a:p>
            <a:pPr>
              <a:spcBef>
                <a:spcPts val="400"/>
              </a:spcBef>
              <a:defRPr sz="1800"/>
            </a:pPr>
            <a:r>
              <a:t>	Energy Information Administration estimated electricity cost from a new plant as:</a:t>
            </a:r>
          </a:p>
          <a:p>
            <a:pPr>
              <a:defRPr sz="1800"/>
            </a:pPr>
            <a:endParaRPr/>
          </a:p>
          <a:p>
            <a:pPr>
              <a:spcBef>
                <a:spcPts val="400"/>
              </a:spcBef>
              <a:tabLst>
                <a:tab pos="1358900" algn="l"/>
                <a:tab pos="5537200" algn="l"/>
              </a:tabLst>
              <a:defRPr sz="1800"/>
            </a:pPr>
            <a:r>
              <a:t>	</a:t>
            </a:r>
            <a:r>
              <a:rPr b="1"/>
              <a:t>Conventional Coal Power Plants: </a:t>
            </a:r>
            <a:r>
              <a:t>	</a:t>
            </a:r>
            <a:r>
              <a:rPr b="1">
                <a:solidFill>
                  <a:srgbClr val="FFCC00"/>
                </a:solidFill>
              </a:rPr>
              <a:t>$95.1 / MW-hr</a:t>
            </a:r>
          </a:p>
          <a:p>
            <a:pPr>
              <a:tabLst>
                <a:tab pos="1358900" algn="l"/>
                <a:tab pos="5537200" algn="l"/>
              </a:tabLst>
              <a:defRPr sz="1800"/>
            </a:pPr>
            <a:endParaRPr b="1">
              <a:solidFill>
                <a:srgbClr val="FFCC00"/>
              </a:solidFill>
            </a:endParaRPr>
          </a:p>
          <a:p>
            <a:pPr>
              <a:spcBef>
                <a:spcPts val="400"/>
              </a:spcBef>
              <a:tabLst>
                <a:tab pos="1358900" algn="l"/>
                <a:tab pos="5537200" algn="l"/>
              </a:tabLst>
              <a:defRPr sz="1800"/>
            </a:pPr>
            <a:r>
              <a:t>	</a:t>
            </a:r>
            <a:r>
              <a:rPr b="1"/>
              <a:t>IGCC Coal Power Plants:</a:t>
            </a:r>
            <a:r>
              <a:t>	</a:t>
            </a:r>
            <a:r>
              <a:rPr b="1">
                <a:solidFill>
                  <a:srgbClr val="FFCC00"/>
                </a:solidFill>
              </a:rPr>
              <a:t>$115.7 / MW-hr</a:t>
            </a:r>
          </a:p>
          <a:p>
            <a:pPr>
              <a:tabLst>
                <a:tab pos="1358900" algn="l"/>
                <a:tab pos="5537200" algn="l"/>
              </a:tabLst>
              <a:defRPr sz="1800"/>
            </a:pPr>
            <a:endParaRPr b="1">
              <a:solidFill>
                <a:srgbClr val="FFCC00"/>
              </a:solidFill>
            </a:endParaRPr>
          </a:p>
          <a:p>
            <a:pPr>
              <a:spcBef>
                <a:spcPts val="400"/>
              </a:spcBef>
              <a:tabLst>
                <a:tab pos="1358900" algn="l"/>
                <a:tab pos="5537200" algn="l"/>
              </a:tabLst>
              <a:defRPr sz="1800"/>
            </a:pPr>
            <a:r>
              <a:t>	</a:t>
            </a:r>
            <a:r>
              <a:rPr b="1"/>
              <a:t>Sequestered IGCC Power Plants:</a:t>
            </a:r>
            <a:r>
              <a:t>	</a:t>
            </a:r>
            <a:r>
              <a:rPr b="1">
                <a:solidFill>
                  <a:srgbClr val="FFCC00"/>
                </a:solidFill>
              </a:rPr>
              <a:t>$144.4 / MW-hr</a:t>
            </a:r>
          </a:p>
          <a:p>
            <a:pPr>
              <a:defRPr sz="1800"/>
            </a:pPr>
            <a:endParaRPr b="1">
              <a:solidFill>
                <a:srgbClr val="FFCC00"/>
              </a:solidFill>
            </a:endParaRPr>
          </a:p>
          <a:p>
            <a:pPr>
              <a:defRPr sz="1800"/>
            </a:pPr>
            <a:endParaRPr b="1">
              <a:solidFill>
                <a:srgbClr val="FFCC00"/>
              </a:solidFill>
            </a:endParaRPr>
          </a:p>
          <a:p>
            <a:pPr>
              <a:spcBef>
                <a:spcPts val="400"/>
              </a:spcBef>
              <a:defRPr sz="1800"/>
            </a:pPr>
            <a:r>
              <a:t> *Conventional &amp; unsequestered IGCC coal plants were omitted in 2016 &amp; 2017  </a:t>
            </a:r>
          </a:p>
          <a:p>
            <a:pPr>
              <a:defRPr sz="700"/>
            </a:pPr>
            <a:endParaRPr/>
          </a:p>
          <a:p>
            <a:pPr>
              <a:spcBef>
                <a:spcPts val="400"/>
              </a:spcBef>
              <a:defRPr sz="1800"/>
            </a:pPr>
            <a:r>
              <a:t>	reports because their new construction had been banned due to their pollution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Rectangle 2"/>
          <p:cNvSpPr txBox="1">
            <a:spLocks noGrp="1"/>
          </p:cNvSpPr>
          <p:nvPr>
            <p:ph type="title"/>
          </p:nvPr>
        </p:nvSpPr>
        <p:spPr>
          <a:xfrm>
            <a:off x="0" y="65157"/>
            <a:ext cx="9144000" cy="533401"/>
          </a:xfrm>
          <a:prstGeom prst="rect">
            <a:avLst/>
          </a:prstGeom>
        </p:spPr>
        <p:txBody>
          <a:bodyPr/>
          <a:lstStyle/>
          <a:p>
            <a:r>
              <a:t>Coal power plants are thus being priced out of the electric power market:</a:t>
            </a:r>
          </a:p>
        </p:txBody>
      </p:sp>
      <p:sp>
        <p:nvSpPr>
          <p:cNvPr id="532" name="Rectangle 3"/>
          <p:cNvSpPr txBox="1">
            <a:spLocks noGrp="1"/>
          </p:cNvSpPr>
          <p:nvPr>
            <p:ph type="body" idx="1"/>
          </p:nvPr>
        </p:nvSpPr>
        <p:spPr>
          <a:xfrm>
            <a:off x="228600" y="690236"/>
            <a:ext cx="8915400" cy="2998286"/>
          </a:xfrm>
          <a:prstGeom prst="rect">
            <a:avLst/>
          </a:prstGeom>
        </p:spPr>
        <p:txBody>
          <a:bodyPr/>
          <a:lstStyle/>
          <a:p>
            <a:pPr>
              <a:spcBef>
                <a:spcPts val="400"/>
              </a:spcBef>
              <a:defRPr sz="1800"/>
            </a:pPr>
            <a:r>
              <a:t>In 2015, power from even the cheapest/dirtiest "conventional" coal plants cost: </a:t>
            </a:r>
            <a:r>
              <a:rPr baseline="30000"/>
              <a:t>1</a:t>
            </a:r>
          </a:p>
          <a:p>
            <a:pPr>
              <a:defRPr sz="700"/>
            </a:pPr>
            <a:endParaRPr baseline="30000"/>
          </a:p>
          <a:p>
            <a:pPr>
              <a:spcBef>
                <a:spcPts val="400"/>
              </a:spcBef>
              <a:tabLst>
                <a:tab pos="444500" algn="l"/>
                <a:tab pos="2006600" algn="l"/>
              </a:tabLst>
              <a:defRPr sz="1800"/>
            </a:pPr>
            <a:r>
              <a:rPr sz="700"/>
              <a:t>		</a:t>
            </a:r>
            <a:r>
              <a:t>60% more than power from onshore wind farms</a:t>
            </a:r>
          </a:p>
          <a:p>
            <a:pPr>
              <a:tabLst>
                <a:tab pos="444500" algn="l"/>
                <a:tab pos="2006600" algn="l"/>
              </a:tabLst>
              <a:defRPr sz="700"/>
            </a:pPr>
            <a:endParaRPr/>
          </a:p>
          <a:p>
            <a:pPr>
              <a:spcBef>
                <a:spcPts val="400"/>
              </a:spcBef>
              <a:tabLst>
                <a:tab pos="444500" algn="l"/>
                <a:tab pos="2006600" algn="l"/>
              </a:tabLst>
              <a:defRPr sz="1800"/>
            </a:pPr>
            <a:r>
              <a:rPr sz="700"/>
              <a:t>		</a:t>
            </a:r>
            <a:r>
              <a:t>50% more than power from natural gas plants</a:t>
            </a:r>
          </a:p>
          <a:p>
            <a:pPr>
              <a:tabLst>
                <a:tab pos="444500" algn="l"/>
                <a:tab pos="2006600" algn="l"/>
              </a:tabLst>
              <a:defRPr sz="700"/>
            </a:pPr>
            <a:endParaRPr/>
          </a:p>
          <a:p>
            <a:pPr>
              <a:spcBef>
                <a:spcPts val="400"/>
              </a:spcBef>
              <a:tabLst>
                <a:tab pos="444500" algn="l"/>
                <a:tab pos="2006600" algn="l"/>
              </a:tabLst>
              <a:defRPr sz="1800"/>
            </a:pPr>
            <a:r>
              <a:rPr sz="700"/>
              <a:t>		</a:t>
            </a:r>
            <a:r>
              <a:t>40% more than power from hydroelectric plants</a:t>
            </a:r>
          </a:p>
          <a:p>
            <a:pPr>
              <a:tabLst>
                <a:tab pos="444500" algn="l"/>
                <a:tab pos="2006600" algn="l"/>
              </a:tabLst>
              <a:defRPr sz="600"/>
            </a:pPr>
            <a:endParaRPr/>
          </a:p>
          <a:p>
            <a:pPr>
              <a:spcBef>
                <a:spcPts val="400"/>
              </a:spcBef>
              <a:tabLst>
                <a:tab pos="444500" algn="l"/>
                <a:tab pos="2006600" algn="l"/>
              </a:tabLst>
              <a:defRPr sz="1800"/>
            </a:pPr>
            <a:r>
              <a:rPr sz="600"/>
              <a:t>		</a:t>
            </a:r>
            <a:r>
              <a:t>20% more than power from nuclear plants </a:t>
            </a:r>
          </a:p>
          <a:p>
            <a:pPr>
              <a:defRPr sz="1800"/>
            </a:pPr>
            <a:endParaRPr/>
          </a:p>
          <a:p>
            <a:pPr>
              <a:spcBef>
                <a:spcPts val="400"/>
              </a:spcBef>
              <a:defRPr sz="1800"/>
            </a:pPr>
            <a:r>
              <a:t>Yielding its precipitous decline:</a:t>
            </a:r>
          </a:p>
        </p:txBody>
      </p:sp>
      <p:sp>
        <p:nvSpPr>
          <p:cNvPr id="533" name="Rectangle 3"/>
          <p:cNvSpPr txBox="1"/>
          <p:nvPr/>
        </p:nvSpPr>
        <p:spPr>
          <a:xfrm>
            <a:off x="141465" y="4752914"/>
            <a:ext cx="3592445" cy="2353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200"/>
              </a:spcBef>
              <a:defRPr sz="1200" b="0">
                <a:solidFill>
                  <a:srgbClr val="FFFFFF"/>
                </a:solidFill>
                <a:effectLst>
                  <a:outerShdw blurRad="38100" dist="38100" dir="2700000" rotWithShape="0">
                    <a:srgbClr val="000000"/>
                  </a:outerShdw>
                </a:effectLst>
                <a:latin typeface="+mj-lt"/>
                <a:ea typeface="+mj-ea"/>
                <a:cs typeface="+mj-cs"/>
                <a:sym typeface="Arial"/>
              </a:defRPr>
            </a:pPr>
            <a:r>
              <a:t>1) Cost comparisons are from my note set:</a:t>
            </a:r>
          </a:p>
          <a:p>
            <a:pPr algn="ctr">
              <a:spcBef>
                <a:spcPts val="200"/>
              </a:spcBef>
              <a:defRPr sz="1200" b="0">
                <a:solidFill>
                  <a:srgbClr val="FFFFFF"/>
                </a:solidFill>
                <a:effectLst>
                  <a:outerShdw blurRad="38100" dist="38100" dir="2700000" rotWithShape="0">
                    <a:srgbClr val="000000"/>
                  </a:outerShdw>
                </a:effectLst>
                <a:latin typeface="+mj-lt"/>
                <a:ea typeface="+mj-ea"/>
                <a:cs typeface="+mj-cs"/>
                <a:sym typeface="Arial"/>
              </a:defRPr>
            </a:pPr>
            <a:r>
              <a:rPr b="1"/>
              <a:t>Power Plant Economics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200"/>
              </a:spcBef>
              <a:defRPr sz="1200" b="0">
                <a:solidFill>
                  <a:srgbClr val="FFFFFF"/>
                </a:solidFill>
                <a:effectLst>
                  <a:outerShdw blurRad="38100" dist="38100" dir="2700000" rotWithShape="0">
                    <a:srgbClr val="000000"/>
                  </a:outerShdw>
                </a:effectLst>
                <a:latin typeface="+mj-lt"/>
                <a:ea typeface="+mj-ea"/>
                <a:cs typeface="+mj-cs"/>
                <a:sym typeface="Arial"/>
              </a:defRPr>
            </a:pPr>
            <a:r>
              <a:t>The figure is from my note set:</a:t>
            </a:r>
          </a:p>
          <a:p>
            <a:pPr algn="ctr">
              <a:spcBef>
                <a:spcPts val="200"/>
              </a:spcBef>
              <a:defRPr sz="1200" b="0">
                <a:solidFill>
                  <a:srgbClr val="FFFFFF"/>
                </a:solidFill>
                <a:effectLst>
                  <a:outerShdw blurRad="38100" dist="38100" dir="2700000" rotWithShape="0">
                    <a:srgbClr val="000000"/>
                  </a:outerShdw>
                </a:effectLst>
                <a:latin typeface="+mj-lt"/>
                <a:ea typeface="+mj-ea"/>
                <a:cs typeface="+mj-cs"/>
                <a:sym typeface="Arial"/>
              </a:defRPr>
            </a:pPr>
            <a:r>
              <a:rPr b="1"/>
              <a:t>U.S. Energy Production &amp; Consumption</a:t>
            </a:r>
            <a:r>
              <a:t> </a:t>
            </a:r>
          </a:p>
          <a:p>
            <a:pPr algn="ctr">
              <a:spcBef>
                <a:spcPts val="200"/>
              </a:spcBef>
              <a:defRPr sz="1200" b="0">
                <a:solidFill>
                  <a:srgbClr val="FFFFFF"/>
                </a:solidFill>
                <a:effectLst>
                  <a:outerShdw blurRad="38100" dist="38100" dir="2700000" rotWithShape="0">
                    <a:srgbClr val="000000"/>
                  </a:outerShdw>
                </a:effectLst>
                <a:latin typeface="+mj-lt"/>
                <a:ea typeface="+mj-ea"/>
                <a:cs typeface="+mj-cs"/>
                <a:sym typeface="Arial"/>
              </a:defRPr>
            </a:pPr>
            <a:r>
              <a:t>(</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a:p>
        </p:txBody>
      </p:sp>
      <p:pic>
        <p:nvPicPr>
          <p:cNvPr id="534" name="EIA-Electricity-Data-Browser-spreadsheet.gif" descr="EIA-Electricity-Data-Browser-spreadsheet.gif"/>
          <p:cNvPicPr>
            <a:picLocks noChangeAspect="1"/>
          </p:cNvPicPr>
          <p:nvPr/>
        </p:nvPicPr>
        <p:blipFill>
          <a:blip r:embed="rId8"/>
          <a:stretch>
            <a:fillRect/>
          </a:stretch>
        </p:blipFill>
        <p:spPr>
          <a:xfrm>
            <a:off x="3668916" y="3119556"/>
            <a:ext cx="5246974" cy="33517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http://www.technologyreview.com/news/527106/how-and-why-us-greenhouse-gas-emissions-are-falling/</a:t>
            </a:r>
          </a:p>
        </p:txBody>
      </p:sp>
      <p:sp>
        <p:nvSpPr>
          <p:cNvPr id="537" name="Rectangle 2"/>
          <p:cNvSpPr txBox="1">
            <a:spLocks noGrp="1"/>
          </p:cNvSpPr>
          <p:nvPr>
            <p:ph type="title"/>
          </p:nvPr>
        </p:nvSpPr>
        <p:spPr>
          <a:xfrm>
            <a:off x="0" y="131415"/>
            <a:ext cx="9144000" cy="509105"/>
          </a:xfrm>
          <a:prstGeom prst="rect">
            <a:avLst/>
          </a:prstGeom>
        </p:spPr>
        <p:txBody>
          <a:bodyPr/>
          <a:lstStyle/>
          <a:p>
            <a:r>
              <a:t>Political pandering CANNOT trump this economic trend!</a:t>
            </a:r>
          </a:p>
        </p:txBody>
      </p:sp>
      <p:sp>
        <p:nvSpPr>
          <p:cNvPr id="538" name="Rectangle 3"/>
          <p:cNvSpPr txBox="1">
            <a:spLocks noGrp="1"/>
          </p:cNvSpPr>
          <p:nvPr>
            <p:ph type="body" idx="1"/>
          </p:nvPr>
        </p:nvSpPr>
        <p:spPr>
          <a:xfrm>
            <a:off x="118170" y="990600"/>
            <a:ext cx="9025830" cy="5334000"/>
          </a:xfrm>
          <a:prstGeom prst="rect">
            <a:avLst/>
          </a:prstGeom>
        </p:spPr>
        <p:txBody>
          <a:bodyPr/>
          <a:lstStyle/>
          <a:p>
            <a:pPr>
              <a:spcBef>
                <a:spcPts val="400"/>
              </a:spcBef>
              <a:defRPr sz="1800"/>
            </a:pPr>
            <a:r>
              <a:t>Which has led some environmentalists to announce the impending "Death of Coal"</a:t>
            </a:r>
          </a:p>
          <a:p>
            <a:pPr>
              <a:defRPr sz="1000"/>
            </a:pPr>
            <a:endParaRPr/>
          </a:p>
          <a:p>
            <a:pPr>
              <a:spcBef>
                <a:spcPts val="400"/>
              </a:spcBef>
              <a:defRPr sz="1800"/>
            </a:pPr>
            <a:r>
              <a:t>	Which </a:t>
            </a:r>
            <a:r>
              <a:rPr b="1"/>
              <a:t>is</a:t>
            </a:r>
            <a:r>
              <a:t> already a major factor in the U.S.'s declining greenhouse gas emissions:</a:t>
            </a:r>
          </a:p>
        </p:txBody>
      </p:sp>
      <p:pic>
        <p:nvPicPr>
          <p:cNvPr id="539" name="Picture 5" descr="Picture 5"/>
          <p:cNvPicPr>
            <a:picLocks noChangeAspect="1"/>
          </p:cNvPicPr>
          <p:nvPr/>
        </p:nvPicPr>
        <p:blipFill>
          <a:blip r:embed="rId2"/>
          <a:stretch>
            <a:fillRect/>
          </a:stretch>
        </p:blipFill>
        <p:spPr>
          <a:xfrm>
            <a:off x="800667" y="2209800"/>
            <a:ext cx="4616451" cy="4119892"/>
          </a:xfrm>
          <a:prstGeom prst="rect">
            <a:avLst/>
          </a:prstGeom>
          <a:ln w="12700">
            <a:miter lim="400000"/>
          </a:ln>
        </p:spPr>
      </p:pic>
      <p:sp>
        <p:nvSpPr>
          <p:cNvPr id="540" name="Rectangle 5"/>
          <p:cNvSpPr txBox="1"/>
          <p:nvPr/>
        </p:nvSpPr>
        <p:spPr>
          <a:xfrm>
            <a:off x="5543827" y="3569764"/>
            <a:ext cx="3567045" cy="949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400" b="0" i="1">
                <a:solidFill>
                  <a:srgbClr val="FFFFFF"/>
                </a:solidFill>
                <a:effectLst>
                  <a:outerShdw blurRad="38100" dist="38100" dir="2700000" rotWithShape="0">
                    <a:srgbClr val="000000"/>
                  </a:outerShdw>
                </a:effectLst>
                <a:latin typeface="+mj-lt"/>
                <a:ea typeface="+mj-ea"/>
                <a:cs typeface="+mj-cs"/>
                <a:sym typeface="Arial"/>
              </a:defRPr>
            </a:pPr>
            <a:r>
              <a:t>Shame on MIT for not labeling axes!</a:t>
            </a:r>
          </a:p>
          <a:p>
            <a:pPr algn="ctr">
              <a:defRPr sz="900" b="0" i="1">
                <a:solidFill>
                  <a:srgbClr val="FFFFFF"/>
                </a:solidFill>
                <a:effectLst>
                  <a:outerShdw blurRad="38100" dist="38100" dir="2700000" rotWithShape="0">
                    <a:srgbClr val="000000"/>
                  </a:outerShdw>
                </a:effectLst>
                <a:latin typeface="+mj-lt"/>
                <a:ea typeface="+mj-ea"/>
                <a:cs typeface="+mj-cs"/>
                <a:sym typeface="Arial"/>
              </a:defRPr>
            </a:pPr>
            <a:endParaRPr/>
          </a:p>
          <a:p>
            <a:pPr algn="ctr">
              <a:defRPr sz="1400" b="0" i="1">
                <a:solidFill>
                  <a:srgbClr val="FFFFFF"/>
                </a:solidFill>
                <a:effectLst>
                  <a:outerShdw blurRad="38100" dist="38100" dir="2700000" rotWithShape="0">
                    <a:srgbClr val="000000"/>
                  </a:outerShdw>
                </a:effectLst>
                <a:latin typeface="+mj-lt"/>
                <a:ea typeface="+mj-ea"/>
                <a:cs typeface="+mj-cs"/>
                <a:sym typeface="Arial"/>
              </a:defRPr>
            </a:pPr>
            <a:r>
              <a:t>I had to go back to their EPA source to</a:t>
            </a:r>
          </a:p>
          <a:p>
            <a:pPr algn="ctr">
              <a:defRPr sz="900" b="0" i="1">
                <a:solidFill>
                  <a:srgbClr val="FFFFFF"/>
                </a:solidFill>
                <a:effectLst>
                  <a:outerShdw blurRad="38100" dist="38100" dir="2700000" rotWithShape="0">
                    <a:srgbClr val="000000"/>
                  </a:outerShdw>
                </a:effectLst>
                <a:latin typeface="+mj-lt"/>
                <a:ea typeface="+mj-ea"/>
                <a:cs typeface="+mj-cs"/>
                <a:sym typeface="Arial"/>
              </a:defRPr>
            </a:pPr>
            <a:endParaRPr/>
          </a:p>
          <a:p>
            <a:pPr algn="ctr">
              <a:defRPr sz="1400" b="0" i="1">
                <a:solidFill>
                  <a:srgbClr val="FFFFFF"/>
                </a:solidFill>
                <a:effectLst>
                  <a:outerShdw blurRad="38100" dist="38100" dir="2700000" rotWithShape="0">
                    <a:srgbClr val="000000"/>
                  </a:outerShdw>
                </a:effectLst>
                <a:latin typeface="+mj-lt"/>
                <a:ea typeface="+mj-ea"/>
                <a:cs typeface="+mj-cs"/>
                <a:sym typeface="Arial"/>
              </a:defRPr>
            </a:pPr>
            <a:r>
              <a:t>find that these data span </a:t>
            </a:r>
            <a:r>
              <a:rPr b="1">
                <a:solidFill>
                  <a:srgbClr val="FFCC00"/>
                </a:solidFill>
              </a:rPr>
              <a:t>1990 to 2013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Rectangle 5"/>
          <p:cNvSpPr txBox="1"/>
          <p:nvPr/>
        </p:nvSpPr>
        <p:spPr>
          <a:xfrm>
            <a:off x="381000" y="4358545"/>
            <a:ext cx="45720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Photo: http://nscorp.com/content/nscorp/en/news/norfolk-southernspier6handleslargestcoalloadinginits50yearhistor.html</a:t>
            </a:r>
          </a:p>
        </p:txBody>
      </p:sp>
      <p:sp>
        <p:nvSpPr>
          <p:cNvPr id="543" name="Rectangle 2"/>
          <p:cNvSpPr txBox="1">
            <a:spLocks noGrp="1"/>
          </p:cNvSpPr>
          <p:nvPr>
            <p:ph type="title"/>
          </p:nvPr>
        </p:nvSpPr>
        <p:spPr>
          <a:xfrm>
            <a:off x="304800" y="76200"/>
            <a:ext cx="8534400" cy="575365"/>
          </a:xfrm>
          <a:prstGeom prst="rect">
            <a:avLst/>
          </a:prstGeom>
        </p:spPr>
        <p:txBody>
          <a:bodyPr/>
          <a:lstStyle/>
          <a:p>
            <a:r>
              <a:t>But before we pat ourselves on the back, note that:</a:t>
            </a:r>
          </a:p>
        </p:txBody>
      </p:sp>
      <p:sp>
        <p:nvSpPr>
          <p:cNvPr id="544" name="Rectangle 3"/>
          <p:cNvSpPr txBox="1">
            <a:spLocks noGrp="1"/>
          </p:cNvSpPr>
          <p:nvPr>
            <p:ph type="body" idx="1"/>
          </p:nvPr>
        </p:nvSpPr>
        <p:spPr>
          <a:xfrm>
            <a:off x="228600" y="762000"/>
            <a:ext cx="8915400" cy="5867400"/>
          </a:xfrm>
          <a:prstGeom prst="rect">
            <a:avLst/>
          </a:prstGeom>
        </p:spPr>
        <p:txBody>
          <a:bodyPr/>
          <a:lstStyle/>
          <a:p>
            <a:pPr>
              <a:spcBef>
                <a:spcPts val="400"/>
              </a:spcBef>
              <a:defRPr sz="1800"/>
            </a:pPr>
            <a:r>
              <a:t>What we are </a:t>
            </a:r>
            <a:r>
              <a:rPr b="1"/>
              <a:t>now </a:t>
            </a:r>
            <a:r>
              <a:t>doing is exporting our coal for </a:t>
            </a:r>
            <a:r>
              <a:rPr b="1"/>
              <a:t>other countries </a:t>
            </a:r>
            <a:r>
              <a:t>to burn:</a:t>
            </a:r>
          </a:p>
          <a:p>
            <a:pPr>
              <a:defRPr sz="700"/>
            </a:pPr>
            <a:endParaRPr/>
          </a:p>
          <a:p>
            <a:pPr>
              <a:spcBef>
                <a:spcPts val="400"/>
              </a:spcBef>
              <a:defRPr sz="1800"/>
            </a:pPr>
            <a:r>
              <a:t>	</a:t>
            </a:r>
            <a:r>
              <a:rPr sz="1600"/>
              <a:t>Associated Press (28 July 2014): "Not in my backyard - US sending dirty coal abroad" </a:t>
            </a:r>
            <a:r>
              <a:rPr sz="1600" baseline="30000"/>
              <a:t>1</a:t>
            </a:r>
            <a:endParaRPr baseline="30000"/>
          </a:p>
          <a:p>
            <a:pPr>
              <a:defRPr sz="1000"/>
            </a:pPr>
            <a:endParaRPr baseline="30000"/>
          </a:p>
          <a:p>
            <a:pPr>
              <a:spcBef>
                <a:spcPts val="400"/>
              </a:spcBef>
              <a:defRPr sz="1800"/>
            </a:pPr>
            <a:r>
              <a:t>This article notes that our home state port of Norfolk Virginia </a:t>
            </a:r>
            <a:r>
              <a:rPr b="1"/>
              <a:t>leads</a:t>
            </a:r>
            <a:r>
              <a:t> in such exports:</a:t>
            </a:r>
          </a:p>
          <a:p>
            <a:pPr>
              <a:defRPr sz="1000"/>
            </a:pPr>
            <a:endParaRPr/>
          </a:p>
          <a:p>
            <a:pPr>
              <a:spcBef>
                <a:spcPts val="400"/>
              </a:spcBef>
              <a:defRPr sz="1800"/>
            </a:pPr>
            <a:r>
              <a:t>	Pictured here is Norfolk's  huge  </a:t>
            </a:r>
          </a:p>
          <a:p>
            <a:pPr>
              <a:defRPr sz="500"/>
            </a:pPr>
            <a:endParaRPr/>
          </a:p>
          <a:p>
            <a:pPr>
              <a:spcBef>
                <a:spcPts val="400"/>
              </a:spcBef>
              <a:defRPr sz="1800"/>
            </a:pPr>
            <a:r>
              <a:t>	coal export complex ("Pier 6")</a:t>
            </a:r>
          </a:p>
          <a:p>
            <a:pPr>
              <a:defRPr sz="1800"/>
            </a:pPr>
            <a:endParaRPr/>
          </a:p>
          <a:p>
            <a:pPr>
              <a:spcBef>
                <a:spcPts val="400"/>
              </a:spcBef>
              <a:defRPr sz="1800"/>
            </a:pPr>
            <a:r>
              <a:t>	Ironically: Norfolk is </a:t>
            </a:r>
            <a:r>
              <a:rPr b="1"/>
              <a:t>already</a:t>
            </a:r>
            <a:r>
              <a:t> </a:t>
            </a:r>
          </a:p>
          <a:p>
            <a:pPr>
              <a:defRPr sz="600"/>
            </a:pPr>
            <a:endParaRPr/>
          </a:p>
          <a:p>
            <a:pPr>
              <a:spcBef>
                <a:spcPts val="400"/>
              </a:spcBef>
              <a:defRPr sz="1800"/>
            </a:pPr>
            <a:r>
              <a:t>	endangered by rising sea levels!</a:t>
            </a:r>
          </a:p>
          <a:p>
            <a:pPr>
              <a:defRPr sz="1800"/>
            </a:pPr>
            <a:endParaRPr/>
          </a:p>
          <a:p>
            <a:pPr>
              <a:defRPr sz="1800"/>
            </a:pPr>
            <a:endParaRPr/>
          </a:p>
          <a:p>
            <a:endParaRPr sz="1800"/>
          </a:p>
          <a:p>
            <a:pPr>
              <a:spcBef>
                <a:spcPts val="400"/>
              </a:spcBef>
              <a:defRPr sz="1800"/>
            </a:pPr>
            <a:r>
              <a:t>The previous administration touted our declining greenhouse gas emissions</a:t>
            </a:r>
          </a:p>
          <a:p>
            <a:pPr>
              <a:defRPr sz="700"/>
            </a:pPr>
            <a:endParaRPr/>
          </a:p>
          <a:p>
            <a:pPr>
              <a:spcBef>
                <a:spcPts val="400"/>
              </a:spcBef>
              <a:defRPr sz="1800"/>
            </a:pPr>
            <a:r>
              <a:t>But this article revealed that U.S. data omitted the effects of our exported coal</a:t>
            </a:r>
          </a:p>
          <a:p>
            <a:pPr>
              <a:defRPr sz="800"/>
            </a:pPr>
            <a:endParaRPr/>
          </a:p>
          <a:p>
            <a:pPr algn="ctr">
              <a:spcBef>
                <a:spcPts val="400"/>
              </a:spcBef>
              <a:defRPr sz="1800">
                <a:solidFill>
                  <a:srgbClr val="FFCC00"/>
                </a:solidFill>
              </a:defRPr>
            </a:pPr>
            <a:r>
              <a:t>ITS greenhouse gas production may largely offset our domestic reductions!</a:t>
            </a:r>
          </a:p>
        </p:txBody>
      </p:sp>
      <p:pic>
        <p:nvPicPr>
          <p:cNvPr id="545" name="Picture 3" descr="Picture 3"/>
          <p:cNvPicPr>
            <a:picLocks noChangeAspect="1"/>
          </p:cNvPicPr>
          <p:nvPr/>
        </p:nvPicPr>
        <p:blipFill>
          <a:blip r:embed="rId2"/>
          <a:stretch>
            <a:fillRect/>
          </a:stretch>
        </p:blipFill>
        <p:spPr>
          <a:xfrm>
            <a:off x="5219700" y="2209800"/>
            <a:ext cx="3467100" cy="2773680"/>
          </a:xfrm>
          <a:prstGeom prst="rect">
            <a:avLst/>
          </a:prstGeom>
          <a:ln w="12700">
            <a:miter lim="400000"/>
          </a:ln>
        </p:spPr>
      </p:pic>
      <p:sp>
        <p:nvSpPr>
          <p:cNvPr id="546" name="Rectangle 5"/>
          <p:cNvSpPr txBox="1"/>
          <p:nvPr/>
        </p:nvSpPr>
        <p:spPr>
          <a:xfrm>
            <a:off x="209827" y="6564756"/>
            <a:ext cx="8790608" cy="22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http://www.post-gazette.com/powersource/latest-coal/2014/07/28/Not-in-my-backyard-US-sending-dirty-coal-abroad-7/stories/201407280139</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ctangle 2"/>
          <p:cNvSpPr txBox="1">
            <a:spLocks noGrp="1"/>
          </p:cNvSpPr>
          <p:nvPr>
            <p:ph type="title"/>
          </p:nvPr>
        </p:nvSpPr>
        <p:spPr>
          <a:xfrm>
            <a:off x="304800" y="76200"/>
            <a:ext cx="8534400" cy="609600"/>
          </a:xfrm>
          <a:prstGeom prst="rect">
            <a:avLst/>
          </a:prstGeom>
        </p:spPr>
        <p:txBody>
          <a:bodyPr/>
          <a:lstStyle/>
          <a:p>
            <a:r>
              <a:t>We should now discuss how to best use </a:t>
            </a:r>
            <a:r>
              <a:rPr b="1" i="0">
                <a:solidFill>
                  <a:srgbClr val="FFCC00"/>
                </a:solidFill>
                <a:latin typeface="Tahoma"/>
                <a:ea typeface="Tahoma"/>
                <a:cs typeface="Tahoma"/>
                <a:sym typeface="Tahoma"/>
              </a:rPr>
              <a:t>oil</a:t>
            </a:r>
            <a:r>
              <a:t> in power production</a:t>
            </a:r>
          </a:p>
        </p:txBody>
      </p:sp>
      <p:sp>
        <p:nvSpPr>
          <p:cNvPr id="549" name="Rectangle 3"/>
          <p:cNvSpPr txBox="1">
            <a:spLocks noGrp="1"/>
          </p:cNvSpPr>
          <p:nvPr>
            <p:ph type="body" sz="half" idx="1"/>
          </p:nvPr>
        </p:nvSpPr>
        <p:spPr>
          <a:xfrm>
            <a:off x="152400" y="813912"/>
            <a:ext cx="8991600" cy="1560440"/>
          </a:xfrm>
          <a:prstGeom prst="rect">
            <a:avLst/>
          </a:prstGeom>
        </p:spPr>
        <p:txBody>
          <a:bodyPr/>
          <a:lstStyle/>
          <a:p>
            <a:pPr>
              <a:spcBef>
                <a:spcPts val="400"/>
              </a:spcBef>
              <a:tabLst>
                <a:tab pos="444500" algn="l"/>
                <a:tab pos="914400" algn="l"/>
              </a:tabLst>
              <a:defRPr sz="1800" b="1"/>
            </a:pPr>
            <a:r>
              <a:t>But where </a:t>
            </a:r>
            <a:r>
              <a:rPr>
                <a:solidFill>
                  <a:srgbClr val="FFCC00"/>
                </a:solidFill>
              </a:rPr>
              <a:t>coal</a:t>
            </a:r>
            <a:r>
              <a:t> APPEARS to be dying, </a:t>
            </a:r>
            <a:r>
              <a:rPr>
                <a:solidFill>
                  <a:srgbClr val="FFCC00"/>
                </a:solidFill>
              </a:rPr>
              <a:t>oil</a:t>
            </a:r>
            <a:r>
              <a:t> is ALREADY DEAD!</a:t>
            </a:r>
          </a:p>
          <a:p>
            <a:pPr>
              <a:tabLst>
                <a:tab pos="444500" algn="l"/>
                <a:tab pos="914400" algn="l"/>
              </a:tabLst>
              <a:defRPr sz="1200"/>
            </a:pPr>
            <a:endParaRPr/>
          </a:p>
          <a:p>
            <a:pPr>
              <a:spcBef>
                <a:spcPts val="400"/>
              </a:spcBef>
              <a:tabLst>
                <a:tab pos="444500" algn="l"/>
                <a:tab pos="914400" algn="l"/>
              </a:tabLst>
              <a:defRPr sz="1800"/>
            </a:pPr>
            <a:r>
              <a:t>Its use for power is now so small (&lt;1%), that it was a no show in my ten year plot:</a:t>
            </a:r>
          </a:p>
        </p:txBody>
      </p:sp>
      <p:sp>
        <p:nvSpPr>
          <p:cNvPr id="550" name="Rectangle 3"/>
          <p:cNvSpPr txBox="1"/>
          <p:nvPr/>
        </p:nvSpPr>
        <p:spPr>
          <a:xfrm>
            <a:off x="209816" y="3760363"/>
            <a:ext cx="8934185" cy="3014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44500" algn="l"/>
                <a:tab pos="914400" algn="l"/>
              </a:tabLst>
              <a:defRPr b="0">
                <a:solidFill>
                  <a:srgbClr val="FFFFFF"/>
                </a:solidFill>
                <a:effectLst>
                  <a:outerShdw blurRad="38100" dist="38100" dir="2700000" rotWithShape="0">
                    <a:srgbClr val="000000"/>
                  </a:outerShdw>
                </a:effectLst>
              </a:defRPr>
            </a:pPr>
            <a:r>
              <a:t>Its "death" was also driven by economics, but the reasons were more subtle</a:t>
            </a:r>
          </a:p>
          <a:p>
            <a:pPr>
              <a:spcBef>
                <a:spcPts val="400"/>
              </a:spcBef>
              <a:tabLst>
                <a:tab pos="444500" algn="l"/>
                <a:tab pos="914400" algn="l"/>
              </a:tabLst>
              <a:defRPr sz="900" b="0">
                <a:solidFill>
                  <a:srgbClr val="FFFFFF"/>
                </a:solidFill>
                <a:effectLst>
                  <a:outerShdw blurRad="38100" dist="38100" dir="2700000" rotWithShape="0">
                    <a:srgbClr val="000000"/>
                  </a:outerShdw>
                </a:effectLst>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defRPr>
            </a:pPr>
            <a:r>
              <a:t>Cheaper competition (from emerging natural gas) </a:t>
            </a:r>
            <a:r>
              <a:rPr b="1"/>
              <a:t>was</a:t>
            </a:r>
            <a:r>
              <a:t> a factor</a:t>
            </a:r>
          </a:p>
          <a:p>
            <a:pPr>
              <a:spcBef>
                <a:spcPts val="400"/>
              </a:spcBef>
              <a:tabLst>
                <a:tab pos="444500" algn="l"/>
                <a:tab pos="914400" algn="l"/>
              </a:tabLst>
              <a:defRPr sz="900" b="0">
                <a:solidFill>
                  <a:srgbClr val="FFFFFF"/>
                </a:solidFill>
                <a:effectLst>
                  <a:outerShdw blurRad="38100" dist="38100" dir="2700000" rotWithShape="0">
                    <a:srgbClr val="000000"/>
                  </a:outerShdw>
                </a:effectLst>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defRPr>
            </a:pPr>
            <a:r>
              <a:t>But the bigger factor was that we've got </a:t>
            </a:r>
            <a:r>
              <a:rPr b="1"/>
              <a:t>much better uses for oil</a:t>
            </a:r>
            <a:r>
              <a:t>:</a:t>
            </a:r>
          </a:p>
          <a:p>
            <a:pPr>
              <a:spcBef>
                <a:spcPts val="400"/>
              </a:spcBef>
              <a:tabLst>
                <a:tab pos="444500" algn="l"/>
                <a:tab pos="914400" algn="l"/>
              </a:tabLst>
              <a:defRPr sz="900" b="0">
                <a:solidFill>
                  <a:srgbClr val="FFFFFF"/>
                </a:solidFill>
                <a:effectLst>
                  <a:outerShdw blurRad="38100" dist="38100" dir="2700000" rotWithShape="0">
                    <a:srgbClr val="000000"/>
                  </a:outerShdw>
                </a:effectLst>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defRPr>
            </a:pPr>
            <a:r>
              <a:t>	- As the</a:t>
            </a:r>
            <a:r>
              <a:rPr b="1"/>
              <a:t> feedstock </a:t>
            </a:r>
            <a:r>
              <a:t>for synthesis of chemicals, rubbers and plastics</a:t>
            </a:r>
          </a:p>
          <a:p>
            <a:pPr>
              <a:spcBef>
                <a:spcPts val="400"/>
              </a:spcBef>
              <a:tabLst>
                <a:tab pos="444500" algn="l"/>
                <a:tab pos="914400" algn="l"/>
              </a:tabLst>
              <a:defRPr sz="900" b="0">
                <a:solidFill>
                  <a:srgbClr val="FFFFFF"/>
                </a:solidFill>
                <a:effectLst>
                  <a:outerShdw blurRad="38100" dist="38100" dir="2700000" rotWithShape="0">
                    <a:srgbClr val="000000"/>
                  </a:outerShdw>
                </a:effectLst>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defRPr>
            </a:pPr>
            <a:r>
              <a:t>	- As our still </a:t>
            </a:r>
            <a:r>
              <a:rPr b="1"/>
              <a:t>preferred source </a:t>
            </a:r>
            <a:r>
              <a:t>of ground transportation fuel</a:t>
            </a:r>
          </a:p>
          <a:p>
            <a:pPr>
              <a:spcBef>
                <a:spcPts val="400"/>
              </a:spcBef>
              <a:tabLst>
                <a:tab pos="444500" algn="l"/>
                <a:tab pos="914400" algn="l"/>
              </a:tabLst>
              <a:defRPr sz="900" b="0">
                <a:solidFill>
                  <a:srgbClr val="FFFFFF"/>
                </a:solidFill>
                <a:effectLst>
                  <a:outerShdw blurRad="38100" dist="38100" dir="2700000" rotWithShape="0">
                    <a:srgbClr val="000000"/>
                  </a:outerShdw>
                </a:effectLst>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defRPr>
            </a:pPr>
            <a:r>
              <a:t>	- And as our absolutely essential </a:t>
            </a:r>
            <a:r>
              <a:rPr b="1"/>
              <a:t>single source </a:t>
            </a:r>
            <a:r>
              <a:t>of air transportation fuel</a:t>
            </a:r>
          </a:p>
        </p:txBody>
      </p:sp>
      <p:pic>
        <p:nvPicPr>
          <p:cNvPr id="551" name="EIA-Electricity-Data-Browser-spreadsheet.gif" descr="EIA-Electricity-Data-Browser-spreadsheet.gif"/>
          <p:cNvPicPr>
            <a:picLocks noChangeAspect="1"/>
          </p:cNvPicPr>
          <p:nvPr/>
        </p:nvPicPr>
        <p:blipFill>
          <a:blip r:embed="rId2"/>
          <a:stretch>
            <a:fillRect/>
          </a:stretch>
        </p:blipFill>
        <p:spPr>
          <a:xfrm>
            <a:off x="2926415" y="1816927"/>
            <a:ext cx="3076786" cy="19654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554" name="Rectangle 2"/>
          <p:cNvSpPr txBox="1">
            <a:spLocks noGrp="1"/>
          </p:cNvSpPr>
          <p:nvPr>
            <p:ph type="title"/>
          </p:nvPr>
        </p:nvSpPr>
        <p:spPr>
          <a:xfrm>
            <a:off x="0" y="152580"/>
            <a:ext cx="9144000" cy="474134"/>
          </a:xfrm>
          <a:prstGeom prst="rect">
            <a:avLst/>
          </a:prstGeom>
        </p:spPr>
        <p:txBody>
          <a:bodyPr/>
          <a:lstStyle/>
          <a:p>
            <a:r>
              <a:t>Thus, for electrical power, oil's </a:t>
            </a:r>
            <a:r>
              <a:rPr b="1" i="0">
                <a:latin typeface="Tahoma"/>
                <a:ea typeface="Tahoma"/>
                <a:cs typeface="Tahoma"/>
                <a:sym typeface="Tahoma"/>
              </a:rPr>
              <a:t>best use</a:t>
            </a:r>
            <a:r>
              <a:t> is now effectively </a:t>
            </a:r>
            <a:r>
              <a:rPr b="1" i="0">
                <a:latin typeface="Tahoma"/>
                <a:ea typeface="Tahoma"/>
                <a:cs typeface="Tahoma"/>
                <a:sym typeface="Tahoma"/>
              </a:rPr>
              <a:t>no use</a:t>
            </a:r>
            <a:r>
              <a:t> </a:t>
            </a:r>
          </a:p>
        </p:txBody>
      </p:sp>
      <p:sp>
        <p:nvSpPr>
          <p:cNvPr id="555" name="Rectangle 3"/>
          <p:cNvSpPr txBox="1">
            <a:spLocks noGrp="1"/>
          </p:cNvSpPr>
          <p:nvPr>
            <p:ph type="body" idx="1"/>
          </p:nvPr>
        </p:nvSpPr>
        <p:spPr>
          <a:xfrm>
            <a:off x="228603" y="949183"/>
            <a:ext cx="8915398" cy="5602813"/>
          </a:xfrm>
          <a:prstGeom prst="rect">
            <a:avLst/>
          </a:prstGeom>
        </p:spPr>
        <p:txBody>
          <a:bodyPr/>
          <a:lstStyle/>
          <a:p>
            <a:pPr>
              <a:spcBef>
                <a:spcPts val="400"/>
              </a:spcBef>
              <a:tabLst>
                <a:tab pos="457200" algn="l"/>
                <a:tab pos="914400" algn="l"/>
                <a:tab pos="1371600" algn="l"/>
                <a:tab pos="1828800" algn="l"/>
                <a:tab pos="2286000" algn="l"/>
              </a:tabLst>
              <a:defRPr sz="1800"/>
            </a:pPr>
            <a:r>
              <a:t>But where oil's </a:t>
            </a:r>
            <a:r>
              <a:rPr b="1"/>
              <a:t>best use</a:t>
            </a:r>
            <a:r>
              <a:t> COULD still have a major environmental impact</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is in the design of more efficient </a:t>
            </a:r>
            <a:r>
              <a:rPr b="1"/>
              <a:t>fossil-fueled transportation </a:t>
            </a:r>
            <a:r>
              <a:t>engines</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Specifically:  In better internal combustion engines (ICE's), and in better jet engines</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But their description requires background about the vehicles they power</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And new designs will thus instead be discussed in my later note sets on:</a:t>
            </a:r>
          </a:p>
          <a:p>
            <a:pPr>
              <a:tabLst>
                <a:tab pos="457200" algn="l"/>
                <a:tab pos="914400" algn="l"/>
                <a:tab pos="1371600" algn="l"/>
                <a:tab pos="1828800" algn="l"/>
                <a:tab pos="2286000" algn="l"/>
              </a:tabLst>
              <a:defRPr sz="1800"/>
            </a:pPr>
            <a:endParaRPr/>
          </a:p>
          <a:p>
            <a:pPr algn="ctr">
              <a:spcBef>
                <a:spcPts val="400"/>
              </a:spcBef>
              <a:tabLst>
                <a:tab pos="457200" algn="l"/>
                <a:tab pos="914400" algn="l"/>
                <a:tab pos="1371600" algn="l"/>
                <a:tab pos="1828800" algn="l"/>
                <a:tab pos="2286000" algn="l"/>
              </a:tabLst>
              <a:defRPr sz="1800"/>
            </a:pPr>
            <a:r>
              <a:rPr b="1"/>
              <a:t>Energy Consumption in Transportation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algn="ctr">
              <a:tabLst>
                <a:tab pos="457200" algn="l"/>
                <a:tab pos="914400" algn="l"/>
                <a:tab pos="1371600" algn="l"/>
                <a:tab pos="1828800" algn="l"/>
                <a:tab pos="2286000" algn="l"/>
              </a:tabLst>
              <a:defRPr sz="1000"/>
            </a:pPr>
            <a:endParaRPr/>
          </a:p>
          <a:p>
            <a:pPr algn="ctr">
              <a:spcBef>
                <a:spcPts val="400"/>
              </a:spcBef>
              <a:tabLst>
                <a:tab pos="457200" algn="l"/>
                <a:tab pos="914400" algn="l"/>
                <a:tab pos="1371600" algn="l"/>
                <a:tab pos="1828800" algn="l"/>
                <a:tab pos="2286000" algn="l"/>
              </a:tabLst>
              <a:defRPr sz="1800"/>
            </a:pPr>
            <a:r>
              <a:t>and </a:t>
            </a:r>
          </a:p>
          <a:p>
            <a:pPr algn="ctr">
              <a:tabLst>
                <a:tab pos="457200" algn="l"/>
                <a:tab pos="914400" algn="l"/>
                <a:tab pos="1371600" algn="l"/>
                <a:tab pos="1828800" algn="l"/>
                <a:tab pos="2286000" algn="l"/>
              </a:tabLst>
              <a:defRPr sz="900"/>
            </a:pPr>
            <a:endParaRPr/>
          </a:p>
          <a:p>
            <a:pPr algn="ctr">
              <a:spcBef>
                <a:spcPts val="400"/>
              </a:spcBef>
              <a:tabLst>
                <a:tab pos="457200" algn="l"/>
                <a:tab pos="914400" algn="l"/>
                <a:tab pos="1371600" algn="l"/>
                <a:tab pos="1828800" algn="l"/>
                <a:tab pos="2286000" algn="l"/>
              </a:tabLst>
              <a:defRPr sz="1800"/>
            </a:pPr>
            <a:r>
              <a:rPr b="1"/>
              <a:t>Green(er) Cars and Trucks</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ctangle 5"/>
          <p:cNvSpPr txBox="1"/>
          <p:nvPr/>
        </p:nvSpPr>
        <p:spPr>
          <a:xfrm>
            <a:off x="609600" y="6212745"/>
            <a:ext cx="3200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http://mechangers.com/hello-world-2/</a:t>
            </a:r>
          </a:p>
        </p:txBody>
      </p:sp>
      <p:sp>
        <p:nvSpPr>
          <p:cNvPr id="558" name="Rectangle 2"/>
          <p:cNvSpPr txBox="1">
            <a:spLocks noGrp="1"/>
          </p:cNvSpPr>
          <p:nvPr>
            <p:ph type="title"/>
          </p:nvPr>
        </p:nvSpPr>
        <p:spPr>
          <a:xfrm>
            <a:off x="304800" y="76200"/>
            <a:ext cx="8534400" cy="609600"/>
          </a:xfrm>
          <a:prstGeom prst="rect">
            <a:avLst/>
          </a:prstGeom>
        </p:spPr>
        <p:txBody>
          <a:bodyPr/>
          <a:lstStyle/>
          <a:p>
            <a:r>
              <a:t>Moving on how to best use fuel in </a:t>
            </a:r>
            <a:r>
              <a:rPr b="1">
                <a:solidFill>
                  <a:srgbClr val="FFCC00"/>
                </a:solidFill>
              </a:rPr>
              <a:t>Natural Gas Power Plants:</a:t>
            </a:r>
          </a:p>
        </p:txBody>
      </p:sp>
      <p:sp>
        <p:nvSpPr>
          <p:cNvPr id="559" name="Rectangle 3"/>
          <p:cNvSpPr txBox="1">
            <a:spLocks noGrp="1"/>
          </p:cNvSpPr>
          <p:nvPr>
            <p:ph type="body" idx="1"/>
          </p:nvPr>
        </p:nvSpPr>
        <p:spPr>
          <a:xfrm>
            <a:off x="152400" y="838200"/>
            <a:ext cx="8991600" cy="3276600"/>
          </a:xfrm>
          <a:prstGeom prst="rect">
            <a:avLst/>
          </a:prstGeom>
        </p:spPr>
        <p:txBody>
          <a:bodyPr/>
          <a:lstStyle/>
          <a:p>
            <a:pPr>
              <a:spcBef>
                <a:spcPts val="400"/>
              </a:spcBef>
              <a:defRPr sz="1800"/>
            </a:pPr>
            <a:r>
              <a:t>We saw, above, that NG combustion produces 2X the heat of coal (per mass burned)</a:t>
            </a:r>
          </a:p>
          <a:p>
            <a:pPr>
              <a:defRPr sz="1000"/>
            </a:pPr>
            <a:endParaRPr/>
          </a:p>
          <a:p>
            <a:pPr>
              <a:spcBef>
                <a:spcPts val="400"/>
              </a:spcBef>
              <a:defRPr sz="1800"/>
            </a:pPr>
            <a:r>
              <a:t>	=&gt; Less carbon burned =&gt; Less CO</a:t>
            </a:r>
            <a:r>
              <a:rPr baseline="-25000"/>
              <a:t>2</a:t>
            </a:r>
            <a:r>
              <a:t> released into the atmosphere</a:t>
            </a:r>
          </a:p>
          <a:p>
            <a:pPr>
              <a:defRPr sz="1800"/>
            </a:pPr>
            <a:endParaRPr/>
          </a:p>
          <a:p>
            <a:pPr>
              <a:spcBef>
                <a:spcPts val="400"/>
              </a:spcBef>
              <a:defRPr sz="1800"/>
            </a:pPr>
            <a:r>
              <a:t>More apparent good news:  There is a much simpler way of burning natural gas:</a:t>
            </a:r>
          </a:p>
          <a:p>
            <a:pPr>
              <a:defRPr sz="1400"/>
            </a:pPr>
            <a:endParaRPr/>
          </a:p>
          <a:p>
            <a:pPr>
              <a:spcBef>
                <a:spcPts val="400"/>
              </a:spcBef>
              <a:tabLst>
                <a:tab pos="444500" algn="l"/>
                <a:tab pos="914400" algn="l"/>
              </a:tabLst>
              <a:defRPr sz="1800" b="1"/>
            </a:pPr>
            <a:r>
              <a:t>Use its expanding combustion gases to directly drive a turbine generator</a:t>
            </a:r>
          </a:p>
          <a:p>
            <a:pPr>
              <a:spcBef>
                <a:spcPts val="200"/>
              </a:spcBef>
              <a:tabLst>
                <a:tab pos="444500" algn="l"/>
                <a:tab pos="914400" algn="l"/>
              </a:tabLst>
              <a:defRPr sz="1000"/>
            </a:pPr>
            <a:r>
              <a:t>	</a:t>
            </a:r>
          </a:p>
          <a:p>
            <a:pPr>
              <a:spcBef>
                <a:spcPts val="400"/>
              </a:spcBef>
              <a:tabLst>
                <a:tab pos="444500" algn="l"/>
                <a:tab pos="914400" algn="l"/>
              </a:tabLst>
              <a:defRPr sz="1800"/>
            </a:pPr>
            <a:r>
              <a:t>	This is done in what are essentially jet engines</a:t>
            </a:r>
          </a:p>
          <a:p>
            <a:pPr>
              <a:tabLst>
                <a:tab pos="444500" algn="l"/>
                <a:tab pos="914400" algn="l"/>
              </a:tabLst>
              <a:defRPr sz="900"/>
            </a:pPr>
            <a:endParaRPr/>
          </a:p>
          <a:p>
            <a:pPr>
              <a:spcBef>
                <a:spcPts val="400"/>
              </a:spcBef>
              <a:tabLst>
                <a:tab pos="444500" algn="l"/>
                <a:tab pos="914400" algn="l"/>
              </a:tabLst>
              <a:defRPr sz="1800"/>
            </a:pPr>
            <a:r>
              <a:t>		by just substituting natural gas for their normal kerosene fuel</a:t>
            </a:r>
          </a:p>
        </p:txBody>
      </p:sp>
      <p:pic>
        <p:nvPicPr>
          <p:cNvPr id="560" name="Picture 4" descr="Picture 4"/>
          <p:cNvPicPr>
            <a:picLocks noChangeAspect="1"/>
          </p:cNvPicPr>
          <p:nvPr/>
        </p:nvPicPr>
        <p:blipFill>
          <a:blip r:embed="rId2"/>
          <a:stretch>
            <a:fillRect/>
          </a:stretch>
        </p:blipFill>
        <p:spPr>
          <a:xfrm>
            <a:off x="4343400" y="4191000"/>
            <a:ext cx="3576783" cy="2360677"/>
          </a:xfrm>
          <a:prstGeom prst="rect">
            <a:avLst/>
          </a:prstGeom>
          <a:ln w="12700">
            <a:miter lim="400000"/>
          </a:ln>
        </p:spPr>
      </p:pic>
      <p:sp>
        <p:nvSpPr>
          <p:cNvPr id="561" name="Rectangle 5"/>
          <p:cNvSpPr txBox="1"/>
          <p:nvPr/>
        </p:nvSpPr>
        <p:spPr>
          <a:xfrm>
            <a:off x="381000" y="4719813"/>
            <a:ext cx="3733800" cy="1087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b="0">
                <a:solidFill>
                  <a:srgbClr val="FFCC00"/>
                </a:solidFill>
                <a:effectLst>
                  <a:outerShdw blurRad="38100" dist="38100" dir="2700000" rotWithShape="0">
                    <a:srgbClr val="000000"/>
                  </a:outerShdw>
                </a:effectLst>
                <a:latin typeface="+mj-lt"/>
                <a:ea typeface="+mj-ea"/>
                <a:cs typeface="+mj-cs"/>
                <a:sym typeface="Arial"/>
              </a:defRPr>
            </a:pPr>
            <a:r>
              <a:t>Connect a generator to the shaft,</a:t>
            </a:r>
            <a:endParaRPr>
              <a:solidFill>
                <a:srgbClr val="FFFFFF"/>
              </a:solidFill>
            </a:endParaRPr>
          </a:p>
          <a:p>
            <a:pPr algn="ctr">
              <a:defRPr sz="700" b="0">
                <a:solidFill>
                  <a:srgbClr val="FFCC00"/>
                </a:solidFill>
                <a:effectLst>
                  <a:outerShdw blurRad="38100" dist="38100" dir="2700000" rotWithShape="0">
                    <a:srgbClr val="000000"/>
                  </a:outerShdw>
                </a:effectLst>
                <a:latin typeface="+mj-lt"/>
                <a:ea typeface="+mj-ea"/>
                <a:cs typeface="+mj-cs"/>
                <a:sym typeface="Arial"/>
              </a:defRPr>
            </a:pPr>
            <a:endParaRPr>
              <a:solidFill>
                <a:srgbClr val="FFFFFF"/>
              </a:solidFill>
            </a:endParaRPr>
          </a:p>
          <a:p>
            <a:pPr algn="ctr">
              <a:defRPr b="0">
                <a:solidFill>
                  <a:srgbClr val="FFCC00"/>
                </a:solidFill>
                <a:effectLst>
                  <a:outerShdw blurRad="38100" dist="38100" dir="2700000" rotWithShape="0">
                    <a:srgbClr val="000000"/>
                  </a:outerShdw>
                </a:effectLst>
                <a:latin typeface="+mj-lt"/>
                <a:ea typeface="+mj-ea"/>
                <a:cs typeface="+mj-cs"/>
                <a:sym typeface="Arial"/>
              </a:defRPr>
            </a:pPr>
            <a:r>
              <a:t> and this type of power plant is</a:t>
            </a:r>
            <a:endParaRPr>
              <a:solidFill>
                <a:srgbClr val="FFFFFF"/>
              </a:solidFill>
            </a:endParaRPr>
          </a:p>
          <a:p>
            <a:pPr algn="ctr">
              <a:defRPr sz="800" b="0">
                <a:solidFill>
                  <a:srgbClr val="FFCC00"/>
                </a:solidFill>
                <a:effectLst>
                  <a:outerShdw blurRad="38100" dist="38100" dir="2700000" rotWithShape="0">
                    <a:srgbClr val="000000"/>
                  </a:outerShdw>
                </a:effectLst>
                <a:latin typeface="+mj-lt"/>
                <a:ea typeface="+mj-ea"/>
                <a:cs typeface="+mj-cs"/>
                <a:sym typeface="Arial"/>
              </a:defRPr>
            </a:pPr>
            <a:endParaRPr>
              <a:solidFill>
                <a:srgbClr val="FFFFFF"/>
              </a:solidFill>
            </a:endParaRPr>
          </a:p>
          <a:p>
            <a:pPr algn="ctr">
              <a:defRPr b="0">
                <a:solidFill>
                  <a:srgbClr val="FFCC00"/>
                </a:solidFill>
                <a:effectLst>
                  <a:outerShdw blurRad="38100" dist="38100" dir="2700000" rotWithShape="0">
                    <a:srgbClr val="000000"/>
                  </a:outerShdw>
                </a:effectLst>
                <a:latin typeface="+mj-lt"/>
                <a:ea typeface="+mj-ea"/>
                <a:cs typeface="+mj-cs"/>
                <a:sym typeface="Arial"/>
              </a:defRPr>
            </a:pPr>
            <a:r>
              <a:t> essentially </a:t>
            </a:r>
            <a:r>
              <a:rPr b="1"/>
              <a:t>complete!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2"/>
          <p:cNvSpPr txBox="1">
            <a:spLocks noGrp="1"/>
          </p:cNvSpPr>
          <p:nvPr>
            <p:ph type="title"/>
          </p:nvPr>
        </p:nvSpPr>
        <p:spPr>
          <a:xfrm>
            <a:off x="304800" y="152400"/>
            <a:ext cx="8534400" cy="609600"/>
          </a:xfrm>
          <a:prstGeom prst="rect">
            <a:avLst/>
          </a:prstGeom>
        </p:spPr>
        <p:txBody>
          <a:bodyPr/>
          <a:lstStyle/>
          <a:p>
            <a:r>
              <a:t>However, we need to look more closely at heat vs. carbon output:</a:t>
            </a:r>
          </a:p>
        </p:txBody>
      </p:sp>
      <p:sp>
        <p:nvSpPr>
          <p:cNvPr id="564" name="Rectangle 3"/>
          <p:cNvSpPr txBox="1">
            <a:spLocks noGrp="1"/>
          </p:cNvSpPr>
          <p:nvPr>
            <p:ph type="body" idx="1"/>
          </p:nvPr>
        </p:nvSpPr>
        <p:spPr>
          <a:xfrm>
            <a:off x="228600" y="914400"/>
            <a:ext cx="8915400" cy="5715000"/>
          </a:xfrm>
          <a:prstGeom prst="rect">
            <a:avLst/>
          </a:prstGeom>
        </p:spPr>
        <p:txBody>
          <a:bodyPr/>
          <a:lstStyle/>
          <a:p>
            <a:pPr>
              <a:spcBef>
                <a:spcPts val="400"/>
              </a:spcBef>
              <a:defRPr sz="1800" b="1"/>
            </a:pPr>
            <a:r>
              <a:t>Carbon fraction of natural gas </a:t>
            </a:r>
            <a:r>
              <a:rPr b="0"/>
              <a:t>(by weight)</a:t>
            </a:r>
            <a:r>
              <a:t>:</a:t>
            </a:r>
          </a:p>
          <a:p>
            <a:pPr>
              <a:defRPr sz="600"/>
            </a:pPr>
            <a:endParaRPr/>
          </a:p>
          <a:p>
            <a:pPr>
              <a:spcBef>
                <a:spcPts val="400"/>
              </a:spcBef>
              <a:defRPr sz="1800"/>
            </a:pPr>
            <a:r>
              <a:t>	Natural Gas = 71% C		vs.    Coal (bituminous) = 67% C  	</a:t>
            </a:r>
          </a:p>
          <a:p>
            <a:pPr>
              <a:defRPr sz="1000"/>
            </a:pPr>
            <a:endParaRPr/>
          </a:p>
          <a:p>
            <a:pPr>
              <a:spcBef>
                <a:spcPts val="400"/>
              </a:spcBef>
              <a:defRPr sz="1800" b="1"/>
            </a:pPr>
            <a:r>
              <a:t>Combustion heat energy output of natural gas:</a:t>
            </a:r>
          </a:p>
          <a:p>
            <a:pPr>
              <a:defRPr sz="700"/>
            </a:pPr>
            <a:endParaRPr/>
          </a:p>
          <a:p>
            <a:pPr>
              <a:spcBef>
                <a:spcPts val="400"/>
              </a:spcBef>
              <a:defRPr sz="1800"/>
            </a:pPr>
            <a:r>
              <a:t>	Natural Gas = 54.4 MJ / kg	vs.    Coal (bituminous) = 29 MJ / kg</a:t>
            </a:r>
          </a:p>
          <a:p>
            <a:pPr>
              <a:defRPr sz="1400"/>
            </a:pPr>
            <a:endParaRPr/>
          </a:p>
          <a:p>
            <a:pPr>
              <a:spcBef>
                <a:spcPts val="400"/>
              </a:spcBef>
              <a:defRPr sz="1800" b="1"/>
            </a:pPr>
            <a:r>
              <a:t>Comparison of apparent carbon footprints:</a:t>
            </a:r>
          </a:p>
          <a:p>
            <a:pPr>
              <a:defRPr sz="1000"/>
            </a:pPr>
            <a:endParaRPr/>
          </a:p>
          <a:p>
            <a:pPr>
              <a:spcBef>
                <a:spcPts val="400"/>
              </a:spcBef>
              <a:defRPr sz="1800"/>
            </a:pPr>
            <a:r>
              <a:t>	Carbon output of </a:t>
            </a:r>
            <a:r>
              <a:rPr b="1"/>
              <a:t>natural gas </a:t>
            </a:r>
            <a:r>
              <a:t>/ MJ heat = (71%) / (54.4/kg) =&gt; </a:t>
            </a:r>
            <a:r>
              <a:rPr b="1"/>
              <a:t>13 g</a:t>
            </a:r>
          </a:p>
          <a:p>
            <a:pPr>
              <a:defRPr sz="1000" b="1"/>
            </a:pPr>
            <a:endParaRPr b="1"/>
          </a:p>
          <a:p>
            <a:pPr>
              <a:spcBef>
                <a:spcPts val="400"/>
              </a:spcBef>
              <a:defRPr sz="1800" b="1"/>
            </a:pPr>
            <a:r>
              <a:t>	</a:t>
            </a:r>
            <a:r>
              <a:rPr b="0"/>
              <a:t>Carbon output of </a:t>
            </a:r>
            <a:r>
              <a:t>coal</a:t>
            </a:r>
            <a:r>
              <a:rPr b="0"/>
              <a:t> / MJ heat = (67%) / (29/kg) =&gt; </a:t>
            </a:r>
            <a:r>
              <a:t>23 g</a:t>
            </a:r>
          </a:p>
          <a:p>
            <a:pPr>
              <a:defRPr sz="1200" b="1"/>
            </a:pPr>
            <a:endParaRPr/>
          </a:p>
          <a:p>
            <a:pPr>
              <a:defRPr sz="800" b="1"/>
            </a:pPr>
            <a:endParaRPr/>
          </a:p>
          <a:p>
            <a:pPr>
              <a:spcBef>
                <a:spcPts val="400"/>
              </a:spcBef>
              <a:defRPr sz="1800"/>
            </a:pPr>
            <a:r>
              <a:t>Neglecting fact that some of coal's burnt carbon ends up as </a:t>
            </a:r>
            <a:r>
              <a:rPr b="1"/>
              <a:t>solid</a:t>
            </a:r>
            <a:r>
              <a:t> ash</a:t>
            </a:r>
          </a:p>
          <a:p>
            <a:pPr>
              <a:defRPr sz="400"/>
            </a:pPr>
            <a:endParaRPr/>
          </a:p>
          <a:p>
            <a:pPr>
              <a:spcBef>
                <a:spcPts val="400"/>
              </a:spcBef>
              <a:defRPr sz="1800"/>
            </a:pPr>
            <a:r>
              <a:t>		and that this solid ash does not go out into the atmosphere</a:t>
            </a:r>
          </a:p>
          <a:p>
            <a:pPr>
              <a:defRPr sz="1400"/>
            </a:pPr>
            <a:endParaRPr/>
          </a:p>
          <a:p>
            <a:pPr>
              <a:defRPr sz="1000"/>
            </a:pPr>
            <a:endParaRPr/>
          </a:p>
          <a:p>
            <a:pPr algn="ctr">
              <a:spcBef>
                <a:spcPts val="400"/>
              </a:spcBef>
              <a:defRPr sz="1800" b="1">
                <a:solidFill>
                  <a:srgbClr val="FFCC00"/>
                </a:solidFill>
              </a:defRPr>
            </a:pPr>
            <a:r>
              <a:t>You'd expect natural gas to have ~ ½ of coal's "carbon footprint"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5"/>
          <p:cNvSpPr txBox="1"/>
          <p:nvPr/>
        </p:nvSpPr>
        <p:spPr>
          <a:xfrm>
            <a:off x="304800" y="6517545"/>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Source: Intro to Energy and the Environment – Edward S. Rubin (p. 168)</a:t>
            </a:r>
          </a:p>
        </p:txBody>
      </p:sp>
      <p:sp>
        <p:nvSpPr>
          <p:cNvPr id="567" name="Rectangle 2"/>
          <p:cNvSpPr txBox="1">
            <a:spLocks noGrp="1"/>
          </p:cNvSpPr>
          <p:nvPr>
            <p:ph type="title"/>
          </p:nvPr>
        </p:nvSpPr>
        <p:spPr>
          <a:xfrm>
            <a:off x="0" y="152400"/>
            <a:ext cx="9144000" cy="609600"/>
          </a:xfrm>
          <a:prstGeom prst="rect">
            <a:avLst/>
          </a:prstGeom>
        </p:spPr>
        <p:txBody>
          <a:bodyPr/>
          <a:lstStyle>
            <a:lvl1pPr>
              <a:defRPr b="1"/>
            </a:lvl1pPr>
          </a:lstStyle>
          <a:p>
            <a:r>
              <a:t>But common gas turbine power plants are NOT twice as clean!</a:t>
            </a:r>
          </a:p>
        </p:txBody>
      </p:sp>
      <p:sp>
        <p:nvSpPr>
          <p:cNvPr id="568" name="Rectangle 3"/>
          <p:cNvSpPr txBox="1">
            <a:spLocks noGrp="1"/>
          </p:cNvSpPr>
          <p:nvPr>
            <p:ph type="body" idx="1"/>
          </p:nvPr>
        </p:nvSpPr>
        <p:spPr>
          <a:xfrm>
            <a:off x="228600" y="914400"/>
            <a:ext cx="8915400" cy="5715000"/>
          </a:xfrm>
          <a:prstGeom prst="rect">
            <a:avLst/>
          </a:prstGeom>
        </p:spPr>
        <p:txBody>
          <a:bodyPr/>
          <a:lstStyle/>
          <a:p>
            <a:pPr>
              <a:spcBef>
                <a:spcPts val="400"/>
              </a:spcBef>
              <a:defRPr sz="1800"/>
            </a:pPr>
            <a:r>
              <a:t>Data from: </a:t>
            </a:r>
            <a:r>
              <a:rPr b="1"/>
              <a:t>Greenhouse Gas, Carbon Footprint &amp; Sequestration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defRPr sz="900"/>
            </a:pPr>
            <a:endParaRPr/>
          </a:p>
          <a:p>
            <a:pPr>
              <a:spcBef>
                <a:spcPts val="400"/>
              </a:spcBef>
              <a:defRPr sz="1800"/>
            </a:pPr>
            <a:r>
              <a:t>Plant Type:		CO</a:t>
            </a:r>
            <a:r>
              <a:rPr baseline="-25000"/>
              <a:t>2</a:t>
            </a:r>
            <a:r>
              <a:t>		SO</a:t>
            </a:r>
            <a:r>
              <a:rPr baseline="-25000"/>
              <a:t>2</a:t>
            </a:r>
            <a:r>
              <a:t>		NO</a:t>
            </a:r>
            <a:r>
              <a:rPr baseline="-25000"/>
              <a:t>x</a:t>
            </a:r>
            <a:r>
              <a:t>	Particulates</a:t>
            </a:r>
          </a:p>
          <a:p>
            <a:pPr>
              <a:defRPr sz="1000"/>
            </a:pPr>
            <a:endParaRPr/>
          </a:p>
          <a:p>
            <a:pPr>
              <a:spcBef>
                <a:spcPts val="400"/>
              </a:spcBef>
              <a:defRPr sz="1800"/>
            </a:pPr>
            <a:r>
              <a:t>Coal fired plants		</a:t>
            </a:r>
            <a:r>
              <a:rPr>
                <a:solidFill>
                  <a:srgbClr val="FFCC00"/>
                </a:solidFill>
              </a:rPr>
              <a:t>989</a:t>
            </a:r>
            <a:r>
              <a:t>		6.38		3.69	0.35</a:t>
            </a:r>
          </a:p>
          <a:p>
            <a:pPr>
              <a:defRPr sz="1000"/>
            </a:pPr>
            <a:endParaRPr/>
          </a:p>
          <a:p>
            <a:pPr>
              <a:spcBef>
                <a:spcPts val="400"/>
              </a:spcBef>
              <a:defRPr sz="1800"/>
            </a:pPr>
            <a:r>
              <a:t>Oil fired plants		</a:t>
            </a:r>
            <a:r>
              <a:rPr>
                <a:solidFill>
                  <a:srgbClr val="FFCC00"/>
                </a:solidFill>
              </a:rPr>
              <a:t>1,020</a:t>
            </a:r>
            <a:r>
              <a:t>		8.96		2.01	0.15</a:t>
            </a:r>
          </a:p>
          <a:p>
            <a:pPr>
              <a:defRPr sz="1000"/>
            </a:pPr>
            <a:endParaRPr/>
          </a:p>
          <a:p>
            <a:pPr>
              <a:spcBef>
                <a:spcPts val="400"/>
              </a:spcBef>
              <a:defRPr sz="1800"/>
            </a:pPr>
            <a:r>
              <a:t>Natural gas fired plants	</a:t>
            </a:r>
            <a:r>
              <a:rPr>
                <a:solidFill>
                  <a:srgbClr val="FFCC00"/>
                </a:solidFill>
              </a:rPr>
              <a:t>803</a:t>
            </a:r>
            <a:r>
              <a:t>		0.00		2.87	0.005</a:t>
            </a:r>
          </a:p>
          <a:p>
            <a:pPr>
              <a:defRPr sz="1800"/>
            </a:pPr>
            <a:endParaRPr/>
          </a:p>
          <a:p>
            <a:pPr algn="ctr">
              <a:spcBef>
                <a:spcPts val="400"/>
              </a:spcBef>
              <a:defRPr sz="1800" b="1">
                <a:solidFill>
                  <a:srgbClr val="FFCC00"/>
                </a:solidFill>
                <a:latin typeface="Tahoma"/>
                <a:ea typeface="Tahoma"/>
                <a:cs typeface="Tahoma"/>
                <a:sym typeface="Tahoma"/>
              </a:defRPr>
            </a:pPr>
            <a:r>
              <a:t>Natural gas plant carbon footprint = 81% that of coal, NOT 50% !</a:t>
            </a:r>
          </a:p>
          <a:p>
            <a:pPr>
              <a:defRPr sz="1800"/>
            </a:pPr>
            <a:endParaRPr/>
          </a:p>
          <a:p>
            <a:pPr>
              <a:spcBef>
                <a:spcPts val="400"/>
              </a:spcBef>
              <a:tabLst>
                <a:tab pos="444500" algn="l"/>
                <a:tab pos="914400" algn="l"/>
                <a:tab pos="1358900" algn="l"/>
              </a:tabLst>
              <a:defRPr sz="1800"/>
            </a:pPr>
            <a:r>
              <a:t>Why?  Because </a:t>
            </a:r>
            <a:r>
              <a:rPr b="1">
                <a:latin typeface="Tahoma"/>
                <a:ea typeface="Tahoma"/>
                <a:cs typeface="Tahoma"/>
                <a:sym typeface="Tahoma"/>
              </a:rPr>
              <a:t>with a jet engine, a lot of </a:t>
            </a:r>
            <a:r>
              <a:rPr b="1">
                <a:solidFill>
                  <a:srgbClr val="FF3300"/>
                </a:solidFill>
                <a:latin typeface="Tahoma"/>
                <a:ea typeface="Tahoma"/>
                <a:cs typeface="Tahoma"/>
                <a:sym typeface="Tahoma"/>
              </a:rPr>
              <a:t>heat</a:t>
            </a:r>
            <a:r>
              <a:rPr b="1">
                <a:latin typeface="Tahoma"/>
                <a:ea typeface="Tahoma"/>
                <a:cs typeface="Tahoma"/>
                <a:sym typeface="Tahoma"/>
              </a:rPr>
              <a:t> goes right out the tail pipe</a:t>
            </a:r>
          </a:p>
          <a:p>
            <a:pPr>
              <a:tabLst>
                <a:tab pos="444500" algn="l"/>
                <a:tab pos="914400" algn="l"/>
                <a:tab pos="1358900" algn="l"/>
              </a:tabLst>
              <a:defRPr sz="900"/>
            </a:pPr>
            <a:endParaRPr b="1">
              <a:latin typeface="Tahoma"/>
              <a:ea typeface="Tahoma"/>
              <a:cs typeface="Tahoma"/>
              <a:sym typeface="Tahoma"/>
            </a:endParaRPr>
          </a:p>
          <a:p>
            <a:pPr>
              <a:spcBef>
                <a:spcPts val="400"/>
              </a:spcBef>
              <a:tabLst>
                <a:tab pos="444500" algn="l"/>
                <a:tab pos="914400" algn="l"/>
                <a:tab pos="1358900" algn="l"/>
              </a:tabLst>
              <a:defRPr sz="1800"/>
            </a:pPr>
            <a:r>
              <a:t>	And that heat energy is thereby lost</a:t>
            </a:r>
          </a:p>
          <a:p>
            <a:pPr>
              <a:tabLst>
                <a:tab pos="444500" algn="l"/>
                <a:tab pos="914400" algn="l"/>
                <a:tab pos="1358900" algn="l"/>
              </a:tabLst>
              <a:defRPr sz="1000"/>
            </a:pPr>
            <a:endParaRPr/>
          </a:p>
          <a:p>
            <a:pPr>
              <a:spcBef>
                <a:spcPts val="400"/>
              </a:spcBef>
              <a:tabLst>
                <a:tab pos="444500" algn="l"/>
                <a:tab pos="914400" algn="l"/>
                <a:tab pos="1358900" algn="l"/>
              </a:tabLst>
              <a:defRPr sz="1800"/>
            </a:pPr>
            <a:r>
              <a:t>		So you have to use more fuel, or run the turbine longer</a:t>
            </a:r>
          </a:p>
          <a:p>
            <a:pPr>
              <a:tabLst>
                <a:tab pos="444500" algn="l"/>
                <a:tab pos="914400" algn="l"/>
                <a:tab pos="1358900" algn="l"/>
              </a:tabLst>
              <a:defRPr sz="1000"/>
            </a:pPr>
            <a:endParaRPr/>
          </a:p>
          <a:p>
            <a:pPr>
              <a:spcBef>
                <a:spcPts val="400"/>
              </a:spcBef>
              <a:tabLst>
                <a:tab pos="444500" algn="l"/>
                <a:tab pos="914400" algn="l"/>
                <a:tab pos="1358900" algn="l"/>
              </a:tabLst>
              <a:defRPr sz="1800"/>
            </a:pPr>
            <a:r>
              <a:t>			To produce a given amount of electrical energy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159" name="Rectangle 2"/>
          <p:cNvSpPr txBox="1">
            <a:spLocks noGrp="1"/>
          </p:cNvSpPr>
          <p:nvPr>
            <p:ph type="title"/>
          </p:nvPr>
        </p:nvSpPr>
        <p:spPr>
          <a:xfrm>
            <a:off x="304800" y="76199"/>
            <a:ext cx="8534400" cy="675219"/>
          </a:xfrm>
          <a:prstGeom prst="rect">
            <a:avLst/>
          </a:prstGeom>
        </p:spPr>
        <p:txBody>
          <a:bodyPr/>
          <a:lstStyle/>
          <a:p>
            <a:r>
              <a:t>But while "like charges repel and unlike charges attract"</a:t>
            </a:r>
          </a:p>
        </p:txBody>
      </p:sp>
      <p:sp>
        <p:nvSpPr>
          <p:cNvPr id="160" name="Rectangle 3"/>
          <p:cNvSpPr txBox="1">
            <a:spLocks noGrp="1"/>
          </p:cNvSpPr>
          <p:nvPr>
            <p:ph type="body" idx="1"/>
          </p:nvPr>
        </p:nvSpPr>
        <p:spPr>
          <a:xfrm>
            <a:off x="228600" y="881808"/>
            <a:ext cx="8788400" cy="2948514"/>
          </a:xfrm>
          <a:prstGeom prst="rect">
            <a:avLst/>
          </a:prstGeom>
        </p:spPr>
        <p:txBody>
          <a:bodyPr/>
          <a:lstStyle/>
          <a:p>
            <a:pPr>
              <a:spcBef>
                <a:spcPts val="400"/>
              </a:spcBef>
              <a:tabLst>
                <a:tab pos="457200" algn="l"/>
                <a:tab pos="914400" algn="l"/>
                <a:tab pos="1371600" algn="l"/>
                <a:tab pos="1828800" algn="l"/>
                <a:tab pos="2286000" algn="l"/>
              </a:tabLst>
              <a:defRPr sz="1800"/>
            </a:pPr>
            <a:r>
              <a:t>That repulsion and attraction diminishes rapidly with distance, with the result</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that </a:t>
            </a:r>
            <a:r>
              <a:rPr b="1">
                <a:solidFill>
                  <a:srgbClr val="FFCC00"/>
                </a:solidFill>
              </a:rPr>
              <a:t>polarized</a:t>
            </a:r>
            <a:r>
              <a:t> charge arrangements attract:  (+-)(+-)   Or:</a:t>
            </a:r>
          </a:p>
          <a:p>
            <a:pPr>
              <a:tabLst>
                <a:tab pos="457200" algn="l"/>
                <a:tab pos="914400" algn="l"/>
                <a:tab pos="1371600" algn="l"/>
                <a:tab pos="1828800" algn="l"/>
                <a:tab pos="2286000" algn="l"/>
              </a:tabLst>
              <a:defRPr sz="1800"/>
            </a:pPr>
            <a:endParaRPr/>
          </a:p>
          <a:p>
            <a:pPr>
              <a:spcBef>
                <a:spcPts val="400"/>
              </a:spcBef>
              <a:tabLst>
                <a:tab pos="457200" algn="l"/>
                <a:tab pos="914400" algn="l"/>
                <a:tab pos="1371600" algn="l"/>
                <a:tab pos="1828800" algn="l"/>
                <a:tab pos="2286000" algn="l"/>
              </a:tabLst>
              <a:defRPr sz="1800" b="1"/>
            </a:pPr>
            <a:r>
              <a:t>Thus electrically neutral but synchronously polarized ATOMS can attract:</a:t>
            </a:r>
          </a:p>
          <a:p>
            <a:pPr>
              <a:tabLst>
                <a:tab pos="457200" algn="l"/>
                <a:tab pos="914400" algn="l"/>
                <a:tab pos="1371600" algn="l"/>
                <a:tab pos="1828800" algn="l"/>
                <a:tab pos="2286000" algn="l"/>
              </a:tabLst>
              <a:defRPr sz="1800"/>
            </a:pPr>
            <a:endParaRPr/>
          </a:p>
          <a:p>
            <a:pPr algn="ctr">
              <a:spcBef>
                <a:spcPts val="400"/>
              </a:spcBef>
              <a:tabLst>
                <a:tab pos="457200" algn="l"/>
                <a:tab pos="914400" algn="l"/>
                <a:tab pos="1371600" algn="l"/>
                <a:tab pos="1828800" algn="l"/>
                <a:tab pos="2286000" algn="l"/>
              </a:tabLst>
              <a:defRPr sz="1800"/>
            </a:pPr>
            <a:r>
              <a:t>As this:				Or this:</a:t>
            </a:r>
          </a:p>
          <a:p>
            <a:pPr algn="ctr">
              <a:tabLst>
                <a:tab pos="457200" algn="l"/>
                <a:tab pos="914400" algn="l"/>
                <a:tab pos="1371600" algn="l"/>
                <a:tab pos="1828800" algn="l"/>
                <a:tab pos="2286000" algn="l"/>
              </a:tabLst>
              <a:defRPr sz="1800"/>
            </a:pPr>
            <a:endParaRPr/>
          </a:p>
          <a:p>
            <a:pPr>
              <a:spcBef>
                <a:spcPts val="400"/>
              </a:spcBef>
              <a:tabLst>
                <a:tab pos="457200" algn="l"/>
                <a:tab pos="914400" algn="l"/>
                <a:tab pos="1371600" algn="l"/>
                <a:tab pos="1828800" algn="l"/>
                <a:tab pos="2286000" algn="l"/>
              </a:tabLst>
              <a:defRPr sz="1800" b="1">
                <a:solidFill>
                  <a:srgbClr val="FFCC00"/>
                </a:solidFill>
              </a:defRPr>
            </a:pPr>
            <a:r>
              <a:t>As can MOLECULES, for which attraction increases with molecular size:</a:t>
            </a:r>
          </a:p>
        </p:txBody>
      </p:sp>
      <p:grpSp>
        <p:nvGrpSpPr>
          <p:cNvPr id="163" name="Group 7"/>
          <p:cNvGrpSpPr/>
          <p:nvPr/>
        </p:nvGrpSpPr>
        <p:grpSpPr>
          <a:xfrm>
            <a:off x="6927949" y="1256460"/>
            <a:ext cx="840325" cy="650237"/>
            <a:chOff x="0" y="0"/>
            <a:chExt cx="840323" cy="650235"/>
          </a:xfrm>
        </p:grpSpPr>
        <p:sp>
          <p:nvSpPr>
            <p:cNvPr id="161" name="Rectangle 3"/>
            <p:cNvSpPr txBox="1"/>
            <p:nvPr/>
          </p:nvSpPr>
          <p:spPr>
            <a:xfrm>
              <a:off x="0" y="0"/>
              <a:ext cx="836086" cy="370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lvl1pPr>
            </a:lstStyle>
            <a:p>
              <a:r>
                <a:t>(+-) </a:t>
              </a:r>
            </a:p>
          </p:txBody>
        </p:sp>
        <p:sp>
          <p:nvSpPr>
            <p:cNvPr id="162" name="Rectangle 3"/>
            <p:cNvSpPr txBox="1"/>
            <p:nvPr/>
          </p:nvSpPr>
          <p:spPr>
            <a:xfrm>
              <a:off x="4238" y="279395"/>
              <a:ext cx="836086"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defRPr>
              </a:lvl1pPr>
            </a:lstStyle>
            <a:p>
              <a:r>
                <a:t>(-+) </a:t>
              </a:r>
            </a:p>
          </p:txBody>
        </p:sp>
      </p:grpSp>
      <p:grpSp>
        <p:nvGrpSpPr>
          <p:cNvPr id="176" name="Group 32"/>
          <p:cNvGrpSpPr/>
          <p:nvPr/>
        </p:nvGrpSpPr>
        <p:grpSpPr>
          <a:xfrm>
            <a:off x="3955748" y="2710555"/>
            <a:ext cx="698816" cy="370422"/>
            <a:chOff x="0" y="0"/>
            <a:chExt cx="698815" cy="370421"/>
          </a:xfrm>
        </p:grpSpPr>
        <p:grpSp>
          <p:nvGrpSpPr>
            <p:cNvPr id="169" name="Group 58"/>
            <p:cNvGrpSpPr/>
            <p:nvPr/>
          </p:nvGrpSpPr>
          <p:grpSpPr>
            <a:xfrm>
              <a:off x="-1" y="-1"/>
              <a:ext cx="345339" cy="355601"/>
              <a:chOff x="0" y="0"/>
              <a:chExt cx="345338" cy="355600"/>
            </a:xfrm>
          </p:grpSpPr>
          <p:sp>
            <p:nvSpPr>
              <p:cNvPr id="164"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68" name="Group 28"/>
              <p:cNvGrpSpPr/>
              <p:nvPr/>
            </p:nvGrpSpPr>
            <p:grpSpPr>
              <a:xfrm>
                <a:off x="13004" y="80432"/>
                <a:ext cx="217716" cy="211670"/>
                <a:chOff x="0" y="0"/>
                <a:chExt cx="217714" cy="211668"/>
              </a:xfrm>
            </p:grpSpPr>
            <p:sp>
              <p:nvSpPr>
                <p:cNvPr id="165"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66"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67"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175" name="Group 58"/>
            <p:cNvGrpSpPr/>
            <p:nvPr/>
          </p:nvGrpSpPr>
          <p:grpSpPr>
            <a:xfrm>
              <a:off x="353476" y="14820"/>
              <a:ext cx="345339" cy="355601"/>
              <a:chOff x="0" y="0"/>
              <a:chExt cx="345338" cy="355600"/>
            </a:xfrm>
          </p:grpSpPr>
          <p:sp>
            <p:nvSpPr>
              <p:cNvPr id="170"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74" name="Group 28"/>
              <p:cNvGrpSpPr/>
              <p:nvPr/>
            </p:nvGrpSpPr>
            <p:grpSpPr>
              <a:xfrm>
                <a:off x="13004" y="80432"/>
                <a:ext cx="217716" cy="211670"/>
                <a:chOff x="0" y="0"/>
                <a:chExt cx="217714" cy="211668"/>
              </a:xfrm>
            </p:grpSpPr>
            <p:sp>
              <p:nvSpPr>
                <p:cNvPr id="171"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73"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189" name="Group 33"/>
          <p:cNvGrpSpPr/>
          <p:nvPr/>
        </p:nvGrpSpPr>
        <p:grpSpPr>
          <a:xfrm>
            <a:off x="6256571" y="2513747"/>
            <a:ext cx="345340" cy="725975"/>
            <a:chOff x="0" y="0"/>
            <a:chExt cx="345339" cy="725974"/>
          </a:xfrm>
        </p:grpSpPr>
        <p:grpSp>
          <p:nvGrpSpPr>
            <p:cNvPr id="182" name="Group 64"/>
            <p:cNvGrpSpPr/>
            <p:nvPr/>
          </p:nvGrpSpPr>
          <p:grpSpPr>
            <a:xfrm>
              <a:off x="0" y="370374"/>
              <a:ext cx="345339" cy="355601"/>
              <a:chOff x="0" y="0"/>
              <a:chExt cx="345338" cy="355600"/>
            </a:xfrm>
          </p:grpSpPr>
          <p:sp>
            <p:nvSpPr>
              <p:cNvPr id="177"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81" name="Group 28"/>
              <p:cNvGrpSpPr/>
              <p:nvPr/>
            </p:nvGrpSpPr>
            <p:grpSpPr>
              <a:xfrm>
                <a:off x="118835" y="80432"/>
                <a:ext cx="217715" cy="211670"/>
                <a:chOff x="0" y="0"/>
                <a:chExt cx="217714" cy="211668"/>
              </a:xfrm>
            </p:grpSpPr>
            <p:sp>
              <p:nvSpPr>
                <p:cNvPr id="178"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9"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80"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188" name="Group 58"/>
            <p:cNvGrpSpPr/>
            <p:nvPr/>
          </p:nvGrpSpPr>
          <p:grpSpPr>
            <a:xfrm>
              <a:off x="-1" y="-1"/>
              <a:ext cx="345339" cy="355601"/>
              <a:chOff x="0" y="0"/>
              <a:chExt cx="345338" cy="355600"/>
            </a:xfrm>
          </p:grpSpPr>
          <p:sp>
            <p:nvSpPr>
              <p:cNvPr id="183"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87" name="Group 28"/>
              <p:cNvGrpSpPr/>
              <p:nvPr/>
            </p:nvGrpSpPr>
            <p:grpSpPr>
              <a:xfrm>
                <a:off x="13004" y="80432"/>
                <a:ext cx="217716" cy="211670"/>
                <a:chOff x="0" y="0"/>
                <a:chExt cx="217714" cy="211668"/>
              </a:xfrm>
            </p:grpSpPr>
            <p:sp>
              <p:nvSpPr>
                <p:cNvPr id="184"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85"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86"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202" name="Group 90"/>
          <p:cNvGrpSpPr/>
          <p:nvPr/>
        </p:nvGrpSpPr>
        <p:grpSpPr>
          <a:xfrm>
            <a:off x="1002576" y="4455959"/>
            <a:ext cx="698816" cy="357722"/>
            <a:chOff x="0" y="0"/>
            <a:chExt cx="698815" cy="357720"/>
          </a:xfrm>
        </p:grpSpPr>
        <p:grpSp>
          <p:nvGrpSpPr>
            <p:cNvPr id="195" name="Group 58"/>
            <p:cNvGrpSpPr/>
            <p:nvPr/>
          </p:nvGrpSpPr>
          <p:grpSpPr>
            <a:xfrm>
              <a:off x="-1" y="-1"/>
              <a:ext cx="345339" cy="355601"/>
              <a:chOff x="0" y="0"/>
              <a:chExt cx="345338" cy="355600"/>
            </a:xfrm>
          </p:grpSpPr>
          <p:sp>
            <p:nvSpPr>
              <p:cNvPr id="190"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194" name="Group 28"/>
              <p:cNvGrpSpPr/>
              <p:nvPr/>
            </p:nvGrpSpPr>
            <p:grpSpPr>
              <a:xfrm>
                <a:off x="13004" y="80432"/>
                <a:ext cx="217716" cy="211670"/>
                <a:chOff x="0" y="0"/>
                <a:chExt cx="217714" cy="211668"/>
              </a:xfrm>
            </p:grpSpPr>
            <p:sp>
              <p:nvSpPr>
                <p:cNvPr id="191"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92"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3"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01" name="Group 58"/>
            <p:cNvGrpSpPr/>
            <p:nvPr/>
          </p:nvGrpSpPr>
          <p:grpSpPr>
            <a:xfrm>
              <a:off x="353476" y="2120"/>
              <a:ext cx="345339" cy="355601"/>
              <a:chOff x="0" y="0"/>
              <a:chExt cx="345338" cy="355600"/>
            </a:xfrm>
          </p:grpSpPr>
          <p:sp>
            <p:nvSpPr>
              <p:cNvPr id="196"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00" name="Group 28"/>
              <p:cNvGrpSpPr/>
              <p:nvPr/>
            </p:nvGrpSpPr>
            <p:grpSpPr>
              <a:xfrm>
                <a:off x="13004" y="80432"/>
                <a:ext cx="217716" cy="211670"/>
                <a:chOff x="0" y="0"/>
                <a:chExt cx="217714" cy="211668"/>
              </a:xfrm>
            </p:grpSpPr>
            <p:sp>
              <p:nvSpPr>
                <p:cNvPr id="197"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98"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99"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221" name="Group 91"/>
          <p:cNvGrpSpPr/>
          <p:nvPr/>
        </p:nvGrpSpPr>
        <p:grpSpPr>
          <a:xfrm>
            <a:off x="3989180" y="4452996"/>
            <a:ext cx="1041710" cy="368310"/>
            <a:chOff x="0" y="0"/>
            <a:chExt cx="1041709" cy="368308"/>
          </a:xfrm>
        </p:grpSpPr>
        <p:grpSp>
          <p:nvGrpSpPr>
            <p:cNvPr id="208" name="Group 58"/>
            <p:cNvGrpSpPr/>
            <p:nvPr/>
          </p:nvGrpSpPr>
          <p:grpSpPr>
            <a:xfrm>
              <a:off x="-1" y="0"/>
              <a:ext cx="345340" cy="355601"/>
              <a:chOff x="0" y="0"/>
              <a:chExt cx="345338" cy="355600"/>
            </a:xfrm>
          </p:grpSpPr>
          <p:sp>
            <p:nvSpPr>
              <p:cNvPr id="203"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07" name="Group 28"/>
              <p:cNvGrpSpPr/>
              <p:nvPr/>
            </p:nvGrpSpPr>
            <p:grpSpPr>
              <a:xfrm>
                <a:off x="13004" y="80432"/>
                <a:ext cx="217716" cy="211670"/>
                <a:chOff x="0" y="0"/>
                <a:chExt cx="217714" cy="211668"/>
              </a:xfrm>
            </p:grpSpPr>
            <p:sp>
              <p:nvSpPr>
                <p:cNvPr id="204"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05"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06"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14" name="Group 58"/>
            <p:cNvGrpSpPr/>
            <p:nvPr/>
          </p:nvGrpSpPr>
          <p:grpSpPr>
            <a:xfrm>
              <a:off x="353476" y="4238"/>
              <a:ext cx="345339" cy="355601"/>
              <a:chOff x="0" y="0"/>
              <a:chExt cx="345338" cy="355600"/>
            </a:xfrm>
          </p:grpSpPr>
          <p:sp>
            <p:nvSpPr>
              <p:cNvPr id="209"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13" name="Group 28"/>
              <p:cNvGrpSpPr/>
              <p:nvPr/>
            </p:nvGrpSpPr>
            <p:grpSpPr>
              <a:xfrm>
                <a:off x="13004" y="80432"/>
                <a:ext cx="217716" cy="211670"/>
                <a:chOff x="0" y="0"/>
                <a:chExt cx="217714" cy="211668"/>
              </a:xfrm>
            </p:grpSpPr>
            <p:sp>
              <p:nvSpPr>
                <p:cNvPr id="210"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11"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2"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20" name="Group 58"/>
            <p:cNvGrpSpPr/>
            <p:nvPr/>
          </p:nvGrpSpPr>
          <p:grpSpPr>
            <a:xfrm>
              <a:off x="696371" y="12709"/>
              <a:ext cx="345339" cy="355601"/>
              <a:chOff x="0" y="0"/>
              <a:chExt cx="345338" cy="355600"/>
            </a:xfrm>
          </p:grpSpPr>
          <p:sp>
            <p:nvSpPr>
              <p:cNvPr id="215"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19" name="Group 28"/>
              <p:cNvGrpSpPr/>
              <p:nvPr/>
            </p:nvGrpSpPr>
            <p:grpSpPr>
              <a:xfrm>
                <a:off x="13004" y="80432"/>
                <a:ext cx="217716" cy="211670"/>
                <a:chOff x="0" y="0"/>
                <a:chExt cx="217714" cy="211668"/>
              </a:xfrm>
            </p:grpSpPr>
            <p:sp>
              <p:nvSpPr>
                <p:cNvPr id="216"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17"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18"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246" name="Group 92"/>
          <p:cNvGrpSpPr/>
          <p:nvPr/>
        </p:nvGrpSpPr>
        <p:grpSpPr>
          <a:xfrm>
            <a:off x="6903405" y="4489825"/>
            <a:ext cx="1384604" cy="361960"/>
            <a:chOff x="0" y="0"/>
            <a:chExt cx="1384603" cy="361959"/>
          </a:xfrm>
        </p:grpSpPr>
        <p:grpSp>
          <p:nvGrpSpPr>
            <p:cNvPr id="227" name="Group 58"/>
            <p:cNvGrpSpPr/>
            <p:nvPr/>
          </p:nvGrpSpPr>
          <p:grpSpPr>
            <a:xfrm>
              <a:off x="-1" y="0"/>
              <a:ext cx="345339" cy="355601"/>
              <a:chOff x="0" y="0"/>
              <a:chExt cx="345338" cy="355600"/>
            </a:xfrm>
          </p:grpSpPr>
          <p:sp>
            <p:nvSpPr>
              <p:cNvPr id="222"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26" name="Group 28"/>
              <p:cNvGrpSpPr/>
              <p:nvPr/>
            </p:nvGrpSpPr>
            <p:grpSpPr>
              <a:xfrm>
                <a:off x="13004" y="80432"/>
                <a:ext cx="217716" cy="211670"/>
                <a:chOff x="0" y="0"/>
                <a:chExt cx="217714" cy="211668"/>
              </a:xfrm>
            </p:grpSpPr>
            <p:sp>
              <p:nvSpPr>
                <p:cNvPr id="223"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24"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25"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33" name="Group 58"/>
            <p:cNvGrpSpPr/>
            <p:nvPr/>
          </p:nvGrpSpPr>
          <p:grpSpPr>
            <a:xfrm>
              <a:off x="353476" y="4238"/>
              <a:ext cx="345339" cy="355601"/>
              <a:chOff x="0" y="0"/>
              <a:chExt cx="345338" cy="355600"/>
            </a:xfrm>
          </p:grpSpPr>
          <p:sp>
            <p:nvSpPr>
              <p:cNvPr id="228"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32" name="Group 28"/>
              <p:cNvGrpSpPr/>
              <p:nvPr/>
            </p:nvGrpSpPr>
            <p:grpSpPr>
              <a:xfrm>
                <a:off x="13004" y="80432"/>
                <a:ext cx="217716" cy="211670"/>
                <a:chOff x="0" y="0"/>
                <a:chExt cx="217714" cy="211668"/>
              </a:xfrm>
            </p:grpSpPr>
            <p:sp>
              <p:nvSpPr>
                <p:cNvPr id="229"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30"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1"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39" name="Group 58"/>
            <p:cNvGrpSpPr/>
            <p:nvPr/>
          </p:nvGrpSpPr>
          <p:grpSpPr>
            <a:xfrm>
              <a:off x="696371" y="6359"/>
              <a:ext cx="345339" cy="355601"/>
              <a:chOff x="0" y="0"/>
              <a:chExt cx="345338" cy="355600"/>
            </a:xfrm>
          </p:grpSpPr>
          <p:sp>
            <p:nvSpPr>
              <p:cNvPr id="234"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38" name="Group 28"/>
              <p:cNvGrpSpPr/>
              <p:nvPr/>
            </p:nvGrpSpPr>
            <p:grpSpPr>
              <a:xfrm>
                <a:off x="13004" y="80432"/>
                <a:ext cx="217716" cy="211670"/>
                <a:chOff x="0" y="0"/>
                <a:chExt cx="217714" cy="211668"/>
              </a:xfrm>
            </p:grpSpPr>
            <p:sp>
              <p:nvSpPr>
                <p:cNvPr id="235"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36"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37"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45" name="Group 58"/>
            <p:cNvGrpSpPr/>
            <p:nvPr/>
          </p:nvGrpSpPr>
          <p:grpSpPr>
            <a:xfrm>
              <a:off x="1039265" y="2130"/>
              <a:ext cx="345339" cy="355601"/>
              <a:chOff x="0" y="0"/>
              <a:chExt cx="345338" cy="355600"/>
            </a:xfrm>
          </p:grpSpPr>
          <p:sp>
            <p:nvSpPr>
              <p:cNvPr id="240" name="Oval 22"/>
              <p:cNvSpPr/>
              <p:nvPr/>
            </p:nvSpPr>
            <p:spPr>
              <a:xfrm>
                <a:off x="-1" y="0"/>
                <a:ext cx="345340" cy="355600"/>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44" name="Group 28"/>
              <p:cNvGrpSpPr/>
              <p:nvPr/>
            </p:nvGrpSpPr>
            <p:grpSpPr>
              <a:xfrm>
                <a:off x="13004" y="80432"/>
                <a:ext cx="217716" cy="211670"/>
                <a:chOff x="0" y="0"/>
                <a:chExt cx="217714" cy="211668"/>
              </a:xfrm>
            </p:grpSpPr>
            <p:sp>
              <p:nvSpPr>
                <p:cNvPr id="241" name="Oval 29"/>
                <p:cNvSpPr/>
                <p:nvPr/>
              </p:nvSpPr>
              <p:spPr>
                <a:xfrm>
                  <a:off x="-1" y="-1"/>
                  <a:ext cx="217716"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42" name="Line 30"/>
                <p:cNvSpPr/>
                <p:nvPr/>
              </p:nvSpPr>
              <p:spPr>
                <a:xfrm>
                  <a:off x="43542" y="102305"/>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43" name="Line 31"/>
                <p:cNvSpPr/>
                <p:nvPr/>
              </p:nvSpPr>
              <p:spPr>
                <a:xfrm flipH="1">
                  <a:off x="108857" y="42333"/>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259" name="Group 93"/>
          <p:cNvGrpSpPr/>
          <p:nvPr/>
        </p:nvGrpSpPr>
        <p:grpSpPr>
          <a:xfrm>
            <a:off x="1008925" y="4824259"/>
            <a:ext cx="698816" cy="357722"/>
            <a:chOff x="0" y="0"/>
            <a:chExt cx="698815" cy="357721"/>
          </a:xfrm>
        </p:grpSpPr>
        <p:grpSp>
          <p:nvGrpSpPr>
            <p:cNvPr id="252" name="Group 58"/>
            <p:cNvGrpSpPr/>
            <p:nvPr/>
          </p:nvGrpSpPr>
          <p:grpSpPr>
            <a:xfrm>
              <a:off x="353476" y="2120"/>
              <a:ext cx="345340" cy="355602"/>
              <a:chOff x="0" y="0"/>
              <a:chExt cx="345338" cy="355600"/>
            </a:xfrm>
          </p:grpSpPr>
          <p:sp>
            <p:nvSpPr>
              <p:cNvPr id="247"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51" name="Group 28"/>
              <p:cNvGrpSpPr/>
              <p:nvPr/>
            </p:nvGrpSpPr>
            <p:grpSpPr>
              <a:xfrm>
                <a:off x="114618" y="63498"/>
                <a:ext cx="217716" cy="211670"/>
                <a:chOff x="0" y="0"/>
                <a:chExt cx="217714" cy="211668"/>
              </a:xfrm>
            </p:grpSpPr>
            <p:sp>
              <p:nvSpPr>
                <p:cNvPr id="248"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49"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0"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58" name="Group 58"/>
            <p:cNvGrpSpPr/>
            <p:nvPr/>
          </p:nvGrpSpPr>
          <p:grpSpPr>
            <a:xfrm>
              <a:off x="-1" y="-1"/>
              <a:ext cx="345340" cy="355602"/>
              <a:chOff x="0" y="0"/>
              <a:chExt cx="345338" cy="355600"/>
            </a:xfrm>
          </p:grpSpPr>
          <p:sp>
            <p:nvSpPr>
              <p:cNvPr id="253"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57" name="Group 28"/>
              <p:cNvGrpSpPr/>
              <p:nvPr/>
            </p:nvGrpSpPr>
            <p:grpSpPr>
              <a:xfrm>
                <a:off x="114618" y="63498"/>
                <a:ext cx="217716" cy="211670"/>
                <a:chOff x="0" y="0"/>
                <a:chExt cx="217714" cy="211668"/>
              </a:xfrm>
            </p:grpSpPr>
            <p:sp>
              <p:nvSpPr>
                <p:cNvPr id="254"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55"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6"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278" name="Group 106"/>
          <p:cNvGrpSpPr/>
          <p:nvPr/>
        </p:nvGrpSpPr>
        <p:grpSpPr>
          <a:xfrm>
            <a:off x="3995528" y="4821296"/>
            <a:ext cx="1041711" cy="368310"/>
            <a:chOff x="0" y="0"/>
            <a:chExt cx="1041709" cy="368309"/>
          </a:xfrm>
        </p:grpSpPr>
        <p:grpSp>
          <p:nvGrpSpPr>
            <p:cNvPr id="265" name="Group 58"/>
            <p:cNvGrpSpPr/>
            <p:nvPr/>
          </p:nvGrpSpPr>
          <p:grpSpPr>
            <a:xfrm>
              <a:off x="696370" y="12708"/>
              <a:ext cx="345340" cy="355602"/>
              <a:chOff x="0" y="0"/>
              <a:chExt cx="345338" cy="355600"/>
            </a:xfrm>
          </p:grpSpPr>
          <p:sp>
            <p:nvSpPr>
              <p:cNvPr id="260"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64" name="Group 28"/>
              <p:cNvGrpSpPr/>
              <p:nvPr/>
            </p:nvGrpSpPr>
            <p:grpSpPr>
              <a:xfrm>
                <a:off x="114618" y="63498"/>
                <a:ext cx="217716" cy="211670"/>
                <a:chOff x="0" y="0"/>
                <a:chExt cx="217714" cy="211668"/>
              </a:xfrm>
            </p:grpSpPr>
            <p:sp>
              <p:nvSpPr>
                <p:cNvPr id="261"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62"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3"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71" name="Group 58"/>
            <p:cNvGrpSpPr/>
            <p:nvPr/>
          </p:nvGrpSpPr>
          <p:grpSpPr>
            <a:xfrm>
              <a:off x="342894" y="8470"/>
              <a:ext cx="345339" cy="355602"/>
              <a:chOff x="0" y="0"/>
              <a:chExt cx="345338" cy="355600"/>
            </a:xfrm>
          </p:grpSpPr>
          <p:sp>
            <p:nvSpPr>
              <p:cNvPr id="266"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70" name="Group 28"/>
              <p:cNvGrpSpPr/>
              <p:nvPr/>
            </p:nvGrpSpPr>
            <p:grpSpPr>
              <a:xfrm>
                <a:off x="114618" y="63498"/>
                <a:ext cx="217716" cy="211670"/>
                <a:chOff x="0" y="0"/>
                <a:chExt cx="217714" cy="211668"/>
              </a:xfrm>
            </p:grpSpPr>
            <p:sp>
              <p:nvSpPr>
                <p:cNvPr id="267"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68"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69"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77" name="Group 58"/>
            <p:cNvGrpSpPr/>
            <p:nvPr/>
          </p:nvGrpSpPr>
          <p:grpSpPr>
            <a:xfrm>
              <a:off x="-1" y="-1"/>
              <a:ext cx="345340" cy="355602"/>
              <a:chOff x="0" y="0"/>
              <a:chExt cx="345338" cy="355600"/>
            </a:xfrm>
          </p:grpSpPr>
          <p:sp>
            <p:nvSpPr>
              <p:cNvPr id="272"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76" name="Group 28"/>
              <p:cNvGrpSpPr/>
              <p:nvPr/>
            </p:nvGrpSpPr>
            <p:grpSpPr>
              <a:xfrm>
                <a:off x="114618" y="63498"/>
                <a:ext cx="217716" cy="211670"/>
                <a:chOff x="0" y="0"/>
                <a:chExt cx="217714" cy="211668"/>
              </a:xfrm>
            </p:grpSpPr>
            <p:sp>
              <p:nvSpPr>
                <p:cNvPr id="273"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74"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75"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grpSp>
        <p:nvGrpSpPr>
          <p:cNvPr id="303" name="Group 125"/>
          <p:cNvGrpSpPr/>
          <p:nvPr/>
        </p:nvGrpSpPr>
        <p:grpSpPr>
          <a:xfrm>
            <a:off x="6909754" y="4858125"/>
            <a:ext cx="1384605" cy="361960"/>
            <a:chOff x="0" y="0"/>
            <a:chExt cx="1384603" cy="361959"/>
          </a:xfrm>
        </p:grpSpPr>
        <p:grpSp>
          <p:nvGrpSpPr>
            <p:cNvPr id="284" name="Group 58"/>
            <p:cNvGrpSpPr/>
            <p:nvPr/>
          </p:nvGrpSpPr>
          <p:grpSpPr>
            <a:xfrm>
              <a:off x="1039265" y="6358"/>
              <a:ext cx="345339" cy="355602"/>
              <a:chOff x="0" y="0"/>
              <a:chExt cx="345338" cy="355600"/>
            </a:xfrm>
          </p:grpSpPr>
          <p:sp>
            <p:nvSpPr>
              <p:cNvPr id="279"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83" name="Group 28"/>
              <p:cNvGrpSpPr/>
              <p:nvPr/>
            </p:nvGrpSpPr>
            <p:grpSpPr>
              <a:xfrm>
                <a:off x="114618" y="63498"/>
                <a:ext cx="217716" cy="211670"/>
                <a:chOff x="0" y="0"/>
                <a:chExt cx="217714" cy="211668"/>
              </a:xfrm>
            </p:grpSpPr>
            <p:sp>
              <p:nvSpPr>
                <p:cNvPr id="280"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81"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82"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90" name="Group 58"/>
            <p:cNvGrpSpPr/>
            <p:nvPr/>
          </p:nvGrpSpPr>
          <p:grpSpPr>
            <a:xfrm>
              <a:off x="685788" y="2120"/>
              <a:ext cx="345339" cy="355602"/>
              <a:chOff x="0" y="0"/>
              <a:chExt cx="345338" cy="355600"/>
            </a:xfrm>
          </p:grpSpPr>
          <p:sp>
            <p:nvSpPr>
              <p:cNvPr id="285"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89" name="Group 28"/>
              <p:cNvGrpSpPr/>
              <p:nvPr/>
            </p:nvGrpSpPr>
            <p:grpSpPr>
              <a:xfrm>
                <a:off x="114618" y="63498"/>
                <a:ext cx="217716" cy="211670"/>
                <a:chOff x="0" y="0"/>
                <a:chExt cx="217714" cy="211668"/>
              </a:xfrm>
            </p:grpSpPr>
            <p:sp>
              <p:nvSpPr>
                <p:cNvPr id="286"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87"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88"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96" name="Group 58"/>
            <p:cNvGrpSpPr/>
            <p:nvPr/>
          </p:nvGrpSpPr>
          <p:grpSpPr>
            <a:xfrm>
              <a:off x="342894" y="-1"/>
              <a:ext cx="345339" cy="355602"/>
              <a:chOff x="0" y="0"/>
              <a:chExt cx="345338" cy="355600"/>
            </a:xfrm>
          </p:grpSpPr>
          <p:sp>
            <p:nvSpPr>
              <p:cNvPr id="291"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295" name="Group 28"/>
              <p:cNvGrpSpPr/>
              <p:nvPr/>
            </p:nvGrpSpPr>
            <p:grpSpPr>
              <a:xfrm>
                <a:off x="114618" y="63498"/>
                <a:ext cx="217716" cy="211670"/>
                <a:chOff x="0" y="0"/>
                <a:chExt cx="217714" cy="211668"/>
              </a:xfrm>
            </p:grpSpPr>
            <p:sp>
              <p:nvSpPr>
                <p:cNvPr id="292"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93"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94"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302" name="Group 58"/>
            <p:cNvGrpSpPr/>
            <p:nvPr/>
          </p:nvGrpSpPr>
          <p:grpSpPr>
            <a:xfrm>
              <a:off x="-1" y="4228"/>
              <a:ext cx="345340" cy="355602"/>
              <a:chOff x="0" y="0"/>
              <a:chExt cx="345338" cy="355600"/>
            </a:xfrm>
          </p:grpSpPr>
          <p:sp>
            <p:nvSpPr>
              <p:cNvPr id="297" name="Oval 22"/>
              <p:cNvSpPr/>
              <p:nvPr/>
            </p:nvSpPr>
            <p:spPr>
              <a:xfrm rot="10800000">
                <a:off x="0" y="-1"/>
                <a:ext cx="345339" cy="355601"/>
              </a:xfrm>
              <a:prstGeom prst="ellipse">
                <a:avLst/>
              </a:prstGeom>
              <a:solidFill>
                <a:srgbClr val="66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grpSp>
            <p:nvGrpSpPr>
              <p:cNvPr id="301" name="Group 28"/>
              <p:cNvGrpSpPr/>
              <p:nvPr/>
            </p:nvGrpSpPr>
            <p:grpSpPr>
              <a:xfrm>
                <a:off x="114618" y="63498"/>
                <a:ext cx="217716" cy="211670"/>
                <a:chOff x="0" y="0"/>
                <a:chExt cx="217714" cy="211668"/>
              </a:xfrm>
            </p:grpSpPr>
            <p:sp>
              <p:nvSpPr>
                <p:cNvPr id="298" name="Oval 29"/>
                <p:cNvSpPr/>
                <p:nvPr/>
              </p:nvSpPr>
              <p:spPr>
                <a:xfrm rot="10800000">
                  <a:off x="0" y="-1"/>
                  <a:ext cx="217715" cy="211670"/>
                </a:xfrm>
                <a:prstGeom prst="ellipse">
                  <a:avLst/>
                </a:prstGeom>
                <a:solidFill>
                  <a:srgbClr val="FF33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299" name="Line 30"/>
                <p:cNvSpPr/>
                <p:nvPr/>
              </p:nvSpPr>
              <p:spPr>
                <a:xfrm flipH="1" flipV="1">
                  <a:off x="43543" y="110632"/>
                  <a:ext cx="130629"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300" name="Line 31"/>
                <p:cNvSpPr/>
                <p:nvPr/>
              </p:nvSpPr>
              <p:spPr>
                <a:xfrm flipV="1">
                  <a:off x="110126" y="42334"/>
                  <a:ext cx="1" cy="12700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sp>
        <p:nvSpPr>
          <p:cNvPr id="304" name="Rectangle 3"/>
          <p:cNvSpPr txBox="1"/>
          <p:nvPr/>
        </p:nvSpPr>
        <p:spPr>
          <a:xfrm>
            <a:off x="193039" y="3860801"/>
            <a:ext cx="87884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Some attraction:			More attraction:		Much more attraction</a:t>
            </a:r>
          </a:p>
        </p:txBody>
      </p:sp>
      <p:sp>
        <p:nvSpPr>
          <p:cNvPr id="305" name="Rectangle 3"/>
          <p:cNvSpPr txBox="1"/>
          <p:nvPr/>
        </p:nvSpPr>
        <p:spPr>
          <a:xfrm>
            <a:off x="345440" y="5445761"/>
            <a:ext cx="202184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	(+-)</a:t>
            </a:r>
          </a:p>
        </p:txBody>
      </p:sp>
      <p:sp>
        <p:nvSpPr>
          <p:cNvPr id="306" name="Rectangle 3"/>
          <p:cNvSpPr txBox="1"/>
          <p:nvPr/>
        </p:nvSpPr>
        <p:spPr>
          <a:xfrm>
            <a:off x="3495040" y="5445761"/>
            <a:ext cx="2021841" cy="672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a:t>
            </a:r>
          </a:p>
        </p:txBody>
      </p:sp>
      <p:sp>
        <p:nvSpPr>
          <p:cNvPr id="307" name="Rectangle 3"/>
          <p:cNvSpPr txBox="1"/>
          <p:nvPr/>
        </p:nvSpPr>
        <p:spPr>
          <a:xfrm>
            <a:off x="6451600" y="5445761"/>
            <a:ext cx="2326640" cy="672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a:t>
            </a:r>
          </a:p>
        </p:txBody>
      </p:sp>
      <p:sp>
        <p:nvSpPr>
          <p:cNvPr id="308" name="Rectangle 3"/>
          <p:cNvSpPr txBox="1"/>
          <p:nvPr/>
        </p:nvSpPr>
        <p:spPr>
          <a:xfrm>
            <a:off x="355600" y="5689601"/>
            <a:ext cx="202184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	(-+)</a:t>
            </a:r>
          </a:p>
        </p:txBody>
      </p:sp>
      <p:sp>
        <p:nvSpPr>
          <p:cNvPr id="309" name="Rectangle 3"/>
          <p:cNvSpPr txBox="1"/>
          <p:nvPr/>
        </p:nvSpPr>
        <p:spPr>
          <a:xfrm>
            <a:off x="3505200" y="5689601"/>
            <a:ext cx="202184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a:t>
            </a:r>
          </a:p>
        </p:txBody>
      </p:sp>
      <p:sp>
        <p:nvSpPr>
          <p:cNvPr id="310" name="Rectangle 3"/>
          <p:cNvSpPr txBox="1"/>
          <p:nvPr/>
        </p:nvSpPr>
        <p:spPr>
          <a:xfrm>
            <a:off x="6461759" y="5689601"/>
            <a:ext cx="232664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lvl1pPr>
          </a:lstStyle>
          <a:p>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https://www.consumersenergy.com/content.aspx?id=1345</a:t>
            </a:r>
          </a:p>
        </p:txBody>
      </p:sp>
      <p:sp>
        <p:nvSpPr>
          <p:cNvPr id="571" name="Rectangle 2"/>
          <p:cNvSpPr txBox="1">
            <a:spLocks noGrp="1"/>
          </p:cNvSpPr>
          <p:nvPr>
            <p:ph type="title"/>
          </p:nvPr>
        </p:nvSpPr>
        <p:spPr>
          <a:xfrm>
            <a:off x="304800" y="76200"/>
            <a:ext cx="8534400" cy="609600"/>
          </a:xfrm>
          <a:prstGeom prst="rect">
            <a:avLst/>
          </a:prstGeom>
        </p:spPr>
        <p:txBody>
          <a:bodyPr/>
          <a:lstStyle/>
          <a:p>
            <a:pPr>
              <a:tabLst>
                <a:tab pos="3429000" algn="l"/>
              </a:tabLst>
            </a:pPr>
            <a:r>
              <a:t>Schematic of a such an </a:t>
            </a:r>
            <a:r>
              <a:rPr b="1">
                <a:solidFill>
                  <a:srgbClr val="FFCC00"/>
                </a:solidFill>
              </a:rPr>
              <a:t>OPEN Cycle Gas Turbine (OCGT) </a:t>
            </a:r>
            <a:r>
              <a:t>power plant:</a:t>
            </a:r>
          </a:p>
        </p:txBody>
      </p:sp>
      <p:sp>
        <p:nvSpPr>
          <p:cNvPr id="572" name="Rectangle 3"/>
          <p:cNvSpPr txBox="1">
            <a:spLocks noGrp="1"/>
          </p:cNvSpPr>
          <p:nvPr>
            <p:ph type="body" idx="1"/>
          </p:nvPr>
        </p:nvSpPr>
        <p:spPr>
          <a:xfrm>
            <a:off x="228600" y="838200"/>
            <a:ext cx="8534400" cy="5334000"/>
          </a:xfrm>
          <a:prstGeom prst="rect">
            <a:avLst/>
          </a:prstGeom>
        </p:spPr>
        <p:txBody>
          <a:bodyPr/>
          <a:lstStyle/>
          <a:p>
            <a:pPr>
              <a:spcBef>
                <a:spcPts val="400"/>
              </a:spcBef>
              <a:tabLst>
                <a:tab pos="444500" algn="l"/>
                <a:tab pos="914400" algn="l"/>
              </a:tabLst>
              <a:defRPr sz="1800"/>
            </a:pPr>
            <a:r>
              <a:t>It IS about as simple as it can get:</a:t>
            </a:r>
          </a:p>
          <a:p>
            <a:pPr>
              <a:tabLst>
                <a:tab pos="444500" algn="l"/>
                <a:tab pos="914400" algn="l"/>
              </a:tabLst>
              <a:defRPr sz="900"/>
            </a:pPr>
            <a:endParaRPr/>
          </a:p>
          <a:p>
            <a:pPr>
              <a:spcBef>
                <a:spcPts val="400"/>
              </a:spcBef>
              <a:tabLst>
                <a:tab pos="444500" algn="l"/>
                <a:tab pos="914400" algn="l"/>
              </a:tabLst>
              <a:defRPr sz="1800"/>
            </a:pPr>
            <a:r>
              <a:t>	Raw natural gas is injected directly into the jet engine</a:t>
            </a:r>
          </a:p>
          <a:p>
            <a:pPr>
              <a:tabLst>
                <a:tab pos="444500" algn="l"/>
                <a:tab pos="914400" algn="l"/>
              </a:tabLst>
              <a:defRPr sz="900"/>
            </a:pPr>
            <a:endParaRPr/>
          </a:p>
          <a:p>
            <a:pPr>
              <a:spcBef>
                <a:spcPts val="400"/>
              </a:spcBef>
              <a:tabLst>
                <a:tab pos="444500" algn="l"/>
                <a:tab pos="914400" algn="l"/>
              </a:tabLst>
              <a:defRPr sz="1800"/>
            </a:pPr>
            <a:r>
              <a:t>	Where it burns and expands, turning that engine's turbine</a:t>
            </a:r>
          </a:p>
          <a:p>
            <a:pPr>
              <a:tabLst>
                <a:tab pos="444500" algn="l"/>
                <a:tab pos="914400" algn="l"/>
              </a:tabLst>
              <a:defRPr sz="900"/>
            </a:pPr>
            <a:endParaRPr/>
          </a:p>
          <a:p>
            <a:pPr>
              <a:spcBef>
                <a:spcPts val="400"/>
              </a:spcBef>
              <a:tabLst>
                <a:tab pos="444500" algn="l"/>
                <a:tab pos="914400" algn="l"/>
              </a:tabLst>
              <a:defRPr sz="1800"/>
            </a:pPr>
            <a:r>
              <a:t>		Which is connected directly to the electrical generator</a:t>
            </a:r>
          </a:p>
          <a:p>
            <a:pPr>
              <a:tabLst>
                <a:tab pos="444500" algn="l"/>
                <a:tab pos="914400" algn="l"/>
              </a:tabLst>
              <a:defRPr sz="1100"/>
            </a:pPr>
            <a:endParaRPr/>
          </a:p>
          <a:p>
            <a:pPr>
              <a:spcBef>
                <a:spcPts val="400"/>
              </a:spcBef>
              <a:tabLst>
                <a:tab pos="444500" algn="l"/>
                <a:tab pos="914400" algn="l"/>
              </a:tabLst>
              <a:defRPr sz="1800"/>
            </a:pPr>
            <a:r>
              <a:t>With </a:t>
            </a:r>
            <a:r>
              <a:rPr b="1">
                <a:solidFill>
                  <a:srgbClr val="FF3300"/>
                </a:solidFill>
              </a:rPr>
              <a:t>hot combustion gases </a:t>
            </a:r>
            <a:r>
              <a:t>shooting right up the exhaust duct / smoke stack</a:t>
            </a:r>
          </a:p>
        </p:txBody>
      </p:sp>
      <p:grpSp>
        <p:nvGrpSpPr>
          <p:cNvPr id="575" name="Group 6"/>
          <p:cNvGrpSpPr/>
          <p:nvPr/>
        </p:nvGrpSpPr>
        <p:grpSpPr>
          <a:xfrm>
            <a:off x="1501914" y="3522872"/>
            <a:ext cx="6400801" cy="2691297"/>
            <a:chOff x="0" y="0"/>
            <a:chExt cx="6400799" cy="2691295"/>
          </a:xfrm>
        </p:grpSpPr>
        <p:sp>
          <p:nvSpPr>
            <p:cNvPr id="573" name="Rectangle 5"/>
            <p:cNvSpPr/>
            <p:nvPr/>
          </p:nvSpPr>
          <p:spPr>
            <a:xfrm>
              <a:off x="0" y="0"/>
              <a:ext cx="6400800" cy="2691296"/>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574" name="Picture 4" descr="Picture 4"/>
            <p:cNvPicPr>
              <a:picLocks noChangeAspect="1"/>
            </p:cNvPicPr>
            <p:nvPr/>
          </p:nvPicPr>
          <p:blipFill>
            <a:blip r:embed="rId2"/>
            <a:srcRect t="7094"/>
            <a:stretch>
              <a:fillRect/>
            </a:stretch>
          </p:blipFill>
          <p:spPr>
            <a:xfrm>
              <a:off x="22538" y="437"/>
              <a:ext cx="6378262" cy="268139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Rectangle 5"/>
          <p:cNvSpPr txBox="1"/>
          <p:nvPr/>
        </p:nvSpPr>
        <p:spPr>
          <a:xfrm>
            <a:off x="2362200" y="6457220"/>
            <a:ext cx="42672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https://www.youtube.com/watch?v=OkfqUSBdN8M</a:t>
            </a:r>
          </a:p>
        </p:txBody>
      </p:sp>
      <p:sp>
        <p:nvSpPr>
          <p:cNvPr id="578" name="Rectangle 3"/>
          <p:cNvSpPr txBox="1">
            <a:spLocks noGrp="1"/>
          </p:cNvSpPr>
          <p:nvPr>
            <p:ph type="body" idx="1"/>
          </p:nvPr>
        </p:nvSpPr>
        <p:spPr>
          <a:xfrm>
            <a:off x="228600" y="762000"/>
            <a:ext cx="8915400" cy="5334000"/>
          </a:xfrm>
          <a:prstGeom prst="rect">
            <a:avLst/>
          </a:prstGeom>
        </p:spPr>
        <p:txBody>
          <a:bodyPr/>
          <a:lstStyle/>
          <a:p>
            <a:pPr>
              <a:spcBef>
                <a:spcPts val="400"/>
              </a:spcBef>
              <a:defRPr sz="1800"/>
            </a:pPr>
            <a:r>
              <a:t>The gas turbine itself:</a:t>
            </a:r>
          </a:p>
          <a:p>
            <a:pPr>
              <a:defRPr sz="1800"/>
            </a:pPr>
            <a:endParaRPr/>
          </a:p>
          <a:p>
            <a:pPr>
              <a:defRPr sz="1800"/>
            </a:pPr>
            <a:endParaRPr/>
          </a:p>
          <a:p>
            <a:pPr>
              <a:defRPr sz="1800"/>
            </a:pPr>
            <a:endParaRPr/>
          </a:p>
          <a:p>
            <a:pPr>
              <a:defRPr sz="1800"/>
            </a:pPr>
            <a:endParaRPr/>
          </a:p>
          <a:p>
            <a:pPr>
              <a:defRPr sz="1800"/>
            </a:pPr>
            <a:endParaRPr/>
          </a:p>
          <a:p>
            <a:endParaRPr/>
          </a:p>
          <a:p>
            <a:pPr>
              <a:spcBef>
                <a:spcPts val="400"/>
              </a:spcBef>
              <a:defRPr sz="1800"/>
            </a:pPr>
            <a:r>
              <a:t>Full power train = Starter motor + turbine (output / input air ducting) + generator: </a:t>
            </a:r>
          </a:p>
        </p:txBody>
      </p:sp>
      <p:sp>
        <p:nvSpPr>
          <p:cNvPr id="579" name="Rectangle 2"/>
          <p:cNvSpPr txBox="1">
            <a:spLocks noGrp="1"/>
          </p:cNvSpPr>
          <p:nvPr>
            <p:ph type="title"/>
          </p:nvPr>
        </p:nvSpPr>
        <p:spPr>
          <a:xfrm>
            <a:off x="304800" y="0"/>
            <a:ext cx="8534400" cy="762000"/>
          </a:xfrm>
          <a:prstGeom prst="rect">
            <a:avLst/>
          </a:prstGeom>
        </p:spPr>
        <p:txBody>
          <a:bodyPr/>
          <a:lstStyle/>
          <a:p>
            <a:r>
              <a:t> The components of an actual "OCGT" gas turbine power plant:</a:t>
            </a:r>
          </a:p>
        </p:txBody>
      </p:sp>
      <p:pic>
        <p:nvPicPr>
          <p:cNvPr id="580" name="Picture 4" descr="Picture 4"/>
          <p:cNvPicPr>
            <a:picLocks noChangeAspect="1"/>
          </p:cNvPicPr>
          <p:nvPr/>
        </p:nvPicPr>
        <p:blipFill>
          <a:blip r:embed="rId2"/>
          <a:srcRect l="3892" t="10315" r="3114" b="18566"/>
          <a:stretch>
            <a:fillRect/>
          </a:stretch>
        </p:blipFill>
        <p:spPr>
          <a:xfrm>
            <a:off x="656919" y="3505199"/>
            <a:ext cx="7877481" cy="2272903"/>
          </a:xfrm>
          <a:prstGeom prst="rect">
            <a:avLst/>
          </a:prstGeom>
          <a:ln w="12700">
            <a:miter lim="400000"/>
          </a:ln>
        </p:spPr>
      </p:pic>
      <p:pic>
        <p:nvPicPr>
          <p:cNvPr id="581" name="Picture 6" descr="Picture 6"/>
          <p:cNvPicPr>
            <a:picLocks noChangeAspect="1"/>
          </p:cNvPicPr>
          <p:nvPr/>
        </p:nvPicPr>
        <p:blipFill>
          <a:blip r:embed="rId3"/>
          <a:srcRect l="5760" t="7438" r="3599" b="4463"/>
          <a:stretch>
            <a:fillRect/>
          </a:stretch>
        </p:blipFill>
        <p:spPr>
          <a:xfrm flipH="1">
            <a:off x="1457164" y="1219200"/>
            <a:ext cx="3114836" cy="1540611"/>
          </a:xfrm>
          <a:prstGeom prst="rect">
            <a:avLst/>
          </a:prstGeom>
          <a:ln w="12700">
            <a:miter lim="400000"/>
          </a:ln>
        </p:spPr>
      </p:pic>
      <p:pic>
        <p:nvPicPr>
          <p:cNvPr id="582" name="Picture 7" descr="Picture 7"/>
          <p:cNvPicPr>
            <a:picLocks noChangeAspect="1"/>
          </p:cNvPicPr>
          <p:nvPr/>
        </p:nvPicPr>
        <p:blipFill>
          <a:blip r:embed="rId4"/>
          <a:srcRect t="7869" b="15738"/>
          <a:stretch>
            <a:fillRect/>
          </a:stretch>
        </p:blipFill>
        <p:spPr>
          <a:xfrm>
            <a:off x="5196594" y="1239962"/>
            <a:ext cx="3185406" cy="1519848"/>
          </a:xfrm>
          <a:prstGeom prst="rect">
            <a:avLst/>
          </a:prstGeom>
          <a:ln w="12700">
            <a:miter lim="400000"/>
          </a:ln>
        </p:spPr>
      </p:pic>
      <p:sp>
        <p:nvSpPr>
          <p:cNvPr id="583" name="Rectangle 5"/>
          <p:cNvSpPr txBox="1"/>
          <p:nvPr/>
        </p:nvSpPr>
        <p:spPr>
          <a:xfrm>
            <a:off x="152400" y="5833109"/>
            <a:ext cx="426720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a:solidFill>
                  <a:schemeClr val="accent1"/>
                </a:solidFill>
              </a:defRPr>
            </a:lvl1pPr>
          </a:lstStyle>
          <a:p>
            <a:r>
              <a:t>https://powergen.gepower.com/plan-build/products/gas-turbines/index.html</a:t>
            </a:r>
          </a:p>
        </p:txBody>
      </p:sp>
      <p:sp>
        <p:nvSpPr>
          <p:cNvPr id="584" name="Rectangle 5"/>
          <p:cNvSpPr txBox="1"/>
          <p:nvPr/>
        </p:nvSpPr>
        <p:spPr>
          <a:xfrm>
            <a:off x="4648200" y="5817234"/>
            <a:ext cx="426720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a:solidFill>
                  <a:schemeClr val="accent1"/>
                </a:solidFill>
              </a:defRPr>
            </a:lvl1pPr>
          </a:lstStyle>
          <a:p>
            <a:r>
              <a:t>http://www.alternativeenergyhq.com/can-natural-gas-turbines-be-partner-to-renewables.php</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Rectangle 5"/>
          <p:cNvSpPr txBox="1"/>
          <p:nvPr/>
        </p:nvSpPr>
        <p:spPr>
          <a:xfrm>
            <a:off x="2362200" y="6457220"/>
            <a:ext cx="42672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https://www.youtube.com/watch?v=OkfqUSBdN8M</a:t>
            </a:r>
          </a:p>
        </p:txBody>
      </p:sp>
      <p:sp>
        <p:nvSpPr>
          <p:cNvPr id="587" name="Rectangle 2"/>
          <p:cNvSpPr txBox="1">
            <a:spLocks noGrp="1"/>
          </p:cNvSpPr>
          <p:nvPr>
            <p:ph type="title"/>
          </p:nvPr>
        </p:nvSpPr>
        <p:spPr>
          <a:xfrm>
            <a:off x="304800" y="76200"/>
            <a:ext cx="8534400" cy="838200"/>
          </a:xfrm>
          <a:prstGeom prst="rect">
            <a:avLst/>
          </a:prstGeom>
        </p:spPr>
        <p:txBody>
          <a:bodyPr/>
          <a:lstStyle/>
          <a:p>
            <a:r>
              <a:t>After safety and sound-containment enclosures are added:</a:t>
            </a:r>
          </a:p>
        </p:txBody>
      </p:sp>
      <p:grpSp>
        <p:nvGrpSpPr>
          <p:cNvPr id="590" name="Group 6"/>
          <p:cNvGrpSpPr/>
          <p:nvPr/>
        </p:nvGrpSpPr>
        <p:grpSpPr>
          <a:xfrm>
            <a:off x="1143000" y="1066799"/>
            <a:ext cx="6400800" cy="5181601"/>
            <a:chOff x="0" y="0"/>
            <a:chExt cx="6400800" cy="5181600"/>
          </a:xfrm>
        </p:grpSpPr>
        <p:pic>
          <p:nvPicPr>
            <p:cNvPr id="588" name="Picture 4" descr="Picture 4"/>
            <p:cNvPicPr>
              <a:picLocks noChangeAspect="1"/>
            </p:cNvPicPr>
            <p:nvPr/>
          </p:nvPicPr>
          <p:blipFill>
            <a:blip r:embed="rId2"/>
            <a:stretch>
              <a:fillRect/>
            </a:stretch>
          </p:blipFill>
          <p:spPr>
            <a:xfrm>
              <a:off x="0" y="0"/>
              <a:ext cx="6400800" cy="5181600"/>
            </a:xfrm>
            <a:prstGeom prst="rect">
              <a:avLst/>
            </a:prstGeom>
            <a:ln w="12700" cap="flat">
              <a:noFill/>
              <a:miter lim="400000"/>
            </a:ln>
            <a:effectLst/>
          </p:spPr>
        </p:pic>
        <p:sp>
          <p:nvSpPr>
            <p:cNvPr id="589" name="Rectangle 5"/>
            <p:cNvSpPr/>
            <p:nvPr/>
          </p:nvSpPr>
          <p:spPr>
            <a:xfrm>
              <a:off x="5242624" y="-1"/>
              <a:ext cx="1144441" cy="2061645"/>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Rectangle 5"/>
          <p:cNvSpPr txBox="1"/>
          <p:nvPr/>
        </p:nvSpPr>
        <p:spPr>
          <a:xfrm>
            <a:off x="0" y="6457220"/>
            <a:ext cx="8915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http://www.compressortech2.com/September-2014/GE-Launches-NovaLT16-Gas-Turbine/#.VjygroRx5Sp</a:t>
            </a:r>
          </a:p>
        </p:txBody>
      </p:sp>
      <p:sp>
        <p:nvSpPr>
          <p:cNvPr id="593" name="Rectangle 2"/>
          <p:cNvSpPr txBox="1">
            <a:spLocks noGrp="1"/>
          </p:cNvSpPr>
          <p:nvPr>
            <p:ph type="title"/>
          </p:nvPr>
        </p:nvSpPr>
        <p:spPr>
          <a:xfrm>
            <a:off x="304800" y="76200"/>
            <a:ext cx="8534400" cy="609600"/>
          </a:xfrm>
          <a:prstGeom prst="rect">
            <a:avLst/>
          </a:prstGeom>
        </p:spPr>
        <p:txBody>
          <a:bodyPr/>
          <a:lstStyle/>
          <a:p>
            <a:r>
              <a:t>That is it!  It's Complete! </a:t>
            </a:r>
          </a:p>
        </p:txBody>
      </p:sp>
      <p:sp>
        <p:nvSpPr>
          <p:cNvPr id="594" name="Rectangle 3"/>
          <p:cNvSpPr txBox="1">
            <a:spLocks noGrp="1"/>
          </p:cNvSpPr>
          <p:nvPr>
            <p:ph type="body" idx="1"/>
          </p:nvPr>
        </p:nvSpPr>
        <p:spPr>
          <a:xfrm>
            <a:off x="228600" y="838200"/>
            <a:ext cx="8915400" cy="5334000"/>
          </a:xfrm>
          <a:prstGeom prst="rect">
            <a:avLst/>
          </a:prstGeom>
        </p:spPr>
        <p:txBody>
          <a:bodyPr/>
          <a:lstStyle/>
          <a:p>
            <a:pPr>
              <a:spcBef>
                <a:spcPts val="400"/>
              </a:spcBef>
              <a:tabLst>
                <a:tab pos="444500" algn="l"/>
                <a:tab pos="914400" algn="l"/>
              </a:tabLst>
              <a:defRPr sz="1800"/>
            </a:pPr>
            <a:r>
              <a:t>This one is a </a:t>
            </a:r>
            <a:r>
              <a:rPr b="1"/>
              <a:t>GE NovaLT16</a:t>
            </a:r>
            <a:r>
              <a:t> (simple / OCGT) gas turbine system</a:t>
            </a:r>
            <a:r>
              <a:rPr baseline="30000"/>
              <a:t> </a:t>
            </a:r>
            <a:r>
              <a:t> </a:t>
            </a:r>
            <a:r>
              <a:rPr baseline="30000"/>
              <a:t>1</a:t>
            </a:r>
          </a:p>
          <a:p>
            <a:pPr>
              <a:tabLst>
                <a:tab pos="444500" algn="l"/>
                <a:tab pos="914400" algn="l"/>
              </a:tabLst>
              <a:defRPr sz="1200"/>
            </a:pPr>
            <a:endParaRPr baseline="30000"/>
          </a:p>
          <a:p>
            <a:pPr>
              <a:spcBef>
                <a:spcPts val="400"/>
              </a:spcBef>
              <a:tabLst>
                <a:tab pos="444500" algn="l"/>
                <a:tab pos="914400" algn="l"/>
              </a:tabLst>
              <a:defRPr sz="1800"/>
            </a:pPr>
            <a:r>
              <a:t>Note its small, self-contained, fully-connected construction</a:t>
            </a:r>
          </a:p>
          <a:p>
            <a:pPr>
              <a:tabLst>
                <a:tab pos="444500" algn="l"/>
                <a:tab pos="914400" algn="l"/>
              </a:tabLst>
              <a:defRPr sz="1000"/>
            </a:pPr>
            <a:endParaRPr/>
          </a:p>
          <a:p>
            <a:pPr>
              <a:spcBef>
                <a:spcPts val="400"/>
              </a:spcBef>
              <a:tabLst>
                <a:tab pos="444500" algn="l"/>
                <a:tab pos="914400" algn="l"/>
              </a:tabLst>
              <a:defRPr sz="1800"/>
            </a:pPr>
            <a:r>
              <a:t>	It's so small &amp; self-contained that it might be delivered almost fully assembled</a:t>
            </a:r>
          </a:p>
          <a:p>
            <a:pPr>
              <a:tabLst>
                <a:tab pos="444500" algn="l"/>
                <a:tab pos="914400" algn="l"/>
              </a:tabLst>
              <a:defRPr sz="1000"/>
            </a:pPr>
            <a:endParaRPr/>
          </a:p>
          <a:p>
            <a:pPr>
              <a:spcBef>
                <a:spcPts val="400"/>
              </a:spcBef>
              <a:tabLst>
                <a:tab pos="444500" algn="l"/>
                <a:tab pos="914400" algn="l"/>
              </a:tabLst>
              <a:defRPr sz="1800"/>
            </a:pPr>
            <a:r>
              <a:t>		=&gt; </a:t>
            </a:r>
            <a:r>
              <a:rPr>
                <a:solidFill>
                  <a:srgbClr val="FFCC00"/>
                </a:solidFill>
              </a:rPr>
              <a:t>Radically reduced capital cost + installation cost</a:t>
            </a:r>
          </a:p>
          <a:p>
            <a:pPr>
              <a:tabLst>
                <a:tab pos="444500" algn="l"/>
                <a:tab pos="914400" algn="l"/>
              </a:tabLst>
              <a:defRPr sz="1800"/>
            </a:pPr>
            <a:endParaRPr>
              <a:solidFill>
                <a:srgbClr val="FFCC00"/>
              </a:solidFill>
            </a:endParaRPr>
          </a:p>
          <a:p>
            <a:pPr>
              <a:spcBef>
                <a:spcPts val="400"/>
              </a:spcBef>
              <a:tabLst>
                <a:tab pos="444500" algn="l"/>
                <a:tab pos="914400" algn="l"/>
              </a:tabLst>
              <a:defRPr sz="1800"/>
            </a:pPr>
            <a:r>
              <a:t>Power companies likely use multiple units and/or larger units</a:t>
            </a:r>
          </a:p>
          <a:p>
            <a:pPr>
              <a:tabLst>
                <a:tab pos="444500" algn="l"/>
                <a:tab pos="914400" algn="l"/>
              </a:tabLst>
              <a:defRPr sz="900"/>
            </a:pPr>
            <a:endParaRPr/>
          </a:p>
          <a:p>
            <a:pPr>
              <a:spcBef>
                <a:spcPts val="400"/>
              </a:spcBef>
              <a:tabLst>
                <a:tab pos="444500" algn="l"/>
                <a:tab pos="914400" algn="l"/>
              </a:tabLst>
              <a:defRPr sz="1800"/>
            </a:pPr>
            <a:r>
              <a:t>	But this one (alone!) already produces </a:t>
            </a:r>
            <a:r>
              <a:rPr b="1">
                <a:solidFill>
                  <a:srgbClr val="FFCC00"/>
                </a:solidFill>
              </a:rPr>
              <a:t>16.5 MW</a:t>
            </a:r>
            <a:r>
              <a:t>: </a:t>
            </a:r>
          </a:p>
          <a:p>
            <a:pPr>
              <a:tabLst>
                <a:tab pos="444500" algn="l"/>
                <a:tab pos="914400" algn="l"/>
              </a:tabLst>
              <a:defRPr sz="900"/>
            </a:pPr>
            <a:endParaRPr/>
          </a:p>
          <a:p>
            <a:pPr>
              <a:spcBef>
                <a:spcPts val="400"/>
              </a:spcBef>
              <a:tabLst>
                <a:tab pos="444500" algn="l"/>
                <a:tab pos="914400" algn="l"/>
              </a:tabLst>
              <a:defRPr sz="1800"/>
            </a:pPr>
            <a:r>
              <a:t>		- </a:t>
            </a:r>
            <a:r>
              <a:rPr b="1"/>
              <a:t>Equivalent to ~ 4 modern (~100 meter diameter) wind turbines</a:t>
            </a:r>
          </a:p>
          <a:p>
            <a:pPr>
              <a:tabLst>
                <a:tab pos="444500" algn="l"/>
                <a:tab pos="914400" algn="l"/>
              </a:tabLst>
              <a:defRPr sz="900"/>
            </a:pPr>
            <a:endParaRPr b="1"/>
          </a:p>
          <a:p>
            <a:pPr>
              <a:spcBef>
                <a:spcPts val="400"/>
              </a:spcBef>
              <a:tabLst>
                <a:tab pos="444500" algn="l"/>
                <a:tab pos="914400" algn="l"/>
              </a:tabLst>
              <a:defRPr sz="1800"/>
            </a:pPr>
            <a:r>
              <a:t>		- And MUCH larger than many other new sustainable energy generators </a:t>
            </a:r>
          </a:p>
          <a:p>
            <a:pPr>
              <a:tabLst>
                <a:tab pos="444500" algn="l"/>
                <a:tab pos="914400" algn="l"/>
              </a:tabLst>
            </a:pPr>
            <a:endParaRPr/>
          </a:p>
          <a:p>
            <a:pPr>
              <a:spcBef>
                <a:spcPts val="400"/>
              </a:spcBef>
              <a:tabLst>
                <a:tab pos="444500" algn="l"/>
                <a:tab pos="914400" algn="l"/>
              </a:tabLst>
              <a:defRPr sz="1800"/>
            </a:pPr>
            <a:r>
              <a:t>This type of unit is U.S. power's </a:t>
            </a:r>
            <a:r>
              <a:rPr b="1">
                <a:solidFill>
                  <a:srgbClr val="FFCC00"/>
                </a:solidFill>
              </a:rPr>
              <a:t>favorite choice for evening "peaking power"</a:t>
            </a:r>
          </a:p>
          <a:p>
            <a:pPr>
              <a:tabLst>
                <a:tab pos="444500" algn="l"/>
                <a:tab pos="914400" algn="l"/>
              </a:tabLst>
              <a:defRPr sz="900"/>
            </a:pPr>
            <a:endParaRPr b="1">
              <a:solidFill>
                <a:srgbClr val="FFCC00"/>
              </a:solidFill>
            </a:endParaRPr>
          </a:p>
          <a:p>
            <a:pPr>
              <a:spcBef>
                <a:spcPts val="400"/>
              </a:spcBef>
              <a:tabLst>
                <a:tab pos="444500" algn="l"/>
                <a:tab pos="914400" algn="l"/>
              </a:tabLst>
              <a:defRPr sz="1800"/>
            </a:pPr>
            <a:r>
              <a:t>	</a:t>
            </a:r>
            <a:r>
              <a:rPr>
                <a:solidFill>
                  <a:srgbClr val="FFCC00"/>
                </a:solidFill>
              </a:rPr>
              <a:t>Where low capital cost is essential as it may only be used for ~ 1-3 hours a day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http://www.power-technology.com/projects/uskmouth/uskmouth2.html</a:t>
            </a:r>
          </a:p>
        </p:txBody>
      </p:sp>
      <p:sp>
        <p:nvSpPr>
          <p:cNvPr id="597" name="Rectangle 2"/>
          <p:cNvSpPr txBox="1">
            <a:spLocks noGrp="1"/>
          </p:cNvSpPr>
          <p:nvPr>
            <p:ph type="title"/>
          </p:nvPr>
        </p:nvSpPr>
        <p:spPr>
          <a:xfrm>
            <a:off x="0" y="-23744"/>
            <a:ext cx="9144000" cy="655957"/>
          </a:xfrm>
          <a:prstGeom prst="rect">
            <a:avLst/>
          </a:prstGeom>
        </p:spPr>
        <p:txBody>
          <a:bodyPr/>
          <a:lstStyle/>
          <a:p>
            <a:r>
              <a:t>But can the possibility of 50% lower carbon footprint be recaptured?</a:t>
            </a:r>
          </a:p>
        </p:txBody>
      </p:sp>
      <p:sp>
        <p:nvSpPr>
          <p:cNvPr id="598" name="Rectangle 3"/>
          <p:cNvSpPr txBox="1">
            <a:spLocks noGrp="1"/>
          </p:cNvSpPr>
          <p:nvPr>
            <p:ph type="body" idx="1"/>
          </p:nvPr>
        </p:nvSpPr>
        <p:spPr>
          <a:xfrm>
            <a:off x="76200" y="771941"/>
            <a:ext cx="9067800" cy="5334001"/>
          </a:xfrm>
          <a:prstGeom prst="rect">
            <a:avLst/>
          </a:prstGeom>
        </p:spPr>
        <p:txBody>
          <a:bodyPr/>
          <a:lstStyle/>
          <a:p>
            <a:pPr>
              <a:spcBef>
                <a:spcPts val="400"/>
              </a:spcBef>
              <a:tabLst>
                <a:tab pos="444500" algn="l"/>
                <a:tab pos="914400" algn="l"/>
              </a:tabLst>
              <a:defRPr sz="1800"/>
            </a:pPr>
            <a:r>
              <a:t>YES: By capturing most of the </a:t>
            </a:r>
            <a:r>
              <a:rPr b="1">
                <a:solidFill>
                  <a:srgbClr val="FF3300"/>
                </a:solidFill>
              </a:rPr>
              <a:t>heat</a:t>
            </a:r>
            <a:r>
              <a:t> energy that went out the jet engine's exhaust</a:t>
            </a:r>
          </a:p>
          <a:p>
            <a:pPr>
              <a:tabLst>
                <a:tab pos="444500" algn="l"/>
                <a:tab pos="914400" algn="l"/>
              </a:tabLst>
              <a:defRPr sz="900"/>
            </a:pPr>
            <a:endParaRPr/>
          </a:p>
          <a:p>
            <a:pPr>
              <a:spcBef>
                <a:spcPts val="400"/>
              </a:spcBef>
              <a:tabLst>
                <a:tab pos="444500" algn="l"/>
                <a:tab pos="914400" algn="l"/>
              </a:tabLst>
              <a:defRPr sz="1800"/>
            </a:pPr>
            <a:r>
              <a:t>	This is done in a </a:t>
            </a:r>
            <a:r>
              <a:rPr b="1">
                <a:solidFill>
                  <a:srgbClr val="FFCC00"/>
                </a:solidFill>
              </a:rPr>
              <a:t>Combined Cycle Gas Turbine (CCGT) </a:t>
            </a:r>
            <a:r>
              <a:t>power plant</a:t>
            </a:r>
          </a:p>
          <a:p>
            <a:pPr>
              <a:tabLst>
                <a:tab pos="444500" algn="l"/>
                <a:tab pos="914400" algn="l"/>
              </a:tabLst>
              <a:defRPr sz="1000"/>
            </a:pPr>
            <a:endParaRPr/>
          </a:p>
          <a:p>
            <a:pPr>
              <a:spcBef>
                <a:spcPts val="400"/>
              </a:spcBef>
              <a:tabLst>
                <a:tab pos="444500" algn="l"/>
                <a:tab pos="914400" algn="l"/>
              </a:tabLst>
              <a:defRPr sz="1800"/>
            </a:pPr>
            <a:r>
              <a:t>		Where 1</a:t>
            </a:r>
            <a:r>
              <a:rPr baseline="30000"/>
              <a:t>st</a:t>
            </a:r>
            <a:r>
              <a:t> turbine's exhaust heat boils water into steam driving a 2</a:t>
            </a:r>
            <a:r>
              <a:rPr baseline="30000"/>
              <a:t>nd</a:t>
            </a:r>
            <a:r>
              <a:t> turbine:</a:t>
            </a:r>
          </a:p>
        </p:txBody>
      </p:sp>
      <p:pic>
        <p:nvPicPr>
          <p:cNvPr id="599" name="Picture 4" descr="Picture 4"/>
          <p:cNvPicPr>
            <a:picLocks noChangeAspect="1"/>
          </p:cNvPicPr>
          <p:nvPr/>
        </p:nvPicPr>
        <p:blipFill>
          <a:blip r:embed="rId2"/>
          <a:stretch>
            <a:fillRect/>
          </a:stretch>
        </p:blipFill>
        <p:spPr>
          <a:xfrm>
            <a:off x="2133600" y="2317810"/>
            <a:ext cx="5181600" cy="39725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Rectangle 5"/>
          <p:cNvSpPr txBox="1"/>
          <p:nvPr/>
        </p:nvSpPr>
        <p:spPr>
          <a:xfrm>
            <a:off x="271669" y="4498136"/>
            <a:ext cx="4191001"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Ref 1 and figure: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http://www.powermag.com/pushing-the-60-efficiency-gas-turbine-barrier/</a:t>
            </a:r>
          </a:p>
        </p:txBody>
      </p:sp>
      <p:sp>
        <p:nvSpPr>
          <p:cNvPr id="602" name="Rectangle 2"/>
          <p:cNvSpPr txBox="1">
            <a:spLocks noGrp="1"/>
          </p:cNvSpPr>
          <p:nvPr>
            <p:ph type="title"/>
          </p:nvPr>
        </p:nvSpPr>
        <p:spPr>
          <a:xfrm>
            <a:off x="304800" y="76200"/>
            <a:ext cx="8534400" cy="609600"/>
          </a:xfrm>
          <a:prstGeom prst="rect">
            <a:avLst/>
          </a:prstGeom>
        </p:spPr>
        <p:txBody>
          <a:bodyPr/>
          <a:lstStyle/>
          <a:p>
            <a:r>
              <a:t>But this makes a </a:t>
            </a:r>
            <a:r>
              <a:rPr b="1">
                <a:solidFill>
                  <a:srgbClr val="FFCC00"/>
                </a:solidFill>
              </a:rPr>
              <a:t>CCGT</a:t>
            </a:r>
            <a:r>
              <a:t> power plant much more complex and expensive:</a:t>
            </a:r>
          </a:p>
        </p:txBody>
      </p:sp>
      <p:sp>
        <p:nvSpPr>
          <p:cNvPr id="603" name="Rectangle 3"/>
          <p:cNvSpPr txBox="1">
            <a:spLocks noGrp="1"/>
          </p:cNvSpPr>
          <p:nvPr>
            <p:ph type="body" sz="half" idx="1"/>
          </p:nvPr>
        </p:nvSpPr>
        <p:spPr>
          <a:xfrm>
            <a:off x="107126" y="838200"/>
            <a:ext cx="9003746" cy="2629452"/>
          </a:xfrm>
          <a:prstGeom prst="rect">
            <a:avLst/>
          </a:prstGeom>
        </p:spPr>
        <p:txBody>
          <a:bodyPr/>
          <a:lstStyle/>
          <a:p>
            <a:pPr>
              <a:spcBef>
                <a:spcPts val="400"/>
              </a:spcBef>
              <a:defRPr sz="1800"/>
            </a:pPr>
            <a:r>
              <a:t>As a manufacturer of both OCGT and CCGT plants, GE claims efficiencies of up to: </a:t>
            </a:r>
            <a:endParaRPr baseline="30000"/>
          </a:p>
          <a:p>
            <a:pPr>
              <a:defRPr sz="900"/>
            </a:pPr>
            <a:endParaRPr baseline="30000"/>
          </a:p>
          <a:p>
            <a:pPr>
              <a:spcBef>
                <a:spcPts val="400"/>
              </a:spcBef>
              <a:defRPr sz="1800">
                <a:solidFill>
                  <a:srgbClr val="FFCC00"/>
                </a:solidFill>
              </a:defRPr>
            </a:pPr>
            <a:r>
              <a:t>	</a:t>
            </a:r>
            <a:r>
              <a:rPr b="1"/>
              <a:t>61%</a:t>
            </a:r>
            <a:r>
              <a:t> for dual turbine CCGT </a:t>
            </a:r>
            <a:r>
              <a:rPr baseline="30000"/>
              <a:t>1 </a:t>
            </a:r>
            <a:r>
              <a:t>vs. </a:t>
            </a:r>
            <a:r>
              <a:rPr b="1"/>
              <a:t>36%</a:t>
            </a:r>
            <a:r>
              <a:t> for single turbine OCGT </a:t>
            </a:r>
            <a:r>
              <a:rPr baseline="30000"/>
              <a:t>2 </a:t>
            </a:r>
            <a:r>
              <a:t>plants </a:t>
            </a:r>
            <a:r>
              <a:rPr baseline="30000"/>
              <a:t>3</a:t>
            </a:r>
          </a:p>
          <a:p>
            <a:pPr>
              <a:defRPr sz="900">
                <a:solidFill>
                  <a:srgbClr val="FFCC00"/>
                </a:solidFill>
              </a:defRPr>
            </a:pPr>
            <a:endParaRPr baseline="30000"/>
          </a:p>
          <a:p>
            <a:pPr>
              <a:spcBef>
                <a:spcPts val="400"/>
              </a:spcBef>
              <a:defRPr sz="1800">
                <a:solidFill>
                  <a:srgbClr val="FFCC00"/>
                </a:solidFill>
              </a:defRPr>
            </a:pPr>
            <a:r>
              <a:t>		</a:t>
            </a:r>
            <a:r>
              <a:rPr>
                <a:solidFill>
                  <a:srgbClr val="FFFFFF"/>
                </a:solidFill>
              </a:rPr>
              <a:t>Increased efficiency =&gt; decreased fuel use =&gt; Reduced carbon footprint</a:t>
            </a:r>
          </a:p>
          <a:p>
            <a:pPr>
              <a:defRPr sz="1400"/>
            </a:pPr>
            <a:endParaRPr>
              <a:solidFill>
                <a:srgbClr val="FFFFFF"/>
              </a:solidFill>
            </a:endParaRPr>
          </a:p>
          <a:p>
            <a:pPr>
              <a:spcBef>
                <a:spcPts val="400"/>
              </a:spcBef>
              <a:defRPr sz="1800"/>
            </a:pPr>
            <a:r>
              <a:t>But, as seen below, OCGT is significantly more complex (and thus capital intensive)</a:t>
            </a:r>
          </a:p>
          <a:p>
            <a:pPr>
              <a:defRPr sz="1000"/>
            </a:pPr>
            <a:endParaRPr/>
          </a:p>
          <a:p>
            <a:pPr>
              <a:spcBef>
                <a:spcPts val="400"/>
              </a:spcBef>
              <a:defRPr sz="1800"/>
            </a:pPr>
            <a:r>
              <a:t>	So </a:t>
            </a:r>
            <a:r>
              <a:rPr b="1"/>
              <a:t>instead of peaking power</a:t>
            </a:r>
            <a:r>
              <a:t>, it's more likely used for steady </a:t>
            </a:r>
            <a:r>
              <a:rPr b="1"/>
              <a:t>base power</a:t>
            </a:r>
          </a:p>
        </p:txBody>
      </p:sp>
      <p:pic>
        <p:nvPicPr>
          <p:cNvPr id="604" name="Picture 8" descr="Picture 8"/>
          <p:cNvPicPr>
            <a:picLocks noChangeAspect="1"/>
          </p:cNvPicPr>
          <p:nvPr/>
        </p:nvPicPr>
        <p:blipFill>
          <a:blip r:embed="rId2"/>
          <a:stretch>
            <a:fillRect/>
          </a:stretch>
        </p:blipFill>
        <p:spPr>
          <a:xfrm>
            <a:off x="4669185" y="3625353"/>
            <a:ext cx="4267201" cy="3058161"/>
          </a:xfrm>
          <a:prstGeom prst="rect">
            <a:avLst/>
          </a:prstGeom>
          <a:ln w="12700">
            <a:miter lim="400000"/>
          </a:ln>
        </p:spPr>
      </p:pic>
      <p:sp>
        <p:nvSpPr>
          <p:cNvPr id="605" name="Rectangle 5"/>
          <p:cNvSpPr txBox="1"/>
          <p:nvPr/>
        </p:nvSpPr>
        <p:spPr>
          <a:xfrm>
            <a:off x="270564" y="4740642"/>
            <a:ext cx="4191001" cy="1686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https://www.geoilandgas.com/subsea-offshore/offshore-turbomachinery/novalt16-gas-turbine</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It's NOT that I am trying to promote GE!</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It's just that their marketing webpages </a:t>
            </a:r>
            <a:br/>
            <a:r>
              <a:t>are exceptionally rich in factoids and figures!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Rectangle 2"/>
          <p:cNvSpPr txBox="1">
            <a:spLocks noGrp="1"/>
          </p:cNvSpPr>
          <p:nvPr>
            <p:ph type="title"/>
          </p:nvPr>
        </p:nvSpPr>
        <p:spPr>
          <a:xfrm>
            <a:off x="304800" y="76200"/>
            <a:ext cx="8534400" cy="609600"/>
          </a:xfrm>
          <a:prstGeom prst="rect">
            <a:avLst/>
          </a:prstGeom>
        </p:spPr>
        <p:txBody>
          <a:bodyPr/>
          <a:lstStyle/>
          <a:p>
            <a:r>
              <a:t>Is Charlottesville's nearest power plant a triple </a:t>
            </a:r>
            <a:r>
              <a:rPr b="1">
                <a:solidFill>
                  <a:srgbClr val="FFCC00"/>
                </a:solidFill>
              </a:rPr>
              <a:t>CCGT</a:t>
            </a:r>
            <a:r>
              <a:t> ?</a:t>
            </a:r>
          </a:p>
        </p:txBody>
      </p:sp>
      <p:sp>
        <p:nvSpPr>
          <p:cNvPr id="608" name="Rectangle 3"/>
          <p:cNvSpPr txBox="1">
            <a:spLocks noGrp="1"/>
          </p:cNvSpPr>
          <p:nvPr>
            <p:ph type="body" sz="half" idx="1"/>
          </p:nvPr>
        </p:nvSpPr>
        <p:spPr>
          <a:xfrm>
            <a:off x="117069" y="816114"/>
            <a:ext cx="8839201" cy="2242930"/>
          </a:xfrm>
          <a:prstGeom prst="rect">
            <a:avLst/>
          </a:prstGeom>
        </p:spPr>
        <p:txBody>
          <a:bodyPr/>
          <a:lstStyle/>
          <a:p>
            <a:pPr>
              <a:spcBef>
                <a:spcPts val="400"/>
              </a:spcBef>
              <a:tabLst>
                <a:tab pos="444500" algn="l"/>
                <a:tab pos="914400" algn="l"/>
                <a:tab pos="1358900" algn="l"/>
                <a:tab pos="1828800" algn="l"/>
              </a:tabLst>
              <a:defRPr sz="1800"/>
            </a:pPr>
            <a:r>
              <a:t>Three apparently simple (OCGT) gas turbines can be seen near the plant's center</a:t>
            </a:r>
          </a:p>
          <a:p>
            <a:pPr>
              <a:tabLst>
                <a:tab pos="444500" algn="l"/>
                <a:tab pos="914400" algn="l"/>
                <a:tab pos="1358900" algn="l"/>
                <a:tab pos="1828800" algn="l"/>
              </a:tabLst>
              <a:defRPr sz="800"/>
            </a:pPr>
            <a:endParaRPr/>
          </a:p>
          <a:p>
            <a:pPr>
              <a:spcBef>
                <a:spcPts val="400"/>
              </a:spcBef>
              <a:tabLst>
                <a:tab pos="444500" algn="l"/>
                <a:tab pos="914400" algn="l"/>
                <a:tab pos="1358900" algn="l"/>
                <a:tab pos="1828800" algn="l"/>
              </a:tabLst>
              <a:defRPr sz="1800"/>
            </a:pPr>
            <a:r>
              <a:t> 	But each of these seems to feed into a secondary structure</a:t>
            </a:r>
          </a:p>
          <a:p>
            <a:pPr>
              <a:tabLst>
                <a:tab pos="444500" algn="l"/>
                <a:tab pos="914400" algn="l"/>
                <a:tab pos="1358900" algn="l"/>
                <a:tab pos="1828800" algn="l"/>
              </a:tabLst>
              <a:defRPr sz="800"/>
            </a:pPr>
            <a:endParaRPr/>
          </a:p>
          <a:p>
            <a:pPr>
              <a:spcBef>
                <a:spcPts val="400"/>
              </a:spcBef>
              <a:tabLst>
                <a:tab pos="444500" algn="l"/>
                <a:tab pos="914400" algn="l"/>
                <a:tab pos="1358900" algn="l"/>
                <a:tab pos="1828800" algn="l"/>
              </a:tabLst>
              <a:defRPr sz="1800"/>
            </a:pPr>
            <a:r>
              <a:t>		That, plus cooling towers &amp; the lake below indicate the use of steam</a:t>
            </a:r>
          </a:p>
          <a:p>
            <a:pPr>
              <a:tabLst>
                <a:tab pos="444500" algn="l"/>
                <a:tab pos="914400" algn="l"/>
                <a:tab pos="1358900" algn="l"/>
                <a:tab pos="1828800" algn="l"/>
              </a:tabLst>
              <a:defRPr sz="1100"/>
            </a:pPr>
            <a:endParaRPr/>
          </a:p>
          <a:p>
            <a:pPr>
              <a:spcBef>
                <a:spcPts val="400"/>
              </a:spcBef>
              <a:tabLst>
                <a:tab pos="444500" algn="l"/>
                <a:tab pos="914400" algn="l"/>
                <a:tab pos="1358900" algn="l"/>
                <a:tab pos="1828800" algn="l"/>
              </a:tabLst>
              <a:defRPr sz="1800"/>
            </a:pPr>
            <a:r>
              <a:t>			Which </a:t>
            </a:r>
            <a:r>
              <a:rPr b="1"/>
              <a:t>would</a:t>
            </a:r>
            <a:r>
              <a:t> then make this a CCGT plant</a:t>
            </a:r>
          </a:p>
        </p:txBody>
      </p:sp>
      <p:grpSp>
        <p:nvGrpSpPr>
          <p:cNvPr id="622" name="Group 19"/>
          <p:cNvGrpSpPr/>
          <p:nvPr/>
        </p:nvGrpSpPr>
        <p:grpSpPr>
          <a:xfrm>
            <a:off x="1214777" y="2707621"/>
            <a:ext cx="7783422" cy="4052094"/>
            <a:chOff x="0" y="0"/>
            <a:chExt cx="7783420" cy="4052092"/>
          </a:xfrm>
        </p:grpSpPr>
        <p:grpSp>
          <p:nvGrpSpPr>
            <p:cNvPr id="615" name="Group 29"/>
            <p:cNvGrpSpPr/>
            <p:nvPr/>
          </p:nvGrpSpPr>
          <p:grpSpPr>
            <a:xfrm>
              <a:off x="0" y="9075"/>
              <a:ext cx="6548770" cy="4043018"/>
              <a:chOff x="0" y="0"/>
              <a:chExt cx="6548769" cy="4043017"/>
            </a:xfrm>
          </p:grpSpPr>
          <p:pic>
            <p:nvPicPr>
              <p:cNvPr id="609" name="Picture 5" descr="Picture 5"/>
              <p:cNvPicPr>
                <a:picLocks noChangeAspect="1"/>
              </p:cNvPicPr>
              <p:nvPr/>
            </p:nvPicPr>
            <p:blipFill>
              <a:blip r:embed="rId2"/>
              <a:srcRect l="14744" b="3871"/>
              <a:stretch>
                <a:fillRect/>
              </a:stretch>
            </p:blipFill>
            <p:spPr>
              <a:xfrm>
                <a:off x="0" y="593055"/>
                <a:ext cx="2306662" cy="3449963"/>
              </a:xfrm>
              <a:prstGeom prst="rect">
                <a:avLst/>
              </a:prstGeom>
              <a:ln w="12700" cap="flat">
                <a:noFill/>
                <a:miter lim="400000"/>
              </a:ln>
              <a:effectLst/>
            </p:spPr>
          </p:pic>
          <p:pic>
            <p:nvPicPr>
              <p:cNvPr id="610" name="Picture 6" descr="Picture 6"/>
              <p:cNvPicPr>
                <a:picLocks noChangeAspect="1"/>
              </p:cNvPicPr>
              <p:nvPr/>
            </p:nvPicPr>
            <p:blipFill>
              <a:blip r:embed="rId3"/>
              <a:stretch>
                <a:fillRect/>
              </a:stretch>
            </p:blipFill>
            <p:spPr>
              <a:xfrm>
                <a:off x="1851201" y="351905"/>
                <a:ext cx="3092428" cy="3072035"/>
              </a:xfrm>
              <a:prstGeom prst="rect">
                <a:avLst/>
              </a:prstGeom>
              <a:ln w="12700" cap="flat">
                <a:noFill/>
                <a:miter lim="400000"/>
              </a:ln>
              <a:effectLst/>
            </p:spPr>
          </p:pic>
          <p:sp>
            <p:nvSpPr>
              <p:cNvPr id="611" name="Straight Connector 11"/>
              <p:cNvSpPr/>
              <p:nvPr/>
            </p:nvSpPr>
            <p:spPr>
              <a:xfrm flipV="1">
                <a:off x="1570500" y="2355543"/>
                <a:ext cx="163871" cy="1369577"/>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2" name="Rectangle 20"/>
              <p:cNvSpPr/>
              <p:nvPr/>
            </p:nvSpPr>
            <p:spPr>
              <a:xfrm>
                <a:off x="3926871" y="0"/>
                <a:ext cx="2621899" cy="1826102"/>
              </a:xfrm>
              <a:prstGeom prst="rect">
                <a:avLst/>
              </a:prstGeom>
              <a:solidFill>
                <a:schemeClr val="accent5"/>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613" name="Straight Connector 13"/>
              <p:cNvSpPr/>
              <p:nvPr/>
            </p:nvSpPr>
            <p:spPr>
              <a:xfrm flipV="1">
                <a:off x="1649403" y="3545997"/>
                <a:ext cx="1497577" cy="244116"/>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614" name="Picture 9" descr="Picture 9"/>
              <p:cNvPicPr>
                <a:picLocks noChangeAspect="1"/>
              </p:cNvPicPr>
              <p:nvPr/>
            </p:nvPicPr>
            <p:blipFill>
              <a:blip r:embed="rId4"/>
              <a:stretch>
                <a:fillRect/>
              </a:stretch>
            </p:blipFill>
            <p:spPr>
              <a:xfrm>
                <a:off x="3996666" y="57065"/>
                <a:ext cx="2483708" cy="1711971"/>
              </a:xfrm>
              <a:prstGeom prst="rect">
                <a:avLst/>
              </a:prstGeom>
              <a:ln w="12700" cap="flat">
                <a:noFill/>
                <a:miter lim="400000"/>
              </a:ln>
              <a:effectLst/>
            </p:spPr>
          </p:pic>
        </p:grpSp>
        <p:sp>
          <p:nvSpPr>
            <p:cNvPr id="616" name="Oval 10"/>
            <p:cNvSpPr/>
            <p:nvPr/>
          </p:nvSpPr>
          <p:spPr>
            <a:xfrm rot="19224148">
              <a:off x="4752668" y="872047"/>
              <a:ext cx="929105" cy="485545"/>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7" name="Oval 12"/>
            <p:cNvSpPr/>
            <p:nvPr/>
          </p:nvSpPr>
          <p:spPr>
            <a:xfrm rot="19224148">
              <a:off x="5589734" y="240394"/>
              <a:ext cx="929105" cy="485545"/>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18" name="TextBox 14"/>
            <p:cNvSpPr txBox="1"/>
            <p:nvPr/>
          </p:nvSpPr>
          <p:spPr>
            <a:xfrm>
              <a:off x="5057920" y="2769958"/>
              <a:ext cx="1888435"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b="0">
                  <a:solidFill>
                    <a:srgbClr val="FFCC00"/>
                  </a:solidFill>
                  <a:latin typeface="+mj-lt"/>
                  <a:ea typeface="+mj-ea"/>
                  <a:cs typeface="+mj-cs"/>
                  <a:sym typeface="Arial"/>
                </a:defRPr>
              </a:lvl1pPr>
            </a:lstStyle>
            <a:p>
              <a:r>
                <a:t>Primary turbine?</a:t>
              </a:r>
            </a:p>
          </p:txBody>
        </p:sp>
        <p:sp>
          <p:nvSpPr>
            <p:cNvPr id="619" name="TextBox 15"/>
            <p:cNvSpPr txBox="1"/>
            <p:nvPr/>
          </p:nvSpPr>
          <p:spPr>
            <a:xfrm>
              <a:off x="5709483" y="2204563"/>
              <a:ext cx="2073938" cy="3133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b="0">
                  <a:solidFill>
                    <a:srgbClr val="FFCC00"/>
                  </a:solidFill>
                  <a:latin typeface="+mj-lt"/>
                  <a:ea typeface="+mj-ea"/>
                  <a:cs typeface="+mj-cs"/>
                  <a:sym typeface="Arial"/>
                </a:defRPr>
              </a:lvl1pPr>
            </a:lstStyle>
            <a:p>
              <a:r>
                <a:t>Secondary turbine?</a:t>
              </a:r>
            </a:p>
          </p:txBody>
        </p:sp>
        <p:sp>
          <p:nvSpPr>
            <p:cNvPr id="620" name="Straight Connector 16"/>
            <p:cNvSpPr/>
            <p:nvPr/>
          </p:nvSpPr>
          <p:spPr>
            <a:xfrm flipH="1" flipV="1">
              <a:off x="5365466" y="1379541"/>
              <a:ext cx="277758" cy="1379360"/>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621" name="Straight Connector 18"/>
            <p:cNvSpPr/>
            <p:nvPr/>
          </p:nvSpPr>
          <p:spPr>
            <a:xfrm flipH="1" flipV="1">
              <a:off x="6246704" y="769974"/>
              <a:ext cx="277758" cy="1379360"/>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Rectangle 5"/>
          <p:cNvSpPr txBox="1"/>
          <p:nvPr/>
        </p:nvSpPr>
        <p:spPr>
          <a:xfrm>
            <a:off x="304800" y="6254021"/>
            <a:ext cx="8534400" cy="467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Many of the last section's efficiency numbers came from power equipment manufacturers and/or trade magazines.</a:t>
            </a:r>
            <a:endParaRPr>
              <a:solidFill>
                <a:srgbClr val="E5FFFF"/>
              </a:solidFill>
            </a:endParaRPr>
          </a:p>
          <a:p>
            <a:pPr algn="ctr">
              <a:defRPr sz="2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I thus suspect that these numbers tend more toward one time records than sustainable operating values. </a:t>
            </a:r>
          </a:p>
        </p:txBody>
      </p:sp>
      <p:sp>
        <p:nvSpPr>
          <p:cNvPr id="625" name="Rectangle 2"/>
          <p:cNvSpPr txBox="1">
            <a:spLocks noGrp="1"/>
          </p:cNvSpPr>
          <p:nvPr>
            <p:ph type="title"/>
          </p:nvPr>
        </p:nvSpPr>
        <p:spPr>
          <a:xfrm>
            <a:off x="0" y="76200"/>
            <a:ext cx="9144000" cy="609600"/>
          </a:xfrm>
          <a:prstGeom prst="rect">
            <a:avLst/>
          </a:prstGeom>
        </p:spPr>
        <p:txBody>
          <a:bodyPr/>
          <a:lstStyle/>
          <a:p>
            <a:r>
              <a:t>Combining data from the preceding two sections (taken at face value): </a:t>
            </a:r>
            <a:r>
              <a:rPr baseline="30000"/>
              <a:t>1</a:t>
            </a:r>
          </a:p>
        </p:txBody>
      </p:sp>
      <p:sp>
        <p:nvSpPr>
          <p:cNvPr id="626" name="Rectangle 3"/>
          <p:cNvSpPr txBox="1">
            <a:spLocks noGrp="1"/>
          </p:cNvSpPr>
          <p:nvPr>
            <p:ph type="body" idx="1"/>
          </p:nvPr>
        </p:nvSpPr>
        <p:spPr>
          <a:xfrm>
            <a:off x="152400" y="780781"/>
            <a:ext cx="8991600" cy="5679663"/>
          </a:xfrm>
          <a:prstGeom prst="rect">
            <a:avLst/>
          </a:prstGeom>
        </p:spPr>
        <p:txBody>
          <a:bodyPr/>
          <a:lstStyle/>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Coal's combustion heat energy is </a:t>
            </a:r>
            <a:r>
              <a:rPr b="1"/>
              <a:t>29 MJ/kg  </a:t>
            </a:r>
            <a:r>
              <a:t>vs. Natural Gas's </a:t>
            </a:r>
            <a:r>
              <a:rPr b="1"/>
              <a:t>54.4 MJ / kg</a:t>
            </a:r>
          </a:p>
          <a:p>
            <a:pPr defTabSz="868680">
              <a:tabLst>
                <a:tab pos="419100" algn="l"/>
                <a:tab pos="863600" algn="l"/>
                <a:tab pos="1282700" algn="l"/>
                <a:tab pos="1727200" algn="l"/>
              </a:tabLst>
              <a:defRPr sz="1045">
                <a:effectLst>
                  <a:outerShdw blurRad="36195" dist="36195" dir="2700000" rotWithShape="0">
                    <a:srgbClr val="000000"/>
                  </a:outerShdw>
                </a:effectLst>
              </a:defRPr>
            </a:pPr>
            <a:endParaRPr b="1"/>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Coal Power Plants:</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"Conventional" coal power plants convert ~ </a:t>
            </a:r>
            <a:r>
              <a:rPr b="1"/>
              <a:t>34% </a:t>
            </a:r>
            <a:r>
              <a:t>of coal's heat energy</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(0.34) (29 MJ / kg) =&gt; ~ </a:t>
            </a:r>
            <a:r>
              <a:rPr b="1">
                <a:solidFill>
                  <a:srgbClr val="FFCC00"/>
                </a:solidFill>
              </a:rPr>
              <a:t>9.9 MJ </a:t>
            </a:r>
            <a:r>
              <a:t>electrical energy / kg coal burned	</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Leading-edge ultra-supercritical and IGCC coal plants push this toward </a:t>
            </a:r>
            <a:r>
              <a:rPr b="1"/>
              <a:t>47%</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b="1"/>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(0.47) (29 MJ / kg) =&gt; ~ </a:t>
            </a:r>
            <a:r>
              <a:rPr b="1">
                <a:solidFill>
                  <a:srgbClr val="FFCC00"/>
                </a:solidFill>
              </a:rPr>
              <a:t>13.6 MJ </a:t>
            </a:r>
            <a:r>
              <a:t>electrical energy / kg coal burned</a:t>
            </a:r>
          </a:p>
          <a:p>
            <a:pPr defTabSz="868680">
              <a:tabLst>
                <a:tab pos="419100" algn="l"/>
                <a:tab pos="863600" algn="l"/>
                <a:tab pos="1282700" algn="l"/>
                <a:tab pos="1727200" algn="l"/>
              </a:tabLst>
              <a:defRPr sz="1045">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Natural Gas Power Plants:</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Single turbine OCGT power plants convert ~ </a:t>
            </a:r>
            <a:r>
              <a:rPr b="1"/>
              <a:t>36% </a:t>
            </a:r>
            <a:r>
              <a:t>of gas's heat energy</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(0.36) (54.4 MJ / kg) =&gt; ~ </a:t>
            </a:r>
            <a:r>
              <a:rPr b="1">
                <a:solidFill>
                  <a:srgbClr val="FFCC00"/>
                </a:solidFill>
              </a:rPr>
              <a:t>19.6 MJ </a:t>
            </a:r>
            <a:r>
              <a:t>electrical energy / kg NG burned</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Dual turbine CCGT power plants convert nearly </a:t>
            </a:r>
            <a:r>
              <a:rPr b="1"/>
              <a:t>60% </a:t>
            </a:r>
            <a:r>
              <a:t>of gas's heat energy </a:t>
            </a:r>
          </a:p>
          <a:p>
            <a:pPr defTabSz="868680">
              <a:tabLst>
                <a:tab pos="419100" algn="l"/>
                <a:tab pos="863600" algn="l"/>
                <a:tab pos="1282700" algn="l"/>
                <a:tab pos="17272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(0.6) (54.4 MJ / kg) =&gt; ~ </a:t>
            </a:r>
            <a:r>
              <a:rPr b="1">
                <a:solidFill>
                  <a:srgbClr val="FFCC00"/>
                </a:solidFill>
              </a:rPr>
              <a:t>32</a:t>
            </a:r>
            <a:r>
              <a:t> </a:t>
            </a:r>
            <a:r>
              <a:rPr b="1">
                <a:solidFill>
                  <a:srgbClr val="FFCC00"/>
                </a:solidFill>
              </a:rPr>
              <a:t>MJ</a:t>
            </a:r>
            <a:r>
              <a:t> electrical energy / kg NG burned</a:t>
            </a:r>
          </a:p>
          <a:p>
            <a:pPr defTabSz="868680">
              <a:tabLst>
                <a:tab pos="419100" algn="l"/>
                <a:tab pos="863600" algn="l"/>
                <a:tab pos="1282700" algn="l"/>
                <a:tab pos="1727200" algn="l"/>
              </a:tabLst>
              <a:defRPr sz="171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Lst>
              <a:defRPr sz="1710">
                <a:effectLst>
                  <a:outerShdw blurRad="36195" dist="36195" dir="2700000" rotWithShape="0">
                    <a:srgbClr val="000000"/>
                  </a:outerShdw>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Rectangle 5"/>
          <p:cNvSpPr txBox="1"/>
          <p:nvPr/>
        </p:nvSpPr>
        <p:spPr>
          <a:xfrm>
            <a:off x="6500190" y="4561077"/>
            <a:ext cx="2511288" cy="1508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https://en.wikipedia.org/wiki/Geothermal_gradient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Figure:</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http://www.thunderboltkids.co.za/Grade5/04-earth-and-beyond/chapter3.html</a:t>
            </a:r>
          </a:p>
        </p:txBody>
      </p:sp>
      <p:sp>
        <p:nvSpPr>
          <p:cNvPr id="629" name="Rectangle 2"/>
          <p:cNvSpPr txBox="1">
            <a:spLocks noGrp="1"/>
          </p:cNvSpPr>
          <p:nvPr>
            <p:ph type="title"/>
          </p:nvPr>
        </p:nvSpPr>
        <p:spPr>
          <a:xfrm>
            <a:off x="304800" y="130495"/>
            <a:ext cx="8534400" cy="474133"/>
          </a:xfrm>
          <a:prstGeom prst="rect">
            <a:avLst/>
          </a:prstGeom>
        </p:spPr>
        <p:txBody>
          <a:bodyPr/>
          <a:lstStyle/>
          <a:p>
            <a:r>
              <a:t>From USE, we must now turn to the EXTRACTION of fossil fuels:</a:t>
            </a:r>
          </a:p>
        </p:txBody>
      </p:sp>
      <p:sp>
        <p:nvSpPr>
          <p:cNvPr id="630" name="Rectangle 3"/>
          <p:cNvSpPr txBox="1">
            <a:spLocks noGrp="1"/>
          </p:cNvSpPr>
          <p:nvPr>
            <p:ph type="body" idx="1"/>
          </p:nvPr>
        </p:nvSpPr>
        <p:spPr>
          <a:xfrm>
            <a:off x="228603" y="827711"/>
            <a:ext cx="8915398" cy="3070631"/>
          </a:xfrm>
          <a:prstGeom prst="rect">
            <a:avLst/>
          </a:prstGeom>
        </p:spPr>
        <p:txBody>
          <a:bodyPr/>
          <a:lstStyle/>
          <a:p>
            <a:pPr>
              <a:spcBef>
                <a:spcPts val="400"/>
              </a:spcBef>
              <a:tabLst>
                <a:tab pos="457200" algn="l"/>
                <a:tab pos="914400" algn="l"/>
                <a:tab pos="1371600" algn="l"/>
                <a:tab pos="1828800" algn="l"/>
                <a:tab pos="2286000" algn="l"/>
              </a:tabLst>
              <a:defRPr sz="1800"/>
            </a:pPr>
            <a:r>
              <a:t>Fossil fuels are derived from the remains of ancient plants and animals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were often swept, by water, onto the bottom of lakes and oceans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Where they were buried by ever-deepening layers of mud and sand</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There, heat from the earth's molten core drove the </a:t>
            </a:r>
            <a:r>
              <a:rPr b="1">
                <a:solidFill>
                  <a:srgbClr val="FFCC00"/>
                </a:solidFill>
              </a:rPr>
              <a:t>geothermal gradient</a:t>
            </a:r>
            <a:r>
              <a:rPr baseline="30000"/>
              <a:t> </a:t>
            </a:r>
            <a:r>
              <a:t>which is</a:t>
            </a:r>
            <a:endParaRPr baseline="30000"/>
          </a:p>
          <a:p>
            <a:pPr>
              <a:tabLst>
                <a:tab pos="457200" algn="l"/>
                <a:tab pos="914400" algn="l"/>
                <a:tab pos="1371600" algn="l"/>
                <a:tab pos="1828800" algn="l"/>
                <a:tab pos="2286000" algn="l"/>
              </a:tabLst>
              <a:defRPr sz="800"/>
            </a:pPr>
            <a:endParaRPr baseline="30000"/>
          </a:p>
          <a:p>
            <a:pPr>
              <a:spcBef>
                <a:spcPts val="400"/>
              </a:spcBef>
              <a:tabLst>
                <a:tab pos="457200" algn="l"/>
                <a:tab pos="914400" algn="l"/>
                <a:tab pos="1371600" algn="l"/>
                <a:tab pos="1828800" algn="l"/>
                <a:tab pos="2286000" algn="l"/>
              </a:tabLst>
              <a:defRPr sz="1800"/>
            </a:pPr>
            <a:r>
              <a:t>	a 25-30°C increase in temperature for each added kilometer of buried depth </a:t>
            </a:r>
            <a:r>
              <a:rPr baseline="30000"/>
              <a:t>1</a:t>
            </a:r>
          </a:p>
          <a:p>
            <a:pPr>
              <a:tabLst>
                <a:tab pos="457200" algn="l"/>
                <a:tab pos="914400" algn="l"/>
                <a:tab pos="1371600" algn="l"/>
                <a:tab pos="1828800" algn="l"/>
                <a:tab pos="2286000" algn="l"/>
              </a:tabLst>
              <a:defRPr sz="1100"/>
            </a:pPr>
            <a:endParaRPr baseline="30000"/>
          </a:p>
          <a:p>
            <a:pPr>
              <a:spcBef>
                <a:spcPts val="400"/>
              </a:spcBef>
              <a:tabLst>
                <a:tab pos="457200" algn="l"/>
                <a:tab pos="914400" algn="l"/>
                <a:tab pos="1371600" algn="l"/>
                <a:tab pos="1828800" algn="l"/>
                <a:tab pos="2286000" algn="l"/>
              </a:tabLst>
              <a:defRPr sz="1800"/>
            </a:pPr>
            <a:r>
              <a:t>Pressure + heat thus cooked and converted those remains into today's fossil fuels</a:t>
            </a:r>
          </a:p>
        </p:txBody>
      </p:sp>
      <p:pic>
        <p:nvPicPr>
          <p:cNvPr id="631" name="Picture 3" descr="Picture 3"/>
          <p:cNvPicPr>
            <a:picLocks noChangeAspect="1"/>
          </p:cNvPicPr>
          <p:nvPr/>
        </p:nvPicPr>
        <p:blipFill>
          <a:blip r:embed="rId2"/>
          <a:stretch>
            <a:fillRect/>
          </a:stretch>
        </p:blipFill>
        <p:spPr>
          <a:xfrm>
            <a:off x="2312094" y="3815505"/>
            <a:ext cx="4107236" cy="2895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http://certmapper.cr.usgs.gov/data/website2011_iframes/statusmapdnn.html?state=</a:t>
            </a:r>
          </a:p>
        </p:txBody>
      </p:sp>
      <p:sp>
        <p:nvSpPr>
          <p:cNvPr id="634" name="Rectangle 2"/>
          <p:cNvSpPr txBox="1">
            <a:spLocks noGrp="1"/>
          </p:cNvSpPr>
          <p:nvPr>
            <p:ph type="title"/>
          </p:nvPr>
        </p:nvSpPr>
        <p:spPr>
          <a:xfrm>
            <a:off x="304800" y="97365"/>
            <a:ext cx="8534400" cy="1023329"/>
          </a:xfrm>
          <a:prstGeom prst="rect">
            <a:avLst/>
          </a:prstGeom>
        </p:spPr>
        <p:txBody>
          <a:bodyPr/>
          <a:lstStyle/>
          <a:p>
            <a:r>
              <a:t>But driven by such lake &amp; ocean-bottom sedimentation,</a:t>
            </a:r>
            <a:br>
              <a:rPr sz="1800"/>
            </a:br>
            <a:br>
              <a:rPr sz="1400"/>
            </a:br>
            <a:r>
              <a:t>fossil fuels naturally formed in very thin widely dispersed layers:</a:t>
            </a:r>
          </a:p>
        </p:txBody>
      </p:sp>
      <p:sp>
        <p:nvSpPr>
          <p:cNvPr id="635" name="Rectangle 3"/>
          <p:cNvSpPr txBox="1">
            <a:spLocks noGrp="1"/>
          </p:cNvSpPr>
          <p:nvPr>
            <p:ph type="body" sz="quarter" idx="1"/>
          </p:nvPr>
        </p:nvSpPr>
        <p:spPr>
          <a:xfrm>
            <a:off x="228603" y="1324646"/>
            <a:ext cx="8915398" cy="574831"/>
          </a:xfrm>
          <a:prstGeom prst="rect">
            <a:avLst/>
          </a:prstGeom>
        </p:spPr>
        <p:txBody>
          <a:bodyPr/>
          <a:lstStyle/>
          <a:p>
            <a:pPr>
              <a:spcBef>
                <a:spcPts val="400"/>
              </a:spcBef>
              <a:tabLst>
                <a:tab pos="457200" algn="l"/>
                <a:tab pos="914400" algn="l"/>
                <a:tab pos="1371600" algn="l"/>
                <a:tab pos="1828800" algn="l"/>
                <a:tab pos="2286000" algn="l"/>
              </a:tabLst>
              <a:defRPr sz="1800"/>
            </a:pPr>
            <a:r>
              <a:t>As seen in these USGS maps of our present day </a:t>
            </a:r>
            <a:r>
              <a:rPr b="1"/>
              <a:t>oil &amp; gas reserves</a:t>
            </a:r>
            <a:r>
              <a:t>:</a:t>
            </a:r>
          </a:p>
        </p:txBody>
      </p:sp>
      <p:grpSp>
        <p:nvGrpSpPr>
          <p:cNvPr id="642" name="Group 4"/>
          <p:cNvGrpSpPr/>
          <p:nvPr/>
        </p:nvGrpSpPr>
        <p:grpSpPr>
          <a:xfrm>
            <a:off x="328284" y="1888437"/>
            <a:ext cx="8362923" cy="4457149"/>
            <a:chOff x="0" y="0"/>
            <a:chExt cx="8362921" cy="4457148"/>
          </a:xfrm>
        </p:grpSpPr>
        <p:pic>
          <p:nvPicPr>
            <p:cNvPr id="636" name="Picture 5" descr="Picture 5"/>
            <p:cNvPicPr>
              <a:picLocks noChangeAspect="1"/>
            </p:cNvPicPr>
            <p:nvPr/>
          </p:nvPicPr>
          <p:blipFill>
            <a:blip r:embed="rId2"/>
            <a:stretch>
              <a:fillRect/>
            </a:stretch>
          </p:blipFill>
          <p:spPr>
            <a:xfrm>
              <a:off x="0" y="0"/>
              <a:ext cx="2731695" cy="1571312"/>
            </a:xfrm>
            <a:prstGeom prst="rect">
              <a:avLst/>
            </a:prstGeom>
            <a:ln w="12700" cap="flat">
              <a:noFill/>
              <a:miter lim="400000"/>
            </a:ln>
            <a:effectLst/>
          </p:spPr>
        </p:pic>
        <p:pic>
          <p:nvPicPr>
            <p:cNvPr id="637" name="Picture 6" descr="Picture 6"/>
            <p:cNvPicPr>
              <a:picLocks noChangeAspect="1"/>
            </p:cNvPicPr>
            <p:nvPr/>
          </p:nvPicPr>
          <p:blipFill>
            <a:blip r:embed="rId3"/>
            <a:stretch>
              <a:fillRect/>
            </a:stretch>
          </p:blipFill>
          <p:spPr>
            <a:xfrm>
              <a:off x="2856061" y="93"/>
              <a:ext cx="2712483" cy="1572037"/>
            </a:xfrm>
            <a:prstGeom prst="rect">
              <a:avLst/>
            </a:prstGeom>
            <a:ln w="12700" cap="flat">
              <a:noFill/>
              <a:miter lim="400000"/>
            </a:ln>
            <a:effectLst/>
          </p:spPr>
        </p:pic>
        <p:pic>
          <p:nvPicPr>
            <p:cNvPr id="638" name="Picture 7" descr="Picture 7"/>
            <p:cNvPicPr>
              <a:picLocks noChangeAspect="1"/>
            </p:cNvPicPr>
            <p:nvPr/>
          </p:nvPicPr>
          <p:blipFill>
            <a:blip r:embed="rId4"/>
            <a:stretch>
              <a:fillRect/>
            </a:stretch>
          </p:blipFill>
          <p:spPr>
            <a:xfrm>
              <a:off x="5679187" y="2489"/>
              <a:ext cx="2683735" cy="1558808"/>
            </a:xfrm>
            <a:prstGeom prst="rect">
              <a:avLst/>
            </a:prstGeom>
            <a:ln w="12700" cap="flat">
              <a:noFill/>
              <a:miter lim="400000"/>
            </a:ln>
            <a:effectLst/>
          </p:spPr>
        </p:pic>
        <p:pic>
          <p:nvPicPr>
            <p:cNvPr id="639" name="Picture 8" descr="Picture 8"/>
            <p:cNvPicPr>
              <a:picLocks noChangeAspect="1"/>
            </p:cNvPicPr>
            <p:nvPr/>
          </p:nvPicPr>
          <p:blipFill>
            <a:blip r:embed="rId5"/>
            <a:stretch>
              <a:fillRect/>
            </a:stretch>
          </p:blipFill>
          <p:spPr>
            <a:xfrm>
              <a:off x="1537052" y="1689274"/>
              <a:ext cx="2751158" cy="1588479"/>
            </a:xfrm>
            <a:prstGeom prst="rect">
              <a:avLst/>
            </a:prstGeom>
            <a:ln w="12700" cap="flat">
              <a:noFill/>
              <a:miter lim="400000"/>
            </a:ln>
            <a:effectLst/>
          </p:spPr>
        </p:pic>
        <p:pic>
          <p:nvPicPr>
            <p:cNvPr id="640" name="Picture 9" descr="Picture 9"/>
            <p:cNvPicPr>
              <a:picLocks noChangeAspect="1"/>
            </p:cNvPicPr>
            <p:nvPr/>
          </p:nvPicPr>
          <p:blipFill>
            <a:blip r:embed="rId6"/>
            <a:stretch>
              <a:fillRect/>
            </a:stretch>
          </p:blipFill>
          <p:spPr>
            <a:xfrm>
              <a:off x="4441717" y="1685482"/>
              <a:ext cx="2752548" cy="1589281"/>
            </a:xfrm>
            <a:prstGeom prst="rect">
              <a:avLst/>
            </a:prstGeom>
            <a:ln w="12700" cap="flat">
              <a:noFill/>
              <a:miter lim="400000"/>
            </a:ln>
            <a:effectLst/>
          </p:spPr>
        </p:pic>
        <p:pic>
          <p:nvPicPr>
            <p:cNvPr id="641" name="Picture 10" descr="Picture 10"/>
            <p:cNvPicPr>
              <a:picLocks noChangeAspect="1"/>
            </p:cNvPicPr>
            <p:nvPr/>
          </p:nvPicPr>
          <p:blipFill>
            <a:blip r:embed="rId7"/>
            <a:stretch>
              <a:fillRect/>
            </a:stretch>
          </p:blipFill>
          <p:spPr>
            <a:xfrm>
              <a:off x="3248358" y="3344314"/>
              <a:ext cx="2173276" cy="111283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Rectangle 2"/>
          <p:cNvSpPr txBox="1">
            <a:spLocks noGrp="1"/>
          </p:cNvSpPr>
          <p:nvPr>
            <p:ph type="title"/>
          </p:nvPr>
        </p:nvSpPr>
        <p:spPr>
          <a:xfrm>
            <a:off x="304800" y="76200"/>
            <a:ext cx="8534400" cy="838200"/>
          </a:xfrm>
          <a:prstGeom prst="rect">
            <a:avLst/>
          </a:prstGeom>
        </p:spPr>
        <p:txBody>
          <a:bodyPr/>
          <a:lstStyle/>
          <a:p>
            <a:r>
              <a:t>Proof can be seen in the boiling points of similarly structured molecules:</a:t>
            </a:r>
          </a:p>
        </p:txBody>
      </p:sp>
      <p:sp>
        <p:nvSpPr>
          <p:cNvPr id="313" name="Rectangle 3"/>
          <p:cNvSpPr txBox="1">
            <a:spLocks noGrp="1"/>
          </p:cNvSpPr>
          <p:nvPr>
            <p:ph type="body" sz="half" idx="1"/>
          </p:nvPr>
        </p:nvSpPr>
        <p:spPr>
          <a:xfrm>
            <a:off x="733011" y="1044308"/>
            <a:ext cx="7881178" cy="3135749"/>
          </a:xfrm>
          <a:prstGeom prst="rect">
            <a:avLst/>
          </a:prstGeom>
        </p:spPr>
        <p:txBody>
          <a:bodyPr/>
          <a:lstStyle/>
          <a:p>
            <a:pPr>
              <a:spcBef>
                <a:spcPts val="0"/>
              </a:spcBef>
              <a:tabLst>
                <a:tab pos="2768600" algn="l"/>
                <a:tab pos="5626100" algn="l"/>
              </a:tabLst>
              <a:defRPr sz="1800"/>
            </a:pPr>
            <a:r>
              <a:rPr b="1"/>
              <a:t>Alkanes:</a:t>
            </a:r>
            <a:r>
              <a:t>	</a:t>
            </a:r>
            <a:r>
              <a:rPr b="1"/>
              <a:t>Alcohols:	Amines:</a:t>
            </a:r>
          </a:p>
          <a:p>
            <a:pPr>
              <a:spcBef>
                <a:spcPts val="0"/>
              </a:spcBef>
              <a:tabLst>
                <a:tab pos="2768600" algn="l"/>
                <a:tab pos="5626100" algn="l"/>
              </a:tabLst>
              <a:defRPr sz="1800"/>
            </a:pPr>
            <a:endParaRPr b="1"/>
          </a:p>
          <a:p>
            <a:pPr>
              <a:spcBef>
                <a:spcPts val="0"/>
              </a:spcBef>
              <a:tabLst>
                <a:tab pos="2768600" algn="l"/>
                <a:tab pos="5626100" algn="l"/>
              </a:tabLst>
              <a:defRPr sz="1800"/>
            </a:pPr>
            <a:r>
              <a:t>CH</a:t>
            </a:r>
            <a:r>
              <a:rPr baseline="-5999"/>
              <a:t>3</a:t>
            </a:r>
            <a:r>
              <a:t>CH</a:t>
            </a:r>
            <a:r>
              <a:rPr baseline="-5999"/>
              <a:t>2</a:t>
            </a:r>
            <a:r>
              <a:t>CH</a:t>
            </a:r>
            <a:r>
              <a:rPr baseline="-5999"/>
              <a:t>3</a:t>
            </a:r>
            <a:r>
              <a:t>	CH</a:t>
            </a:r>
            <a:r>
              <a:rPr baseline="-22888"/>
              <a:t>3</a:t>
            </a:r>
            <a:r>
              <a:t>CH</a:t>
            </a:r>
            <a:r>
              <a:rPr baseline="-22888"/>
              <a:t>2</a:t>
            </a:r>
            <a:r>
              <a:t>OH	CH</a:t>
            </a:r>
            <a:r>
              <a:rPr baseline="-22888"/>
              <a:t>3</a:t>
            </a:r>
            <a:r>
              <a:t>CH</a:t>
            </a:r>
            <a:r>
              <a:rPr baseline="-22888"/>
              <a:t>2</a:t>
            </a:r>
            <a:r>
              <a:t>NH</a:t>
            </a:r>
            <a:r>
              <a:rPr baseline="-22888"/>
              <a:t>2</a:t>
            </a:r>
            <a:endParaRPr baseline="-16888"/>
          </a:p>
          <a:p>
            <a:pPr>
              <a:spcBef>
                <a:spcPts val="0"/>
              </a:spcBef>
              <a:tabLst>
                <a:tab pos="2768600" algn="l"/>
                <a:tab pos="5626100" algn="l"/>
              </a:tabLst>
              <a:defRPr sz="1800" b="1">
                <a:solidFill>
                  <a:srgbClr val="FBC901"/>
                </a:solidFill>
              </a:defRPr>
            </a:pPr>
            <a:r>
              <a:t>-42.1 ºC 	78 ºC	16.6 ºC</a:t>
            </a:r>
          </a:p>
          <a:p>
            <a:pPr>
              <a:spcBef>
                <a:spcPts val="0"/>
              </a:spcBef>
              <a:tabLst>
                <a:tab pos="2768600" algn="l"/>
                <a:tab pos="5626100" algn="l"/>
              </a:tabLst>
              <a:defRPr sz="1800"/>
            </a:pPr>
            <a:endParaRPr/>
          </a:p>
          <a:p>
            <a:pPr>
              <a:spcBef>
                <a:spcPts val="0"/>
              </a:spcBef>
              <a:tabLst>
                <a:tab pos="2768600" algn="l"/>
                <a:tab pos="5626100" algn="l"/>
              </a:tabLst>
              <a:defRPr sz="1800"/>
            </a:pPr>
            <a:r>
              <a:t>CH</a:t>
            </a:r>
            <a:r>
              <a:rPr baseline="-5999"/>
              <a:t>3</a:t>
            </a:r>
            <a:r>
              <a:t>CH</a:t>
            </a:r>
            <a:r>
              <a:rPr baseline="-5999"/>
              <a:t>2</a:t>
            </a:r>
            <a:r>
              <a:t>CH</a:t>
            </a:r>
            <a:r>
              <a:rPr baseline="-5999"/>
              <a:t>2</a:t>
            </a:r>
            <a:r>
              <a:t>CH</a:t>
            </a:r>
            <a:r>
              <a:rPr baseline="-5999"/>
              <a:t>3</a:t>
            </a:r>
            <a:r>
              <a:t>	CH</a:t>
            </a:r>
            <a:r>
              <a:rPr baseline="-22888"/>
              <a:t>3</a:t>
            </a:r>
            <a:r>
              <a:t>CH</a:t>
            </a:r>
            <a:r>
              <a:rPr baseline="-22888"/>
              <a:t>2</a:t>
            </a:r>
            <a:r>
              <a:t>CH</a:t>
            </a:r>
            <a:r>
              <a:rPr baseline="-22888"/>
              <a:t>2</a:t>
            </a:r>
            <a:r>
              <a:t>OH	CH</a:t>
            </a:r>
            <a:r>
              <a:rPr baseline="-22888"/>
              <a:t>3</a:t>
            </a:r>
            <a:r>
              <a:t>CH</a:t>
            </a:r>
            <a:r>
              <a:rPr baseline="-22888"/>
              <a:t>2</a:t>
            </a:r>
            <a:r>
              <a:t>CH</a:t>
            </a:r>
            <a:r>
              <a:rPr baseline="-22888"/>
              <a:t>2</a:t>
            </a:r>
            <a:r>
              <a:t>NH</a:t>
            </a:r>
            <a:r>
              <a:rPr baseline="-22888"/>
              <a:t>2</a:t>
            </a:r>
          </a:p>
          <a:p>
            <a:pPr>
              <a:spcBef>
                <a:spcPts val="0"/>
              </a:spcBef>
              <a:tabLst>
                <a:tab pos="2768600" algn="l"/>
                <a:tab pos="5626100" algn="l"/>
              </a:tabLst>
              <a:defRPr sz="1800"/>
            </a:pPr>
            <a:r>
              <a:rPr b="1">
                <a:solidFill>
                  <a:srgbClr val="FBC901"/>
                </a:solidFill>
              </a:rPr>
              <a:t>0.5 ºC	97.4 ºC</a:t>
            </a:r>
            <a:r>
              <a:t>	</a:t>
            </a:r>
            <a:r>
              <a:rPr b="1">
                <a:solidFill>
                  <a:srgbClr val="FBC901"/>
                </a:solidFill>
              </a:rPr>
              <a:t>47.8 ºC</a:t>
            </a:r>
          </a:p>
          <a:p>
            <a:pPr>
              <a:spcBef>
                <a:spcPts val="0"/>
              </a:spcBef>
              <a:tabLst>
                <a:tab pos="2768600" algn="l"/>
                <a:tab pos="5626100" algn="l"/>
              </a:tabLst>
              <a:defRPr sz="1800"/>
            </a:pPr>
            <a:endParaRPr b="1">
              <a:solidFill>
                <a:srgbClr val="FBC901"/>
              </a:solidFill>
            </a:endParaRPr>
          </a:p>
          <a:p>
            <a:pPr>
              <a:spcBef>
                <a:spcPts val="0"/>
              </a:spcBef>
              <a:tabLst>
                <a:tab pos="2768600" algn="l"/>
                <a:tab pos="5626100" algn="l"/>
              </a:tabLst>
              <a:defRPr sz="1800"/>
            </a:pPr>
            <a:r>
              <a:t>CH</a:t>
            </a:r>
            <a:r>
              <a:rPr baseline="-5999"/>
              <a:t>3</a:t>
            </a:r>
            <a:r>
              <a:t>CH</a:t>
            </a:r>
            <a:r>
              <a:rPr baseline="-5999"/>
              <a:t>2</a:t>
            </a:r>
            <a:r>
              <a:t>CH</a:t>
            </a:r>
            <a:r>
              <a:rPr baseline="-5999"/>
              <a:t>2</a:t>
            </a:r>
            <a:r>
              <a:t>CH</a:t>
            </a:r>
            <a:r>
              <a:rPr baseline="-5999"/>
              <a:t>2</a:t>
            </a:r>
            <a:r>
              <a:t>CH</a:t>
            </a:r>
            <a:r>
              <a:rPr baseline="-5999"/>
              <a:t>3</a:t>
            </a:r>
            <a:r>
              <a:t>	CH</a:t>
            </a:r>
            <a:r>
              <a:rPr baseline="-22888"/>
              <a:t>3</a:t>
            </a:r>
            <a:r>
              <a:t>CH</a:t>
            </a:r>
            <a:r>
              <a:rPr baseline="-22888"/>
              <a:t>2</a:t>
            </a:r>
            <a:r>
              <a:t>CH</a:t>
            </a:r>
            <a:r>
              <a:rPr baseline="-22888"/>
              <a:t>2</a:t>
            </a:r>
            <a:r>
              <a:t>CH</a:t>
            </a:r>
            <a:r>
              <a:rPr baseline="-22888"/>
              <a:t>2</a:t>
            </a:r>
            <a:r>
              <a:t>OH	CH</a:t>
            </a:r>
            <a:r>
              <a:rPr baseline="-22888"/>
              <a:t>3</a:t>
            </a:r>
            <a:r>
              <a:t>CH</a:t>
            </a:r>
            <a:r>
              <a:rPr baseline="-22888"/>
              <a:t>2</a:t>
            </a:r>
            <a:r>
              <a:t>CH</a:t>
            </a:r>
            <a:r>
              <a:rPr baseline="-22888"/>
              <a:t>2</a:t>
            </a:r>
            <a:r>
              <a:t>CH</a:t>
            </a:r>
            <a:r>
              <a:rPr baseline="-22888"/>
              <a:t>2</a:t>
            </a:r>
            <a:r>
              <a:t>NH</a:t>
            </a:r>
            <a:r>
              <a:rPr baseline="-22888"/>
              <a:t>2</a:t>
            </a:r>
          </a:p>
          <a:p>
            <a:pPr>
              <a:spcBef>
                <a:spcPts val="0"/>
              </a:spcBef>
              <a:tabLst>
                <a:tab pos="2768600" algn="l"/>
                <a:tab pos="5626100" algn="l"/>
              </a:tabLst>
              <a:defRPr sz="1800" b="1">
                <a:solidFill>
                  <a:srgbClr val="FBC901"/>
                </a:solidFill>
              </a:defRPr>
            </a:pPr>
            <a:r>
              <a:t>36.1 ºC	117.3 ºC	77.8 ºC</a:t>
            </a:r>
          </a:p>
        </p:txBody>
      </p:sp>
      <p:sp>
        <p:nvSpPr>
          <p:cNvPr id="314" name="Rectangle 3"/>
          <p:cNvSpPr txBox="1"/>
          <p:nvPr/>
        </p:nvSpPr>
        <p:spPr>
          <a:xfrm>
            <a:off x="279400" y="4259164"/>
            <a:ext cx="8763000" cy="19457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Within a family (column) of molecules: </a:t>
            </a:r>
            <a:r>
              <a:rPr b="1"/>
              <a:t>The longer the chain, the higher the BP</a:t>
            </a:r>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b="1"/>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Between families (columns):  Charges polarize differently, BP's shift up or down</a:t>
            </a:r>
            <a:endParaRPr sz="1600"/>
          </a:p>
          <a:p>
            <a:pPr>
              <a:spcBef>
                <a:spcPts val="400"/>
              </a:spcBef>
              <a:defRPr sz="1000" b="0">
                <a:solidFill>
                  <a:srgbClr val="FFFFFF"/>
                </a:solidFill>
                <a:effectLst>
                  <a:outerShdw blurRad="38100" dist="38100" dir="2700000" rotWithShape="0">
                    <a:srgbClr val="000000"/>
                  </a:outerShdw>
                </a:effectLst>
                <a:latin typeface="+mj-lt"/>
                <a:ea typeface="+mj-ea"/>
                <a:cs typeface="+mj-cs"/>
                <a:sym typeface="Arial"/>
              </a:defRPr>
            </a:pPr>
            <a:endParaRPr sz="1600"/>
          </a:p>
          <a:p>
            <a:pPr>
              <a:spcBef>
                <a:spcPts val="100"/>
              </a:spcBef>
              <a:defRPr sz="700" b="0">
                <a:solidFill>
                  <a:srgbClr val="FFFFFF"/>
                </a:solidFill>
                <a:effectLst>
                  <a:outerShdw blurRad="38100" dist="38100" dir="2700000" rotWithShape="0">
                    <a:srgbClr val="000000"/>
                  </a:outerShdw>
                </a:effectLst>
                <a:latin typeface="+mj-lt"/>
                <a:ea typeface="+mj-ea"/>
                <a:cs typeface="+mj-cs"/>
                <a:sym typeface="Arial"/>
              </a:defRPr>
            </a:pPr>
            <a:r>
              <a:t>	</a:t>
            </a:r>
            <a:endParaRPr i="1"/>
          </a:p>
          <a:p>
            <a:pPr algn="ctr">
              <a:spcBef>
                <a:spcPts val="400"/>
              </a:spcBef>
              <a:defRPr>
                <a:solidFill>
                  <a:srgbClr val="FFFFFF"/>
                </a:solidFill>
                <a:effectLst>
                  <a:outerShdw blurRad="38100" dist="38100" dir="2700000" rotWithShape="0">
                    <a:srgbClr val="000000"/>
                  </a:outerShdw>
                </a:effectLst>
                <a:latin typeface="+mj-lt"/>
                <a:ea typeface="+mj-ea"/>
                <a:cs typeface="+mj-cs"/>
                <a:sym typeface="Arial"/>
              </a:defRPr>
            </a:pPr>
            <a:r>
              <a:t>A more descriptive name for Van der Waals bonding?</a:t>
            </a:r>
          </a:p>
          <a:p>
            <a:pPr algn="ctr">
              <a:spcBef>
                <a:spcPts val="400"/>
              </a:spcBef>
              <a:defRPr sz="500">
                <a:solidFill>
                  <a:srgbClr val="FFCC00"/>
                </a:solidFill>
                <a:effectLst>
                  <a:outerShdw blurRad="38100" dist="38100" dir="2700000" rotWithShape="0">
                    <a:srgbClr val="000000"/>
                  </a:outerShdw>
                </a:effectLst>
                <a:latin typeface="+mj-lt"/>
                <a:ea typeface="+mj-ea"/>
                <a:cs typeface="+mj-cs"/>
                <a:sym typeface="Arial"/>
              </a:defRPr>
            </a:pPr>
            <a:endParaRPr/>
          </a:p>
          <a:p>
            <a:pPr algn="ctr">
              <a:spcBef>
                <a:spcPts val="400"/>
              </a:spcBef>
              <a:defRPr>
                <a:solidFill>
                  <a:srgbClr val="FFCC00"/>
                </a:solidFill>
                <a:effectLst>
                  <a:outerShdw blurRad="38100" dist="38100" dir="2700000" rotWithShape="0">
                    <a:srgbClr val="000000"/>
                  </a:outerShdw>
                </a:effectLst>
                <a:latin typeface="+mj-lt"/>
                <a:ea typeface="+mj-ea"/>
                <a:cs typeface="+mj-cs"/>
                <a:sym typeface="Arial"/>
              </a:defRPr>
            </a:pPr>
            <a:r>
              <a:t> "INDUCED-DIPOLE BONDING"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http://www.earthlyissues.com/coal.htm</a:t>
            </a:r>
          </a:p>
        </p:txBody>
      </p:sp>
      <p:sp>
        <p:nvSpPr>
          <p:cNvPr id="645" name="Rectangle 2"/>
          <p:cNvSpPr txBox="1">
            <a:spLocks noGrp="1"/>
          </p:cNvSpPr>
          <p:nvPr>
            <p:ph type="title"/>
          </p:nvPr>
        </p:nvSpPr>
        <p:spPr>
          <a:xfrm>
            <a:off x="304800" y="118170"/>
            <a:ext cx="8534400" cy="609601"/>
          </a:xfrm>
          <a:prstGeom prst="rect">
            <a:avLst/>
          </a:prstGeom>
        </p:spPr>
        <p:txBody>
          <a:bodyPr/>
          <a:lstStyle/>
          <a:p>
            <a:pPr>
              <a:defRPr sz="2200"/>
            </a:pPr>
            <a:r>
              <a:t>Or in this map of our </a:t>
            </a:r>
            <a:r>
              <a:rPr b="1"/>
              <a:t>coal reserves</a:t>
            </a:r>
            <a:r>
              <a:t>:</a:t>
            </a:r>
          </a:p>
        </p:txBody>
      </p:sp>
      <p:pic>
        <p:nvPicPr>
          <p:cNvPr id="646" name="Picture 12" descr="Picture 12"/>
          <p:cNvPicPr>
            <a:picLocks noChangeAspect="1"/>
          </p:cNvPicPr>
          <p:nvPr/>
        </p:nvPicPr>
        <p:blipFill>
          <a:blip r:embed="rId2"/>
          <a:stretch>
            <a:fillRect/>
          </a:stretch>
        </p:blipFill>
        <p:spPr>
          <a:xfrm>
            <a:off x="501650" y="869971"/>
            <a:ext cx="8140700" cy="4102101"/>
          </a:xfrm>
          <a:prstGeom prst="rect">
            <a:avLst/>
          </a:prstGeom>
          <a:ln w="12700">
            <a:miter lim="400000"/>
          </a:ln>
        </p:spPr>
      </p:pic>
      <p:sp>
        <p:nvSpPr>
          <p:cNvPr id="647" name="Rectangle 3"/>
          <p:cNvSpPr txBox="1">
            <a:spLocks noGrp="1"/>
          </p:cNvSpPr>
          <p:nvPr>
            <p:ph type="body" sz="quarter" idx="1"/>
          </p:nvPr>
        </p:nvSpPr>
        <p:spPr>
          <a:xfrm>
            <a:off x="129216" y="5289258"/>
            <a:ext cx="9014785" cy="1149090"/>
          </a:xfrm>
          <a:prstGeom prst="rect">
            <a:avLst/>
          </a:prstGeom>
        </p:spPr>
        <p:txBody>
          <a:bodyPr/>
          <a:lstStyle/>
          <a:p>
            <a:pPr algn="ctr">
              <a:tabLst>
                <a:tab pos="457200" algn="l"/>
                <a:tab pos="914400" algn="l"/>
                <a:tab pos="1371600" algn="l"/>
                <a:tab pos="1828800" algn="l"/>
                <a:tab pos="2286000" algn="l"/>
              </a:tabLst>
              <a:defRPr sz="1700" b="1">
                <a:solidFill>
                  <a:srgbClr val="FFCC00"/>
                </a:solidFill>
              </a:defRPr>
            </a:pPr>
            <a:r>
              <a:t>Extraction of thin, buried, dispersed layers poses HUGE challenges</a:t>
            </a:r>
          </a:p>
          <a:p>
            <a:pPr algn="ctr">
              <a:tabLst>
                <a:tab pos="457200" algn="l"/>
                <a:tab pos="914400" algn="l"/>
                <a:tab pos="1371600" algn="l"/>
                <a:tab pos="1828800" algn="l"/>
                <a:tab pos="2286000" algn="l"/>
              </a:tabLst>
              <a:defRPr sz="1200" b="1">
                <a:solidFill>
                  <a:srgbClr val="FFCC00"/>
                </a:solidFill>
              </a:defRPr>
            </a:pPr>
            <a:endParaRPr/>
          </a:p>
          <a:p>
            <a:pPr algn="ctr">
              <a:spcBef>
                <a:spcPts val="400"/>
              </a:spcBef>
              <a:tabLst>
                <a:tab pos="457200" algn="l"/>
                <a:tab pos="914400" algn="l"/>
                <a:tab pos="1371600" algn="l"/>
                <a:tab pos="1828800" algn="l"/>
                <a:tab pos="2286000" algn="l"/>
              </a:tabLst>
              <a:defRPr sz="1900"/>
            </a:pPr>
            <a:r>
              <a:t>Which I will now discuss, fossil-fuel by fossil-fuel: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Rectangle 5"/>
          <p:cNvSpPr txBox="1"/>
          <p:nvPr/>
        </p:nvSpPr>
        <p:spPr>
          <a:xfrm>
            <a:off x="6647068" y="2651223"/>
            <a:ext cx="2353366"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http://www.coalcampusa.com/sowv/logan/stirrat/stirrat.htm</a:t>
            </a:r>
          </a:p>
        </p:txBody>
      </p:sp>
      <p:sp>
        <p:nvSpPr>
          <p:cNvPr id="650" name="Rectangle 3"/>
          <p:cNvSpPr txBox="1">
            <a:spLocks noGrp="1"/>
          </p:cNvSpPr>
          <p:nvPr>
            <p:ph type="body" sz="quarter" idx="1"/>
          </p:nvPr>
        </p:nvSpPr>
        <p:spPr>
          <a:xfrm>
            <a:off x="228600" y="672553"/>
            <a:ext cx="8915400" cy="931750"/>
          </a:xfrm>
          <a:prstGeom prst="rect">
            <a:avLst/>
          </a:prstGeom>
        </p:spPr>
        <p:txBody>
          <a:bodyPr/>
          <a:lstStyle/>
          <a:p>
            <a:pPr>
              <a:spcBef>
                <a:spcPts val="400"/>
              </a:spcBef>
              <a:tabLst>
                <a:tab pos="444500" algn="l"/>
                <a:tab pos="914400" algn="l"/>
              </a:tabLst>
              <a:defRPr sz="1800"/>
            </a:pPr>
            <a:r>
              <a:t>Deep underground mines were our classic source of coal </a:t>
            </a:r>
          </a:p>
          <a:p>
            <a:pPr>
              <a:tabLst>
                <a:tab pos="444500" algn="l"/>
                <a:tab pos="914400" algn="l"/>
              </a:tabLst>
              <a:defRPr sz="800"/>
            </a:pPr>
            <a:endParaRPr/>
          </a:p>
          <a:p>
            <a:pPr>
              <a:spcBef>
                <a:spcPts val="400"/>
              </a:spcBef>
              <a:tabLst>
                <a:tab pos="444500" algn="l"/>
                <a:tab pos="914400" algn="l"/>
              </a:tabLst>
              <a:defRPr sz="1800"/>
            </a:pPr>
            <a:r>
              <a:t>	From the surface, such mines look like this one in Stirrat, West Virginia</a:t>
            </a:r>
          </a:p>
        </p:txBody>
      </p:sp>
      <p:sp>
        <p:nvSpPr>
          <p:cNvPr id="651" name="Rectangle 2"/>
          <p:cNvSpPr txBox="1">
            <a:spLocks noGrp="1"/>
          </p:cNvSpPr>
          <p:nvPr>
            <p:ph type="title"/>
          </p:nvPr>
        </p:nvSpPr>
        <p:spPr>
          <a:xfrm>
            <a:off x="304800" y="88900"/>
            <a:ext cx="8534400" cy="549315"/>
          </a:xfrm>
          <a:prstGeom prst="rect">
            <a:avLst/>
          </a:prstGeom>
        </p:spPr>
        <p:txBody>
          <a:bodyPr/>
          <a:lstStyle>
            <a:lvl1pPr>
              <a:defRPr sz="2200">
                <a:solidFill>
                  <a:srgbClr val="FFCC00"/>
                </a:solidFill>
              </a:defRPr>
            </a:lvl1pPr>
          </a:lstStyle>
          <a:p>
            <a:r>
              <a:t>Extraction of coal:</a:t>
            </a:r>
          </a:p>
        </p:txBody>
      </p:sp>
      <p:pic>
        <p:nvPicPr>
          <p:cNvPr id="652" name="Picture 4" descr="Picture 4"/>
          <p:cNvPicPr>
            <a:picLocks noChangeAspect="1"/>
          </p:cNvPicPr>
          <p:nvPr/>
        </p:nvPicPr>
        <p:blipFill>
          <a:blip r:embed="rId2"/>
          <a:stretch>
            <a:fillRect/>
          </a:stretch>
        </p:blipFill>
        <p:spPr>
          <a:xfrm>
            <a:off x="2659938" y="1638642"/>
            <a:ext cx="3892395" cy="2557860"/>
          </a:xfrm>
          <a:prstGeom prst="rect">
            <a:avLst/>
          </a:prstGeom>
          <a:ln w="12700">
            <a:miter lim="400000"/>
          </a:ln>
        </p:spPr>
      </p:pic>
      <p:sp>
        <p:nvSpPr>
          <p:cNvPr id="653" name="Rectangle 3"/>
          <p:cNvSpPr txBox="1"/>
          <p:nvPr/>
        </p:nvSpPr>
        <p:spPr>
          <a:xfrm>
            <a:off x="228600" y="4392312"/>
            <a:ext cx="8915400" cy="2371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Historically, coal mining has had a huge negative impact upon its miners</a:t>
            </a:r>
          </a:p>
          <a:p>
            <a:pPr>
              <a:spcBef>
                <a:spcPts val="300"/>
              </a:spcBef>
              <a:tabLst>
                <a:tab pos="444500" algn="l"/>
                <a:tab pos="9144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	In the U.S. at least, dust &amp; fire control measures now mitigate this impact</a:t>
            </a:r>
          </a:p>
          <a:p>
            <a:pPr>
              <a:spcBef>
                <a:spcPts val="300"/>
              </a:spcBef>
              <a:tabLst>
                <a:tab pos="444500" algn="l"/>
                <a:tab pos="9144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Underground mining's larger environmental impact was geographically limited,</a:t>
            </a:r>
          </a:p>
          <a:p>
            <a:pPr>
              <a:spcBef>
                <a:spcPts val="300"/>
              </a:spcBef>
              <a:tabLst>
                <a:tab pos="444500" algn="l"/>
                <a:tab pos="9144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	coming largely via the "tailings" removed and piled upon the surface, </a:t>
            </a:r>
          </a:p>
          <a:p>
            <a:pPr>
              <a:spcBef>
                <a:spcPts val="300"/>
              </a:spcBef>
              <a:tabLst>
                <a:tab pos="444500" algn="l"/>
                <a:tab pos="9144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		and their tendency to leech out toxins (or collapse upon local communities)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Rectangle 3"/>
          <p:cNvSpPr txBox="1">
            <a:spLocks noGrp="1"/>
          </p:cNvSpPr>
          <p:nvPr>
            <p:ph type="body" sz="quarter" idx="1"/>
          </p:nvPr>
        </p:nvSpPr>
        <p:spPr>
          <a:xfrm>
            <a:off x="228600" y="860285"/>
            <a:ext cx="8915400" cy="971484"/>
          </a:xfrm>
          <a:prstGeom prst="rect">
            <a:avLst/>
          </a:prstGeom>
        </p:spPr>
        <p:txBody>
          <a:bodyPr/>
          <a:lstStyle/>
          <a:p>
            <a:pPr>
              <a:spcBef>
                <a:spcPts val="400"/>
              </a:spcBef>
              <a:tabLst>
                <a:tab pos="444500" algn="l"/>
                <a:tab pos="914400" algn="l"/>
                <a:tab pos="1358900" algn="l"/>
              </a:tabLst>
              <a:defRPr sz="1800"/>
            </a:pPr>
            <a:r>
              <a:t>Which uses massive earth-moving equipment to remove the non-coal "overburden" </a:t>
            </a:r>
          </a:p>
          <a:p>
            <a:pPr>
              <a:tabLst>
                <a:tab pos="444500" algn="l"/>
                <a:tab pos="914400" algn="l"/>
                <a:tab pos="1358900" algn="l"/>
              </a:tabLst>
              <a:defRPr sz="800"/>
            </a:pPr>
            <a:endParaRPr/>
          </a:p>
          <a:p>
            <a:pPr>
              <a:spcBef>
                <a:spcPts val="400"/>
              </a:spcBef>
              <a:tabLst>
                <a:tab pos="444500" algn="l"/>
                <a:tab pos="914400" algn="l"/>
                <a:tab pos="1358900" algn="l"/>
              </a:tabLst>
              <a:defRPr sz="1800"/>
            </a:pPr>
            <a:r>
              <a:t>	covering shallower coal layers (as seen in the Illinois strip mine at the left):</a:t>
            </a:r>
          </a:p>
        </p:txBody>
      </p:sp>
      <p:sp>
        <p:nvSpPr>
          <p:cNvPr id="656" name="Rectangle 2"/>
          <p:cNvSpPr txBox="1">
            <a:spLocks noGrp="1"/>
          </p:cNvSpPr>
          <p:nvPr>
            <p:ph type="title"/>
          </p:nvPr>
        </p:nvSpPr>
        <p:spPr>
          <a:xfrm>
            <a:off x="304800" y="130314"/>
            <a:ext cx="8534400" cy="543338"/>
          </a:xfrm>
          <a:prstGeom prst="rect">
            <a:avLst/>
          </a:prstGeom>
        </p:spPr>
        <p:txBody>
          <a:bodyPr/>
          <a:lstStyle/>
          <a:p>
            <a:r>
              <a:t>But where layers are flat &amp; shallow, coal is now extracted by strip-mining:</a:t>
            </a:r>
          </a:p>
        </p:txBody>
      </p:sp>
      <p:sp>
        <p:nvSpPr>
          <p:cNvPr id="657" name="Rectangle 5"/>
          <p:cNvSpPr txBox="1"/>
          <p:nvPr/>
        </p:nvSpPr>
        <p:spPr>
          <a:xfrm>
            <a:off x="303695" y="5999602"/>
            <a:ext cx="8619436" cy="670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Left Figure: http://www.athro.com/geo/trp/gub/coal.html</a:t>
            </a:r>
          </a:p>
          <a:p>
            <a:pPr algn="ctr">
              <a:defRPr sz="600" b="0" i="1">
                <a:solidFill>
                  <a:schemeClr val="accent1"/>
                </a:solidFill>
                <a:effectLst>
                  <a:outerShdw blurRad="38100" dist="38100" dir="2700000" rotWithShape="0">
                    <a:srgbClr val="000000"/>
                  </a:outerShdw>
                </a:effectLst>
                <a:latin typeface="+mj-lt"/>
                <a:ea typeface="+mj-ea"/>
                <a:cs typeface="+mj-cs"/>
                <a:sym typeface="Arial"/>
              </a:defRPr>
            </a:pPr>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Right Figure: http://valleywatch.net/?p=2557</a:t>
            </a:r>
          </a:p>
        </p:txBody>
      </p:sp>
      <p:pic>
        <p:nvPicPr>
          <p:cNvPr id="658" name="Picture 10" descr="Picture 10"/>
          <p:cNvPicPr>
            <a:picLocks noChangeAspect="1"/>
          </p:cNvPicPr>
          <p:nvPr/>
        </p:nvPicPr>
        <p:blipFill>
          <a:blip r:embed="rId2"/>
          <a:stretch>
            <a:fillRect/>
          </a:stretch>
        </p:blipFill>
        <p:spPr>
          <a:xfrm>
            <a:off x="163082" y="1899306"/>
            <a:ext cx="4371897" cy="2840623"/>
          </a:xfrm>
          <a:prstGeom prst="rect">
            <a:avLst/>
          </a:prstGeom>
          <a:ln w="12700">
            <a:miter lim="400000"/>
          </a:ln>
        </p:spPr>
      </p:pic>
      <p:pic>
        <p:nvPicPr>
          <p:cNvPr id="659" name="Picture 11" descr="Picture 11"/>
          <p:cNvPicPr>
            <a:picLocks noChangeAspect="1"/>
          </p:cNvPicPr>
          <p:nvPr/>
        </p:nvPicPr>
        <p:blipFill>
          <a:blip r:embed="rId3"/>
          <a:stretch>
            <a:fillRect/>
          </a:stretch>
        </p:blipFill>
        <p:spPr>
          <a:xfrm>
            <a:off x="4693480" y="1899479"/>
            <a:ext cx="4263133" cy="2832255"/>
          </a:xfrm>
          <a:prstGeom prst="rect">
            <a:avLst/>
          </a:prstGeom>
          <a:ln w="12700">
            <a:miter lim="400000"/>
          </a:ln>
        </p:spPr>
      </p:pic>
      <p:sp>
        <p:nvSpPr>
          <p:cNvPr id="660" name="Rectangle 3"/>
          <p:cNvSpPr txBox="1"/>
          <p:nvPr/>
        </p:nvSpPr>
        <p:spPr>
          <a:xfrm>
            <a:off x="228599" y="5072319"/>
            <a:ext cx="8915401" cy="971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14400" algn="l"/>
                <a:tab pos="1358900" algn="l"/>
              </a:tabLst>
              <a:defRPr b="0">
                <a:solidFill>
                  <a:srgbClr val="FFFFFF"/>
                </a:solidFill>
                <a:effectLst>
                  <a:outerShdw blurRad="38100" dist="38100" dir="2700000" rotWithShape="0">
                    <a:srgbClr val="000000"/>
                  </a:outerShdw>
                </a:effectLst>
                <a:latin typeface="+mj-lt"/>
                <a:ea typeface="+mj-ea"/>
                <a:cs typeface="+mj-cs"/>
                <a:sym typeface="Arial"/>
              </a:defRPr>
            </a:pPr>
            <a:r>
              <a:t>After overburden and coal layer removal is complete, this leaves landscapes </a:t>
            </a:r>
          </a:p>
          <a:p>
            <a:pPr>
              <a:spcBef>
                <a:spcPts val="300"/>
              </a:spcBef>
              <a:tabLst>
                <a:tab pos="444500" algn="l"/>
                <a:tab pos="914400" algn="l"/>
                <a:tab pos="13589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 pos="1358900" algn="l"/>
              </a:tabLst>
              <a:defRPr b="0">
                <a:solidFill>
                  <a:srgbClr val="FFFFFF"/>
                </a:solidFill>
                <a:effectLst>
                  <a:outerShdw blurRad="38100" dist="38100" dir="2700000" rotWithShape="0">
                    <a:srgbClr val="000000"/>
                  </a:outerShdw>
                </a:effectLst>
                <a:latin typeface="+mj-lt"/>
                <a:ea typeface="+mj-ea"/>
                <a:cs typeface="+mj-cs"/>
                <a:sym typeface="Arial"/>
              </a:defRPr>
            </a:pPr>
            <a:r>
              <a:t>	such as those at the "Bear Run Mine" in southwestern Indiana (seen at the right)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Rectangle 3"/>
          <p:cNvSpPr txBox="1">
            <a:spLocks noGrp="1"/>
          </p:cNvSpPr>
          <p:nvPr>
            <p:ph type="body" idx="1"/>
          </p:nvPr>
        </p:nvSpPr>
        <p:spPr>
          <a:xfrm>
            <a:off x="228599" y="838200"/>
            <a:ext cx="8760791" cy="5334000"/>
          </a:xfrm>
          <a:prstGeom prst="rect">
            <a:avLst/>
          </a:prstGeom>
        </p:spPr>
        <p:txBody>
          <a:bodyPr/>
          <a:lstStyle/>
          <a:p>
            <a:pPr>
              <a:spcBef>
                <a:spcPts val="400"/>
              </a:spcBef>
              <a:tabLst>
                <a:tab pos="444500" algn="l"/>
                <a:tab pos="914400" algn="l"/>
                <a:tab pos="1358900" algn="l"/>
              </a:tabLst>
              <a:defRPr sz="1800"/>
            </a:pPr>
            <a:r>
              <a:t>Such as in West Virginia, where conventional strip mining </a:t>
            </a:r>
          </a:p>
          <a:p>
            <a:pPr>
              <a:tabLst>
                <a:tab pos="444500" algn="l"/>
                <a:tab pos="914400" algn="l"/>
                <a:tab pos="1358900" algn="l"/>
              </a:tabLst>
              <a:defRPr sz="800"/>
            </a:pPr>
            <a:endParaRPr/>
          </a:p>
          <a:p>
            <a:pPr>
              <a:spcBef>
                <a:spcPts val="400"/>
              </a:spcBef>
              <a:tabLst>
                <a:tab pos="444500" algn="l"/>
                <a:tab pos="914400" algn="l"/>
                <a:tab pos="1358900" algn="l"/>
              </a:tabLst>
              <a:defRPr sz="1800"/>
            </a:pPr>
            <a:r>
              <a:t>	has been supplanted by </a:t>
            </a:r>
            <a:r>
              <a:rPr b="1">
                <a:solidFill>
                  <a:srgbClr val="FFCC00"/>
                </a:solidFill>
              </a:rPr>
              <a:t>mountaintop removal </a:t>
            </a:r>
            <a:r>
              <a:t>mining </a:t>
            </a:r>
          </a:p>
          <a:p>
            <a:pPr>
              <a:tabLst>
                <a:tab pos="444500" algn="l"/>
                <a:tab pos="914400" algn="l"/>
                <a:tab pos="1358900" algn="l"/>
              </a:tabLst>
              <a:defRPr sz="1400"/>
            </a:pPr>
            <a:endParaRPr/>
          </a:p>
          <a:p>
            <a:pPr>
              <a:spcBef>
                <a:spcPts val="400"/>
              </a:spcBef>
              <a:tabLst>
                <a:tab pos="444500" algn="l"/>
                <a:tab pos="914400" algn="l"/>
                <a:tab pos="1358900" algn="l"/>
              </a:tabLst>
              <a:defRPr sz="1800"/>
            </a:pPr>
            <a:r>
              <a:t>Which consists of pushing whole non-coal mountaintops into adjacent valleys,</a:t>
            </a:r>
          </a:p>
          <a:p>
            <a:pPr>
              <a:tabLst>
                <a:tab pos="444500" algn="l"/>
                <a:tab pos="914400" algn="l"/>
                <a:tab pos="1358900" algn="l"/>
              </a:tabLst>
              <a:defRPr sz="800"/>
            </a:pPr>
            <a:endParaRPr/>
          </a:p>
          <a:p>
            <a:pPr>
              <a:spcBef>
                <a:spcPts val="400"/>
              </a:spcBef>
              <a:tabLst>
                <a:tab pos="444500" algn="l"/>
                <a:tab pos="914400" algn="l"/>
                <a:tab pos="1358900" algn="l"/>
              </a:tabLst>
              <a:defRPr sz="1800"/>
            </a:pPr>
            <a:r>
              <a:t>	in order to expose and extract their previously buried coal layers</a:t>
            </a:r>
          </a:p>
          <a:p>
            <a:pPr>
              <a:tabLst>
                <a:tab pos="444500" algn="l"/>
                <a:tab pos="914400" algn="l"/>
                <a:tab pos="1358900" algn="l"/>
              </a:tabLst>
              <a:defRPr sz="1400"/>
            </a:pPr>
            <a:endParaRPr/>
          </a:p>
          <a:p>
            <a:pPr>
              <a:spcBef>
                <a:spcPts val="400"/>
              </a:spcBef>
              <a:tabLst>
                <a:tab pos="444500" algn="l"/>
                <a:tab pos="914400" algn="l"/>
                <a:tab pos="1358900" algn="l"/>
                <a:tab pos="4330700" algn="l"/>
              </a:tabLst>
              <a:defRPr sz="1800"/>
            </a:pPr>
            <a:r>
              <a:t>Producing landscapes like this:	Which spread into landscapes like this:</a:t>
            </a:r>
          </a:p>
        </p:txBody>
      </p:sp>
      <p:sp>
        <p:nvSpPr>
          <p:cNvPr id="663" name="Rectangle 2"/>
          <p:cNvSpPr txBox="1">
            <a:spLocks noGrp="1"/>
          </p:cNvSpPr>
          <p:nvPr>
            <p:ph type="title"/>
          </p:nvPr>
        </p:nvSpPr>
        <p:spPr>
          <a:xfrm>
            <a:off x="304800" y="174485"/>
            <a:ext cx="8534400" cy="381001"/>
          </a:xfrm>
          <a:prstGeom prst="rect">
            <a:avLst/>
          </a:prstGeom>
        </p:spPr>
        <p:txBody>
          <a:bodyPr/>
          <a:lstStyle/>
          <a:p>
            <a:r>
              <a:t>But strip mining runs into problems in more mountainous country:</a:t>
            </a:r>
          </a:p>
        </p:txBody>
      </p:sp>
      <p:pic>
        <p:nvPicPr>
          <p:cNvPr id="664" name="Picture 5" descr="Picture 5"/>
          <p:cNvPicPr>
            <a:picLocks noChangeAspect="1"/>
          </p:cNvPicPr>
          <p:nvPr/>
        </p:nvPicPr>
        <p:blipFill>
          <a:blip r:embed="rId2"/>
          <a:stretch>
            <a:fillRect/>
          </a:stretch>
        </p:blipFill>
        <p:spPr>
          <a:xfrm>
            <a:off x="352977" y="3465705"/>
            <a:ext cx="4101256" cy="2704265"/>
          </a:xfrm>
          <a:prstGeom prst="rect">
            <a:avLst/>
          </a:prstGeom>
          <a:ln w="12700">
            <a:miter lim="400000"/>
          </a:ln>
        </p:spPr>
      </p:pic>
      <p:pic>
        <p:nvPicPr>
          <p:cNvPr id="665" name="Picture 6" descr="Picture 6"/>
          <p:cNvPicPr>
            <a:picLocks noChangeAspect="1"/>
          </p:cNvPicPr>
          <p:nvPr/>
        </p:nvPicPr>
        <p:blipFill>
          <a:blip r:embed="rId3"/>
          <a:stretch>
            <a:fillRect/>
          </a:stretch>
        </p:blipFill>
        <p:spPr>
          <a:xfrm>
            <a:off x="4627855" y="3466284"/>
            <a:ext cx="4306320" cy="2702609"/>
          </a:xfrm>
          <a:prstGeom prst="rect">
            <a:avLst/>
          </a:prstGeom>
          <a:ln w="12700">
            <a:miter lim="400000"/>
          </a:ln>
        </p:spPr>
      </p:pic>
      <p:sp>
        <p:nvSpPr>
          <p:cNvPr id="666" name="Rectangle 5"/>
          <p:cNvSpPr txBox="1"/>
          <p:nvPr/>
        </p:nvSpPr>
        <p:spPr>
          <a:xfrm>
            <a:off x="358912" y="6382816"/>
            <a:ext cx="4058479"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http://vault.sierraclub.org/sierra/201209/mountaintop-removal-coal-mining-west-virginia-251.aspx</a:t>
            </a:r>
          </a:p>
        </p:txBody>
      </p:sp>
      <p:sp>
        <p:nvSpPr>
          <p:cNvPr id="667" name="Rectangle 5"/>
          <p:cNvSpPr txBox="1"/>
          <p:nvPr/>
        </p:nvSpPr>
        <p:spPr>
          <a:xfrm>
            <a:off x="5476445" y="6401167"/>
            <a:ext cx="2895601"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http://www.sourcewatch.org/index.php/Mountaintop_removal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Rectangle 5"/>
          <p:cNvSpPr txBox="1"/>
          <p:nvPr/>
        </p:nvSpPr>
        <p:spPr>
          <a:xfrm>
            <a:off x="6632709" y="5108811"/>
            <a:ext cx="2367723"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https://confluence.furman.edu:8443/display/GGY230F10/Surface+Mining2</a:t>
            </a:r>
          </a:p>
        </p:txBody>
      </p:sp>
      <p:sp>
        <p:nvSpPr>
          <p:cNvPr id="670" name="Rectangle 2"/>
          <p:cNvSpPr txBox="1">
            <a:spLocks noGrp="1"/>
          </p:cNvSpPr>
          <p:nvPr>
            <p:ph type="title"/>
          </p:nvPr>
        </p:nvSpPr>
        <p:spPr>
          <a:xfrm>
            <a:off x="304800" y="76199"/>
            <a:ext cx="8534400" cy="453889"/>
          </a:xfrm>
          <a:prstGeom prst="rect">
            <a:avLst/>
          </a:prstGeom>
        </p:spPr>
        <p:txBody>
          <a:bodyPr/>
          <a:lstStyle/>
          <a:p>
            <a:r>
              <a:t>Mountaintop removal described pictorially:</a:t>
            </a:r>
          </a:p>
        </p:txBody>
      </p:sp>
      <p:grpSp>
        <p:nvGrpSpPr>
          <p:cNvPr id="675" name="Group 17"/>
          <p:cNvGrpSpPr/>
          <p:nvPr/>
        </p:nvGrpSpPr>
        <p:grpSpPr>
          <a:xfrm>
            <a:off x="448629" y="738602"/>
            <a:ext cx="4078339" cy="2916802"/>
            <a:chOff x="0" y="0"/>
            <a:chExt cx="4078337" cy="2916800"/>
          </a:xfrm>
        </p:grpSpPr>
        <p:grpSp>
          <p:nvGrpSpPr>
            <p:cNvPr id="673" name="Group 8"/>
            <p:cNvGrpSpPr/>
            <p:nvPr/>
          </p:nvGrpSpPr>
          <p:grpSpPr>
            <a:xfrm>
              <a:off x="-1" y="35442"/>
              <a:ext cx="4078339" cy="2881359"/>
              <a:chOff x="0" y="0"/>
              <a:chExt cx="4078337" cy="2881358"/>
            </a:xfrm>
          </p:grpSpPr>
          <p:sp>
            <p:nvSpPr>
              <p:cNvPr id="671" name="Rectangle 7"/>
              <p:cNvSpPr/>
              <p:nvPr/>
            </p:nvSpPr>
            <p:spPr>
              <a:xfrm>
                <a:off x="4375" y="-1"/>
                <a:ext cx="4073963" cy="2881360"/>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672" name="Picture 10" descr="Picture 10"/>
              <p:cNvPicPr>
                <a:picLocks noChangeAspect="1"/>
              </p:cNvPicPr>
              <p:nvPr/>
            </p:nvPicPr>
            <p:blipFill>
              <a:blip r:embed="rId2"/>
              <a:srcRect b="68251"/>
              <a:stretch>
                <a:fillRect/>
              </a:stretch>
            </p:blipFill>
            <p:spPr>
              <a:xfrm>
                <a:off x="-1" y="242403"/>
                <a:ext cx="4066699" cy="2624536"/>
              </a:xfrm>
              <a:prstGeom prst="rect">
                <a:avLst/>
              </a:prstGeom>
              <a:ln w="12700" cap="flat">
                <a:noFill/>
                <a:miter lim="400000"/>
              </a:ln>
              <a:effectLst/>
            </p:spPr>
          </p:pic>
        </p:grpSp>
        <p:sp>
          <p:nvSpPr>
            <p:cNvPr id="674" name="TextBox 14"/>
            <p:cNvSpPr txBox="1"/>
            <p:nvPr/>
          </p:nvSpPr>
          <p:spPr>
            <a:xfrm>
              <a:off x="1831838" y="0"/>
              <a:ext cx="581995"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FFCC00"/>
                  </a:solidFill>
                </a:defRPr>
              </a:lvl1pPr>
            </a:lstStyle>
            <a:p>
              <a:r>
                <a:t>(1)</a:t>
              </a:r>
            </a:p>
          </p:txBody>
        </p:sp>
      </p:grpSp>
      <p:grpSp>
        <p:nvGrpSpPr>
          <p:cNvPr id="678" name="Group 19"/>
          <p:cNvGrpSpPr/>
          <p:nvPr/>
        </p:nvGrpSpPr>
        <p:grpSpPr>
          <a:xfrm>
            <a:off x="2570428" y="3765822"/>
            <a:ext cx="4066702" cy="3033001"/>
            <a:chOff x="0" y="0"/>
            <a:chExt cx="4066700" cy="3032999"/>
          </a:xfrm>
        </p:grpSpPr>
        <p:pic>
          <p:nvPicPr>
            <p:cNvPr id="676" name="Picture 12" descr="Picture 12"/>
            <p:cNvPicPr>
              <a:picLocks noChangeAspect="1"/>
            </p:cNvPicPr>
            <p:nvPr/>
          </p:nvPicPr>
          <p:blipFill>
            <a:blip r:embed="rId2"/>
            <a:srcRect t="64272" b="765"/>
            <a:stretch>
              <a:fillRect/>
            </a:stretch>
          </p:blipFill>
          <p:spPr>
            <a:xfrm>
              <a:off x="0" y="43364"/>
              <a:ext cx="4066701" cy="2989636"/>
            </a:xfrm>
            <a:prstGeom prst="rect">
              <a:avLst/>
            </a:prstGeom>
            <a:ln w="12700" cap="flat">
              <a:noFill/>
              <a:miter lim="400000"/>
            </a:ln>
            <a:effectLst/>
          </p:spPr>
        </p:pic>
        <p:sp>
          <p:nvSpPr>
            <p:cNvPr id="677" name="TextBox 15"/>
            <p:cNvSpPr txBox="1"/>
            <p:nvPr/>
          </p:nvSpPr>
          <p:spPr>
            <a:xfrm>
              <a:off x="1758140" y="-1"/>
              <a:ext cx="581995"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FFCC00"/>
                  </a:solidFill>
                </a:defRPr>
              </a:lvl1pPr>
            </a:lstStyle>
            <a:p>
              <a:r>
                <a:t>(3)</a:t>
              </a:r>
            </a:p>
          </p:txBody>
        </p:sp>
      </p:grpSp>
      <p:grpSp>
        <p:nvGrpSpPr>
          <p:cNvPr id="681" name="Group 18"/>
          <p:cNvGrpSpPr/>
          <p:nvPr/>
        </p:nvGrpSpPr>
        <p:grpSpPr>
          <a:xfrm>
            <a:off x="4921255" y="712556"/>
            <a:ext cx="4066700" cy="2909723"/>
            <a:chOff x="0" y="0"/>
            <a:chExt cx="4066699" cy="2909721"/>
          </a:xfrm>
        </p:grpSpPr>
        <p:pic>
          <p:nvPicPr>
            <p:cNvPr id="679" name="Picture 11" descr="Picture 11"/>
            <p:cNvPicPr>
              <a:picLocks noChangeAspect="1"/>
            </p:cNvPicPr>
            <p:nvPr/>
          </p:nvPicPr>
          <p:blipFill>
            <a:blip r:embed="rId2"/>
            <a:srcRect t="31371" b="35197"/>
            <a:stretch>
              <a:fillRect/>
            </a:stretch>
          </p:blipFill>
          <p:spPr>
            <a:xfrm>
              <a:off x="0" y="50800"/>
              <a:ext cx="4066700" cy="2858923"/>
            </a:xfrm>
            <a:prstGeom prst="rect">
              <a:avLst/>
            </a:prstGeom>
            <a:ln w="12700" cap="flat">
              <a:noFill/>
              <a:miter lim="400000"/>
            </a:ln>
            <a:effectLst/>
          </p:spPr>
        </p:pic>
        <p:sp>
          <p:nvSpPr>
            <p:cNvPr id="680" name="TextBox 16"/>
            <p:cNvSpPr txBox="1"/>
            <p:nvPr/>
          </p:nvSpPr>
          <p:spPr>
            <a:xfrm>
              <a:off x="1850447" y="0"/>
              <a:ext cx="581995" cy="370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a:solidFill>
                    <a:srgbClr val="FFCC00"/>
                  </a:solidFill>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Rectangle 5"/>
          <p:cNvSpPr txBox="1"/>
          <p:nvPr/>
        </p:nvSpPr>
        <p:spPr>
          <a:xfrm>
            <a:off x="304800" y="6279420"/>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https://en.wikipedia.org/wiki/Mountaintop_removal_mining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and references therein cited</a:t>
            </a:r>
          </a:p>
        </p:txBody>
      </p:sp>
      <p:sp>
        <p:nvSpPr>
          <p:cNvPr id="684" name="Rectangle 2"/>
          <p:cNvSpPr txBox="1">
            <a:spLocks noGrp="1"/>
          </p:cNvSpPr>
          <p:nvPr>
            <p:ph type="title"/>
          </p:nvPr>
        </p:nvSpPr>
        <p:spPr>
          <a:xfrm>
            <a:off x="304800" y="76200"/>
            <a:ext cx="8534400" cy="609600"/>
          </a:xfrm>
          <a:prstGeom prst="rect">
            <a:avLst/>
          </a:prstGeom>
        </p:spPr>
        <p:txBody>
          <a:bodyPr/>
          <a:lstStyle/>
          <a:p>
            <a:r>
              <a:t>Mountaintop removal can devastate entire landscapes because:</a:t>
            </a:r>
          </a:p>
        </p:txBody>
      </p:sp>
      <p:sp>
        <p:nvSpPr>
          <p:cNvPr id="685" name="Rectangle 3"/>
          <p:cNvSpPr txBox="1">
            <a:spLocks noGrp="1"/>
          </p:cNvSpPr>
          <p:nvPr>
            <p:ph type="body" idx="1"/>
          </p:nvPr>
        </p:nvSpPr>
        <p:spPr>
          <a:xfrm>
            <a:off x="228600" y="762000"/>
            <a:ext cx="8534400" cy="5562600"/>
          </a:xfrm>
          <a:prstGeom prst="rect">
            <a:avLst/>
          </a:prstGeom>
        </p:spPr>
        <p:txBody>
          <a:bodyPr/>
          <a:lstStyle/>
          <a:p>
            <a:pPr>
              <a:spcBef>
                <a:spcPts val="400"/>
              </a:spcBef>
              <a:tabLst>
                <a:tab pos="444500" algn="l"/>
                <a:tab pos="914400" algn="l"/>
                <a:tab pos="1358900" algn="l"/>
              </a:tabLst>
              <a:defRPr sz="1800">
                <a:solidFill>
                  <a:srgbClr val="FFCC00"/>
                </a:solidFill>
              </a:defRPr>
            </a:pPr>
            <a:r>
              <a:t>1) The final, full reclamation steps may never occur </a:t>
            </a:r>
          </a:p>
          <a:p>
            <a:pPr>
              <a:tabLst>
                <a:tab pos="444500" algn="l"/>
                <a:tab pos="914400" algn="l"/>
                <a:tab pos="1358900" algn="l"/>
              </a:tabLst>
              <a:defRPr sz="700"/>
            </a:pPr>
            <a:endParaRPr/>
          </a:p>
          <a:p>
            <a:pPr>
              <a:spcBef>
                <a:spcPts val="400"/>
              </a:spcBef>
              <a:tabLst>
                <a:tab pos="444500" algn="l"/>
                <a:tab pos="914400" algn="l"/>
                <a:tab pos="1358900" algn="l"/>
              </a:tabLst>
              <a:defRPr sz="1800"/>
            </a:pPr>
            <a:r>
              <a:t>	Due to bankruptcies AND a long history of federally granted "variances" </a:t>
            </a:r>
            <a:r>
              <a:rPr baseline="30000"/>
              <a:t>1</a:t>
            </a:r>
          </a:p>
          <a:p>
            <a:pPr>
              <a:tabLst>
                <a:tab pos="444500" algn="l"/>
                <a:tab pos="914400" algn="l"/>
                <a:tab pos="1358900" algn="l"/>
              </a:tabLst>
              <a:defRPr sz="1400"/>
            </a:pPr>
            <a:endParaRPr baseline="30000"/>
          </a:p>
          <a:p>
            <a:pPr>
              <a:spcBef>
                <a:spcPts val="400"/>
              </a:spcBef>
              <a:tabLst>
                <a:tab pos="444500" algn="l"/>
                <a:tab pos="914400" algn="l"/>
                <a:tab pos="1358900" algn="l"/>
              </a:tabLst>
              <a:defRPr sz="1800">
                <a:solidFill>
                  <a:srgbClr val="FFCC00"/>
                </a:solidFill>
              </a:defRPr>
            </a:pPr>
            <a:r>
              <a:t>2) If reclamation does occur, the use of artificial organic-poor soil is allowed</a:t>
            </a:r>
          </a:p>
          <a:p>
            <a:pPr>
              <a:tabLst>
                <a:tab pos="444500" algn="l"/>
                <a:tab pos="914400" algn="l"/>
                <a:tab pos="1358900" algn="l"/>
              </a:tabLst>
              <a:defRPr sz="700"/>
            </a:pPr>
            <a:endParaRPr/>
          </a:p>
          <a:p>
            <a:pPr>
              <a:spcBef>
                <a:spcPts val="400"/>
              </a:spcBef>
              <a:tabLst>
                <a:tab pos="444500" algn="l"/>
                <a:tab pos="914400" algn="l"/>
                <a:tab pos="1358900" algn="l"/>
              </a:tabLst>
              <a:defRPr sz="1800"/>
            </a:pPr>
            <a:r>
              <a:t>	=&gt; Diminished fertility =&gt; Diminished plant and animal diversity</a:t>
            </a:r>
          </a:p>
          <a:p>
            <a:pPr>
              <a:tabLst>
                <a:tab pos="444500" algn="l"/>
                <a:tab pos="914400" algn="l"/>
                <a:tab pos="1358900" algn="l"/>
              </a:tabLst>
              <a:defRPr sz="800"/>
            </a:pPr>
            <a:endParaRPr/>
          </a:p>
          <a:p>
            <a:pPr>
              <a:spcBef>
                <a:spcPts val="400"/>
              </a:spcBef>
              <a:tabLst>
                <a:tab pos="444500" algn="l"/>
                <a:tab pos="914400" algn="l"/>
                <a:tab pos="1358900" algn="l"/>
              </a:tabLst>
              <a:defRPr sz="1800"/>
            </a:pPr>
            <a:r>
              <a:t>		Persisting on the time scale of centuries </a:t>
            </a:r>
            <a:r>
              <a:rPr baseline="30000"/>
              <a:t>1</a:t>
            </a:r>
          </a:p>
          <a:p>
            <a:pPr>
              <a:tabLst>
                <a:tab pos="444500" algn="l"/>
                <a:tab pos="914400" algn="l"/>
                <a:tab pos="1358900" algn="l"/>
              </a:tabLst>
              <a:defRPr sz="1400"/>
            </a:pPr>
            <a:endParaRPr baseline="30000"/>
          </a:p>
          <a:p>
            <a:pPr>
              <a:spcBef>
                <a:spcPts val="400"/>
              </a:spcBef>
              <a:tabLst>
                <a:tab pos="444500" algn="l"/>
                <a:tab pos="914400" algn="l"/>
                <a:tab pos="1358900" algn="l"/>
              </a:tabLst>
              <a:defRPr sz="1800"/>
            </a:pPr>
            <a:r>
              <a:t> </a:t>
            </a:r>
            <a:r>
              <a:rPr>
                <a:solidFill>
                  <a:srgbClr val="FFCC00"/>
                </a:solidFill>
              </a:rPr>
              <a:t>3) Rain then flows into now crumbled valley-filling overburden</a:t>
            </a:r>
          </a:p>
          <a:p>
            <a:pPr>
              <a:tabLst>
                <a:tab pos="444500" algn="l"/>
                <a:tab pos="914400" algn="l"/>
                <a:tab pos="1358900" algn="l"/>
              </a:tabLst>
              <a:defRPr sz="800"/>
            </a:pPr>
            <a:endParaRPr>
              <a:solidFill>
                <a:srgbClr val="FFCC00"/>
              </a:solidFill>
            </a:endParaRPr>
          </a:p>
          <a:p>
            <a:pPr>
              <a:spcBef>
                <a:spcPts val="400"/>
              </a:spcBef>
              <a:tabLst>
                <a:tab pos="444500" algn="l"/>
                <a:tab pos="914400" algn="l"/>
                <a:tab pos="1358900" algn="l"/>
              </a:tabLst>
              <a:defRPr sz="1800"/>
            </a:pPr>
            <a:r>
              <a:t>	Leaching out (previously sealed in) heavy metals</a:t>
            </a:r>
          </a:p>
          <a:p>
            <a:pPr>
              <a:tabLst>
                <a:tab pos="444500" algn="l"/>
                <a:tab pos="914400" algn="l"/>
                <a:tab pos="1358900" algn="l"/>
              </a:tabLst>
              <a:defRPr sz="800"/>
            </a:pPr>
            <a:endParaRPr/>
          </a:p>
          <a:p>
            <a:pPr>
              <a:spcBef>
                <a:spcPts val="400"/>
              </a:spcBef>
              <a:tabLst>
                <a:tab pos="444500" algn="l"/>
                <a:tab pos="914400" algn="l"/>
                <a:tab pos="1358900" algn="l"/>
              </a:tabLst>
              <a:defRPr sz="1800"/>
            </a:pPr>
            <a:r>
              <a:t>		Which can then massively pollute out-flowing streams and rivers </a:t>
            </a:r>
            <a:r>
              <a:rPr baseline="30000"/>
              <a:t>1</a:t>
            </a:r>
          </a:p>
          <a:p>
            <a:pPr>
              <a:tabLst>
                <a:tab pos="444500" algn="l"/>
                <a:tab pos="914400" algn="l"/>
                <a:tab pos="1358900" algn="l"/>
              </a:tabLst>
              <a:defRPr sz="1400"/>
            </a:pPr>
            <a:endParaRPr baseline="30000"/>
          </a:p>
          <a:p>
            <a:pPr>
              <a:spcBef>
                <a:spcPts val="400"/>
              </a:spcBef>
              <a:tabLst>
                <a:tab pos="444500" algn="l"/>
                <a:tab pos="914400" algn="l"/>
                <a:tab pos="1358900" algn="l"/>
              </a:tabLst>
              <a:defRPr sz="1800">
                <a:solidFill>
                  <a:srgbClr val="FFCC00"/>
                </a:solidFill>
              </a:defRPr>
            </a:pPr>
            <a:r>
              <a:t>4) The scale and extent of mountaintop removal is HUGE:</a:t>
            </a:r>
          </a:p>
          <a:p>
            <a:pPr>
              <a:tabLst>
                <a:tab pos="444500" algn="l"/>
                <a:tab pos="914400" algn="l"/>
                <a:tab pos="1358900" algn="l"/>
              </a:tabLst>
              <a:defRPr sz="1000"/>
            </a:pPr>
            <a:endParaRPr/>
          </a:p>
          <a:p>
            <a:pPr algn="ctr">
              <a:spcBef>
                <a:spcPts val="400"/>
              </a:spcBef>
              <a:tabLst>
                <a:tab pos="444500" algn="l"/>
                <a:tab pos="914400" algn="l"/>
                <a:tab pos="1358900" algn="l"/>
              </a:tabLst>
              <a:defRPr sz="1800"/>
            </a:pPr>
            <a:r>
              <a:t>"MTR will mine over 1.4 million acres (5700 square kilometers) by 2010,</a:t>
            </a:r>
          </a:p>
          <a:p>
            <a:pPr algn="ctr">
              <a:spcBef>
                <a:spcPts val="400"/>
              </a:spcBef>
              <a:tabLst>
                <a:tab pos="444500" algn="l"/>
                <a:tab pos="914400" algn="l"/>
                <a:tab pos="1358900" algn="l"/>
              </a:tabLst>
              <a:defRPr sz="1800"/>
            </a:pPr>
            <a:r>
              <a:t>an amount of land area that exceeds that of the state of Delaware." </a:t>
            </a:r>
            <a:r>
              <a:rPr baseline="30000"/>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Rectangle 5"/>
          <p:cNvSpPr txBox="1"/>
          <p:nvPr/>
        </p:nvSpPr>
        <p:spPr>
          <a:xfrm>
            <a:off x="609600" y="3272962"/>
            <a:ext cx="33528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http://gulahiyi.blogspot.com/2008_12_01_archive.html</a:t>
            </a:r>
          </a:p>
        </p:txBody>
      </p:sp>
      <p:sp>
        <p:nvSpPr>
          <p:cNvPr id="688" name="Rectangle 2"/>
          <p:cNvSpPr txBox="1">
            <a:spLocks noGrp="1"/>
          </p:cNvSpPr>
          <p:nvPr>
            <p:ph type="title"/>
          </p:nvPr>
        </p:nvSpPr>
        <p:spPr>
          <a:xfrm>
            <a:off x="304800" y="76200"/>
            <a:ext cx="8534400" cy="533400"/>
          </a:xfrm>
          <a:prstGeom prst="rect">
            <a:avLst/>
          </a:prstGeom>
        </p:spPr>
        <p:txBody>
          <a:bodyPr/>
          <a:lstStyle/>
          <a:p>
            <a:r>
              <a:t>A collection of West Virginia satellite images:</a:t>
            </a:r>
          </a:p>
        </p:txBody>
      </p:sp>
      <p:pic>
        <p:nvPicPr>
          <p:cNvPr id="689" name="Picture 4" descr="Picture 4"/>
          <p:cNvPicPr>
            <a:picLocks noChangeAspect="1"/>
          </p:cNvPicPr>
          <p:nvPr/>
        </p:nvPicPr>
        <p:blipFill>
          <a:blip r:embed="rId2"/>
          <a:stretch>
            <a:fillRect/>
          </a:stretch>
        </p:blipFill>
        <p:spPr>
          <a:xfrm>
            <a:off x="667016" y="1155712"/>
            <a:ext cx="3103992" cy="2133994"/>
          </a:xfrm>
          <a:prstGeom prst="rect">
            <a:avLst/>
          </a:prstGeom>
          <a:ln w="12700">
            <a:miter lim="400000"/>
          </a:ln>
        </p:spPr>
      </p:pic>
      <p:pic>
        <p:nvPicPr>
          <p:cNvPr id="690" name="Picture 6" descr="Picture 6"/>
          <p:cNvPicPr>
            <a:picLocks noChangeAspect="1"/>
          </p:cNvPicPr>
          <p:nvPr/>
        </p:nvPicPr>
        <p:blipFill>
          <a:blip r:embed="rId3"/>
          <a:stretch>
            <a:fillRect/>
          </a:stretch>
        </p:blipFill>
        <p:spPr>
          <a:xfrm>
            <a:off x="4792426" y="1156488"/>
            <a:ext cx="3534348" cy="2139568"/>
          </a:xfrm>
          <a:prstGeom prst="rect">
            <a:avLst/>
          </a:prstGeom>
          <a:ln w="12700">
            <a:miter lim="400000"/>
          </a:ln>
        </p:spPr>
      </p:pic>
      <p:sp>
        <p:nvSpPr>
          <p:cNvPr id="691" name="Rectangle 5"/>
          <p:cNvSpPr txBox="1"/>
          <p:nvPr/>
        </p:nvSpPr>
        <p:spPr>
          <a:xfrm>
            <a:off x="4876800" y="3272962"/>
            <a:ext cx="33528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2) http://appvoices.org/2014/08/15/its-still-happening/</a:t>
            </a:r>
          </a:p>
        </p:txBody>
      </p:sp>
      <p:sp>
        <p:nvSpPr>
          <p:cNvPr id="692" name="Rectangle 3"/>
          <p:cNvSpPr txBox="1">
            <a:spLocks noGrp="1"/>
          </p:cNvSpPr>
          <p:nvPr>
            <p:ph type="body" sz="quarter" idx="1"/>
          </p:nvPr>
        </p:nvSpPr>
        <p:spPr>
          <a:xfrm>
            <a:off x="228600" y="6390857"/>
            <a:ext cx="8534400" cy="378792"/>
          </a:xfrm>
          <a:prstGeom prst="rect">
            <a:avLst/>
          </a:prstGeom>
        </p:spPr>
        <p:txBody>
          <a:bodyPr/>
          <a:lstStyle/>
          <a:p>
            <a:pPr algn="ctr">
              <a:spcBef>
                <a:spcPts val="400"/>
              </a:spcBef>
              <a:defRPr sz="1800">
                <a:solidFill>
                  <a:srgbClr val="FFCC00"/>
                </a:solidFill>
              </a:defRPr>
            </a:pPr>
            <a:r>
              <a:t>"Five hundred mountains and counting . . . " </a:t>
            </a:r>
            <a:r>
              <a:rPr baseline="30000"/>
              <a:t>2</a:t>
            </a:r>
          </a:p>
        </p:txBody>
      </p:sp>
      <p:pic>
        <p:nvPicPr>
          <p:cNvPr id="693" name="Picture 9" descr="Picture 9"/>
          <p:cNvPicPr>
            <a:picLocks noChangeAspect="1"/>
          </p:cNvPicPr>
          <p:nvPr/>
        </p:nvPicPr>
        <p:blipFill>
          <a:blip r:embed="rId4"/>
          <a:stretch>
            <a:fillRect/>
          </a:stretch>
        </p:blipFill>
        <p:spPr>
          <a:xfrm>
            <a:off x="457201" y="3731169"/>
            <a:ext cx="3505201" cy="2163210"/>
          </a:xfrm>
          <a:prstGeom prst="rect">
            <a:avLst/>
          </a:prstGeom>
          <a:ln w="12700">
            <a:miter lim="400000"/>
          </a:ln>
        </p:spPr>
      </p:pic>
      <p:sp>
        <p:nvSpPr>
          <p:cNvPr id="694" name="Rectangle 5"/>
          <p:cNvSpPr txBox="1"/>
          <p:nvPr/>
        </p:nvSpPr>
        <p:spPr>
          <a:xfrm>
            <a:off x="533400" y="5879915"/>
            <a:ext cx="33528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3) http://wvhighlands.org/wv_voice/?category_name=mining-matters&amp;paged=31</a:t>
            </a:r>
          </a:p>
        </p:txBody>
      </p:sp>
      <p:sp>
        <p:nvSpPr>
          <p:cNvPr id="695" name="Rectangle 5"/>
          <p:cNvSpPr txBox="1"/>
          <p:nvPr/>
        </p:nvSpPr>
        <p:spPr>
          <a:xfrm>
            <a:off x="4953000" y="5895790"/>
            <a:ext cx="33528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4) http://designandviolence.moma.org/mountaintop-removal-various-designers/</a:t>
            </a:r>
          </a:p>
        </p:txBody>
      </p:sp>
      <p:pic>
        <p:nvPicPr>
          <p:cNvPr id="696" name="Picture 14" descr="Picture 14"/>
          <p:cNvPicPr>
            <a:picLocks noChangeAspect="1"/>
          </p:cNvPicPr>
          <p:nvPr/>
        </p:nvPicPr>
        <p:blipFill>
          <a:blip r:embed="rId5"/>
          <a:stretch>
            <a:fillRect/>
          </a:stretch>
        </p:blipFill>
        <p:spPr>
          <a:xfrm>
            <a:off x="5029200" y="3731169"/>
            <a:ext cx="3276600" cy="2184401"/>
          </a:xfrm>
          <a:prstGeom prst="rect">
            <a:avLst/>
          </a:prstGeom>
          <a:ln w="12700">
            <a:miter lim="400000"/>
          </a:ln>
        </p:spPr>
      </p:pic>
      <p:sp>
        <p:nvSpPr>
          <p:cNvPr id="697" name="Rectangle 3"/>
          <p:cNvSpPr txBox="1"/>
          <p:nvPr/>
        </p:nvSpPr>
        <p:spPr>
          <a:xfrm>
            <a:off x="259521" y="701261"/>
            <a:ext cx="85344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lvl1pPr>
          </a:lstStyle>
          <a:p>
            <a:r>
              <a:t>The gray patches are NOT natural geology, they're formerly green mountaintops!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Rectangle 2"/>
          <p:cNvSpPr txBox="1">
            <a:spLocks noGrp="1"/>
          </p:cNvSpPr>
          <p:nvPr>
            <p:ph type="title"/>
          </p:nvPr>
        </p:nvSpPr>
        <p:spPr>
          <a:xfrm>
            <a:off x="304800" y="97365"/>
            <a:ext cx="8534400" cy="474134"/>
          </a:xfrm>
          <a:prstGeom prst="rect">
            <a:avLst/>
          </a:prstGeom>
        </p:spPr>
        <p:txBody>
          <a:bodyPr/>
          <a:lstStyle>
            <a:lvl1pPr>
              <a:defRPr>
                <a:solidFill>
                  <a:srgbClr val="FFCC00"/>
                </a:solidFill>
              </a:defRPr>
            </a:lvl1pPr>
          </a:lstStyle>
          <a:p>
            <a:r>
              <a:t>Extraction of oil:</a:t>
            </a:r>
          </a:p>
        </p:txBody>
      </p:sp>
      <p:sp>
        <p:nvSpPr>
          <p:cNvPr id="700" name="Rectangle 3"/>
          <p:cNvSpPr txBox="1">
            <a:spLocks noGrp="1"/>
          </p:cNvSpPr>
          <p:nvPr>
            <p:ph type="body" idx="1"/>
          </p:nvPr>
        </p:nvSpPr>
        <p:spPr>
          <a:xfrm>
            <a:off x="162345" y="728324"/>
            <a:ext cx="8981656" cy="5908807"/>
          </a:xfrm>
          <a:prstGeom prst="rect">
            <a:avLst/>
          </a:prstGeom>
        </p:spPr>
        <p:txBody>
          <a:bodyPr/>
          <a:lstStyle/>
          <a:p>
            <a:pPr>
              <a:spcBef>
                <a:spcPts val="400"/>
              </a:spcBef>
              <a:tabLst>
                <a:tab pos="457200" algn="l"/>
                <a:tab pos="914400" algn="l"/>
                <a:tab pos="1371600" algn="l"/>
                <a:tab pos="1828800" algn="l"/>
                <a:tab pos="2286000" algn="l"/>
              </a:tabLst>
              <a:defRPr sz="1800"/>
            </a:pPr>
            <a:r>
              <a:t>Oil's principal difference from coal is that it contains less complex hydrocarbons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Oil thus has weaker Van der Waals bonding, making it a liquid or semi-liquid</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Nevertheless, oil was formed by the same sedimentation + pressure + heat process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means that </a:t>
            </a:r>
            <a:r>
              <a:rPr b="1"/>
              <a:t>oil deposits are also naturally thin and dispersed</a:t>
            </a:r>
          </a:p>
          <a:p>
            <a:pPr>
              <a:tabLst>
                <a:tab pos="457200" algn="l"/>
                <a:tab pos="914400" algn="l"/>
                <a:tab pos="1371600" algn="l"/>
                <a:tab pos="1828800" algn="l"/>
                <a:tab pos="2286000" algn="l"/>
              </a:tabLst>
            </a:pPr>
            <a:endParaRPr b="1"/>
          </a:p>
          <a:p>
            <a:pPr>
              <a:spcBef>
                <a:spcPts val="400"/>
              </a:spcBef>
              <a:tabLst>
                <a:tab pos="457200" algn="l"/>
                <a:tab pos="914400" algn="l"/>
                <a:tab pos="1371600" algn="l"/>
                <a:tab pos="1828800" algn="l"/>
                <a:tab pos="2286000" algn="l"/>
              </a:tabLst>
              <a:defRPr sz="1800"/>
            </a:pPr>
            <a:r>
              <a:t>But much of that sedimentation + pressure + heat occurred </a:t>
            </a:r>
            <a:r>
              <a:rPr b="1"/>
              <a:t>beneath oceans</a:t>
            </a:r>
          </a:p>
          <a:p>
            <a:pPr>
              <a:tabLst>
                <a:tab pos="457200" algn="l"/>
                <a:tab pos="914400" algn="l"/>
                <a:tab pos="1371600" algn="l"/>
                <a:tab pos="1828800" algn="l"/>
                <a:tab pos="2286000" algn="l"/>
              </a:tabLst>
              <a:defRPr sz="800"/>
            </a:pPr>
            <a:endParaRPr b="1"/>
          </a:p>
          <a:p>
            <a:pPr>
              <a:spcBef>
                <a:spcPts val="400"/>
              </a:spcBef>
              <a:tabLst>
                <a:tab pos="457200" algn="l"/>
                <a:tab pos="914400" algn="l"/>
                <a:tab pos="1371600" algn="l"/>
                <a:tab pos="1828800" algn="l"/>
                <a:tab pos="2286000" algn="l"/>
              </a:tabLst>
              <a:defRPr sz="1800"/>
            </a:pPr>
            <a:r>
              <a:t>	If a smaller ocean became land-locked, evaporation could deplete it of water</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This would leave behind a layer of salt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could be much, much thicker than the proto-oil layers</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Over millions of years, this sandwich of salt and proto-oil would be buried</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by some combination of mud, dust and lava,</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which would ultimately densify and harden into sedimentary rock</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Rectangle 5"/>
          <p:cNvSpPr txBox="1"/>
          <p:nvPr/>
        </p:nvSpPr>
        <p:spPr>
          <a:xfrm>
            <a:off x="5549353" y="6593745"/>
            <a:ext cx="3616733"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https://www.britannica.com/science/salt-dome </a:t>
            </a:r>
          </a:p>
        </p:txBody>
      </p:sp>
      <p:sp>
        <p:nvSpPr>
          <p:cNvPr id="703" name="Rectangle 2"/>
          <p:cNvSpPr txBox="1">
            <a:spLocks noGrp="1"/>
          </p:cNvSpPr>
          <p:nvPr>
            <p:ph type="title"/>
          </p:nvPr>
        </p:nvSpPr>
        <p:spPr>
          <a:xfrm>
            <a:off x="304800" y="76200"/>
            <a:ext cx="8534400" cy="609600"/>
          </a:xfrm>
          <a:prstGeom prst="rect">
            <a:avLst/>
          </a:prstGeom>
        </p:spPr>
        <p:txBody>
          <a:bodyPr/>
          <a:lstStyle/>
          <a:p>
            <a:r>
              <a:t>But while sedimentary rock is dense and hard, oil and salt are not</a:t>
            </a:r>
          </a:p>
        </p:txBody>
      </p:sp>
      <p:sp>
        <p:nvSpPr>
          <p:cNvPr id="704" name="Rectangle 3"/>
          <p:cNvSpPr txBox="1">
            <a:spLocks noGrp="1"/>
          </p:cNvSpPr>
          <p:nvPr>
            <p:ph type="body" sz="half" idx="1"/>
          </p:nvPr>
        </p:nvSpPr>
        <p:spPr>
          <a:xfrm>
            <a:off x="85040" y="823853"/>
            <a:ext cx="8915401" cy="2489193"/>
          </a:xfrm>
          <a:prstGeom prst="rect">
            <a:avLst/>
          </a:prstGeom>
        </p:spPr>
        <p:txBody>
          <a:bodyPr/>
          <a:lstStyle/>
          <a:p>
            <a:pPr>
              <a:spcBef>
                <a:spcPts val="400"/>
              </a:spcBef>
              <a:tabLst>
                <a:tab pos="444500" algn="l"/>
                <a:tab pos="914400" algn="l"/>
                <a:tab pos="1358900" algn="l"/>
                <a:tab pos="1828800" algn="l"/>
                <a:tab pos="2286000" algn="l"/>
              </a:tabLst>
              <a:defRPr sz="1800"/>
            </a:pPr>
            <a:r>
              <a:t>Liquid/semi-liquid oil, like liquid water, densifies very little under pressure</a:t>
            </a:r>
          </a:p>
          <a:p>
            <a:pPr>
              <a:tabLst>
                <a:tab pos="444500" algn="l"/>
                <a:tab pos="914400" algn="l"/>
                <a:tab pos="1358900" algn="l"/>
                <a:tab pos="1828800" algn="l"/>
                <a:tab pos="2286000" algn="l"/>
              </a:tabLst>
              <a:defRPr sz="900"/>
            </a:pPr>
            <a:endParaRPr/>
          </a:p>
          <a:p>
            <a:pPr>
              <a:spcBef>
                <a:spcPts val="400"/>
              </a:spcBef>
              <a:tabLst>
                <a:tab pos="444500" algn="l"/>
                <a:tab pos="914400" algn="l"/>
                <a:tab pos="1358900" algn="l"/>
                <a:tab pos="1828800" algn="l"/>
                <a:tab pos="2286000" algn="l"/>
              </a:tabLst>
              <a:defRPr sz="1800"/>
            </a:pPr>
            <a:r>
              <a:t>	And as a liquid/semi-liquid it retains the ability to flow</a:t>
            </a:r>
          </a:p>
          <a:p>
            <a:pPr>
              <a:tabLst>
                <a:tab pos="444500" algn="l"/>
                <a:tab pos="914400" algn="l"/>
                <a:tab pos="1358900" algn="l"/>
                <a:tab pos="1828800" algn="l"/>
                <a:tab pos="2286000" algn="l"/>
              </a:tabLst>
              <a:defRPr sz="1400"/>
            </a:pPr>
            <a:endParaRPr/>
          </a:p>
          <a:p>
            <a:pPr>
              <a:spcBef>
                <a:spcPts val="400"/>
              </a:spcBef>
              <a:tabLst>
                <a:tab pos="444500" algn="l"/>
                <a:tab pos="914400" algn="l"/>
                <a:tab pos="1358900" algn="l"/>
                <a:tab pos="1828800" algn="l"/>
                <a:tab pos="2286000" algn="l"/>
              </a:tabLst>
              <a:defRPr sz="1800"/>
            </a:pPr>
            <a:r>
              <a:t>Crystalline salt, or salt + water slushes, are also very resistant to compaction</a:t>
            </a:r>
          </a:p>
          <a:p>
            <a:pPr>
              <a:tabLst>
                <a:tab pos="444500" algn="l"/>
                <a:tab pos="914400" algn="l"/>
                <a:tab pos="1358900" algn="l"/>
                <a:tab pos="1828800" algn="l"/>
                <a:tab pos="2286000" algn="l"/>
              </a:tabLst>
              <a:defRPr sz="900"/>
            </a:pPr>
            <a:endParaRPr/>
          </a:p>
          <a:p>
            <a:pPr>
              <a:spcBef>
                <a:spcPts val="400"/>
              </a:spcBef>
              <a:tabLst>
                <a:tab pos="444500" algn="l"/>
                <a:tab pos="914400" algn="l"/>
                <a:tab pos="1358900" algn="l"/>
                <a:tab pos="1828800" algn="l"/>
                <a:tab pos="2286000" algn="l"/>
              </a:tabLst>
              <a:defRPr sz="1800"/>
            </a:pPr>
            <a:r>
              <a:t>	And as a semi-solid they can also flow</a:t>
            </a:r>
          </a:p>
          <a:p>
            <a:pPr>
              <a:tabLst>
                <a:tab pos="444500" algn="l"/>
                <a:tab pos="914400" algn="l"/>
                <a:tab pos="1358900" algn="l"/>
                <a:tab pos="1828800" algn="l"/>
                <a:tab pos="2286000" algn="l"/>
              </a:tabLst>
              <a:defRPr sz="1400"/>
            </a:pPr>
            <a:endParaRPr/>
          </a:p>
          <a:p>
            <a:pPr>
              <a:spcBef>
                <a:spcPts val="400"/>
              </a:spcBef>
              <a:tabLst>
                <a:tab pos="444500" algn="l"/>
                <a:tab pos="914400" algn="l"/>
                <a:tab pos="1358900" algn="l"/>
                <a:tab pos="1828800" algn="l"/>
                <a:tab pos="2286000" algn="l"/>
              </a:tabLst>
              <a:defRPr sz="1800"/>
            </a:pPr>
            <a:r>
              <a:t>Thus, millions of years later, an ocean's legacy may be</a:t>
            </a:r>
          </a:p>
        </p:txBody>
      </p:sp>
      <p:pic>
        <p:nvPicPr>
          <p:cNvPr id="705" name="Picture 6" descr="Picture 6"/>
          <p:cNvPicPr>
            <a:picLocks noChangeAspect="1"/>
          </p:cNvPicPr>
          <p:nvPr/>
        </p:nvPicPr>
        <p:blipFill>
          <a:blip r:embed="rId2"/>
          <a:stretch>
            <a:fillRect/>
          </a:stretch>
        </p:blipFill>
        <p:spPr>
          <a:xfrm>
            <a:off x="6300442" y="2495829"/>
            <a:ext cx="2722107" cy="4110936"/>
          </a:xfrm>
          <a:prstGeom prst="rect">
            <a:avLst/>
          </a:prstGeom>
          <a:ln w="12700">
            <a:miter lim="400000"/>
          </a:ln>
        </p:spPr>
      </p:pic>
      <p:sp>
        <p:nvSpPr>
          <p:cNvPr id="706" name="Rectangle 3"/>
          <p:cNvSpPr txBox="1"/>
          <p:nvPr/>
        </p:nvSpPr>
        <p:spPr>
          <a:xfrm>
            <a:off x="138054" y="3549386"/>
            <a:ext cx="6256127" cy="3091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tabLst>
                <a:tab pos="444500" algn="l"/>
                <a:tab pos="914400" algn="l"/>
                <a:tab pos="1358900" algn="l"/>
                <a:tab pos="1828800" algn="l"/>
                <a:tab pos="2286000" algn="l"/>
              </a:tabLst>
              <a:defRPr>
                <a:solidFill>
                  <a:srgbClr val="FFFFFF"/>
                </a:solidFill>
                <a:effectLst>
                  <a:outerShdw blurRad="38100" dist="38100" dir="2700000" rotWithShape="0">
                    <a:srgbClr val="000000"/>
                  </a:outerShdw>
                </a:effectLst>
              </a:defRPr>
            </a:pPr>
            <a:r>
              <a:t>A very unstable stack of: </a:t>
            </a:r>
            <a:r>
              <a:rPr b="0"/>
              <a:t>	</a:t>
            </a:r>
          </a:p>
          <a:p>
            <a:pPr algn="ctr">
              <a:spcBef>
                <a:spcPts val="400"/>
              </a:spcBef>
              <a:tabLst>
                <a:tab pos="444500" algn="l"/>
                <a:tab pos="914400" algn="l"/>
                <a:tab pos="1358900" algn="l"/>
                <a:tab pos="1828800" algn="l"/>
                <a:tab pos="2286000" algn="l"/>
              </a:tabLst>
              <a:defRPr sz="900" b="0">
                <a:solidFill>
                  <a:srgbClr val="FFFFFF"/>
                </a:solidFill>
                <a:effectLst>
                  <a:outerShdw blurRad="38100" dist="38100" dir="2700000" rotWithShape="0">
                    <a:srgbClr val="000000"/>
                  </a:outerShdw>
                </a:effectLst>
              </a:defRPr>
            </a:pPr>
            <a:endParaRPr b="0"/>
          </a:p>
          <a:p>
            <a:pPr algn="ctr">
              <a:spcBef>
                <a:spcPts val="400"/>
              </a:spcBef>
              <a:tabLst>
                <a:tab pos="444500" algn="l"/>
                <a:tab pos="914400" algn="l"/>
                <a:tab pos="1358900" algn="l"/>
                <a:tab pos="1828800" algn="l"/>
                <a:tab pos="2286000" algn="l"/>
              </a:tabLst>
              <a:defRPr b="0">
                <a:solidFill>
                  <a:srgbClr val="FFFFFF"/>
                </a:solidFill>
                <a:effectLst>
                  <a:outerShdw blurRad="38100" dist="38100" dir="2700000" rotWithShape="0">
                    <a:srgbClr val="000000"/>
                  </a:outerShdw>
                </a:effectLst>
              </a:defRPr>
            </a:pPr>
            <a:r>
              <a:t>Very thick, dense, hard sedimentary rock layers above</a:t>
            </a:r>
          </a:p>
          <a:p>
            <a:pPr algn="ctr">
              <a:spcBef>
                <a:spcPts val="400"/>
              </a:spcBef>
              <a:tabLst>
                <a:tab pos="444500" algn="l"/>
                <a:tab pos="914400" algn="l"/>
                <a:tab pos="1358900" algn="l"/>
                <a:tab pos="1828800" algn="l"/>
                <a:tab pos="2286000" algn="l"/>
              </a:tabLst>
              <a:defRPr sz="900" b="0">
                <a:solidFill>
                  <a:srgbClr val="FFFFFF"/>
                </a:solidFill>
                <a:effectLst>
                  <a:outerShdw blurRad="38100" dist="38100" dir="2700000" rotWithShape="0">
                    <a:srgbClr val="000000"/>
                  </a:outerShdw>
                </a:effectLst>
              </a:defRPr>
            </a:pPr>
            <a:endParaRPr/>
          </a:p>
          <a:p>
            <a:pPr algn="ctr">
              <a:spcBef>
                <a:spcPts val="400"/>
              </a:spcBef>
              <a:tabLst>
                <a:tab pos="444500" algn="l"/>
                <a:tab pos="914400" algn="l"/>
                <a:tab pos="1358900" algn="l"/>
                <a:tab pos="1828800" algn="l"/>
                <a:tab pos="2286000" algn="l"/>
              </a:tabLst>
              <a:defRPr b="0">
                <a:solidFill>
                  <a:srgbClr val="FFFFFF"/>
                </a:solidFill>
                <a:effectLst>
                  <a:outerShdw blurRad="38100" dist="38100" dir="2700000" rotWithShape="0">
                    <a:srgbClr val="000000"/>
                  </a:outerShdw>
                </a:effectLst>
              </a:defRPr>
            </a:pPr>
            <a:r>
              <a:t>Thick, less dense, flexible salt layers accompanied by</a:t>
            </a:r>
          </a:p>
          <a:p>
            <a:pPr algn="ctr">
              <a:spcBef>
                <a:spcPts val="400"/>
              </a:spcBef>
              <a:tabLst>
                <a:tab pos="444500" algn="l"/>
                <a:tab pos="914400" algn="l"/>
                <a:tab pos="1358900" algn="l"/>
                <a:tab pos="1828800" algn="l"/>
                <a:tab pos="2286000" algn="l"/>
              </a:tabLst>
              <a:defRPr sz="900" b="0">
                <a:solidFill>
                  <a:srgbClr val="FFFFFF"/>
                </a:solidFill>
                <a:effectLst>
                  <a:outerShdw blurRad="38100" dist="38100" dir="2700000" rotWithShape="0">
                    <a:srgbClr val="000000"/>
                  </a:outerShdw>
                </a:effectLst>
              </a:defRPr>
            </a:pPr>
            <a:endParaRPr/>
          </a:p>
          <a:p>
            <a:pPr algn="ctr">
              <a:spcBef>
                <a:spcPts val="400"/>
              </a:spcBef>
              <a:tabLst>
                <a:tab pos="444500" algn="l"/>
                <a:tab pos="914400" algn="l"/>
                <a:tab pos="1358900" algn="l"/>
                <a:tab pos="1828800" algn="l"/>
                <a:tab pos="2286000" algn="l"/>
              </a:tabLst>
              <a:defRPr b="0">
                <a:solidFill>
                  <a:srgbClr val="FFFFFF"/>
                </a:solidFill>
                <a:effectLst>
                  <a:outerShdw blurRad="38100" dist="38100" dir="2700000" rotWithShape="0">
                    <a:srgbClr val="000000"/>
                  </a:outerShdw>
                </a:effectLst>
              </a:defRPr>
            </a:pPr>
            <a:r>
              <a:t>Thin, less dense, liquid/semi-liquid oil layers</a:t>
            </a:r>
          </a:p>
          <a:p>
            <a:pPr algn="ctr">
              <a:spcBef>
                <a:spcPts val="400"/>
              </a:spcBef>
              <a:tabLst>
                <a:tab pos="444500" algn="l"/>
                <a:tab pos="914400" algn="l"/>
                <a:tab pos="1358900" algn="l"/>
                <a:tab pos="1828800" algn="l"/>
                <a:tab pos="2286000" algn="l"/>
              </a:tabLst>
              <a:defRPr sz="1400" b="0">
                <a:solidFill>
                  <a:srgbClr val="FFFFFF"/>
                </a:solidFill>
                <a:effectLst>
                  <a:outerShdw blurRad="38100" dist="38100" dir="2700000" rotWithShape="0">
                    <a:srgbClr val="000000"/>
                  </a:outerShdw>
                </a:effectLst>
              </a:defRPr>
            </a:pPr>
            <a:endParaRPr/>
          </a:p>
          <a:p>
            <a:pPr algn="ctr">
              <a:spcBef>
                <a:spcPts val="400"/>
              </a:spcBef>
              <a:tabLst>
                <a:tab pos="444500" algn="l"/>
                <a:tab pos="914400" algn="l"/>
                <a:tab pos="1358900" algn="l"/>
                <a:tab pos="1828800" algn="l"/>
                <a:tab pos="2286000" algn="l"/>
              </a:tabLst>
              <a:defRPr>
                <a:solidFill>
                  <a:srgbClr val="FFCC00"/>
                </a:solidFill>
                <a:effectLst>
                  <a:outerShdw blurRad="38100" dist="38100" dir="2700000" rotWithShape="0">
                    <a:srgbClr val="000000"/>
                  </a:outerShdw>
                </a:effectLst>
              </a:defRPr>
            </a:pPr>
            <a:r>
              <a:t>Where the capping rock is weaker and/or thinner</a:t>
            </a:r>
            <a:endParaRPr>
              <a:solidFill>
                <a:srgbClr val="FFFFFF"/>
              </a:solidFill>
            </a:endParaRPr>
          </a:p>
          <a:p>
            <a:pPr algn="ctr">
              <a:spcBef>
                <a:spcPts val="400"/>
              </a:spcBef>
              <a:tabLst>
                <a:tab pos="444500" algn="l"/>
                <a:tab pos="914400" algn="l"/>
                <a:tab pos="1358900" algn="l"/>
                <a:tab pos="1828800" algn="l"/>
                <a:tab pos="2286000" algn="l"/>
              </a:tabLst>
              <a:defRPr sz="900">
                <a:solidFill>
                  <a:srgbClr val="FFCC00"/>
                </a:solidFill>
                <a:effectLst>
                  <a:outerShdw blurRad="38100" dist="38100" dir="2700000" rotWithShape="0">
                    <a:srgbClr val="000000"/>
                  </a:outerShdw>
                </a:effectLst>
              </a:defRPr>
            </a:pPr>
            <a:endParaRPr>
              <a:solidFill>
                <a:srgbClr val="FFFFFF"/>
              </a:solidFill>
            </a:endParaRPr>
          </a:p>
          <a:p>
            <a:pPr algn="ctr">
              <a:spcBef>
                <a:spcPts val="400"/>
              </a:spcBef>
              <a:tabLst>
                <a:tab pos="444500" algn="l"/>
                <a:tab pos="914400" algn="l"/>
                <a:tab pos="1358900" algn="l"/>
                <a:tab pos="1828800" algn="l"/>
                <a:tab pos="2286000" algn="l"/>
              </a:tabLst>
              <a:defRPr>
                <a:solidFill>
                  <a:srgbClr val="FFCC00"/>
                </a:solidFill>
                <a:effectLst>
                  <a:outerShdw blurRad="38100" dist="38100" dir="2700000" rotWithShape="0">
                    <a:srgbClr val="000000"/>
                  </a:outerShdw>
                </a:effectLst>
              </a:defRPr>
            </a:pPr>
            <a:r>
              <a:t>the salt and oil may stage a break-out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Rectangle 5"/>
          <p:cNvSpPr txBox="1"/>
          <p:nvPr/>
        </p:nvSpPr>
        <p:spPr>
          <a:xfrm>
            <a:off x="71795" y="6439110"/>
            <a:ext cx="3200401"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http://geology.com/stories/13/salt-domes/</a:t>
            </a:r>
          </a:p>
        </p:txBody>
      </p:sp>
      <p:sp>
        <p:nvSpPr>
          <p:cNvPr id="709" name="Rectangle 2"/>
          <p:cNvSpPr txBox="1">
            <a:spLocks noGrp="1"/>
          </p:cNvSpPr>
          <p:nvPr>
            <p:ph type="title"/>
          </p:nvPr>
        </p:nvSpPr>
        <p:spPr>
          <a:xfrm>
            <a:off x="304800" y="120372"/>
            <a:ext cx="8534400" cy="487017"/>
          </a:xfrm>
          <a:prstGeom prst="rect">
            <a:avLst/>
          </a:prstGeom>
        </p:spPr>
        <p:txBody>
          <a:bodyPr/>
          <a:lstStyle/>
          <a:p>
            <a:r>
              <a:t>Producing a salt dome:</a:t>
            </a:r>
          </a:p>
        </p:txBody>
      </p:sp>
      <p:sp>
        <p:nvSpPr>
          <p:cNvPr id="710" name="Rectangle 3"/>
          <p:cNvSpPr txBox="1">
            <a:spLocks noGrp="1"/>
          </p:cNvSpPr>
          <p:nvPr>
            <p:ph type="body" sz="half" idx="1"/>
          </p:nvPr>
        </p:nvSpPr>
        <p:spPr>
          <a:xfrm>
            <a:off x="228600" y="801767"/>
            <a:ext cx="8915400" cy="2489193"/>
          </a:xfrm>
          <a:prstGeom prst="rect">
            <a:avLst/>
          </a:prstGeom>
        </p:spPr>
        <p:txBody>
          <a:bodyPr/>
          <a:lstStyle/>
          <a:p>
            <a:pPr defTabSz="868680">
              <a:spcBef>
                <a:spcPts val="400"/>
              </a:spcBef>
              <a:tabLst>
                <a:tab pos="419100" algn="l"/>
                <a:tab pos="863600" algn="l"/>
                <a:tab pos="1282700" algn="l"/>
                <a:tab pos="1727200" algn="l"/>
                <a:tab pos="2159000" algn="l"/>
              </a:tabLst>
              <a:defRPr sz="1710">
                <a:effectLst>
                  <a:outerShdw blurRad="36195" dist="36195" dir="2700000" rotWithShape="0">
                    <a:srgbClr val="000000"/>
                  </a:outerShdw>
                </a:effectLst>
              </a:defRPr>
            </a:pPr>
            <a:r>
              <a:t>Which, if it eventually collides with an impenetrable rock layer,</a:t>
            </a:r>
          </a:p>
          <a:p>
            <a:pPr defTabSz="868680">
              <a:tabLst>
                <a:tab pos="419100" algn="l"/>
                <a:tab pos="863600" algn="l"/>
                <a:tab pos="1282700" algn="l"/>
                <a:tab pos="1727200" algn="l"/>
                <a:tab pos="21590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 pos="2159000" algn="l"/>
              </a:tabLst>
              <a:defRPr sz="1710">
                <a:effectLst>
                  <a:outerShdw blurRad="36195" dist="36195" dir="2700000" rotWithShape="0">
                    <a:srgbClr val="000000"/>
                  </a:outerShdw>
                </a:effectLst>
              </a:defRPr>
            </a:pPr>
            <a:r>
              <a:t>	can be effectively frozen in place</a:t>
            </a:r>
          </a:p>
          <a:p>
            <a:pPr defTabSz="868680">
              <a:tabLst>
                <a:tab pos="419100" algn="l"/>
                <a:tab pos="863600" algn="l"/>
                <a:tab pos="1282700" algn="l"/>
                <a:tab pos="1727200" algn="l"/>
                <a:tab pos="2159000" algn="l"/>
              </a:tabLst>
              <a:defRPr sz="133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 pos="2159000" algn="l"/>
              </a:tabLst>
              <a:defRPr sz="1710">
                <a:effectLst>
                  <a:outerShdw blurRad="36195" dist="36195" dir="2700000" rotWithShape="0">
                    <a:srgbClr val="000000"/>
                  </a:outerShdw>
                </a:effectLst>
              </a:defRPr>
            </a:pPr>
            <a:r>
              <a:t>But buoyant nearby oil can continue flow up into the bulge created by the dome </a:t>
            </a:r>
          </a:p>
          <a:p>
            <a:pPr defTabSz="868680">
              <a:tabLst>
                <a:tab pos="419100" algn="l"/>
                <a:tab pos="863600" algn="l"/>
                <a:tab pos="1282700" algn="l"/>
                <a:tab pos="1727200" algn="l"/>
                <a:tab pos="2159000" algn="l"/>
              </a:tabLst>
              <a:defRPr sz="760">
                <a:effectLst>
                  <a:outerShdw blurRad="36195" dist="36195" dir="2700000" rotWithShape="0">
                    <a:srgbClr val="000000"/>
                  </a:outerShdw>
                </a:effectLst>
              </a:defRPr>
            </a:pPr>
            <a:endParaRPr/>
          </a:p>
          <a:p>
            <a:pPr defTabSz="868680">
              <a:spcBef>
                <a:spcPts val="400"/>
              </a:spcBef>
              <a:tabLst>
                <a:tab pos="419100" algn="l"/>
                <a:tab pos="863600" algn="l"/>
                <a:tab pos="1282700" algn="l"/>
                <a:tab pos="1727200" algn="l"/>
                <a:tab pos="2159000" algn="l"/>
              </a:tabLst>
              <a:defRPr sz="1710">
                <a:effectLst>
                  <a:outerShdw blurRad="36195" dist="36195" dir="2700000" rotWithShape="0">
                    <a:srgbClr val="000000"/>
                  </a:outerShdw>
                </a:effectLst>
              </a:defRPr>
            </a:pPr>
            <a:r>
              <a:t>	</a:t>
            </a:r>
            <a:r>
              <a:rPr b="1"/>
              <a:t>that oil can thereby accumulate into vast underground pools </a:t>
            </a:r>
          </a:p>
          <a:p>
            <a:pPr defTabSz="868680">
              <a:tabLst>
                <a:tab pos="419100" algn="l"/>
                <a:tab pos="863600" algn="l"/>
                <a:tab pos="1282700" algn="l"/>
                <a:tab pos="1727200" algn="l"/>
                <a:tab pos="2159000" algn="l"/>
              </a:tabLst>
              <a:defRPr sz="1710">
                <a:effectLst>
                  <a:outerShdw blurRad="36195" dist="36195" dir="2700000" rotWithShape="0">
                    <a:srgbClr val="000000"/>
                  </a:outerShdw>
                </a:effectLst>
              </a:defRPr>
            </a:pPr>
            <a:endParaRPr b="1"/>
          </a:p>
          <a:p>
            <a:pPr algn="ctr" defTabSz="868680">
              <a:spcBef>
                <a:spcPts val="400"/>
              </a:spcBef>
              <a:tabLst>
                <a:tab pos="419100" algn="l"/>
                <a:tab pos="863600" algn="l"/>
                <a:tab pos="1282700" algn="l"/>
                <a:tab pos="1727200" algn="l"/>
                <a:tab pos="2159000" algn="l"/>
              </a:tabLst>
              <a:defRPr sz="1710" b="1">
                <a:solidFill>
                  <a:srgbClr val="FFCC00"/>
                </a:solidFill>
                <a:effectLst>
                  <a:outerShdw blurRad="36195" dist="36195" dir="2700000" rotWithShape="0">
                    <a:srgbClr val="000000"/>
                  </a:outerShdw>
                </a:effectLst>
              </a:defRPr>
            </a:pPr>
            <a:r>
              <a:t>These buried pools are the classic target of oil wells</a:t>
            </a:r>
          </a:p>
        </p:txBody>
      </p:sp>
      <p:pic>
        <p:nvPicPr>
          <p:cNvPr id="711" name="Picture 4" descr="Picture 4"/>
          <p:cNvPicPr>
            <a:picLocks noChangeAspect="1"/>
          </p:cNvPicPr>
          <p:nvPr/>
        </p:nvPicPr>
        <p:blipFill>
          <a:blip r:embed="rId2"/>
          <a:stretch>
            <a:fillRect/>
          </a:stretch>
        </p:blipFill>
        <p:spPr>
          <a:xfrm>
            <a:off x="121483" y="3699564"/>
            <a:ext cx="3039221" cy="2463367"/>
          </a:xfrm>
          <a:prstGeom prst="rect">
            <a:avLst/>
          </a:prstGeom>
          <a:ln w="12700">
            <a:miter lim="400000"/>
          </a:ln>
        </p:spPr>
      </p:pic>
      <p:sp>
        <p:nvSpPr>
          <p:cNvPr id="712" name="Rectangle 3"/>
          <p:cNvSpPr txBox="1"/>
          <p:nvPr/>
        </p:nvSpPr>
        <p:spPr>
          <a:xfrm>
            <a:off x="3257827" y="3677491"/>
            <a:ext cx="5886173" cy="2869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Prospectors hunt domes by setting off small explosions</a:t>
            </a:r>
          </a:p>
          <a:p>
            <a:pPr>
              <a:spcBef>
                <a:spcPts val="400"/>
              </a:spcBef>
              <a:tabLst>
                <a:tab pos="444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	or by just bouncing heavy trucks on the ground</a:t>
            </a:r>
          </a:p>
          <a:p>
            <a:pPr>
              <a:spcBef>
                <a:spcPts val="400"/>
              </a:spcBef>
              <a:tabLst>
                <a:tab pos="4445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Thereby sending pulses of sound deep into the earth</a:t>
            </a:r>
          </a:p>
          <a:p>
            <a:pPr>
              <a:spcBef>
                <a:spcPts val="400"/>
              </a:spcBef>
              <a:tabLst>
                <a:tab pos="4445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Lst>
              <a:defRPr b="0">
                <a:solidFill>
                  <a:srgbClr val="FFFFFF"/>
                </a:solidFill>
                <a:effectLst>
                  <a:outerShdw blurRad="38100" dist="38100" dir="2700000" rotWithShape="0">
                    <a:srgbClr val="000000"/>
                  </a:outerShdw>
                </a:effectLst>
                <a:latin typeface="+mj-lt"/>
                <a:ea typeface="+mj-ea"/>
                <a:cs typeface="+mj-cs"/>
                <a:sym typeface="Arial"/>
              </a:defRPr>
            </a:pPr>
            <a:r>
              <a:t>These "sonar" pulses reflect and detect the domes</a:t>
            </a:r>
          </a:p>
          <a:p>
            <a:pPr algn="ctr">
              <a:spcBef>
                <a:spcPts val="400"/>
              </a:spcBef>
              <a:tabLst>
                <a:tab pos="444500" algn="l"/>
              </a:tabLst>
              <a:defRPr sz="14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300"/>
              </a:spcBef>
              <a:tabLst>
                <a:tab pos="444500" algn="l"/>
              </a:tabLst>
              <a:defRPr sz="1600" b="0">
                <a:solidFill>
                  <a:srgbClr val="FFFFFF"/>
                </a:solidFill>
                <a:effectLst>
                  <a:outerShdw blurRad="38100" dist="38100" dir="2700000" rotWithShape="0">
                    <a:srgbClr val="000000"/>
                  </a:outerShdw>
                </a:effectLst>
                <a:latin typeface="+mj-lt"/>
                <a:ea typeface="+mj-ea"/>
                <a:cs typeface="+mj-cs"/>
                <a:sym typeface="Arial"/>
              </a:defRPr>
            </a:pPr>
            <a:r>
              <a:t>(As they also once </a:t>
            </a:r>
            <a:r>
              <a:rPr b="1"/>
              <a:t>accidentally</a:t>
            </a:r>
            <a:r>
              <a:t> discovered the </a:t>
            </a:r>
          </a:p>
          <a:p>
            <a:pPr algn="ctr">
              <a:spcBef>
                <a:spcPts val="400"/>
              </a:spcBef>
              <a:tabLst>
                <a:tab pos="444500" algn="l"/>
              </a:tabLst>
              <a:defRPr sz="8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300"/>
              </a:spcBef>
              <a:tabLst>
                <a:tab pos="444500" algn="l"/>
              </a:tabLst>
              <a:defRPr sz="1600" b="0">
                <a:solidFill>
                  <a:srgbClr val="FFFFFF"/>
                </a:solidFill>
                <a:effectLst>
                  <a:outerShdw blurRad="38100" dist="38100" dir="2700000" rotWithShape="0">
                    <a:srgbClr val="000000"/>
                  </a:outerShdw>
                </a:effectLst>
                <a:latin typeface="+mj-lt"/>
                <a:ea typeface="+mj-ea"/>
                <a:cs typeface="+mj-cs"/>
                <a:sym typeface="Arial"/>
              </a:defRPr>
            </a:pPr>
            <a:r>
              <a:t>buried crater of the dinosaur-killing Chcixulub meteor)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5"/>
          <p:cNvSpPr txBox="1"/>
          <p:nvPr/>
        </p:nvSpPr>
        <p:spPr>
          <a:xfrm>
            <a:off x="304800" y="6111780"/>
            <a:ext cx="8534400" cy="5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Left: https://www.thenational.ae/business/india-expands-crude-oil-refinery-capacity-1.154077</a:t>
            </a:r>
            <a:endParaRPr>
              <a:solidFill>
                <a:srgbClr val="E5FFFF"/>
              </a:solidFill>
            </a:endParaRPr>
          </a:p>
          <a:p>
            <a:pPr algn="ctr">
              <a:defRPr sz="5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Right: http://resources.schoolscience.co.uk/exxonmobil/knowl_old/2/pics/p_still.html</a:t>
            </a:r>
          </a:p>
        </p:txBody>
      </p:sp>
      <p:sp>
        <p:nvSpPr>
          <p:cNvPr id="317" name="Rectangle 2"/>
          <p:cNvSpPr txBox="1">
            <a:spLocks noGrp="1"/>
          </p:cNvSpPr>
          <p:nvPr>
            <p:ph type="title"/>
          </p:nvPr>
        </p:nvSpPr>
        <p:spPr>
          <a:xfrm>
            <a:off x="0" y="76199"/>
            <a:ext cx="9144000" cy="675219"/>
          </a:xfrm>
          <a:prstGeom prst="rect">
            <a:avLst/>
          </a:prstGeom>
        </p:spPr>
        <p:txBody>
          <a:bodyPr/>
          <a:lstStyle/>
          <a:p>
            <a:r>
              <a:t>Which provides the basis for </a:t>
            </a:r>
            <a:r>
              <a:rPr b="1">
                <a:solidFill>
                  <a:srgbClr val="FFCC00"/>
                </a:solidFill>
              </a:rPr>
              <a:t>Fractional Distillation</a:t>
            </a:r>
          </a:p>
        </p:txBody>
      </p:sp>
      <p:sp>
        <p:nvSpPr>
          <p:cNvPr id="318" name="Rectangle 3"/>
          <p:cNvSpPr txBox="1">
            <a:spLocks noGrp="1"/>
          </p:cNvSpPr>
          <p:nvPr>
            <p:ph type="body" idx="1"/>
          </p:nvPr>
        </p:nvSpPr>
        <p:spPr>
          <a:xfrm>
            <a:off x="228600" y="861487"/>
            <a:ext cx="8788400" cy="5602813"/>
          </a:xfrm>
          <a:prstGeom prst="rect">
            <a:avLst/>
          </a:prstGeom>
        </p:spPr>
        <p:txBody>
          <a:bodyPr/>
          <a:lstStyle/>
          <a:p>
            <a:pPr>
              <a:spcBef>
                <a:spcPts val="400"/>
              </a:spcBef>
              <a:tabLst>
                <a:tab pos="457200" algn="l"/>
                <a:tab pos="914400" algn="l"/>
                <a:tab pos="1371600" algn="l"/>
                <a:tab pos="1828800" algn="l"/>
                <a:tab pos="2286000" algn="l"/>
              </a:tabLst>
              <a:defRPr sz="1800"/>
            </a:pPr>
            <a:r>
              <a:t>Which is the boiling, and then selective re-condensation, of molecules</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b="1"/>
            </a:pPr>
            <a:r>
              <a:t>	Which can separate molecules of strongly differing complexity</a:t>
            </a:r>
          </a:p>
          <a:p>
            <a:pPr>
              <a:tabLst>
                <a:tab pos="457200" algn="l"/>
                <a:tab pos="914400" algn="l"/>
                <a:tab pos="1371600" algn="l"/>
                <a:tab pos="1828800" algn="l"/>
                <a:tab pos="2286000" algn="l"/>
              </a:tabLst>
              <a:defRPr sz="900" b="1"/>
            </a:pPr>
            <a:endParaRPr/>
          </a:p>
          <a:p>
            <a:pPr>
              <a:spcBef>
                <a:spcPts val="400"/>
              </a:spcBef>
              <a:tabLst>
                <a:tab pos="457200" algn="l"/>
                <a:tab pos="914400" algn="l"/>
                <a:tab pos="1371600" algn="l"/>
                <a:tab pos="1828800" algn="l"/>
                <a:tab pos="2286000" algn="l"/>
              </a:tabLst>
              <a:defRPr sz="1800" b="1"/>
            </a:pPr>
            <a:r>
              <a:t>	</a:t>
            </a:r>
            <a:r>
              <a:rPr b="0"/>
              <a:t> </a:t>
            </a:r>
            <a:r>
              <a:t>based on the differing NET strength of their Van der Waals "bonds"</a:t>
            </a:r>
            <a:r>
              <a:rPr b="0"/>
              <a:t> </a:t>
            </a:r>
          </a:p>
          <a:p>
            <a:pPr algn="ctr">
              <a:tabLst>
                <a:tab pos="457200" algn="l"/>
                <a:tab pos="914400" algn="l"/>
                <a:tab pos="1371600" algn="l"/>
                <a:tab pos="1828800" algn="l"/>
                <a:tab pos="2286000" algn="l"/>
              </a:tabLst>
              <a:defRPr sz="1400"/>
            </a:pPr>
            <a:endParaRPr b="0"/>
          </a:p>
          <a:p>
            <a:pPr>
              <a:spcBef>
                <a:spcPts val="400"/>
              </a:spcBef>
              <a:tabLst>
                <a:tab pos="457200" algn="l"/>
                <a:tab pos="914400" algn="l"/>
                <a:tab pos="1371600" algn="l"/>
                <a:tab pos="1828800" algn="l"/>
                <a:tab pos="2286000" algn="l"/>
              </a:tabLst>
              <a:defRPr sz="1800"/>
            </a:pPr>
            <a:r>
              <a:t>Which is what is going on inside about half of this oil refinery's tall ugly towers:</a:t>
            </a:r>
          </a:p>
        </p:txBody>
      </p:sp>
      <p:pic>
        <p:nvPicPr>
          <p:cNvPr id="319" name="Picture 9" descr="Picture 9"/>
          <p:cNvPicPr>
            <a:picLocks noChangeAspect="1"/>
          </p:cNvPicPr>
          <p:nvPr/>
        </p:nvPicPr>
        <p:blipFill>
          <a:blip r:embed="rId2"/>
          <a:stretch>
            <a:fillRect/>
          </a:stretch>
        </p:blipFill>
        <p:spPr>
          <a:xfrm>
            <a:off x="457200" y="3058106"/>
            <a:ext cx="5138795" cy="2890573"/>
          </a:xfrm>
          <a:prstGeom prst="rect">
            <a:avLst/>
          </a:prstGeom>
          <a:ln w="12700">
            <a:miter lim="400000"/>
          </a:ln>
        </p:spPr>
      </p:pic>
      <p:pic>
        <p:nvPicPr>
          <p:cNvPr id="320" name="Picture 11" descr="Picture 11"/>
          <p:cNvPicPr>
            <a:picLocks noChangeAspect="1"/>
          </p:cNvPicPr>
          <p:nvPr/>
        </p:nvPicPr>
        <p:blipFill>
          <a:blip r:embed="rId3"/>
          <a:stretch>
            <a:fillRect/>
          </a:stretch>
        </p:blipFill>
        <p:spPr>
          <a:xfrm>
            <a:off x="6348960" y="3068320"/>
            <a:ext cx="2006828" cy="2871471"/>
          </a:xfrm>
          <a:prstGeom prst="rect">
            <a:avLst/>
          </a:prstGeom>
          <a:ln w="12700">
            <a:miter lim="400000"/>
          </a:ln>
        </p:spPr>
      </p:pic>
      <p:sp>
        <p:nvSpPr>
          <p:cNvPr id="321" name="Straight Connector 13"/>
          <p:cNvSpPr/>
          <p:nvPr/>
        </p:nvSpPr>
        <p:spPr>
          <a:xfrm flipV="1">
            <a:off x="3749040" y="3088639"/>
            <a:ext cx="2448561" cy="701041"/>
          </a:xfrm>
          <a:prstGeom prst="line">
            <a:avLst/>
          </a:prstGeom>
          <a:solidFill>
            <a:schemeClr val="accent1"/>
          </a:solidFill>
          <a:ln w="57150">
            <a:solidFill>
              <a:srgbClr val="FFCC00"/>
            </a:solidFill>
          </a:ln>
        </p:spPr>
        <p:txBody>
          <a:bodyPr lIns="45719" rIns="45719"/>
          <a:lstStyle/>
          <a:p>
            <a:pPr>
              <a:defRPr>
                <a:solidFill>
                  <a:srgbClr val="FFFFFF"/>
                </a:solidFill>
              </a:defRPr>
            </a:pPr>
            <a:endParaRPr/>
          </a:p>
        </p:txBody>
      </p:sp>
      <p:sp>
        <p:nvSpPr>
          <p:cNvPr id="322" name="Straight Connector 14"/>
          <p:cNvSpPr/>
          <p:nvPr/>
        </p:nvSpPr>
        <p:spPr>
          <a:xfrm>
            <a:off x="3738880" y="4226559"/>
            <a:ext cx="2509520" cy="1310642"/>
          </a:xfrm>
          <a:prstGeom prst="line">
            <a:avLst/>
          </a:prstGeom>
          <a:solidFill>
            <a:schemeClr val="accent1"/>
          </a:solidFill>
          <a:ln w="57150">
            <a:solidFill>
              <a:srgbClr val="FFCC00"/>
            </a:solidFill>
          </a:ln>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Rectangle 5"/>
          <p:cNvSpPr txBox="1"/>
          <p:nvPr/>
        </p:nvSpPr>
        <p:spPr>
          <a:xfrm>
            <a:off x="0" y="6389850"/>
            <a:ext cx="88392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https://www.hcn.org/blogs/goat/los-angeles-city-council-votes-for-a-fracking-moratorium-and-hopes-california-follows-suit</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http://www.theatlantic.com/photo/2014/08/the-urban-oil-fields-of-los-angeles/100799/</a:t>
            </a:r>
          </a:p>
        </p:txBody>
      </p:sp>
      <p:sp>
        <p:nvSpPr>
          <p:cNvPr id="715" name="Rectangle 2"/>
          <p:cNvSpPr txBox="1">
            <a:spLocks noGrp="1"/>
          </p:cNvSpPr>
          <p:nvPr>
            <p:ph type="title"/>
          </p:nvPr>
        </p:nvSpPr>
        <p:spPr>
          <a:xfrm>
            <a:off x="304800" y="76199"/>
            <a:ext cx="8534400" cy="498063"/>
          </a:xfrm>
          <a:prstGeom prst="rect">
            <a:avLst/>
          </a:prstGeom>
        </p:spPr>
        <p:txBody>
          <a:bodyPr/>
          <a:lstStyle/>
          <a:p>
            <a:r>
              <a:t>Where domes are located, oil wells can be simply drilled &amp; pumped</a:t>
            </a:r>
          </a:p>
        </p:txBody>
      </p:sp>
      <p:sp>
        <p:nvSpPr>
          <p:cNvPr id="716" name="Rectangle 3"/>
          <p:cNvSpPr txBox="1">
            <a:spLocks noGrp="1"/>
          </p:cNvSpPr>
          <p:nvPr>
            <p:ph type="body" sz="quarter" idx="1"/>
          </p:nvPr>
        </p:nvSpPr>
        <p:spPr>
          <a:xfrm>
            <a:off x="228600" y="728871"/>
            <a:ext cx="8915400" cy="938694"/>
          </a:xfrm>
          <a:prstGeom prst="rect">
            <a:avLst/>
          </a:prstGeom>
        </p:spPr>
        <p:txBody>
          <a:bodyPr/>
          <a:lstStyle/>
          <a:p>
            <a:pPr>
              <a:spcBef>
                <a:spcPts val="400"/>
              </a:spcBef>
              <a:defRPr sz="1800"/>
            </a:pPr>
            <a:r>
              <a:t>Done with a </a:t>
            </a:r>
            <a:r>
              <a:rPr b="1"/>
              <a:t>bit of care, </a:t>
            </a:r>
            <a:r>
              <a:t>this can be done with surprisingly little impact,</a:t>
            </a:r>
          </a:p>
          <a:p>
            <a:pPr>
              <a:defRPr sz="700"/>
            </a:pPr>
            <a:endParaRPr/>
          </a:p>
          <a:p>
            <a:pPr>
              <a:spcBef>
                <a:spcPts val="400"/>
              </a:spcBef>
              <a:tabLst>
                <a:tab pos="508000" algn="l"/>
              </a:tabLst>
              <a:defRPr sz="1800"/>
            </a:pPr>
            <a:r>
              <a:t>	as can be seen in photos from my adoptive home state of California:</a:t>
            </a:r>
          </a:p>
        </p:txBody>
      </p:sp>
      <p:sp>
        <p:nvSpPr>
          <p:cNvPr id="717" name="Rectangle 3"/>
          <p:cNvSpPr txBox="1"/>
          <p:nvPr/>
        </p:nvSpPr>
        <p:spPr>
          <a:xfrm>
            <a:off x="1120897" y="3398966"/>
            <a:ext cx="2468218" cy="1163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Unidentified LA suburb </a:t>
            </a:r>
            <a:r>
              <a:rPr baseline="30000"/>
              <a:t>1</a:t>
            </a:r>
          </a:p>
          <a:p>
            <a:pPr algn="ct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lgn="ct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30000"/>
          </a:p>
        </p:txBody>
      </p:sp>
      <p:sp>
        <p:nvSpPr>
          <p:cNvPr id="718" name="Rectangle 3"/>
          <p:cNvSpPr txBox="1"/>
          <p:nvPr/>
        </p:nvSpPr>
        <p:spPr>
          <a:xfrm>
            <a:off x="5469830" y="3407798"/>
            <a:ext cx="2050775" cy="144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Signal Hill CA </a:t>
            </a:r>
            <a:r>
              <a:rPr baseline="30000"/>
              <a:t>2</a:t>
            </a:r>
            <a:r>
              <a:t>	</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p:txBody>
      </p:sp>
      <p:sp>
        <p:nvSpPr>
          <p:cNvPr id="719" name="Rectangle 3"/>
          <p:cNvSpPr txBox="1"/>
          <p:nvPr/>
        </p:nvSpPr>
        <p:spPr>
          <a:xfrm>
            <a:off x="1413542" y="5733501"/>
            <a:ext cx="1800089" cy="144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Placentia CA </a:t>
            </a:r>
            <a:r>
              <a:rPr baseline="30000"/>
              <a:t>2</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baseline="30000"/>
          </a:p>
        </p:txBody>
      </p:sp>
      <p:pic>
        <p:nvPicPr>
          <p:cNvPr id="720" name="Picture 13" descr="Picture 13"/>
          <p:cNvPicPr>
            <a:picLocks noChangeAspect="1"/>
          </p:cNvPicPr>
          <p:nvPr/>
        </p:nvPicPr>
        <p:blipFill>
          <a:blip r:embed="rId2"/>
          <a:stretch>
            <a:fillRect/>
          </a:stretch>
        </p:blipFill>
        <p:spPr>
          <a:xfrm>
            <a:off x="5264415" y="3982284"/>
            <a:ext cx="2671801" cy="1666054"/>
          </a:xfrm>
          <a:prstGeom prst="rect">
            <a:avLst/>
          </a:prstGeom>
          <a:ln w="12700">
            <a:miter lim="400000"/>
          </a:ln>
        </p:spPr>
      </p:pic>
      <p:sp>
        <p:nvSpPr>
          <p:cNvPr id="721" name="Rectangle 3"/>
          <p:cNvSpPr txBox="1"/>
          <p:nvPr/>
        </p:nvSpPr>
        <p:spPr>
          <a:xfrm>
            <a:off x="4108174" y="5691554"/>
            <a:ext cx="4903304" cy="172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Beverly Hills High School</a:t>
            </a:r>
          </a:p>
          <a:p>
            <a:pPr algn="ctr">
              <a:spcBef>
                <a:spcPts val="300"/>
              </a:spcBef>
              <a:defRPr sz="1600" b="0">
                <a:solidFill>
                  <a:srgbClr val="FFFFFF"/>
                </a:solidFill>
                <a:effectLst>
                  <a:outerShdw blurRad="38100" dist="38100" dir="2700000" rotWithShape="0">
                    <a:srgbClr val="000000"/>
                  </a:outerShdw>
                </a:effectLst>
                <a:latin typeface="+mj-lt"/>
                <a:ea typeface="+mj-ea"/>
                <a:cs typeface="+mj-cs"/>
                <a:sym typeface="Arial"/>
              </a:defRPr>
            </a:pPr>
            <a:r>
              <a:t>with not just pumps, but a disguised </a:t>
            </a:r>
            <a:r>
              <a:rPr b="1"/>
              <a:t>oil derrick  </a:t>
            </a:r>
            <a:r>
              <a:rPr baseline="30000"/>
              <a:t>2</a:t>
            </a:r>
            <a:r>
              <a:t>		</a:t>
            </a: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1600" b="0">
                <a:solidFill>
                  <a:srgbClr val="FFFFFF"/>
                </a:solidFill>
                <a:effectLst>
                  <a:outerShdw blurRad="38100" dist="38100" dir="2700000" rotWithShape="0">
                    <a:srgbClr val="000000"/>
                  </a:outerShdw>
                </a:effectLst>
                <a:latin typeface="+mj-lt"/>
                <a:ea typeface="+mj-ea"/>
                <a:cs typeface="+mj-cs"/>
                <a:sym typeface="Arial"/>
              </a:defRPr>
            </a:pPr>
            <a:endParaRPr/>
          </a:p>
        </p:txBody>
      </p:sp>
      <p:grpSp>
        <p:nvGrpSpPr>
          <p:cNvPr id="725" name="Group 24"/>
          <p:cNvGrpSpPr/>
          <p:nvPr/>
        </p:nvGrpSpPr>
        <p:grpSpPr>
          <a:xfrm>
            <a:off x="1033749" y="4015425"/>
            <a:ext cx="2633878" cy="1680912"/>
            <a:chOff x="0" y="0"/>
            <a:chExt cx="2633877" cy="1680910"/>
          </a:xfrm>
        </p:grpSpPr>
        <p:pic>
          <p:nvPicPr>
            <p:cNvPr id="722" name="Picture 10" descr="Picture 10"/>
            <p:cNvPicPr>
              <a:picLocks noChangeAspect="1"/>
            </p:cNvPicPr>
            <p:nvPr/>
          </p:nvPicPr>
          <p:blipFill>
            <a:blip r:embed="rId3"/>
            <a:stretch>
              <a:fillRect/>
            </a:stretch>
          </p:blipFill>
          <p:spPr>
            <a:xfrm>
              <a:off x="1004" y="0"/>
              <a:ext cx="2632874" cy="1680911"/>
            </a:xfrm>
            <a:prstGeom prst="rect">
              <a:avLst/>
            </a:prstGeom>
            <a:ln w="12700" cap="flat">
              <a:noFill/>
              <a:miter lim="400000"/>
            </a:ln>
            <a:effectLst/>
          </p:spPr>
        </p:pic>
        <p:sp>
          <p:nvSpPr>
            <p:cNvPr id="723" name="Oval 16"/>
            <p:cNvSpPr/>
            <p:nvPr/>
          </p:nvSpPr>
          <p:spPr>
            <a:xfrm>
              <a:off x="1713866" y="819397"/>
              <a:ext cx="664807" cy="466047"/>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24" name="Oval 18"/>
            <p:cNvSpPr/>
            <p:nvPr/>
          </p:nvSpPr>
          <p:spPr>
            <a:xfrm>
              <a:off x="-1" y="209830"/>
              <a:ext cx="664807" cy="466047"/>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728" name="Group 23"/>
          <p:cNvGrpSpPr/>
          <p:nvPr/>
        </p:nvGrpSpPr>
        <p:grpSpPr>
          <a:xfrm>
            <a:off x="5265501" y="1762279"/>
            <a:ext cx="2575340" cy="1598077"/>
            <a:chOff x="0" y="0"/>
            <a:chExt cx="2575339" cy="1598076"/>
          </a:xfrm>
        </p:grpSpPr>
        <p:pic>
          <p:nvPicPr>
            <p:cNvPr id="726" name="Picture 8" descr="Picture 8"/>
            <p:cNvPicPr>
              <a:picLocks noChangeAspect="1"/>
            </p:cNvPicPr>
            <p:nvPr/>
          </p:nvPicPr>
          <p:blipFill>
            <a:blip r:embed="rId4"/>
            <a:stretch>
              <a:fillRect/>
            </a:stretch>
          </p:blipFill>
          <p:spPr>
            <a:xfrm>
              <a:off x="-1" y="0"/>
              <a:ext cx="2575341" cy="1598077"/>
            </a:xfrm>
            <a:prstGeom prst="rect">
              <a:avLst/>
            </a:prstGeom>
            <a:ln w="12700" cap="flat">
              <a:noFill/>
              <a:miter lim="400000"/>
            </a:ln>
            <a:effectLst/>
          </p:spPr>
        </p:pic>
        <p:sp>
          <p:nvSpPr>
            <p:cNvPr id="727" name="Oval 19"/>
            <p:cNvSpPr/>
            <p:nvPr/>
          </p:nvSpPr>
          <p:spPr>
            <a:xfrm>
              <a:off x="1691899" y="20159"/>
              <a:ext cx="879143" cy="1022607"/>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nvGrpSpPr>
          <p:cNvPr id="732" name="Group 22"/>
          <p:cNvGrpSpPr/>
          <p:nvPr/>
        </p:nvGrpSpPr>
        <p:grpSpPr>
          <a:xfrm>
            <a:off x="1155081" y="1729597"/>
            <a:ext cx="2442712" cy="1625514"/>
            <a:chOff x="0" y="0"/>
            <a:chExt cx="2442710" cy="1625512"/>
          </a:xfrm>
        </p:grpSpPr>
        <p:pic>
          <p:nvPicPr>
            <p:cNvPr id="729" name="Picture 4" descr="Picture 4"/>
            <p:cNvPicPr>
              <a:picLocks noChangeAspect="1"/>
            </p:cNvPicPr>
            <p:nvPr/>
          </p:nvPicPr>
          <p:blipFill>
            <a:blip r:embed="rId5"/>
            <a:stretch>
              <a:fillRect/>
            </a:stretch>
          </p:blipFill>
          <p:spPr>
            <a:xfrm>
              <a:off x="0" y="0"/>
              <a:ext cx="2442711" cy="1625513"/>
            </a:xfrm>
            <a:prstGeom prst="rect">
              <a:avLst/>
            </a:prstGeom>
            <a:ln w="12700" cap="flat">
              <a:noFill/>
              <a:miter lim="400000"/>
            </a:ln>
            <a:effectLst/>
          </p:spPr>
        </p:pic>
        <p:sp>
          <p:nvSpPr>
            <p:cNvPr id="730" name="Oval 15"/>
            <p:cNvSpPr/>
            <p:nvPr/>
          </p:nvSpPr>
          <p:spPr>
            <a:xfrm>
              <a:off x="446222" y="733086"/>
              <a:ext cx="750957" cy="541131"/>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731" name="Oval 21"/>
            <p:cNvSpPr/>
            <p:nvPr/>
          </p:nvSpPr>
          <p:spPr>
            <a:xfrm>
              <a:off x="1459976" y="664626"/>
              <a:ext cx="750957" cy="541131"/>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Rectangle 5"/>
          <p:cNvSpPr txBox="1"/>
          <p:nvPr/>
        </p:nvSpPr>
        <p:spPr>
          <a:xfrm>
            <a:off x="0" y="6534521"/>
            <a:ext cx="91440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https://en.wikipedia.org/wiki/1969_Santa_Barbara_oil_spill  	     2) https://en.wikipedia.org/wiki/Deepwater_Horizon_oil_spill</a:t>
            </a:r>
          </a:p>
        </p:txBody>
      </p:sp>
      <p:sp>
        <p:nvSpPr>
          <p:cNvPr id="735" name="Rectangle 2"/>
          <p:cNvSpPr txBox="1">
            <a:spLocks noGrp="1"/>
          </p:cNvSpPr>
          <p:nvPr>
            <p:ph type="title"/>
          </p:nvPr>
        </p:nvSpPr>
        <p:spPr>
          <a:xfrm>
            <a:off x="0" y="76200"/>
            <a:ext cx="9144000" cy="533400"/>
          </a:xfrm>
          <a:prstGeom prst="rect">
            <a:avLst/>
          </a:prstGeom>
        </p:spPr>
        <p:txBody>
          <a:bodyPr/>
          <a:lstStyle/>
          <a:p>
            <a:r>
              <a:t>To </a:t>
            </a:r>
            <a:r>
              <a:rPr b="1"/>
              <a:t>REALLY</a:t>
            </a:r>
            <a:r>
              <a:t> screw-up an oil well requires an ocean + criminal negligence:</a:t>
            </a:r>
          </a:p>
        </p:txBody>
      </p:sp>
      <p:sp>
        <p:nvSpPr>
          <p:cNvPr id="736" name="Rectangle 3"/>
          <p:cNvSpPr txBox="1">
            <a:spLocks noGrp="1"/>
          </p:cNvSpPr>
          <p:nvPr>
            <p:ph type="body" sz="quarter" idx="1"/>
          </p:nvPr>
        </p:nvSpPr>
        <p:spPr>
          <a:xfrm>
            <a:off x="215354" y="704354"/>
            <a:ext cx="8928645" cy="532518"/>
          </a:xfrm>
          <a:prstGeom prst="rect">
            <a:avLst/>
          </a:prstGeom>
        </p:spPr>
        <p:txBody>
          <a:bodyPr/>
          <a:lstStyle/>
          <a:p>
            <a:pPr>
              <a:spcBef>
                <a:spcPts val="400"/>
              </a:spcBef>
              <a:defRPr sz="1800"/>
            </a:pPr>
            <a:r>
              <a:t>Santa Barbara 1969 – </a:t>
            </a:r>
            <a:r>
              <a:rPr b="1"/>
              <a:t>Then</a:t>
            </a:r>
            <a:r>
              <a:t> the worst U.S. oil spill (now #3 behind Exxon Valdez) </a:t>
            </a:r>
            <a:r>
              <a:rPr baseline="30000"/>
              <a:t>1</a:t>
            </a:r>
          </a:p>
        </p:txBody>
      </p:sp>
      <p:sp>
        <p:nvSpPr>
          <p:cNvPr id="737" name="Rectangle 3"/>
          <p:cNvSpPr txBox="1"/>
          <p:nvPr/>
        </p:nvSpPr>
        <p:spPr>
          <a:xfrm>
            <a:off x="213138" y="3595516"/>
            <a:ext cx="8763001"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British Petroleum's Deepwater Horizon 2010 – </a:t>
            </a:r>
            <a:r>
              <a:rPr b="1"/>
              <a:t>Now</a:t>
            </a:r>
            <a:r>
              <a:t> the worst U.S. oil spill </a:t>
            </a:r>
            <a:r>
              <a:rPr baseline="30000"/>
              <a:t>2</a:t>
            </a:r>
          </a:p>
        </p:txBody>
      </p:sp>
      <p:pic>
        <p:nvPicPr>
          <p:cNvPr id="738" name="Picture 13" descr="Picture 13"/>
          <p:cNvPicPr>
            <a:picLocks noChangeAspect="1"/>
          </p:cNvPicPr>
          <p:nvPr/>
        </p:nvPicPr>
        <p:blipFill>
          <a:blip r:embed="rId2"/>
          <a:srcRect l="3006" t="2063" r="3006" b="4126"/>
          <a:stretch>
            <a:fillRect/>
          </a:stretch>
        </p:blipFill>
        <p:spPr>
          <a:xfrm>
            <a:off x="2637907" y="1199053"/>
            <a:ext cx="3104661" cy="2257817"/>
          </a:xfrm>
          <a:prstGeom prst="rect">
            <a:avLst/>
          </a:prstGeom>
          <a:ln w="12700">
            <a:miter lim="400000"/>
          </a:ln>
        </p:spPr>
      </p:pic>
      <p:sp>
        <p:nvSpPr>
          <p:cNvPr id="739" name="Rectangle 5"/>
          <p:cNvSpPr txBox="1"/>
          <p:nvPr/>
        </p:nvSpPr>
        <p:spPr>
          <a:xfrm>
            <a:off x="6436123" y="1992372"/>
            <a:ext cx="2221949"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http://ediblesantabarbara.com/1969-oil-spill/	</a:t>
            </a:r>
          </a:p>
        </p:txBody>
      </p:sp>
      <p:pic>
        <p:nvPicPr>
          <p:cNvPr id="740" name="Picture 17" descr="Picture 17"/>
          <p:cNvPicPr>
            <a:picLocks noChangeAspect="1"/>
          </p:cNvPicPr>
          <p:nvPr/>
        </p:nvPicPr>
        <p:blipFill>
          <a:blip r:embed="rId3"/>
          <a:stretch>
            <a:fillRect/>
          </a:stretch>
        </p:blipFill>
        <p:spPr>
          <a:xfrm>
            <a:off x="2134150" y="4065575"/>
            <a:ext cx="4193763" cy="2358002"/>
          </a:xfrm>
          <a:prstGeom prst="rect">
            <a:avLst/>
          </a:prstGeom>
          <a:ln w="12700">
            <a:miter lim="400000"/>
          </a:ln>
        </p:spPr>
      </p:pic>
      <p:sp>
        <p:nvSpPr>
          <p:cNvPr id="741" name="Rectangle 5"/>
          <p:cNvSpPr txBox="1"/>
          <p:nvPr/>
        </p:nvSpPr>
        <p:spPr>
          <a:xfrm>
            <a:off x="6754176" y="4791856"/>
            <a:ext cx="2221949" cy="975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https://www.cnbc.com/2017/06/26/much-of-the-deepwater-horizon-oil-spill-has-disappeared-because-of-bacteria.html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Rectangle 5"/>
          <p:cNvSpPr txBox="1"/>
          <p:nvPr/>
        </p:nvSpPr>
        <p:spPr>
          <a:xfrm>
            <a:off x="4704522" y="3488322"/>
            <a:ext cx="4284869" cy="1153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a:t>
            </a:r>
            <a:r>
              <a:rPr b="1"/>
              <a:t>The Opposite of Mining – Tar Sand Steam Extraction, </a:t>
            </a:r>
            <a:r>
              <a:t>Scientific American, January 2013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Photo:  </a:t>
            </a:r>
            <a:r>
              <a:rPr b="1"/>
              <a:t>The tar sand mines of Alberta Canada</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http://priceofoil.org/2015/04/21/alberta-home-tar-sands-increasing-income-inequality/</a:t>
            </a:r>
          </a:p>
        </p:txBody>
      </p:sp>
      <p:sp>
        <p:nvSpPr>
          <p:cNvPr id="744" name="Rectangle 2"/>
          <p:cNvSpPr txBox="1">
            <a:spLocks noGrp="1"/>
          </p:cNvSpPr>
          <p:nvPr>
            <p:ph type="title"/>
          </p:nvPr>
        </p:nvSpPr>
        <p:spPr>
          <a:xfrm>
            <a:off x="304800" y="97365"/>
            <a:ext cx="8534400" cy="474134"/>
          </a:xfrm>
          <a:prstGeom prst="rect">
            <a:avLst/>
          </a:prstGeom>
        </p:spPr>
        <p:txBody>
          <a:bodyPr/>
          <a:lstStyle/>
          <a:p>
            <a:r>
              <a:t>But while normal onshore oil wells may have relatively little impact:</a:t>
            </a:r>
          </a:p>
        </p:txBody>
      </p:sp>
      <p:sp>
        <p:nvSpPr>
          <p:cNvPr id="745" name="Rectangle 3"/>
          <p:cNvSpPr txBox="1">
            <a:spLocks noGrp="1"/>
          </p:cNvSpPr>
          <p:nvPr>
            <p:ph type="body" idx="1"/>
          </p:nvPr>
        </p:nvSpPr>
        <p:spPr>
          <a:xfrm>
            <a:off x="96087" y="717280"/>
            <a:ext cx="8915398" cy="6019241"/>
          </a:xfrm>
          <a:prstGeom prst="rect">
            <a:avLst/>
          </a:prstGeom>
        </p:spPr>
        <p:txBody>
          <a:bodyPr/>
          <a:lstStyle/>
          <a:p>
            <a:pPr>
              <a:spcBef>
                <a:spcPts val="400"/>
              </a:spcBef>
              <a:tabLst>
                <a:tab pos="457200" algn="l"/>
                <a:tab pos="914400" algn="l"/>
                <a:tab pos="1371600" algn="l"/>
                <a:tab pos="1828800" algn="l"/>
                <a:tab pos="2286000" algn="l"/>
              </a:tabLst>
              <a:defRPr sz="1800" b="1">
                <a:solidFill>
                  <a:srgbClr val="FFCC00"/>
                </a:solidFill>
              </a:defRPr>
            </a:pPr>
            <a:r>
              <a:t>Things begin to change when one "gets to the bottom of the barrel"</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Or more precisely, when "lighter" more fluid oil is no longer available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To extract the remaining more viscous oil, steam must first be pumped into the wells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means that what emerges is then </a:t>
            </a:r>
            <a:r>
              <a:rPr b="1">
                <a:solidFill>
                  <a:srgbClr val="FFCC00"/>
                </a:solidFill>
              </a:rPr>
              <a:t>oil + polluted water</a:t>
            </a:r>
          </a:p>
          <a:p>
            <a:pPr>
              <a:tabLst>
                <a:tab pos="457200" algn="l"/>
                <a:tab pos="914400" algn="l"/>
                <a:tab pos="1371600" algn="l"/>
                <a:tab pos="1828800" algn="l"/>
                <a:tab pos="2286000" algn="l"/>
              </a:tabLst>
              <a:defRPr sz="800"/>
            </a:pPr>
            <a:endParaRPr b="1">
              <a:solidFill>
                <a:srgbClr val="FFCC00"/>
              </a:solidFill>
            </a:endParaRPr>
          </a:p>
          <a:p>
            <a:pPr>
              <a:spcBef>
                <a:spcPts val="400"/>
              </a:spcBef>
              <a:tabLst>
                <a:tab pos="457200" algn="l"/>
                <a:tab pos="914400" algn="l"/>
                <a:tab pos="1371600" algn="l"/>
                <a:tab pos="1828800" algn="l"/>
                <a:tab pos="2286000" algn="l"/>
              </a:tabLst>
              <a:defRPr sz="1800"/>
            </a:pPr>
            <a:r>
              <a:t>Steam plus a variant of strip mining also extracts oil from </a:t>
            </a:r>
            <a:r>
              <a:rPr b="1">
                <a:solidFill>
                  <a:srgbClr val="FFCC00"/>
                </a:solidFill>
              </a:rPr>
              <a:t>tar sands </a:t>
            </a:r>
            <a:r>
              <a:t>or </a:t>
            </a:r>
            <a:r>
              <a:rPr b="1">
                <a:solidFill>
                  <a:srgbClr val="FFCC00"/>
                </a:solidFill>
              </a:rPr>
              <a:t>oil shale </a:t>
            </a:r>
            <a:r>
              <a:rPr baseline="30000"/>
              <a:t>1</a:t>
            </a:r>
          </a:p>
          <a:p>
            <a:pPr>
              <a:tabLst>
                <a:tab pos="457200" algn="l"/>
                <a:tab pos="914400" algn="l"/>
                <a:tab pos="1371600" algn="l"/>
                <a:tab pos="1828800" algn="l"/>
                <a:tab pos="2286000" algn="l"/>
              </a:tabLst>
              <a:defRPr sz="800"/>
            </a:pPr>
            <a:endParaRPr baseline="30000"/>
          </a:p>
          <a:p>
            <a:pPr>
              <a:spcBef>
                <a:spcPts val="400"/>
              </a:spcBef>
              <a:tabLst>
                <a:tab pos="457200" algn="l"/>
                <a:tab pos="914400" algn="l"/>
                <a:tab pos="1371600" algn="l"/>
                <a:tab pos="1828800" algn="l"/>
                <a:tab pos="2286000" algn="l"/>
              </a:tabLst>
              <a:defRPr sz="1800"/>
            </a:pPr>
            <a:r>
              <a:t>	</a:t>
            </a:r>
          </a:p>
          <a:p>
            <a:pPr>
              <a:tabLst>
                <a:tab pos="457200" algn="l"/>
                <a:tab pos="914400" algn="l"/>
                <a:tab pos="1371600" algn="l"/>
                <a:tab pos="1828800" algn="l"/>
                <a:tab pos="2286000" algn="l"/>
              </a:tabLst>
              <a:defRPr sz="14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spcBef>
                <a:spcPts val="400"/>
              </a:spcBef>
              <a:tabLst>
                <a:tab pos="457200" algn="l"/>
                <a:tab pos="914400" algn="l"/>
                <a:tab pos="1371600" algn="l"/>
                <a:tab pos="1828800" algn="l"/>
                <a:tab pos="2286000" algn="l"/>
              </a:tabLst>
              <a:defRPr sz="1800"/>
            </a:pPr>
            <a:r>
              <a:t>When steam IS used, </a:t>
            </a:r>
            <a:r>
              <a:rPr b="1">
                <a:solidFill>
                  <a:srgbClr val="FFCC00"/>
                </a:solidFill>
              </a:rPr>
              <a:t>Energy Return on Invested Energy (EROI) plummets</a:t>
            </a:r>
          </a:p>
          <a:p>
            <a:pPr>
              <a:tabLst>
                <a:tab pos="457200" algn="l"/>
                <a:tab pos="914400" algn="l"/>
                <a:tab pos="1371600" algn="l"/>
                <a:tab pos="1828800" algn="l"/>
                <a:tab pos="2286000" algn="l"/>
              </a:tabLst>
              <a:defRPr sz="800"/>
            </a:pPr>
            <a:endParaRPr b="1">
              <a:solidFill>
                <a:srgbClr val="FFCC00"/>
              </a:solidFill>
            </a:endParaRPr>
          </a:p>
          <a:p>
            <a:pPr>
              <a:spcBef>
                <a:spcPts val="400"/>
              </a:spcBef>
              <a:tabLst>
                <a:tab pos="457200" algn="l"/>
                <a:tab pos="914400" algn="l"/>
                <a:tab pos="1371600" algn="l"/>
                <a:tab pos="1828800" algn="l"/>
                <a:tab pos="2286000" algn="l"/>
              </a:tabLst>
              <a:defRPr sz="1800"/>
            </a:pPr>
            <a:r>
              <a:t>	Falling from conventional oil's return ratio of ~16, to as little as 4 </a:t>
            </a:r>
          </a:p>
          <a:p>
            <a:pPr>
              <a:tabLst>
                <a:tab pos="457200" algn="l"/>
                <a:tab pos="914400" algn="l"/>
                <a:tab pos="1371600" algn="l"/>
                <a:tab pos="1828800" algn="l"/>
                <a:tab pos="2286000" algn="l"/>
              </a:tabLst>
              <a:defRPr sz="800"/>
            </a:pPr>
            <a:endParaRPr/>
          </a:p>
          <a:p>
            <a:pPr algn="ctr">
              <a:tabLst>
                <a:tab pos="457200" algn="l"/>
                <a:tab pos="914400" algn="l"/>
                <a:tab pos="1371600" algn="l"/>
                <a:tab pos="1828800" algn="l"/>
                <a:tab pos="2286000" algn="l"/>
              </a:tabLst>
            </a:pPr>
            <a:r>
              <a:t>As discussed in my </a:t>
            </a:r>
            <a:r>
              <a:rPr b="1"/>
              <a:t>Lifetime Energy Return on Energy Invested</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notes</a:t>
            </a:r>
          </a:p>
        </p:txBody>
      </p:sp>
      <p:pic>
        <p:nvPicPr>
          <p:cNvPr id="746" name="Picture 4" descr="Picture 4"/>
          <p:cNvPicPr>
            <a:picLocks noChangeAspect="1"/>
          </p:cNvPicPr>
          <p:nvPr/>
        </p:nvPicPr>
        <p:blipFill>
          <a:blip r:embed="rId5"/>
          <a:stretch>
            <a:fillRect/>
          </a:stretch>
        </p:blipFill>
        <p:spPr>
          <a:xfrm>
            <a:off x="1087773" y="3059042"/>
            <a:ext cx="3487921" cy="215265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749" name="Rectangle 2"/>
          <p:cNvSpPr txBox="1">
            <a:spLocks noGrp="1"/>
          </p:cNvSpPr>
          <p:nvPr>
            <p:ph type="title"/>
          </p:nvPr>
        </p:nvSpPr>
        <p:spPr>
          <a:xfrm>
            <a:off x="304800" y="119451"/>
            <a:ext cx="8534400" cy="474134"/>
          </a:xfrm>
          <a:prstGeom prst="rect">
            <a:avLst/>
          </a:prstGeom>
        </p:spPr>
        <p:txBody>
          <a:bodyPr/>
          <a:lstStyle>
            <a:lvl1pPr>
              <a:defRPr>
                <a:solidFill>
                  <a:srgbClr val="FFCC00"/>
                </a:solidFill>
              </a:defRPr>
            </a:lvl1pPr>
          </a:lstStyle>
          <a:p>
            <a:r>
              <a:t>Turning now to natural gas extraction (part I): Fracking</a:t>
            </a:r>
          </a:p>
        </p:txBody>
      </p:sp>
      <p:sp>
        <p:nvSpPr>
          <p:cNvPr id="750" name="Rectangle 3"/>
          <p:cNvSpPr txBox="1">
            <a:spLocks noGrp="1"/>
          </p:cNvSpPr>
          <p:nvPr>
            <p:ph type="body" idx="1"/>
          </p:nvPr>
        </p:nvSpPr>
        <p:spPr>
          <a:xfrm>
            <a:off x="96087" y="805624"/>
            <a:ext cx="9047914" cy="5602813"/>
          </a:xfrm>
          <a:prstGeom prst="rect">
            <a:avLst/>
          </a:prstGeom>
        </p:spPr>
        <p:txBody>
          <a:bodyPr/>
          <a:lstStyle/>
          <a:p>
            <a:pPr>
              <a:spcBef>
                <a:spcPts val="400"/>
              </a:spcBef>
              <a:tabLst>
                <a:tab pos="457200" algn="l"/>
                <a:tab pos="914400" algn="l"/>
                <a:tab pos="1371600" algn="l"/>
                <a:tab pos="1828800" algn="l"/>
                <a:tab pos="2286000" algn="l"/>
              </a:tabLst>
              <a:defRPr sz="1800"/>
            </a:pPr>
            <a:r>
              <a:t>The history of natural gas extraction parallels that of the previous slide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Natural gas can form with oil, and then accumulate near the same salt domes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However, the quantity of such gas is limited and now substantially depleted</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But within otherwise solid rock, natural gas may have accumulated in tiny pockets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These pockets can be so numerous that the net quantity of gas can be very large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But if pockets are not connected, that gas's extraction is near impossible</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b="1"/>
            </a:pPr>
            <a:r>
              <a:t>Hydraulic fracturing ("fracking") is a way of connecting those gas pockets:</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High pressure water is pumped down wells into gas-pocket-containing rock</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The water pressure is so high that the rock begins to shatter</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Added sand penetrates and wedges open the newly created cracks</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The water is then pumped out along with gas-containing bubbles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Rectangle 2"/>
          <p:cNvSpPr txBox="1">
            <a:spLocks noGrp="1"/>
          </p:cNvSpPr>
          <p:nvPr>
            <p:ph type="title"/>
          </p:nvPr>
        </p:nvSpPr>
        <p:spPr>
          <a:xfrm>
            <a:off x="304800" y="141538"/>
            <a:ext cx="8534400" cy="474133"/>
          </a:xfrm>
          <a:prstGeom prst="rect">
            <a:avLst/>
          </a:prstGeom>
        </p:spPr>
        <p:txBody>
          <a:bodyPr/>
          <a:lstStyle/>
          <a:p>
            <a:r>
              <a:t>If real-life fracking were this simple, its impact might be limited:</a:t>
            </a:r>
          </a:p>
        </p:txBody>
      </p:sp>
      <p:sp>
        <p:nvSpPr>
          <p:cNvPr id="753" name="Rectangle 3"/>
          <p:cNvSpPr txBox="1">
            <a:spLocks noGrp="1"/>
          </p:cNvSpPr>
          <p:nvPr>
            <p:ph type="body" idx="1"/>
          </p:nvPr>
        </p:nvSpPr>
        <p:spPr>
          <a:xfrm>
            <a:off x="107129" y="783538"/>
            <a:ext cx="9036871" cy="5897764"/>
          </a:xfrm>
          <a:prstGeom prst="rect">
            <a:avLst/>
          </a:prstGeom>
        </p:spPr>
        <p:txBody>
          <a:bodyPr/>
          <a:lstStyle/>
          <a:p>
            <a:pPr>
              <a:spcBef>
                <a:spcPts val="400"/>
              </a:spcBef>
              <a:tabLst>
                <a:tab pos="457200" algn="l"/>
                <a:tab pos="914400" algn="l"/>
                <a:tab pos="1371600" algn="l"/>
                <a:tab pos="1828800" algn="l"/>
                <a:tab pos="2286000" algn="l"/>
              </a:tabLst>
              <a:defRPr sz="1800" b="1"/>
            </a:pPr>
            <a:r>
              <a:t>Pumped back to the surface, the natural gas would just fizz out</a:t>
            </a:r>
          </a:p>
          <a:p>
            <a:pPr>
              <a:tabLst>
                <a:tab pos="457200" algn="l"/>
                <a:tab pos="914400" algn="l"/>
                <a:tab pos="1371600" algn="l"/>
                <a:tab pos="1828800" algn="l"/>
                <a:tab pos="2286000" algn="l"/>
              </a:tabLst>
              <a:defRPr sz="900" b="1"/>
            </a:pPr>
            <a:endParaRPr/>
          </a:p>
          <a:p>
            <a:pPr>
              <a:spcBef>
                <a:spcPts val="400"/>
              </a:spcBef>
              <a:tabLst>
                <a:tab pos="457200" algn="l"/>
                <a:tab pos="914400" algn="l"/>
                <a:tab pos="1371600" algn="l"/>
                <a:tab pos="1828800" algn="l"/>
                <a:tab pos="2286000" algn="l"/>
              </a:tabLst>
              <a:defRPr sz="1800" b="1"/>
            </a:pPr>
            <a:r>
              <a:t>	And the water could be recycled for use at the next fracking well</a:t>
            </a:r>
            <a:r>
              <a:rPr b="0"/>
              <a:t> </a:t>
            </a:r>
          </a:p>
          <a:p>
            <a:pPr>
              <a:tabLst>
                <a:tab pos="457200" algn="l"/>
                <a:tab pos="914400" algn="l"/>
                <a:tab pos="1371600" algn="l"/>
                <a:tab pos="1828800" algn="l"/>
                <a:tab pos="2286000" algn="l"/>
              </a:tabLst>
              <a:defRPr sz="1400"/>
            </a:pPr>
            <a:endParaRPr b="0"/>
          </a:p>
          <a:p>
            <a:pPr>
              <a:spcBef>
                <a:spcPts val="400"/>
              </a:spcBef>
              <a:tabLst>
                <a:tab pos="457200" algn="l"/>
                <a:tab pos="914400" algn="l"/>
                <a:tab pos="1371600" algn="l"/>
                <a:tab pos="1828800" algn="l"/>
                <a:tab pos="2286000" algn="l"/>
              </a:tabLst>
              <a:defRPr sz="1800"/>
            </a:pPr>
            <a:r>
              <a:t>But now the very non-specific process of fossil fuel formation strikes again:</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The rock pockets almost certainly contain hydrocarbons other than methane</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Including larger hydrocarbons kept liquid by Van der Waals bonding </a:t>
            </a:r>
          </a:p>
          <a:p>
            <a:pPr>
              <a:tabLst>
                <a:tab pos="457200" algn="l"/>
                <a:tab pos="914400" algn="l"/>
                <a:tab pos="1371600" algn="l"/>
                <a:tab pos="1828800" algn="l"/>
                <a:tab pos="2286000" algn="l"/>
              </a:tabLst>
              <a:defRPr sz="800"/>
            </a:pPr>
            <a:endParaRPr/>
          </a:p>
          <a:p>
            <a:pPr algn="ctr">
              <a:spcBef>
                <a:spcPts val="400"/>
              </a:spcBef>
              <a:tabLst>
                <a:tab pos="457200" algn="l"/>
                <a:tab pos="914400" algn="l"/>
                <a:tab pos="1371600" algn="l"/>
                <a:tab pos="1828800" algn="l"/>
                <a:tab pos="2286000" algn="l"/>
              </a:tabLst>
              <a:defRPr sz="1800" b="1">
                <a:solidFill>
                  <a:srgbClr val="FFCC00"/>
                </a:solidFill>
              </a:defRPr>
            </a:pPr>
            <a:r>
              <a:t>Smaller hydrocarbons are thus added to the exiting water</a:t>
            </a:r>
          </a:p>
          <a:p>
            <a:pPr>
              <a:tabLst>
                <a:tab pos="457200" algn="l"/>
                <a:tab pos="914400" algn="l"/>
                <a:tab pos="1371600" algn="l"/>
                <a:tab pos="1828800" algn="l"/>
                <a:tab pos="2286000" algn="l"/>
              </a:tabLst>
            </a:pPr>
            <a:endParaRPr/>
          </a:p>
          <a:p>
            <a:pPr>
              <a:spcBef>
                <a:spcPts val="400"/>
              </a:spcBef>
              <a:tabLst>
                <a:tab pos="457200" algn="l"/>
                <a:tab pos="914400" algn="l"/>
                <a:tab pos="1371600" algn="l"/>
                <a:tab pos="1828800" algn="l"/>
                <a:tab pos="2286000" algn="l"/>
              </a:tabLst>
              <a:defRPr sz="1800"/>
            </a:pPr>
            <a:r>
              <a:t>And even larger &amp; more viscous hydrocarbons can clog the sand-wedged cracks </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But by adding strong surfactants and solvents, these can be dispersed</a:t>
            </a:r>
          </a:p>
          <a:p>
            <a:pPr>
              <a:tabLst>
                <a:tab pos="457200" algn="l"/>
                <a:tab pos="914400" algn="l"/>
                <a:tab pos="1371600" algn="l"/>
                <a:tab pos="1828800" algn="l"/>
                <a:tab pos="2286000" algn="l"/>
              </a:tabLst>
              <a:defRPr sz="900" b="1">
                <a:solidFill>
                  <a:srgbClr val="FFCC00"/>
                </a:solidFill>
              </a:defRPr>
            </a:pPr>
            <a:endParaRPr/>
          </a:p>
          <a:p>
            <a:pPr algn="ctr">
              <a:spcBef>
                <a:spcPts val="400"/>
              </a:spcBef>
              <a:tabLst>
                <a:tab pos="457200" algn="l"/>
                <a:tab pos="914400" algn="l"/>
                <a:tab pos="1371600" algn="l"/>
                <a:tab pos="1828800" algn="l"/>
                <a:tab pos="2286000" algn="l"/>
              </a:tabLst>
              <a:defRPr sz="1800" b="1">
                <a:solidFill>
                  <a:srgbClr val="FFCC00"/>
                </a:solidFill>
              </a:defRPr>
            </a:pPr>
            <a:r>
              <a:t>Surfactants, solvents &amp; larger hydrocarbons are thus added to the water</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a:pPr>
            <a:r>
              <a:t>Finally, pressure-created cracks can be enlarged by further etching away the rock</a:t>
            </a:r>
          </a:p>
          <a:p>
            <a:pPr>
              <a:tabLst>
                <a:tab pos="457200" algn="l"/>
                <a:tab pos="914400" algn="l"/>
                <a:tab pos="1371600" algn="l"/>
                <a:tab pos="1828800" algn="l"/>
                <a:tab pos="2286000" algn="l"/>
              </a:tabLst>
              <a:defRPr sz="900"/>
            </a:pPr>
            <a:endParaRPr/>
          </a:p>
          <a:p>
            <a:pPr algn="ctr">
              <a:spcBef>
                <a:spcPts val="400"/>
              </a:spcBef>
              <a:tabLst>
                <a:tab pos="457200" algn="l"/>
                <a:tab pos="914400" algn="l"/>
                <a:tab pos="1371600" algn="l"/>
                <a:tab pos="1828800" algn="l"/>
                <a:tab pos="2286000" algn="l"/>
              </a:tabLst>
              <a:defRPr sz="1800" b="1">
                <a:solidFill>
                  <a:srgbClr val="FFCC00"/>
                </a:solidFill>
              </a:defRPr>
            </a:pPr>
            <a:r>
              <a:t>Acids, dissolved minerals and their impurities are thus added to the water</a:t>
            </a:r>
            <a:b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Rectangle 5"/>
          <p:cNvSpPr txBox="1"/>
          <p:nvPr/>
        </p:nvSpPr>
        <p:spPr>
          <a:xfrm>
            <a:off x="304800" y="6534521"/>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1) https://pubs.acs.org/doi/abs/10.1021/es503724k?source=cen</a:t>
            </a:r>
          </a:p>
        </p:txBody>
      </p:sp>
      <p:sp>
        <p:nvSpPr>
          <p:cNvPr id="756" name="Rectangle 2"/>
          <p:cNvSpPr txBox="1">
            <a:spLocks noGrp="1"/>
          </p:cNvSpPr>
          <p:nvPr>
            <p:ph type="title"/>
          </p:nvPr>
        </p:nvSpPr>
        <p:spPr>
          <a:xfrm>
            <a:off x="0" y="141538"/>
            <a:ext cx="9144000" cy="474133"/>
          </a:xfrm>
          <a:prstGeom prst="rect">
            <a:avLst/>
          </a:prstGeom>
        </p:spPr>
        <p:txBody>
          <a:bodyPr/>
          <a:lstStyle/>
          <a:p>
            <a:r>
              <a:t>And if that were not enough, a former student sent me a study entitled:</a:t>
            </a:r>
          </a:p>
        </p:txBody>
      </p:sp>
      <p:sp>
        <p:nvSpPr>
          <p:cNvPr id="757" name="Rectangle 3"/>
          <p:cNvSpPr txBox="1">
            <a:spLocks noGrp="1"/>
          </p:cNvSpPr>
          <p:nvPr>
            <p:ph type="body" sz="quarter" idx="1"/>
          </p:nvPr>
        </p:nvSpPr>
        <p:spPr>
          <a:xfrm>
            <a:off x="173388" y="750410"/>
            <a:ext cx="8915398" cy="1215330"/>
          </a:xfrm>
          <a:prstGeom prst="rect">
            <a:avLst/>
          </a:prstGeom>
        </p:spPr>
        <p:txBody>
          <a:bodyPr/>
          <a:lstStyle/>
          <a:p>
            <a:pPr algn="ctr">
              <a:spcBef>
                <a:spcPts val="400"/>
              </a:spcBef>
              <a:defRPr sz="1800"/>
            </a:pPr>
            <a:r>
              <a:t>"Biocides in Hydraulic Fracturing Fluids: </a:t>
            </a:r>
          </a:p>
          <a:p>
            <a:pPr algn="ctr">
              <a:spcBef>
                <a:spcPts val="400"/>
              </a:spcBef>
              <a:defRPr sz="1800"/>
            </a:pPr>
            <a:r>
              <a:t>A Critical Review of Their Usage, Mobility, Degradation, and Toxicity" </a:t>
            </a:r>
            <a:r>
              <a:rPr baseline="30000"/>
              <a:t>1</a:t>
            </a:r>
            <a:r>
              <a:t> </a:t>
            </a:r>
          </a:p>
          <a:p>
            <a:pPr>
              <a:tabLst>
                <a:tab pos="457200" algn="l"/>
                <a:tab pos="914400" algn="l"/>
                <a:tab pos="1371600" algn="l"/>
                <a:tab pos="1828800" algn="l"/>
                <a:tab pos="2286000" algn="l"/>
              </a:tabLst>
              <a:defRPr sz="900"/>
            </a:pPr>
            <a:endParaRPr/>
          </a:p>
          <a:p>
            <a:pPr algn="ctr">
              <a:tabLst>
                <a:tab pos="457200" algn="l"/>
                <a:tab pos="914400" algn="l"/>
                <a:tab pos="1371600" algn="l"/>
                <a:tab pos="1828800" algn="l"/>
                <a:tab pos="2286000" algn="l"/>
              </a:tabLst>
            </a:pPr>
            <a:r>
              <a:t>Which begins:</a:t>
            </a:r>
          </a:p>
        </p:txBody>
      </p:sp>
      <p:sp>
        <p:nvSpPr>
          <p:cNvPr id="758" name="Rectangle 3"/>
          <p:cNvSpPr txBox="1"/>
          <p:nvPr/>
        </p:nvSpPr>
        <p:spPr>
          <a:xfrm>
            <a:off x="670342" y="2018201"/>
            <a:ext cx="8153397" cy="1456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tabLst>
                <a:tab pos="4572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j-lt"/>
                <a:ea typeface="+mj-ea"/>
                <a:cs typeface="+mj-cs"/>
                <a:sym typeface="Arial"/>
              </a:defRPr>
            </a:lvl1pPr>
          </a:lstStyle>
          <a:p>
            <a:r>
              <a:t>Biocides are critical components of hydraulic fracturing (“fracking”) fluids used for unconventional shale gas development. Bacteria may cause bioclogging and inhibit gas extraction, produce toxic hydrogen sulfide, and induce corrosion leading to downhole equipment failure. The use of biocides such as glutaraldehyde and quaternary ammonium compounds has spurred a public concern and debate among regulators regarding the impact of inadvertent releases into the environment on ecosystem and human health. </a:t>
            </a:r>
          </a:p>
        </p:txBody>
      </p:sp>
      <p:sp>
        <p:nvSpPr>
          <p:cNvPr id="759" name="Rectangle 3"/>
          <p:cNvSpPr txBox="1"/>
          <p:nvPr/>
        </p:nvSpPr>
        <p:spPr>
          <a:xfrm>
            <a:off x="184431" y="4072259"/>
            <a:ext cx="8915398" cy="2240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j-lt"/>
                <a:ea typeface="+mj-ea"/>
                <a:cs typeface="+mj-cs"/>
                <a:sym typeface="Arial"/>
              </a:defRPr>
            </a:pPr>
            <a:r>
              <a:t>Bottom Line: Fracking is not just about injecting water + sand!</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j-lt"/>
                <a:ea typeface="+mj-ea"/>
                <a:cs typeface="+mj-cs"/>
                <a:sym typeface="Arial"/>
              </a:defRPr>
            </a:pPr>
            <a:r>
              <a:t>By the time it exits the wells, the working fluid is instead a witch's brew of:</a:t>
            </a:r>
          </a:p>
          <a:p>
            <a:pPr>
              <a:spcBef>
                <a:spcPts val="400"/>
              </a:spcBef>
              <a:tabLst>
                <a:tab pos="457200" algn="l"/>
                <a:tab pos="914400" algn="l"/>
                <a:tab pos="1371600" algn="l"/>
                <a:tab pos="1828800" algn="l"/>
                <a:tab pos="2286000" algn="l"/>
              </a:tabLst>
              <a:defRPr sz="1100" b="0">
                <a:solidFill>
                  <a:srgbClr val="FFFFFF"/>
                </a:solidFill>
                <a:effectLst>
                  <a:outerShdw blurRad="38100" dist="38100" dir="2700000" rotWithShape="0">
                    <a:srgbClr val="000000"/>
                  </a:outerShdw>
                </a:effectLst>
                <a:latin typeface="+mj-lt"/>
                <a:ea typeface="+mj-ea"/>
                <a:cs typeface="+mj-cs"/>
                <a:sym typeface="Arial"/>
              </a:defRPr>
            </a:pPr>
            <a:endParaRPr/>
          </a:p>
          <a:p>
            <a:pPr algn="ct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latin typeface="+mj-lt"/>
                <a:ea typeface="+mj-ea"/>
                <a:cs typeface="+mj-cs"/>
                <a:sym typeface="Arial"/>
              </a:defRPr>
            </a:pPr>
            <a:r>
              <a:t>Water + Surfactants + Solvents</a:t>
            </a:r>
            <a:endParaRPr>
              <a:solidFill>
                <a:srgbClr val="FFFFFF"/>
              </a:solidFill>
            </a:endParaRPr>
          </a:p>
          <a:p>
            <a:pPr algn="ctr">
              <a:spcBef>
                <a:spcPts val="100"/>
              </a:spcBef>
              <a:tabLst>
                <a:tab pos="457200" algn="l"/>
                <a:tab pos="914400" algn="l"/>
                <a:tab pos="1371600" algn="l"/>
                <a:tab pos="1828800" algn="l"/>
                <a:tab pos="2286000" algn="l"/>
              </a:tabLst>
              <a:defRPr sz="600">
                <a:solidFill>
                  <a:srgbClr val="FFCC00"/>
                </a:solidFill>
                <a:effectLst>
                  <a:outerShdw blurRad="38100" dist="38100" dir="2700000" rotWithShape="0">
                    <a:srgbClr val="000000"/>
                  </a:outerShdw>
                </a:effectLst>
                <a:latin typeface="+mj-lt"/>
                <a:ea typeface="+mj-ea"/>
                <a:cs typeface="+mj-cs"/>
                <a:sym typeface="Arial"/>
              </a:defRPr>
            </a:pPr>
            <a:r>
              <a:t>  </a:t>
            </a:r>
            <a:endParaRPr>
              <a:solidFill>
                <a:srgbClr val="FFFFFF"/>
              </a:solidFill>
            </a:endParaRPr>
          </a:p>
          <a:p>
            <a:pPr algn="ct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latin typeface="+mj-lt"/>
                <a:ea typeface="+mj-ea"/>
                <a:cs typeface="+mj-cs"/>
                <a:sym typeface="Arial"/>
              </a:defRPr>
            </a:pPr>
            <a:r>
              <a:t>+ Petroleum liquids and dissolved semi-liquids</a:t>
            </a:r>
            <a:endParaRPr>
              <a:solidFill>
                <a:srgbClr val="FFFFFF"/>
              </a:solidFill>
            </a:endParaRPr>
          </a:p>
          <a:p>
            <a:pPr algn="ctr">
              <a:spcBef>
                <a:spcPts val="100"/>
              </a:spcBef>
              <a:tabLst>
                <a:tab pos="457200" algn="l"/>
                <a:tab pos="914400" algn="l"/>
                <a:tab pos="1371600" algn="l"/>
                <a:tab pos="1828800" algn="l"/>
                <a:tab pos="2286000" algn="l"/>
              </a:tabLst>
              <a:defRPr sz="600">
                <a:solidFill>
                  <a:srgbClr val="FFCC00"/>
                </a:solidFill>
                <a:effectLst>
                  <a:outerShdw blurRad="38100" dist="38100" dir="2700000" rotWithShape="0">
                    <a:srgbClr val="000000"/>
                  </a:outerShdw>
                </a:effectLst>
                <a:latin typeface="+mj-lt"/>
                <a:ea typeface="+mj-ea"/>
                <a:cs typeface="+mj-cs"/>
                <a:sym typeface="Arial"/>
              </a:defRPr>
            </a:pPr>
            <a:r>
              <a:t> </a:t>
            </a:r>
            <a:endParaRPr>
              <a:solidFill>
                <a:srgbClr val="FFFFFF"/>
              </a:solidFill>
            </a:endParaRPr>
          </a:p>
          <a:p>
            <a:pPr algn="ctr">
              <a:spcBef>
                <a:spcPts val="400"/>
              </a:spcBef>
              <a:tabLst>
                <a:tab pos="457200" algn="l"/>
                <a:tab pos="914400" algn="l"/>
                <a:tab pos="1371600" algn="l"/>
                <a:tab pos="1828800" algn="l"/>
                <a:tab pos="2286000" algn="l"/>
              </a:tabLst>
              <a:defRPr>
                <a:solidFill>
                  <a:srgbClr val="FFCC00"/>
                </a:solidFill>
                <a:effectLst>
                  <a:outerShdw blurRad="38100" dist="38100" dir="2700000" rotWithShape="0">
                    <a:srgbClr val="000000"/>
                  </a:outerShdw>
                </a:effectLst>
                <a:latin typeface="+mj-lt"/>
                <a:ea typeface="+mj-ea"/>
                <a:cs typeface="+mj-cs"/>
                <a:sym typeface="Arial"/>
              </a:defRPr>
            </a:pPr>
            <a:r>
              <a:t>+ Acids + Dissolved minerals and mineral impurities + Biocides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2"/>
          <p:cNvSpPr txBox="1">
            <a:spLocks noGrp="1"/>
          </p:cNvSpPr>
          <p:nvPr>
            <p:ph type="title"/>
          </p:nvPr>
        </p:nvSpPr>
        <p:spPr>
          <a:xfrm>
            <a:off x="0" y="141538"/>
            <a:ext cx="9144000" cy="474133"/>
          </a:xfrm>
          <a:prstGeom prst="rect">
            <a:avLst/>
          </a:prstGeom>
        </p:spPr>
        <p:txBody>
          <a:bodyPr/>
          <a:lstStyle/>
          <a:p>
            <a:r>
              <a:t>A more detailed listing of fracking additives from EarthWorks.org:</a:t>
            </a:r>
          </a:p>
        </p:txBody>
      </p:sp>
      <p:pic>
        <p:nvPicPr>
          <p:cNvPr id="762" name="Picture 7" descr="Picture 7"/>
          <p:cNvPicPr>
            <a:picLocks noChangeAspect="1"/>
          </p:cNvPicPr>
          <p:nvPr/>
        </p:nvPicPr>
        <p:blipFill>
          <a:blip r:embed="rId2"/>
          <a:stretch>
            <a:fillRect/>
          </a:stretch>
        </p:blipFill>
        <p:spPr>
          <a:xfrm>
            <a:off x="144554" y="830602"/>
            <a:ext cx="8844836" cy="568257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Rectangle 2"/>
          <p:cNvSpPr txBox="1">
            <a:spLocks noGrp="1"/>
          </p:cNvSpPr>
          <p:nvPr>
            <p:ph type="title"/>
          </p:nvPr>
        </p:nvSpPr>
        <p:spPr>
          <a:xfrm>
            <a:off x="304800" y="207795"/>
            <a:ext cx="8534400" cy="474133"/>
          </a:xfrm>
          <a:prstGeom prst="rect">
            <a:avLst/>
          </a:prstGeom>
        </p:spPr>
        <p:txBody>
          <a:bodyPr/>
          <a:lstStyle/>
          <a:p>
            <a:r>
              <a:t>Based on such listings, I was stunned to learn that:</a:t>
            </a:r>
          </a:p>
        </p:txBody>
      </p:sp>
      <p:sp>
        <p:nvSpPr>
          <p:cNvPr id="765" name="Rectangle 3"/>
          <p:cNvSpPr txBox="1">
            <a:spLocks noGrp="1"/>
          </p:cNvSpPr>
          <p:nvPr>
            <p:ph type="body" idx="1"/>
          </p:nvPr>
        </p:nvSpPr>
        <p:spPr>
          <a:xfrm>
            <a:off x="228603" y="1070649"/>
            <a:ext cx="8915398" cy="5766211"/>
          </a:xfrm>
          <a:prstGeom prst="rect">
            <a:avLst/>
          </a:prstGeom>
        </p:spPr>
        <p:txBody>
          <a:bodyPr/>
          <a:lstStyle/>
          <a:p>
            <a:pPr algn="ctr">
              <a:tabLst>
                <a:tab pos="457200" algn="l"/>
                <a:tab pos="914400" algn="l"/>
                <a:tab pos="1371600" algn="l"/>
                <a:tab pos="1828800" algn="l"/>
                <a:tab pos="2286000" algn="l"/>
              </a:tabLst>
              <a:defRPr sz="1700"/>
            </a:pPr>
            <a:r>
              <a:t>Not only are fracking additives unregulated</a:t>
            </a:r>
          </a:p>
          <a:p>
            <a:pPr algn="ctr">
              <a:tabLst>
                <a:tab pos="457200" algn="l"/>
                <a:tab pos="914400" algn="l"/>
                <a:tab pos="1371600" algn="l"/>
                <a:tab pos="1828800" algn="l"/>
                <a:tab pos="2286000" algn="l"/>
              </a:tabLst>
              <a:defRPr sz="1700"/>
            </a:pPr>
            <a:endParaRPr/>
          </a:p>
          <a:p>
            <a:pPr algn="ctr">
              <a:tabLst>
                <a:tab pos="457200" algn="l"/>
                <a:tab pos="914400" algn="l"/>
                <a:tab pos="1371600" algn="l"/>
                <a:tab pos="1828800" algn="l"/>
                <a:tab pos="2286000" algn="l"/>
              </a:tabLst>
              <a:defRPr sz="1700"/>
            </a:pPr>
            <a:r>
              <a:t>But, in most locales, including on federally owned lands:</a:t>
            </a:r>
          </a:p>
          <a:p>
            <a:pPr algn="ctr">
              <a:tabLst>
                <a:tab pos="457200" algn="l"/>
                <a:tab pos="914400" algn="l"/>
                <a:tab pos="1371600" algn="l"/>
                <a:tab pos="1828800" algn="l"/>
                <a:tab pos="2286000" algn="l"/>
              </a:tabLst>
              <a:defRPr sz="1700"/>
            </a:pPr>
            <a:endParaRPr/>
          </a:p>
          <a:p>
            <a:pPr algn="ctr">
              <a:tabLst>
                <a:tab pos="457200" algn="l"/>
                <a:tab pos="914400" algn="l"/>
                <a:tab pos="1371600" algn="l"/>
                <a:tab pos="1828800" algn="l"/>
                <a:tab pos="2286000" algn="l"/>
              </a:tabLst>
              <a:defRPr sz="1700"/>
            </a:pPr>
            <a:r>
              <a:t>Fracking companies can not only add essentially anything they want,</a:t>
            </a:r>
          </a:p>
          <a:p>
            <a:pPr algn="ctr">
              <a:tabLst>
                <a:tab pos="457200" algn="l"/>
                <a:tab pos="914400" algn="l"/>
                <a:tab pos="1371600" algn="l"/>
                <a:tab pos="1828800" algn="l"/>
                <a:tab pos="2286000" algn="l"/>
              </a:tabLst>
              <a:defRPr sz="1700"/>
            </a:pPr>
            <a:endParaRPr/>
          </a:p>
          <a:p>
            <a:pPr algn="ctr">
              <a:tabLst>
                <a:tab pos="457200" algn="l"/>
                <a:tab pos="914400" algn="l"/>
                <a:tab pos="1371600" algn="l"/>
                <a:tab pos="1828800" algn="l"/>
                <a:tab pos="2286000" algn="l"/>
              </a:tabLst>
              <a:defRPr sz="1700"/>
            </a:pPr>
            <a:r>
              <a:t>but they need not disclose to the public or government WHAT they add</a:t>
            </a:r>
          </a:p>
          <a:p>
            <a:pPr algn="ctr">
              <a:tabLst>
                <a:tab pos="457200" algn="l"/>
                <a:tab pos="914400" algn="l"/>
                <a:tab pos="1371600" algn="l"/>
                <a:tab pos="1828800" algn="l"/>
                <a:tab pos="2286000" algn="l"/>
              </a:tabLst>
              <a:defRPr sz="2900"/>
            </a:pPr>
            <a:endParaRPr/>
          </a:p>
          <a:p>
            <a:pPr algn="ctr">
              <a:tabLst>
                <a:tab pos="457200" algn="l"/>
                <a:tab pos="914400" algn="l"/>
                <a:tab pos="1371600" algn="l"/>
                <a:tab pos="1828800" algn="l"/>
                <a:tab pos="2286000" algn="l"/>
              </a:tabLst>
              <a:defRPr sz="1500"/>
            </a:pPr>
            <a:endParaRPr/>
          </a:p>
          <a:p>
            <a:pPr algn="ctr">
              <a:tabLst>
                <a:tab pos="457200" algn="l"/>
                <a:tab pos="914400" algn="l"/>
                <a:tab pos="1371600" algn="l"/>
                <a:tab pos="1828800" algn="l"/>
                <a:tab pos="2286000" algn="l"/>
              </a:tabLst>
              <a:defRPr sz="1900"/>
            </a:pPr>
            <a:endParaRPr/>
          </a:p>
          <a:p>
            <a:pPr algn="ctr">
              <a:tabLst>
                <a:tab pos="457200" algn="l"/>
                <a:tab pos="914400" algn="l"/>
                <a:tab pos="1371600" algn="l"/>
                <a:tab pos="1828800" algn="l"/>
                <a:tab pos="2286000" algn="l"/>
              </a:tabLst>
              <a:defRPr sz="1900"/>
            </a:pPr>
            <a:endParaRPr/>
          </a:p>
          <a:p>
            <a:pPr algn="ctr">
              <a:tabLst>
                <a:tab pos="457200" algn="l"/>
                <a:tab pos="914400" algn="l"/>
                <a:tab pos="1371600" algn="l"/>
                <a:tab pos="1828800" algn="l"/>
                <a:tab pos="2286000" algn="l"/>
              </a:tabLst>
              <a:defRPr sz="1700"/>
            </a:pPr>
            <a:r>
              <a:t>For an exceptionally comprehensive and well-referenced primer on fracking, see:</a:t>
            </a:r>
          </a:p>
          <a:p>
            <a:pPr>
              <a:tabLst>
                <a:tab pos="457200" algn="l"/>
                <a:tab pos="914400" algn="l"/>
                <a:tab pos="1371600" algn="l"/>
                <a:tab pos="1828800" algn="l"/>
                <a:tab pos="2286000" algn="l"/>
              </a:tabLst>
              <a:defRPr sz="1000"/>
            </a:pPr>
            <a:endParaRPr/>
          </a:p>
          <a:p>
            <a:pPr algn="ctr">
              <a:tabLst>
                <a:tab pos="457200" algn="l"/>
                <a:tab pos="914400" algn="l"/>
                <a:tab pos="1371600" algn="l"/>
                <a:tab pos="1828800" algn="l"/>
                <a:tab pos="2286000" algn="l"/>
              </a:tabLst>
              <a:defRPr sz="1700" b="1"/>
            </a:pPr>
            <a:r>
              <a:t>Fracking 101 from EarthWorks.org</a:t>
            </a:r>
            <a:r>
              <a:rPr b="0"/>
              <a:t> </a:t>
            </a:r>
          </a:p>
          <a:p>
            <a:pPr algn="ctr">
              <a:tabLst>
                <a:tab pos="457200" algn="l"/>
                <a:tab pos="914400" algn="l"/>
                <a:tab pos="1371600" algn="l"/>
                <a:tab pos="1828800" algn="l"/>
                <a:tab pos="2286000" algn="l"/>
              </a:tabLst>
              <a:defRPr sz="1100"/>
            </a:pPr>
            <a:endParaRPr b="0"/>
          </a:p>
          <a:p>
            <a:pPr algn="ctr">
              <a:tabLst>
                <a:tab pos="457200" algn="l"/>
                <a:tab pos="914400" algn="l"/>
                <a:tab pos="1371600" algn="l"/>
                <a:tab pos="1828800" algn="l"/>
                <a:tab pos="2286000" algn="l"/>
              </a:tabLst>
              <a:defRPr sz="1700"/>
            </a:pPr>
            <a:r>
              <a:t>(direct </a:t>
            </a:r>
            <a:r>
              <a:rPr u="sng">
                <a:solidFill>
                  <a:srgbClr val="00CCFF"/>
                </a:solidFill>
                <a:uFill>
                  <a:solidFill>
                    <a:srgbClr val="00CCFF"/>
                  </a:solidFill>
                </a:uFill>
                <a:hlinkClick r:id="rId2"/>
              </a:rPr>
              <a:t>link</a:t>
            </a:r>
            <a:r>
              <a:t>  / also cached on the this note set's </a:t>
            </a:r>
            <a:r>
              <a:rPr u="sng">
                <a:solidFill>
                  <a:srgbClr val="00CCFF"/>
                </a:solidFill>
                <a:uFill>
                  <a:solidFill>
                    <a:srgbClr val="00CCFF"/>
                  </a:solidFill>
                </a:uFill>
                <a:hlinkClick r:id="rId3"/>
              </a:rPr>
              <a:t>Resources</a:t>
            </a:r>
            <a:r>
              <a:t> webpage)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Rectangle 5"/>
          <p:cNvSpPr txBox="1"/>
          <p:nvPr/>
        </p:nvSpPr>
        <p:spPr>
          <a:xfrm>
            <a:off x="6897743" y="4555531"/>
            <a:ext cx="2168940" cy="619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http://www.sanjuancitizens.org/fracking</a:t>
            </a:r>
          </a:p>
        </p:txBody>
      </p:sp>
      <p:sp>
        <p:nvSpPr>
          <p:cNvPr id="768" name="Rectangle 2"/>
          <p:cNvSpPr txBox="1">
            <a:spLocks noGrp="1"/>
          </p:cNvSpPr>
          <p:nvPr>
            <p:ph type="title"/>
          </p:nvPr>
        </p:nvSpPr>
        <p:spPr>
          <a:xfrm>
            <a:off x="304800" y="119451"/>
            <a:ext cx="8534400" cy="474134"/>
          </a:xfrm>
          <a:prstGeom prst="rect">
            <a:avLst/>
          </a:prstGeom>
        </p:spPr>
        <p:txBody>
          <a:bodyPr/>
          <a:lstStyle>
            <a:lvl1pPr>
              <a:defRPr>
                <a:solidFill>
                  <a:srgbClr val="FFCC00"/>
                </a:solidFill>
              </a:defRPr>
            </a:lvl1pPr>
          </a:lstStyle>
          <a:p>
            <a:r>
              <a:t>Leading to natural gas extraction (part II): Fracking fluid disposal</a:t>
            </a:r>
          </a:p>
        </p:txBody>
      </p:sp>
      <p:sp>
        <p:nvSpPr>
          <p:cNvPr id="769" name="Rectangle 3"/>
          <p:cNvSpPr txBox="1">
            <a:spLocks noGrp="1"/>
          </p:cNvSpPr>
          <p:nvPr>
            <p:ph type="body" sz="half" idx="1"/>
          </p:nvPr>
        </p:nvSpPr>
        <p:spPr>
          <a:xfrm>
            <a:off x="184431" y="772496"/>
            <a:ext cx="8915398" cy="2650989"/>
          </a:xfrm>
          <a:prstGeom prst="rect">
            <a:avLst/>
          </a:prstGeom>
        </p:spPr>
        <p:txBody>
          <a:bodyPr/>
          <a:lstStyle/>
          <a:p>
            <a:pPr>
              <a:spcBef>
                <a:spcPts val="400"/>
              </a:spcBef>
              <a:tabLst>
                <a:tab pos="457200" algn="l"/>
                <a:tab pos="914400" algn="l"/>
                <a:tab pos="1371600" algn="l"/>
                <a:tab pos="1828800" algn="l"/>
                <a:tab pos="2286000" algn="l"/>
              </a:tabLst>
              <a:defRPr sz="1800"/>
            </a:pPr>
            <a:r>
              <a:t>Given the resulting fracking fluid composition + today's "regulatory environment"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it is unsurprising that little (if any) effort is made to clean up those fluids</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The prevailing practice is to instead hide them away by pumping them down either:</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Depleted fracking wells OR Depleted oil wells</a:t>
            </a:r>
          </a:p>
          <a:p>
            <a:pPr>
              <a:tabLst>
                <a:tab pos="457200" algn="l"/>
                <a:tab pos="914400" algn="l"/>
                <a:tab pos="1371600" algn="l"/>
                <a:tab pos="1828800" algn="l"/>
                <a:tab pos="2286000" algn="l"/>
              </a:tabLst>
              <a:defRPr sz="1100"/>
            </a:pPr>
            <a:endParaRPr/>
          </a:p>
          <a:p>
            <a:pPr>
              <a:spcBef>
                <a:spcPts val="400"/>
              </a:spcBef>
              <a:tabLst>
                <a:tab pos="457200" algn="l"/>
                <a:tab pos="914400" algn="l"/>
                <a:tab pos="1371600" algn="l"/>
                <a:tab pos="1828800" algn="l"/>
                <a:tab pos="2286000" algn="l"/>
              </a:tabLst>
              <a:defRPr sz="1800"/>
            </a:pPr>
            <a:r>
              <a:t>Where it is hoped that they will: </a:t>
            </a:r>
            <a:r>
              <a:rPr b="1">
                <a:latin typeface="Tahoma"/>
                <a:ea typeface="Tahoma"/>
                <a:cs typeface="Tahoma"/>
                <a:sym typeface="Tahoma"/>
              </a:rPr>
              <a:t>1) Stay put  </a:t>
            </a:r>
            <a:r>
              <a:t>and </a:t>
            </a:r>
            <a:r>
              <a:rPr b="1">
                <a:latin typeface="Tahoma"/>
                <a:ea typeface="Tahoma"/>
                <a:cs typeface="Tahoma"/>
                <a:sym typeface="Tahoma"/>
              </a:rPr>
              <a:t>2) Cause no further damage</a:t>
            </a:r>
          </a:p>
        </p:txBody>
      </p:sp>
      <p:pic>
        <p:nvPicPr>
          <p:cNvPr id="770" name="Picture 5" descr="Picture 5"/>
          <p:cNvPicPr>
            <a:picLocks noChangeAspect="1"/>
          </p:cNvPicPr>
          <p:nvPr/>
        </p:nvPicPr>
        <p:blipFill>
          <a:blip r:embed="rId2"/>
          <a:stretch>
            <a:fillRect/>
          </a:stretch>
        </p:blipFill>
        <p:spPr>
          <a:xfrm>
            <a:off x="2057707" y="3368290"/>
            <a:ext cx="4835511" cy="33240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http://modernsurvivalblog.com/retreat-living/united-states-aquifer-locations/</a:t>
            </a:r>
          </a:p>
        </p:txBody>
      </p:sp>
      <p:sp>
        <p:nvSpPr>
          <p:cNvPr id="773" name="Rectangle 2"/>
          <p:cNvSpPr txBox="1">
            <a:spLocks noGrp="1"/>
          </p:cNvSpPr>
          <p:nvPr>
            <p:ph type="title"/>
          </p:nvPr>
        </p:nvSpPr>
        <p:spPr>
          <a:xfrm>
            <a:off x="304800" y="76200"/>
            <a:ext cx="8534400" cy="533400"/>
          </a:xfrm>
          <a:prstGeom prst="rect">
            <a:avLst/>
          </a:prstGeom>
        </p:spPr>
        <p:txBody>
          <a:bodyPr/>
          <a:lstStyle/>
          <a:p>
            <a:r>
              <a:t>Challenging such hopes is the existence of </a:t>
            </a:r>
            <a:r>
              <a:rPr b="1">
                <a:solidFill>
                  <a:srgbClr val="FFCC00"/>
                </a:solidFill>
              </a:rPr>
              <a:t>aquifers</a:t>
            </a:r>
            <a:r>
              <a:t>:</a:t>
            </a:r>
          </a:p>
        </p:txBody>
      </p:sp>
      <p:sp>
        <p:nvSpPr>
          <p:cNvPr id="774" name="Rectangle 3"/>
          <p:cNvSpPr txBox="1">
            <a:spLocks noGrp="1"/>
          </p:cNvSpPr>
          <p:nvPr>
            <p:ph type="body" idx="1"/>
          </p:nvPr>
        </p:nvSpPr>
        <p:spPr>
          <a:xfrm>
            <a:off x="173384" y="685800"/>
            <a:ext cx="8915401" cy="5829852"/>
          </a:xfrm>
          <a:prstGeom prst="rect">
            <a:avLst/>
          </a:prstGeom>
        </p:spPr>
        <p:txBody>
          <a:bodyPr/>
          <a:lstStyle/>
          <a:p>
            <a:pPr>
              <a:spcBef>
                <a:spcPts val="400"/>
              </a:spcBef>
              <a:tabLst>
                <a:tab pos="444500" algn="l"/>
                <a:tab pos="914400" algn="l"/>
              </a:tabLst>
              <a:defRPr sz="1800"/>
            </a:pPr>
            <a:r>
              <a:t>Which are huge broad swaths of buried, naturally porous rock</a:t>
            </a:r>
          </a:p>
          <a:p>
            <a:pPr>
              <a:tabLst>
                <a:tab pos="444500" algn="l"/>
                <a:tab pos="914400" algn="l"/>
              </a:tabLst>
              <a:defRPr sz="800"/>
            </a:pPr>
            <a:endParaRPr/>
          </a:p>
          <a:p>
            <a:pPr>
              <a:spcBef>
                <a:spcPts val="400"/>
              </a:spcBef>
              <a:tabLst>
                <a:tab pos="444500" algn="l"/>
                <a:tab pos="914400" algn="l"/>
              </a:tabLst>
              <a:defRPr sz="1800"/>
            </a:pPr>
            <a:r>
              <a:t>	into which, over many thousands of years, water has percolated creating</a:t>
            </a:r>
          </a:p>
          <a:p>
            <a:pPr>
              <a:tabLst>
                <a:tab pos="444500" algn="l"/>
                <a:tab pos="914400" algn="l"/>
              </a:tabLst>
              <a:defRPr sz="800"/>
            </a:pPr>
            <a:endParaRPr/>
          </a:p>
          <a:p>
            <a:pPr>
              <a:spcBef>
                <a:spcPts val="400"/>
              </a:spcBef>
              <a:tabLst>
                <a:tab pos="444500" algn="l"/>
                <a:tab pos="914400" algn="l"/>
              </a:tabLst>
              <a:defRPr sz="1800"/>
            </a:pPr>
            <a:r>
              <a:t>   		vast "underground lakes" </a:t>
            </a:r>
            <a:r>
              <a:rPr b="1"/>
              <a:t>supplying our drinking &amp; farm water wells</a:t>
            </a:r>
          </a:p>
          <a:p>
            <a:pPr>
              <a:defRPr sz="1800" b="1"/>
            </a:pPr>
            <a:endParaRPr b="1"/>
          </a:p>
          <a:p>
            <a:pPr>
              <a:defRPr sz="1800" b="1"/>
            </a:pPr>
            <a:endParaRPr b="1"/>
          </a:p>
          <a:p>
            <a:pPr>
              <a:defRPr sz="1800" b="1"/>
            </a:pPr>
            <a:endParaRPr b="1"/>
          </a:p>
          <a:p>
            <a:pPr>
              <a:defRPr sz="1800" b="1"/>
            </a:pPr>
            <a:endParaRPr b="1"/>
          </a:p>
          <a:p>
            <a:pPr>
              <a:defRPr sz="1800" b="1"/>
            </a:pPr>
            <a:endParaRPr b="1"/>
          </a:p>
          <a:p>
            <a:pPr>
              <a:defRPr sz="1800" b="1"/>
            </a:pPr>
            <a:endParaRPr b="1"/>
          </a:p>
          <a:p>
            <a:pPr>
              <a:defRPr sz="1800" b="1"/>
            </a:pPr>
            <a:endParaRPr b="1"/>
          </a:p>
          <a:p>
            <a:pPr>
              <a:defRPr sz="1800" b="1"/>
            </a:pPr>
            <a:endParaRPr b="1"/>
          </a:p>
          <a:p>
            <a:pPr>
              <a:defRPr sz="1800" b="1"/>
            </a:pPr>
            <a:endParaRPr b="1"/>
          </a:p>
          <a:p>
            <a:pPr>
              <a:defRPr sz="1800" b="1"/>
            </a:pPr>
            <a:endParaRPr b="1"/>
          </a:p>
          <a:p>
            <a:pPr>
              <a:defRPr sz="1400" b="1"/>
            </a:pPr>
            <a:endParaRPr b="1"/>
          </a:p>
          <a:p>
            <a:pPr>
              <a:defRPr sz="1800" b="1"/>
            </a:pPr>
            <a:endParaRPr b="1"/>
          </a:p>
          <a:p>
            <a:pPr>
              <a:defRPr sz="1800" b="1"/>
            </a:pPr>
            <a:endParaRPr b="1"/>
          </a:p>
          <a:p>
            <a:pPr algn="ctr">
              <a:spcBef>
                <a:spcPts val="400"/>
              </a:spcBef>
              <a:defRPr sz="1800" b="1">
                <a:solidFill>
                  <a:srgbClr val="FFCC00"/>
                </a:solidFill>
              </a:defRPr>
            </a:pPr>
            <a:r>
              <a:t>Aquifers could widely disperse any fracking fluids leaking into them </a:t>
            </a:r>
          </a:p>
        </p:txBody>
      </p:sp>
      <p:pic>
        <p:nvPicPr>
          <p:cNvPr id="775" name="Picture 4" descr="Picture 4"/>
          <p:cNvPicPr>
            <a:picLocks noChangeAspect="1"/>
          </p:cNvPicPr>
          <p:nvPr/>
        </p:nvPicPr>
        <p:blipFill>
          <a:blip r:embed="rId2"/>
          <a:stretch>
            <a:fillRect/>
          </a:stretch>
        </p:blipFill>
        <p:spPr>
          <a:xfrm>
            <a:off x="1632228" y="2153487"/>
            <a:ext cx="5899425" cy="368852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5"/>
          <p:cNvSpPr txBox="1"/>
          <p:nvPr/>
        </p:nvSpPr>
        <p:spPr>
          <a:xfrm>
            <a:off x="1229360" y="5425980"/>
            <a:ext cx="3058161"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http://www.emec.com.eg/products-services/production-chemicals/oil-refinery-chemicals</a:t>
            </a:r>
          </a:p>
        </p:txBody>
      </p:sp>
      <p:sp>
        <p:nvSpPr>
          <p:cNvPr id="325" name="Rectangle 2"/>
          <p:cNvSpPr txBox="1">
            <a:spLocks noGrp="1"/>
          </p:cNvSpPr>
          <p:nvPr>
            <p:ph type="title"/>
          </p:nvPr>
        </p:nvSpPr>
        <p:spPr>
          <a:xfrm>
            <a:off x="304800" y="116841"/>
            <a:ext cx="8534400" cy="370841"/>
          </a:xfrm>
          <a:prstGeom prst="rect">
            <a:avLst/>
          </a:prstGeom>
        </p:spPr>
        <p:txBody>
          <a:bodyPr/>
          <a:lstStyle/>
          <a:p>
            <a:r>
              <a:t>Explained schematically:</a:t>
            </a:r>
          </a:p>
        </p:txBody>
      </p:sp>
      <p:sp>
        <p:nvSpPr>
          <p:cNvPr id="326" name="Rectangle 3"/>
          <p:cNvSpPr txBox="1">
            <a:spLocks noGrp="1"/>
          </p:cNvSpPr>
          <p:nvPr>
            <p:ph type="body" idx="1"/>
          </p:nvPr>
        </p:nvSpPr>
        <p:spPr>
          <a:xfrm>
            <a:off x="228600" y="698927"/>
            <a:ext cx="8788400" cy="5602813"/>
          </a:xfrm>
          <a:prstGeom prst="rect">
            <a:avLst/>
          </a:prstGeom>
        </p:spPr>
        <p:txBody>
          <a:bodyPr/>
          <a:lstStyle/>
          <a:p>
            <a:pPr>
              <a:spcBef>
                <a:spcPts val="400"/>
              </a:spcBef>
              <a:tabLst>
                <a:tab pos="457200" algn="l"/>
                <a:tab pos="914400" algn="l"/>
                <a:tab pos="1371600" algn="l"/>
                <a:tab pos="1828800" algn="l"/>
                <a:tab pos="2286000" algn="l"/>
              </a:tabLst>
              <a:defRPr sz="1800" b="1"/>
            </a:pPr>
            <a:r>
              <a:t>LEFT:  </a:t>
            </a:r>
            <a:r>
              <a:rPr b="0"/>
              <a:t>Crude (raw) oil is heated in a furnace (its smokestack =&gt; the other towers)</a:t>
            </a:r>
          </a:p>
          <a:p>
            <a:pPr>
              <a:tabLst>
                <a:tab pos="457200" algn="l"/>
                <a:tab pos="914400" algn="l"/>
                <a:tab pos="1371600" algn="l"/>
                <a:tab pos="1828800" algn="l"/>
                <a:tab pos="2286000" algn="l"/>
              </a:tabLst>
              <a:defRPr sz="800"/>
            </a:pPr>
            <a:endParaRPr b="0"/>
          </a:p>
          <a:p>
            <a:pPr>
              <a:spcBef>
                <a:spcPts val="400"/>
              </a:spcBef>
              <a:tabLst>
                <a:tab pos="457200" algn="l"/>
                <a:tab pos="914400" algn="l"/>
                <a:tab pos="1371600" algn="l"/>
                <a:tab pos="1828800" algn="l"/>
                <a:tab pos="2286000" algn="l"/>
              </a:tabLst>
              <a:defRPr sz="1800"/>
            </a:pPr>
            <a:r>
              <a:t>	More complex molecules remain liquid due to stronger Van der Waals bonding</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Less complex molecules vaporize due to their weaker Van der Waals bonding</a:t>
            </a:r>
          </a:p>
          <a:p>
            <a:pPr>
              <a:tabLst>
                <a:tab pos="457200" algn="l"/>
                <a:tab pos="914400" algn="l"/>
                <a:tab pos="1371600" algn="l"/>
                <a:tab pos="1828800" algn="l"/>
                <a:tab pos="2286000" algn="l"/>
              </a:tabLst>
              <a:defRPr sz="1400"/>
            </a:pPr>
            <a:endParaRPr/>
          </a:p>
          <a:p>
            <a:pPr>
              <a:spcBef>
                <a:spcPts val="400"/>
              </a:spcBef>
              <a:tabLst>
                <a:tab pos="457200" algn="l"/>
                <a:tab pos="914400" algn="l"/>
                <a:tab pos="1371600" algn="l"/>
                <a:tab pos="1828800" algn="l"/>
                <a:tab pos="2286000" algn="l"/>
              </a:tabLst>
              <a:defRPr sz="1800" b="1"/>
            </a:pPr>
            <a:r>
              <a:t>RIGHT:  </a:t>
            </a:r>
            <a:r>
              <a:rPr b="0"/>
              <a:t>Vapors and hot liquids are driven into the </a:t>
            </a:r>
            <a:r>
              <a:rPr b="0">
                <a:solidFill>
                  <a:srgbClr val="FFCC00"/>
                </a:solidFill>
              </a:rPr>
              <a:t>fractional distillation tower</a:t>
            </a:r>
          </a:p>
          <a:p>
            <a:pPr>
              <a:tabLst>
                <a:tab pos="457200" algn="l"/>
                <a:tab pos="914400" algn="l"/>
                <a:tab pos="1371600" algn="l"/>
                <a:tab pos="1828800" algn="l"/>
                <a:tab pos="2286000" algn="l"/>
              </a:tabLst>
              <a:defRPr sz="1000"/>
            </a:pPr>
            <a:endParaRPr b="0">
              <a:solidFill>
                <a:srgbClr val="FFCC00"/>
              </a:solidFill>
            </a:endParaRPr>
          </a:p>
          <a:p>
            <a:pPr>
              <a:spcBef>
                <a:spcPts val="400"/>
              </a:spcBef>
              <a:tabLst>
                <a:tab pos="457200" algn="l"/>
                <a:tab pos="914400" algn="l"/>
                <a:tab pos="1371600" algn="l"/>
                <a:tab pos="1828800" algn="l"/>
                <a:tab pos="2286000" algn="l"/>
              </a:tabLst>
              <a:defRPr sz="1800"/>
            </a:pPr>
            <a:r>
              <a:t>	</a:t>
            </a:r>
            <a:r>
              <a:rPr b="1"/>
              <a:t>Liquids </a:t>
            </a:r>
            <a:r>
              <a:t>fall to the bottom and are collected</a:t>
            </a:r>
          </a:p>
          <a:p>
            <a:pPr>
              <a:tabLst>
                <a:tab pos="457200" algn="l"/>
                <a:tab pos="914400" algn="l"/>
                <a:tab pos="1371600" algn="l"/>
                <a:tab pos="1828800" algn="l"/>
                <a:tab pos="2286000" algn="l"/>
              </a:tabLst>
              <a:defRPr sz="1000"/>
            </a:pPr>
            <a:endParaRPr/>
          </a:p>
          <a:p>
            <a:pPr>
              <a:spcBef>
                <a:spcPts val="400"/>
              </a:spcBef>
              <a:tabLst>
                <a:tab pos="457200" algn="l"/>
                <a:tab pos="914400" algn="l"/>
                <a:tab pos="1371600" algn="l"/>
                <a:tab pos="1828800" algn="l"/>
                <a:tab pos="2286000" algn="l"/>
              </a:tabLst>
              <a:defRPr sz="1800"/>
            </a:pPr>
            <a:r>
              <a:t>	</a:t>
            </a:r>
            <a:r>
              <a:rPr b="1"/>
              <a:t>Vapors</a:t>
            </a:r>
            <a:r>
              <a:t> are driven up through openings in a series of stacked shelves ("trays")</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which are progressively cooler based on their</a:t>
            </a:r>
          </a:p>
          <a:p>
            <a:pPr>
              <a:tabLst>
                <a:tab pos="457200" algn="l"/>
                <a:tab pos="914400" algn="l"/>
                <a:tab pos="1371600" algn="l"/>
                <a:tab pos="1828800" algn="l"/>
                <a:tab pos="2286000" algn="l"/>
              </a:tabLst>
              <a:defRPr sz="900"/>
            </a:pPr>
            <a:endParaRPr/>
          </a:p>
          <a:p>
            <a:pPr>
              <a:spcBef>
                <a:spcPts val="400"/>
              </a:spcBef>
              <a:tabLst>
                <a:tab pos="457200" algn="l"/>
                <a:tab pos="914400" algn="l"/>
                <a:tab pos="1371600" algn="l"/>
                <a:tab pos="1828800" algn="l"/>
                <a:tab pos="2286000" algn="l"/>
              </a:tabLst>
              <a:defRPr sz="1800"/>
            </a:pPr>
            <a:r>
              <a:t>			increasing separation from the furnace</a:t>
            </a:r>
          </a:p>
        </p:txBody>
      </p:sp>
      <p:pic>
        <p:nvPicPr>
          <p:cNvPr id="327" name="Picture 4" descr="Picture 4"/>
          <p:cNvPicPr>
            <a:picLocks noChangeAspect="1"/>
          </p:cNvPicPr>
          <p:nvPr/>
        </p:nvPicPr>
        <p:blipFill>
          <a:blip r:embed="rId2"/>
          <a:stretch>
            <a:fillRect/>
          </a:stretch>
        </p:blipFill>
        <p:spPr>
          <a:xfrm>
            <a:off x="6024879" y="3805549"/>
            <a:ext cx="2966720" cy="29102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Rectangle 5"/>
          <p:cNvSpPr txBox="1"/>
          <p:nvPr/>
        </p:nvSpPr>
        <p:spPr>
          <a:xfrm>
            <a:off x="0" y="6458186"/>
            <a:ext cx="9144000" cy="36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1a) https://www.washingtonpost.com/news/energy-environment/wp/2017/12...of-low-birth-weight-babies-new-study-says/?utm_term=.93264ed472b6</a:t>
            </a:r>
            <a:endParaRPr sz="1200">
              <a:solidFill>
                <a:srgbClr val="E5FFFF"/>
              </a:solidFill>
            </a:endParaRPr>
          </a:p>
          <a:p>
            <a:pPr algn="ctr">
              <a:defRPr sz="1000" b="0" i="1">
                <a:solidFill>
                  <a:schemeClr val="accent1"/>
                </a:solidFill>
                <a:effectLst>
                  <a:outerShdw blurRad="38100" dist="38100" dir="2700000" rotWithShape="0">
                    <a:srgbClr val="000000"/>
                  </a:outerShdw>
                </a:effectLst>
                <a:latin typeface="+mj-lt"/>
                <a:ea typeface="+mj-ea"/>
                <a:cs typeface="+mj-cs"/>
                <a:sym typeface="Arial"/>
              </a:defRPr>
            </a:pPr>
            <a:r>
              <a:t>1b) http://advances.sciencemag.org/content/3/12/e1603021  </a:t>
            </a:r>
          </a:p>
        </p:txBody>
      </p:sp>
      <p:sp>
        <p:nvSpPr>
          <p:cNvPr id="778" name="Rectangle 2"/>
          <p:cNvSpPr txBox="1">
            <a:spLocks noGrp="1"/>
          </p:cNvSpPr>
          <p:nvPr>
            <p:ph type="title"/>
          </p:nvPr>
        </p:nvSpPr>
        <p:spPr>
          <a:xfrm>
            <a:off x="33128" y="87243"/>
            <a:ext cx="8901046" cy="531191"/>
          </a:xfrm>
          <a:prstGeom prst="rect">
            <a:avLst/>
          </a:prstGeom>
        </p:spPr>
        <p:txBody>
          <a:bodyPr/>
          <a:lstStyle/>
          <a:p>
            <a:r>
              <a:t>Then note the geographical overlap of aquifers with fracking locales:</a:t>
            </a:r>
          </a:p>
        </p:txBody>
      </p:sp>
      <p:sp>
        <p:nvSpPr>
          <p:cNvPr id="779" name="Rectangle 3"/>
          <p:cNvSpPr txBox="1">
            <a:spLocks noGrp="1"/>
          </p:cNvSpPr>
          <p:nvPr>
            <p:ph type="body" sz="half" idx="1"/>
          </p:nvPr>
        </p:nvSpPr>
        <p:spPr>
          <a:xfrm>
            <a:off x="118167" y="4570941"/>
            <a:ext cx="8970617" cy="1878451"/>
          </a:xfrm>
          <a:prstGeom prst="rect">
            <a:avLst/>
          </a:prstGeom>
        </p:spPr>
        <p:txBody>
          <a:bodyPr/>
          <a:lstStyle/>
          <a:p>
            <a:pPr>
              <a:spcBef>
                <a:spcPts val="400"/>
              </a:spcBef>
              <a:tabLst>
                <a:tab pos="444500" algn="l"/>
                <a:tab pos="914400" algn="l"/>
                <a:tab pos="1358900" algn="l"/>
              </a:tabLst>
              <a:defRPr sz="1800"/>
            </a:pPr>
            <a:r>
              <a:t>Fracking groundwater pollution is already documented in Montana &amp; Pennsylvania</a:t>
            </a:r>
          </a:p>
          <a:p>
            <a:pPr>
              <a:tabLst>
                <a:tab pos="444500" algn="l"/>
                <a:tab pos="914400" algn="l"/>
                <a:tab pos="1358900" algn="l"/>
              </a:tabLst>
              <a:defRPr sz="800"/>
            </a:pPr>
            <a:endParaRPr/>
          </a:p>
          <a:p>
            <a:pPr>
              <a:spcBef>
                <a:spcPts val="400"/>
              </a:spcBef>
              <a:tabLst>
                <a:tab pos="444500" algn="l"/>
                <a:tab pos="914400" algn="l"/>
                <a:tab pos="1358900" algn="l"/>
              </a:tabLst>
              <a:defRPr sz="1800"/>
            </a:pPr>
            <a:r>
              <a:t>	While being very </a:t>
            </a:r>
            <a:r>
              <a:rPr b="1"/>
              <a:t>strongly</a:t>
            </a:r>
            <a:r>
              <a:t> suspected elsewhere</a:t>
            </a:r>
          </a:p>
          <a:p>
            <a:pPr>
              <a:tabLst>
                <a:tab pos="444500" algn="l"/>
                <a:tab pos="914400" algn="l"/>
                <a:tab pos="1358900" algn="l"/>
              </a:tabLst>
              <a:defRPr sz="900"/>
            </a:pPr>
            <a:endParaRPr/>
          </a:p>
          <a:p>
            <a:pPr>
              <a:spcBef>
                <a:spcPts val="400"/>
              </a:spcBef>
              <a:tabLst>
                <a:tab pos="444500" algn="l"/>
                <a:tab pos="914400" algn="l"/>
                <a:tab pos="1358900" algn="l"/>
              </a:tabLst>
              <a:defRPr sz="1800"/>
            </a:pPr>
            <a:r>
              <a:t>And a 5-year study already shows that mothers living within ½ mile of fracking sites</a:t>
            </a:r>
          </a:p>
          <a:p>
            <a:pPr>
              <a:tabLst>
                <a:tab pos="444500" algn="l"/>
                <a:tab pos="914400" algn="l"/>
                <a:tab pos="1358900" algn="l"/>
              </a:tabLst>
              <a:defRPr sz="700"/>
            </a:pPr>
            <a:endParaRPr/>
          </a:p>
          <a:p>
            <a:pPr>
              <a:spcBef>
                <a:spcPts val="400"/>
              </a:spcBef>
              <a:tabLst>
                <a:tab pos="444500" algn="l"/>
                <a:tab pos="914400" algn="l"/>
                <a:tab pos="1358900" algn="l"/>
              </a:tabLst>
              <a:defRPr sz="1800"/>
            </a:pPr>
            <a:r>
              <a:t>	are 25% more likely to have low birth weight babies than those 2 miles away </a:t>
            </a:r>
            <a:r>
              <a:rPr baseline="30000"/>
              <a:t>1</a:t>
            </a:r>
            <a:r>
              <a:t> </a:t>
            </a:r>
          </a:p>
        </p:txBody>
      </p:sp>
      <p:pic>
        <p:nvPicPr>
          <p:cNvPr id="780" name="Picture 4" descr="Picture 4"/>
          <p:cNvPicPr>
            <a:picLocks noChangeAspect="1"/>
          </p:cNvPicPr>
          <p:nvPr/>
        </p:nvPicPr>
        <p:blipFill>
          <a:blip r:embed="rId2"/>
          <a:stretch>
            <a:fillRect/>
          </a:stretch>
        </p:blipFill>
        <p:spPr>
          <a:xfrm>
            <a:off x="1616202" y="710122"/>
            <a:ext cx="5838137" cy="3768252"/>
          </a:xfrm>
          <a:prstGeom prst="rect">
            <a:avLst/>
          </a:prstGeom>
          <a:ln w="12700">
            <a:miter lim="400000"/>
          </a:ln>
        </p:spPr>
      </p:pic>
      <p:sp>
        <p:nvSpPr>
          <p:cNvPr id="781" name="Rectangle 5"/>
          <p:cNvSpPr txBox="1"/>
          <p:nvPr/>
        </p:nvSpPr>
        <p:spPr>
          <a:xfrm rot="16200000">
            <a:off x="6103477" y="2865508"/>
            <a:ext cx="5647452" cy="239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100" b="0" i="1">
                <a:solidFill>
                  <a:schemeClr val="accent1"/>
                </a:solidFill>
                <a:effectLst>
                  <a:outerShdw blurRad="38100" dist="38100" dir="2700000" rotWithShape="0">
                    <a:srgbClr val="000000"/>
                  </a:outerShdw>
                </a:effectLst>
                <a:latin typeface="+mj-lt"/>
                <a:ea typeface="+mj-ea"/>
                <a:cs typeface="+mj-cs"/>
                <a:sym typeface="Arial"/>
              </a:defRPr>
            </a:lvl1pPr>
          </a:lstStyle>
          <a:p>
            <a:r>
              <a:t>Map: https://fracfocus.org/hydraulic-fracturing-how-it-works/hydraulic-fracturing-process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Rectangle 5"/>
          <p:cNvSpPr txBox="1"/>
          <p:nvPr/>
        </p:nvSpPr>
        <p:spPr>
          <a:xfrm rot="16200000">
            <a:off x="6214764" y="3237444"/>
            <a:ext cx="5298664"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Map: http://www.eia.gov/analysis/studies/usshalegas/</a:t>
            </a:r>
          </a:p>
        </p:txBody>
      </p:sp>
      <p:sp>
        <p:nvSpPr>
          <p:cNvPr id="784" name="Rectangle 3"/>
          <p:cNvSpPr txBox="1"/>
          <p:nvPr/>
        </p:nvSpPr>
        <p:spPr>
          <a:xfrm>
            <a:off x="228600" y="704583"/>
            <a:ext cx="8915400" cy="5857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t>This EIA map shows where fracking "may soon be coming to a place near you"</a:t>
            </a: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9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sz="24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defRPr b="0">
                <a:solidFill>
                  <a:srgbClr val="FFCC00"/>
                </a:solidFill>
                <a:effectLst>
                  <a:outerShdw blurRad="38100" dist="38100" dir="2700000" rotWithShape="0">
                    <a:srgbClr val="000000"/>
                  </a:outerShdw>
                </a:effectLst>
                <a:latin typeface="+mj-lt"/>
                <a:ea typeface="+mj-ea"/>
                <a:cs typeface="+mj-cs"/>
                <a:sym typeface="Arial"/>
              </a:defRPr>
            </a:pPr>
            <a:r>
              <a:t>Meaning that major segments of our population may soon be guinea pigs </a:t>
            </a:r>
            <a:endParaRPr>
              <a:solidFill>
                <a:srgbClr val="FFFFFF"/>
              </a:solidFill>
            </a:endParaRPr>
          </a:p>
          <a:p>
            <a:pPr>
              <a:spcBef>
                <a:spcPts val="100"/>
              </a:spcBef>
              <a:defRPr sz="500" b="0">
                <a:solidFill>
                  <a:srgbClr val="FFCC00"/>
                </a:solidFill>
                <a:effectLst>
                  <a:outerShdw blurRad="38100" dist="38100" dir="2700000" rotWithShape="0">
                    <a:srgbClr val="000000"/>
                  </a:outerShdw>
                </a:effectLst>
                <a:latin typeface="+mj-lt"/>
                <a:ea typeface="+mj-ea"/>
                <a:cs typeface="+mj-cs"/>
                <a:sym typeface="Arial"/>
              </a:defRPr>
            </a:pPr>
            <a:r>
              <a:t>	</a:t>
            </a:r>
            <a:r>
              <a:rPr sz="300"/>
              <a:t>	</a:t>
            </a:r>
          </a:p>
          <a:p>
            <a:pPr>
              <a:spcBef>
                <a:spcPts val="400"/>
              </a:spcBef>
              <a:defRPr b="0">
                <a:solidFill>
                  <a:srgbClr val="FFCC00"/>
                </a:solidFill>
                <a:effectLst>
                  <a:outerShdw blurRad="38100" dist="38100" dir="2700000" rotWithShape="0">
                    <a:srgbClr val="000000"/>
                  </a:outerShdw>
                </a:effectLst>
                <a:latin typeface="+mj-lt"/>
                <a:ea typeface="+mj-ea"/>
                <a:cs typeface="+mj-cs"/>
                <a:sym typeface="Arial"/>
              </a:defRPr>
            </a:pPr>
            <a:r>
              <a:t>		in an essentially unregulated &amp; unmonitored chemistry experiment </a:t>
            </a:r>
          </a:p>
        </p:txBody>
      </p:sp>
      <p:pic>
        <p:nvPicPr>
          <p:cNvPr id="785" name="Picture 11" descr="Picture 11"/>
          <p:cNvPicPr>
            <a:picLocks noChangeAspect="1"/>
          </p:cNvPicPr>
          <p:nvPr/>
        </p:nvPicPr>
        <p:blipFill>
          <a:blip r:embed="rId2"/>
          <a:stretch>
            <a:fillRect/>
          </a:stretch>
        </p:blipFill>
        <p:spPr>
          <a:xfrm>
            <a:off x="1600200" y="1213545"/>
            <a:ext cx="5700956" cy="4374460"/>
          </a:xfrm>
          <a:prstGeom prst="rect">
            <a:avLst/>
          </a:prstGeom>
          <a:ln w="12700">
            <a:miter lim="400000"/>
          </a:ln>
        </p:spPr>
      </p:pic>
      <p:sp>
        <p:nvSpPr>
          <p:cNvPr id="786" name="Rectangle 2"/>
          <p:cNvSpPr txBox="1">
            <a:spLocks noGrp="1"/>
          </p:cNvSpPr>
          <p:nvPr>
            <p:ph type="title"/>
          </p:nvPr>
        </p:nvSpPr>
        <p:spPr>
          <a:xfrm>
            <a:off x="304800" y="162342"/>
            <a:ext cx="8534400" cy="457201"/>
          </a:xfrm>
          <a:prstGeom prst="rect">
            <a:avLst/>
          </a:prstGeom>
        </p:spPr>
        <p:txBody>
          <a:bodyPr/>
          <a:lstStyle/>
          <a:p>
            <a:r>
              <a:t>Further, if your residence was not included in the previous map:</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http://earthquakes.ok.gov/what-we-know/earthquake-map/</a:t>
            </a:r>
          </a:p>
        </p:txBody>
      </p:sp>
      <p:sp>
        <p:nvSpPr>
          <p:cNvPr id="789" name="Rectangle 2"/>
          <p:cNvSpPr txBox="1">
            <a:spLocks noGrp="1"/>
          </p:cNvSpPr>
          <p:nvPr>
            <p:ph type="title"/>
          </p:nvPr>
        </p:nvSpPr>
        <p:spPr>
          <a:xfrm>
            <a:off x="184426" y="635185"/>
            <a:ext cx="8771837" cy="431615"/>
          </a:xfrm>
          <a:prstGeom prst="rect">
            <a:avLst/>
          </a:prstGeom>
        </p:spPr>
        <p:txBody>
          <a:bodyPr/>
          <a:lstStyle>
            <a:lvl1pPr algn="l">
              <a:defRPr sz="1800"/>
            </a:lvl1pPr>
          </a:lstStyle>
          <a:p>
            <a:r>
              <a:t>Page thru these plots of Oklahoma Earthquakes (from the Oklahoma Gov. website):</a:t>
            </a:r>
          </a:p>
        </p:txBody>
      </p:sp>
      <p:grpSp>
        <p:nvGrpSpPr>
          <p:cNvPr id="792" name="Group 11"/>
          <p:cNvGrpSpPr/>
          <p:nvPr/>
        </p:nvGrpSpPr>
        <p:grpSpPr>
          <a:xfrm>
            <a:off x="1066800" y="1153582"/>
            <a:ext cx="4397429" cy="2743201"/>
            <a:chOff x="0" y="0"/>
            <a:chExt cx="4397428" cy="2743200"/>
          </a:xfrm>
        </p:grpSpPr>
        <p:pic>
          <p:nvPicPr>
            <p:cNvPr id="790" name="Picture 12" descr="Picture 12"/>
            <p:cNvPicPr>
              <a:picLocks noChangeAspect="1"/>
            </p:cNvPicPr>
            <p:nvPr/>
          </p:nvPicPr>
          <p:blipFill>
            <a:blip r:embed="rId2"/>
            <a:stretch>
              <a:fillRect/>
            </a:stretch>
          </p:blipFill>
          <p:spPr>
            <a:xfrm>
              <a:off x="0" y="0"/>
              <a:ext cx="4397429" cy="2743200"/>
            </a:xfrm>
            <a:prstGeom prst="rect">
              <a:avLst/>
            </a:prstGeom>
            <a:ln w="12700" cap="flat">
              <a:noFill/>
              <a:miter lim="400000"/>
            </a:ln>
            <a:effectLst/>
          </p:spPr>
        </p:pic>
        <p:sp>
          <p:nvSpPr>
            <p:cNvPr id="791" name="Rectangle 3"/>
            <p:cNvSpPr txBox="1"/>
            <p:nvPr/>
          </p:nvSpPr>
          <p:spPr>
            <a:xfrm>
              <a:off x="787774" y="10011"/>
              <a:ext cx="2962974"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1980-1989</a:t>
              </a:r>
              <a:endParaRPr>
                <a:solidFill>
                  <a:srgbClr val="FFFFFF"/>
                </a:solidFill>
              </a:endParaRPr>
            </a:p>
          </p:txBody>
        </p:sp>
      </p:grpSp>
      <p:grpSp>
        <p:nvGrpSpPr>
          <p:cNvPr id="795" name="Group 14"/>
          <p:cNvGrpSpPr/>
          <p:nvPr/>
        </p:nvGrpSpPr>
        <p:grpSpPr>
          <a:xfrm>
            <a:off x="1364650" y="1454152"/>
            <a:ext cx="4366074" cy="2743201"/>
            <a:chOff x="0" y="0"/>
            <a:chExt cx="4366073" cy="2743200"/>
          </a:xfrm>
        </p:grpSpPr>
        <p:pic>
          <p:nvPicPr>
            <p:cNvPr id="793" name="Picture 15" descr="Picture 15"/>
            <p:cNvPicPr>
              <a:picLocks noChangeAspect="1"/>
            </p:cNvPicPr>
            <p:nvPr/>
          </p:nvPicPr>
          <p:blipFill>
            <a:blip r:embed="rId3"/>
            <a:stretch>
              <a:fillRect/>
            </a:stretch>
          </p:blipFill>
          <p:spPr>
            <a:xfrm>
              <a:off x="0" y="0"/>
              <a:ext cx="4366074" cy="2743200"/>
            </a:xfrm>
            <a:prstGeom prst="rect">
              <a:avLst/>
            </a:prstGeom>
            <a:ln w="12700" cap="flat">
              <a:noFill/>
              <a:miter lim="400000"/>
            </a:ln>
            <a:effectLst/>
          </p:spPr>
        </p:pic>
        <p:sp>
          <p:nvSpPr>
            <p:cNvPr id="794" name="Rectangle 3"/>
            <p:cNvSpPr txBox="1"/>
            <p:nvPr/>
          </p:nvSpPr>
          <p:spPr>
            <a:xfrm>
              <a:off x="772097" y="10011"/>
              <a:ext cx="2962973"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1990-1999</a:t>
              </a:r>
              <a:endParaRPr>
                <a:solidFill>
                  <a:srgbClr val="FFFFFF"/>
                </a:solidFill>
              </a:endParaRPr>
            </a:p>
          </p:txBody>
        </p:sp>
      </p:grpSp>
      <p:grpSp>
        <p:nvGrpSpPr>
          <p:cNvPr id="798" name="Group 17"/>
          <p:cNvGrpSpPr/>
          <p:nvPr/>
        </p:nvGrpSpPr>
        <p:grpSpPr>
          <a:xfrm>
            <a:off x="1650245" y="1746792"/>
            <a:ext cx="4413104" cy="2736527"/>
            <a:chOff x="0" y="0"/>
            <a:chExt cx="4413103" cy="2736525"/>
          </a:xfrm>
        </p:grpSpPr>
        <p:pic>
          <p:nvPicPr>
            <p:cNvPr id="796" name="Picture 18" descr="Picture 18"/>
            <p:cNvPicPr>
              <a:picLocks noChangeAspect="1"/>
            </p:cNvPicPr>
            <p:nvPr/>
          </p:nvPicPr>
          <p:blipFill>
            <a:blip r:embed="rId4"/>
            <a:stretch>
              <a:fillRect/>
            </a:stretch>
          </p:blipFill>
          <p:spPr>
            <a:xfrm>
              <a:off x="0" y="0"/>
              <a:ext cx="4413104" cy="2736526"/>
            </a:xfrm>
            <a:prstGeom prst="rect">
              <a:avLst/>
            </a:prstGeom>
            <a:ln w="12700" cap="flat">
              <a:noFill/>
              <a:miter lim="400000"/>
            </a:ln>
            <a:effectLst/>
          </p:spPr>
        </p:pic>
        <p:sp>
          <p:nvSpPr>
            <p:cNvPr id="797" name="Rectangle 3"/>
            <p:cNvSpPr txBox="1"/>
            <p:nvPr/>
          </p:nvSpPr>
          <p:spPr>
            <a:xfrm>
              <a:off x="795612" y="6674"/>
              <a:ext cx="2962973"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2000-2009</a:t>
              </a:r>
              <a:endParaRPr>
                <a:solidFill>
                  <a:srgbClr val="FFFFFF"/>
                </a:solidFill>
              </a:endParaRPr>
            </a:p>
          </p:txBody>
        </p:sp>
      </p:grpSp>
      <p:grpSp>
        <p:nvGrpSpPr>
          <p:cNvPr id="801" name="Group 20"/>
          <p:cNvGrpSpPr/>
          <p:nvPr/>
        </p:nvGrpSpPr>
        <p:grpSpPr>
          <a:xfrm>
            <a:off x="2013711" y="2046620"/>
            <a:ext cx="4381752" cy="2736527"/>
            <a:chOff x="0" y="0"/>
            <a:chExt cx="4381751" cy="2736526"/>
          </a:xfrm>
        </p:grpSpPr>
        <p:pic>
          <p:nvPicPr>
            <p:cNvPr id="799" name="Picture 21" descr="Picture 21"/>
            <p:cNvPicPr>
              <a:picLocks noChangeAspect="1"/>
            </p:cNvPicPr>
            <p:nvPr/>
          </p:nvPicPr>
          <p:blipFill>
            <a:blip r:embed="rId5"/>
            <a:stretch>
              <a:fillRect/>
            </a:stretch>
          </p:blipFill>
          <p:spPr>
            <a:xfrm>
              <a:off x="0" y="0"/>
              <a:ext cx="4381752" cy="2736526"/>
            </a:xfrm>
            <a:prstGeom prst="rect">
              <a:avLst/>
            </a:prstGeom>
            <a:ln w="12700" cap="flat">
              <a:noFill/>
              <a:miter lim="400000"/>
            </a:ln>
            <a:effectLst/>
          </p:spPr>
        </p:pic>
        <p:sp>
          <p:nvSpPr>
            <p:cNvPr id="800" name="Rectangle 3"/>
            <p:cNvSpPr txBox="1"/>
            <p:nvPr/>
          </p:nvSpPr>
          <p:spPr>
            <a:xfrm>
              <a:off x="779936" y="-1"/>
              <a:ext cx="2962974"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2010</a:t>
              </a:r>
              <a:endParaRPr>
                <a:solidFill>
                  <a:srgbClr val="FFFFFF"/>
                </a:solidFill>
              </a:endParaRPr>
            </a:p>
          </p:txBody>
        </p:sp>
      </p:grpSp>
      <p:grpSp>
        <p:nvGrpSpPr>
          <p:cNvPr id="804" name="Group 8"/>
          <p:cNvGrpSpPr/>
          <p:nvPr/>
        </p:nvGrpSpPr>
        <p:grpSpPr>
          <a:xfrm>
            <a:off x="2325592" y="2330452"/>
            <a:ext cx="4389590" cy="2743201"/>
            <a:chOff x="0" y="0"/>
            <a:chExt cx="4389589" cy="2743200"/>
          </a:xfrm>
        </p:grpSpPr>
        <p:pic>
          <p:nvPicPr>
            <p:cNvPr id="802" name="Picture 24" descr="Picture 24"/>
            <p:cNvPicPr>
              <a:picLocks noChangeAspect="1"/>
            </p:cNvPicPr>
            <p:nvPr/>
          </p:nvPicPr>
          <p:blipFill>
            <a:blip r:embed="rId6"/>
            <a:stretch>
              <a:fillRect/>
            </a:stretch>
          </p:blipFill>
          <p:spPr>
            <a:xfrm>
              <a:off x="0" y="0"/>
              <a:ext cx="4389590" cy="2743200"/>
            </a:xfrm>
            <a:prstGeom prst="rect">
              <a:avLst/>
            </a:prstGeom>
            <a:ln w="12700" cap="flat">
              <a:noFill/>
              <a:miter lim="400000"/>
            </a:ln>
            <a:effectLst/>
          </p:spPr>
        </p:pic>
        <p:sp>
          <p:nvSpPr>
            <p:cNvPr id="803" name="Rectangle 3"/>
            <p:cNvSpPr txBox="1"/>
            <p:nvPr/>
          </p:nvSpPr>
          <p:spPr>
            <a:xfrm>
              <a:off x="783855" y="10011"/>
              <a:ext cx="2962973"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2011</a:t>
              </a:r>
              <a:endParaRPr>
                <a:solidFill>
                  <a:srgbClr val="FFFFFF"/>
                </a:solidFill>
              </a:endParaRPr>
            </a:p>
          </p:txBody>
        </p:sp>
      </p:grpSp>
      <p:grpSp>
        <p:nvGrpSpPr>
          <p:cNvPr id="807" name="Group 26"/>
          <p:cNvGrpSpPr/>
          <p:nvPr/>
        </p:nvGrpSpPr>
        <p:grpSpPr>
          <a:xfrm>
            <a:off x="2671237" y="2630815"/>
            <a:ext cx="4397430" cy="2736527"/>
            <a:chOff x="0" y="0"/>
            <a:chExt cx="4397428" cy="2736525"/>
          </a:xfrm>
        </p:grpSpPr>
        <p:pic>
          <p:nvPicPr>
            <p:cNvPr id="805" name="Picture 27" descr="Picture 27"/>
            <p:cNvPicPr>
              <a:picLocks noChangeAspect="1"/>
            </p:cNvPicPr>
            <p:nvPr/>
          </p:nvPicPr>
          <p:blipFill>
            <a:blip r:embed="rId7"/>
            <a:stretch>
              <a:fillRect/>
            </a:stretch>
          </p:blipFill>
          <p:spPr>
            <a:xfrm>
              <a:off x="0" y="0"/>
              <a:ext cx="4397429" cy="2736526"/>
            </a:xfrm>
            <a:prstGeom prst="rect">
              <a:avLst/>
            </a:prstGeom>
            <a:ln w="12700" cap="flat">
              <a:noFill/>
              <a:miter lim="400000"/>
            </a:ln>
            <a:effectLst/>
          </p:spPr>
        </p:pic>
        <p:sp>
          <p:nvSpPr>
            <p:cNvPr id="806" name="Rectangle 3"/>
            <p:cNvSpPr txBox="1"/>
            <p:nvPr/>
          </p:nvSpPr>
          <p:spPr>
            <a:xfrm>
              <a:off x="787774" y="6674"/>
              <a:ext cx="2962974"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2012</a:t>
              </a:r>
              <a:endParaRPr>
                <a:solidFill>
                  <a:srgbClr val="FFFFFF"/>
                </a:solidFill>
              </a:endParaRPr>
            </a:p>
          </p:txBody>
        </p:sp>
      </p:grpSp>
      <p:grpSp>
        <p:nvGrpSpPr>
          <p:cNvPr id="810" name="Group 29"/>
          <p:cNvGrpSpPr/>
          <p:nvPr/>
        </p:nvGrpSpPr>
        <p:grpSpPr>
          <a:xfrm>
            <a:off x="3046261" y="2916765"/>
            <a:ext cx="4389590" cy="2743201"/>
            <a:chOff x="0" y="0"/>
            <a:chExt cx="4389589" cy="2743200"/>
          </a:xfrm>
        </p:grpSpPr>
        <p:pic>
          <p:nvPicPr>
            <p:cNvPr id="808" name="Picture 30" descr="Picture 30"/>
            <p:cNvPicPr>
              <a:picLocks noChangeAspect="1"/>
            </p:cNvPicPr>
            <p:nvPr/>
          </p:nvPicPr>
          <p:blipFill>
            <a:blip r:embed="rId8"/>
            <a:stretch>
              <a:fillRect/>
            </a:stretch>
          </p:blipFill>
          <p:spPr>
            <a:xfrm>
              <a:off x="0" y="0"/>
              <a:ext cx="4389590" cy="2743200"/>
            </a:xfrm>
            <a:prstGeom prst="rect">
              <a:avLst/>
            </a:prstGeom>
            <a:ln w="12700" cap="flat">
              <a:noFill/>
              <a:miter lim="400000"/>
            </a:ln>
            <a:effectLst/>
          </p:spPr>
        </p:pic>
        <p:sp>
          <p:nvSpPr>
            <p:cNvPr id="809" name="Rectangle 3"/>
            <p:cNvSpPr txBox="1"/>
            <p:nvPr/>
          </p:nvSpPr>
          <p:spPr>
            <a:xfrm>
              <a:off x="783855" y="10011"/>
              <a:ext cx="2962973"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2013</a:t>
              </a:r>
              <a:endParaRPr>
                <a:solidFill>
                  <a:srgbClr val="FFFFFF"/>
                </a:solidFill>
              </a:endParaRPr>
            </a:p>
          </p:txBody>
        </p:sp>
      </p:grpSp>
      <p:grpSp>
        <p:nvGrpSpPr>
          <p:cNvPr id="813" name="Group 32"/>
          <p:cNvGrpSpPr/>
          <p:nvPr/>
        </p:nvGrpSpPr>
        <p:grpSpPr>
          <a:xfrm>
            <a:off x="3349323" y="3221641"/>
            <a:ext cx="4381753" cy="2719840"/>
            <a:chOff x="0" y="0"/>
            <a:chExt cx="4381751" cy="2719839"/>
          </a:xfrm>
        </p:grpSpPr>
        <p:pic>
          <p:nvPicPr>
            <p:cNvPr id="811" name="Picture 33" descr="Picture 33"/>
            <p:cNvPicPr>
              <a:picLocks noChangeAspect="1"/>
            </p:cNvPicPr>
            <p:nvPr/>
          </p:nvPicPr>
          <p:blipFill>
            <a:blip r:embed="rId9"/>
            <a:stretch>
              <a:fillRect/>
            </a:stretch>
          </p:blipFill>
          <p:spPr>
            <a:xfrm>
              <a:off x="0" y="3337"/>
              <a:ext cx="4381752" cy="2716503"/>
            </a:xfrm>
            <a:prstGeom prst="rect">
              <a:avLst/>
            </a:prstGeom>
            <a:ln w="12700" cap="flat">
              <a:noFill/>
              <a:miter lim="400000"/>
            </a:ln>
            <a:effectLst/>
          </p:spPr>
        </p:pic>
        <p:sp>
          <p:nvSpPr>
            <p:cNvPr id="812" name="Rectangle 3"/>
            <p:cNvSpPr txBox="1"/>
            <p:nvPr/>
          </p:nvSpPr>
          <p:spPr>
            <a:xfrm>
              <a:off x="779936" y="0"/>
              <a:ext cx="2962974"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2014</a:t>
              </a:r>
              <a:endParaRPr>
                <a:solidFill>
                  <a:srgbClr val="FFFFFF"/>
                </a:solidFill>
              </a:endParaRPr>
            </a:p>
          </p:txBody>
        </p:sp>
      </p:grpSp>
      <p:grpSp>
        <p:nvGrpSpPr>
          <p:cNvPr id="816" name="Group 35"/>
          <p:cNvGrpSpPr/>
          <p:nvPr/>
        </p:nvGrpSpPr>
        <p:grpSpPr>
          <a:xfrm>
            <a:off x="3703537" y="3498525"/>
            <a:ext cx="4389590" cy="2749875"/>
            <a:chOff x="0" y="0"/>
            <a:chExt cx="4389589" cy="2749874"/>
          </a:xfrm>
        </p:grpSpPr>
        <p:pic>
          <p:nvPicPr>
            <p:cNvPr id="814" name="Picture 36" descr="Picture 36"/>
            <p:cNvPicPr>
              <a:picLocks noChangeAspect="1"/>
            </p:cNvPicPr>
            <p:nvPr/>
          </p:nvPicPr>
          <p:blipFill>
            <a:blip r:embed="rId10"/>
            <a:stretch>
              <a:fillRect/>
            </a:stretch>
          </p:blipFill>
          <p:spPr>
            <a:xfrm>
              <a:off x="0" y="0"/>
              <a:ext cx="4389590" cy="2749875"/>
            </a:xfrm>
            <a:prstGeom prst="rect">
              <a:avLst/>
            </a:prstGeom>
            <a:ln w="12700" cap="flat">
              <a:noFill/>
              <a:miter lim="400000"/>
            </a:ln>
            <a:effectLst/>
          </p:spPr>
        </p:pic>
        <p:sp>
          <p:nvSpPr>
            <p:cNvPr id="815" name="Rectangle 3"/>
            <p:cNvSpPr txBox="1"/>
            <p:nvPr/>
          </p:nvSpPr>
          <p:spPr>
            <a:xfrm>
              <a:off x="783855" y="13348"/>
              <a:ext cx="2962973"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2015</a:t>
              </a:r>
              <a:endParaRPr>
                <a:solidFill>
                  <a:srgbClr val="FFFFFF"/>
                </a:solidFill>
              </a:endParaRPr>
            </a:p>
          </p:txBody>
        </p:sp>
      </p:grpSp>
      <p:sp>
        <p:nvSpPr>
          <p:cNvPr id="817" name="Rectangle 2"/>
          <p:cNvSpPr txBox="1"/>
          <p:nvPr/>
        </p:nvSpPr>
        <p:spPr>
          <a:xfrm>
            <a:off x="304800" y="193384"/>
            <a:ext cx="8534400"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2000" b="0" i="1">
                <a:solidFill>
                  <a:srgbClr val="FFCC00"/>
                </a:solidFill>
                <a:latin typeface="+mj-lt"/>
                <a:ea typeface="+mj-ea"/>
                <a:cs typeface="+mj-cs"/>
                <a:sym typeface="Arial"/>
              </a:defRPr>
            </a:lvl1pPr>
          </a:lstStyle>
          <a:p>
            <a:r>
              <a:t>Natural gas extraction (part III): Fracking fluid induced earthquakes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 grpId="1" animBg="1" advAuto="0"/>
      <p:bldP spid="798" grpId="2" animBg="1" advAuto="0"/>
      <p:bldP spid="801" grpId="3" animBg="1" advAuto="0"/>
      <p:bldP spid="804" grpId="4" animBg="1" advAuto="0"/>
      <p:bldP spid="807" grpId="5" animBg="1" advAuto="0"/>
      <p:bldP spid="810" grpId="6" animBg="1" advAuto="0"/>
      <p:bldP spid="813" grpId="7" animBg="1" advAuto="0"/>
      <p:bldP spid="816" grpId="8"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Rectangle 2"/>
          <p:cNvSpPr txBox="1">
            <a:spLocks noGrp="1"/>
          </p:cNvSpPr>
          <p:nvPr>
            <p:ph type="title"/>
          </p:nvPr>
        </p:nvSpPr>
        <p:spPr>
          <a:xfrm>
            <a:off x="152399" y="152399"/>
            <a:ext cx="8763001" cy="431616"/>
          </a:xfrm>
          <a:prstGeom prst="rect">
            <a:avLst/>
          </a:prstGeom>
        </p:spPr>
        <p:txBody>
          <a:bodyPr/>
          <a:lstStyle/>
          <a:p>
            <a:r>
              <a:t>Something is clearly going on, but what is the root cause?</a:t>
            </a:r>
          </a:p>
        </p:txBody>
      </p:sp>
      <p:grpSp>
        <p:nvGrpSpPr>
          <p:cNvPr id="822" name="Group 39"/>
          <p:cNvGrpSpPr/>
          <p:nvPr/>
        </p:nvGrpSpPr>
        <p:grpSpPr>
          <a:xfrm>
            <a:off x="533400" y="1253068"/>
            <a:ext cx="4406900" cy="2949613"/>
            <a:chOff x="0" y="0"/>
            <a:chExt cx="4406900" cy="2949612"/>
          </a:xfrm>
        </p:grpSpPr>
        <p:pic>
          <p:nvPicPr>
            <p:cNvPr id="820" name="Picture 32" descr="Picture 32"/>
            <p:cNvPicPr>
              <a:picLocks noChangeAspect="1"/>
            </p:cNvPicPr>
            <p:nvPr/>
          </p:nvPicPr>
          <p:blipFill>
            <a:blip r:embed="rId2"/>
            <a:stretch>
              <a:fillRect/>
            </a:stretch>
          </p:blipFill>
          <p:spPr>
            <a:xfrm>
              <a:off x="0" y="53159"/>
              <a:ext cx="4406900" cy="2896454"/>
            </a:xfrm>
            <a:prstGeom prst="rect">
              <a:avLst/>
            </a:prstGeom>
            <a:ln w="12700" cap="flat">
              <a:noFill/>
              <a:miter lim="400000"/>
            </a:ln>
            <a:effectLst/>
          </p:spPr>
        </p:pic>
        <p:sp>
          <p:nvSpPr>
            <p:cNvPr id="821" name="Rectangle 3"/>
            <p:cNvSpPr txBox="1"/>
            <p:nvPr/>
          </p:nvSpPr>
          <p:spPr>
            <a:xfrm>
              <a:off x="333645" y="-1"/>
              <a:ext cx="3747702"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Cumulative Earthquakes</a:t>
              </a:r>
              <a:endParaRPr>
                <a:solidFill>
                  <a:srgbClr val="FFFFFF"/>
                </a:solidFill>
              </a:endParaRPr>
            </a:p>
          </p:txBody>
        </p:sp>
      </p:grpSp>
      <p:grpSp>
        <p:nvGrpSpPr>
          <p:cNvPr id="825" name="Group 42"/>
          <p:cNvGrpSpPr/>
          <p:nvPr/>
        </p:nvGrpSpPr>
        <p:grpSpPr>
          <a:xfrm>
            <a:off x="4284581" y="3641135"/>
            <a:ext cx="4402219" cy="2988264"/>
            <a:chOff x="0" y="0"/>
            <a:chExt cx="4402218" cy="2988262"/>
          </a:xfrm>
        </p:grpSpPr>
        <p:pic>
          <p:nvPicPr>
            <p:cNvPr id="823" name="Picture 38" descr="Picture 38"/>
            <p:cNvPicPr>
              <a:picLocks noChangeAspect="1"/>
            </p:cNvPicPr>
            <p:nvPr/>
          </p:nvPicPr>
          <p:blipFill>
            <a:blip r:embed="rId3"/>
            <a:stretch>
              <a:fillRect/>
            </a:stretch>
          </p:blipFill>
          <p:spPr>
            <a:xfrm>
              <a:off x="0" y="71813"/>
              <a:ext cx="4402219" cy="2916450"/>
            </a:xfrm>
            <a:prstGeom prst="rect">
              <a:avLst/>
            </a:prstGeom>
            <a:ln w="12700" cap="flat">
              <a:noFill/>
              <a:miter lim="400000"/>
            </a:ln>
            <a:effectLst/>
          </p:spPr>
        </p:pic>
        <p:sp>
          <p:nvSpPr>
            <p:cNvPr id="824" name="Rectangle 3"/>
            <p:cNvSpPr txBox="1"/>
            <p:nvPr/>
          </p:nvSpPr>
          <p:spPr>
            <a:xfrm>
              <a:off x="439818" y="0"/>
              <a:ext cx="3572574" cy="705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400"/>
                </a:spcBef>
                <a:defRPr b="0">
                  <a:effectLst>
                    <a:outerShdw blurRad="38100" dist="38100" dir="2700000" rotWithShape="0">
                      <a:srgbClr val="000000"/>
                    </a:outerShdw>
                  </a:effectLst>
                </a:defRPr>
              </a:lvl1pPr>
            </a:lstStyle>
            <a:p>
              <a:r>
                <a:t>Fracking Waste Water Wells</a:t>
              </a:r>
              <a:endParaRPr>
                <a:solidFill>
                  <a:srgbClr val="FFFFFF"/>
                </a:solidFill>
              </a:endParaRPr>
            </a:p>
          </p:txBody>
        </p:sp>
      </p:grpSp>
      <p:sp>
        <p:nvSpPr>
          <p:cNvPr id="826" name="Rectangle 3"/>
          <p:cNvSpPr txBox="1">
            <a:spLocks noGrp="1"/>
          </p:cNvSpPr>
          <p:nvPr>
            <p:ph type="body" idx="1"/>
          </p:nvPr>
        </p:nvSpPr>
        <p:spPr>
          <a:xfrm>
            <a:off x="228600" y="762000"/>
            <a:ext cx="8915400" cy="5334000"/>
          </a:xfrm>
          <a:prstGeom prst="rect">
            <a:avLst/>
          </a:prstGeom>
        </p:spPr>
        <p:txBody>
          <a:bodyPr/>
          <a:lstStyle>
            <a:lvl1pPr>
              <a:spcBef>
                <a:spcPts val="400"/>
              </a:spcBef>
              <a:tabLst>
                <a:tab pos="901700" algn="l"/>
                <a:tab pos="1828800" algn="l"/>
                <a:tab pos="2730500" algn="l"/>
                <a:tab pos="3657600" algn="l"/>
              </a:tabLst>
              <a:defRPr sz="1800"/>
            </a:lvl1pPr>
          </a:lstStyle>
          <a:p>
            <a:r>
              <a:t>Might the answer lie in this final comparison from the state's website?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Rectangle 2"/>
          <p:cNvSpPr txBox="1">
            <a:spLocks noGrp="1"/>
          </p:cNvSpPr>
          <p:nvPr>
            <p:ph type="title"/>
          </p:nvPr>
        </p:nvSpPr>
        <p:spPr>
          <a:xfrm>
            <a:off x="1261170" y="152399"/>
            <a:ext cx="6435030" cy="431616"/>
          </a:xfrm>
          <a:prstGeom prst="rect">
            <a:avLst/>
          </a:prstGeom>
        </p:spPr>
        <p:txBody>
          <a:bodyPr/>
          <a:lstStyle/>
          <a:p>
            <a:r>
              <a:t>But backing up a bit:</a:t>
            </a:r>
          </a:p>
        </p:txBody>
      </p:sp>
      <p:sp>
        <p:nvSpPr>
          <p:cNvPr id="829" name="Rectangle 3"/>
          <p:cNvSpPr txBox="1">
            <a:spLocks noGrp="1"/>
          </p:cNvSpPr>
          <p:nvPr>
            <p:ph type="body" idx="1"/>
          </p:nvPr>
        </p:nvSpPr>
        <p:spPr>
          <a:xfrm>
            <a:off x="228600" y="838200"/>
            <a:ext cx="8915400" cy="5786200"/>
          </a:xfrm>
          <a:prstGeom prst="rect">
            <a:avLst/>
          </a:prstGeom>
        </p:spPr>
        <p:txBody>
          <a:bodyPr/>
          <a:lstStyle/>
          <a:p>
            <a:pPr>
              <a:spcBef>
                <a:spcPts val="400"/>
              </a:spcBef>
              <a:tabLst>
                <a:tab pos="444500" algn="l"/>
                <a:tab pos="850900" algn="l"/>
                <a:tab pos="1358900" algn="l"/>
                <a:tab pos="1828800" algn="l"/>
              </a:tabLst>
              <a:defRPr sz="1800" b="1">
                <a:solidFill>
                  <a:srgbClr val="FFCC00"/>
                </a:solidFill>
              </a:defRPr>
            </a:pPr>
            <a:r>
              <a:t>Earthquakes are DRIVEN by stresses in the earth's crust</a:t>
            </a:r>
          </a:p>
          <a:p>
            <a:pPr>
              <a:tabLst>
                <a:tab pos="444500" algn="l"/>
                <a:tab pos="850900" algn="l"/>
                <a:tab pos="1358900" algn="l"/>
                <a:tab pos="1828800" algn="l"/>
              </a:tabLst>
              <a:defRPr sz="1400"/>
            </a:pPr>
            <a:endParaRPr/>
          </a:p>
          <a:p>
            <a:pPr>
              <a:spcBef>
                <a:spcPts val="400"/>
              </a:spcBef>
              <a:tabLst>
                <a:tab pos="444500" algn="l"/>
                <a:tab pos="850900" algn="l"/>
                <a:tab pos="1358900" algn="l"/>
                <a:tab pos="1828800" algn="l"/>
              </a:tabLst>
              <a:defRPr sz="1800"/>
            </a:pPr>
            <a:r>
              <a:t>The ongoing collision of tectonic plates induces such stresses at their boundaries</a:t>
            </a:r>
          </a:p>
          <a:p>
            <a:pPr>
              <a:tabLst>
                <a:tab pos="444500" algn="l"/>
                <a:tab pos="850900" algn="l"/>
                <a:tab pos="1358900" algn="l"/>
                <a:tab pos="1828800" algn="l"/>
              </a:tabLst>
              <a:defRPr sz="800"/>
            </a:pPr>
            <a:endParaRPr/>
          </a:p>
          <a:p>
            <a:pPr>
              <a:spcBef>
                <a:spcPts val="400"/>
              </a:spcBef>
              <a:tabLst>
                <a:tab pos="444500" algn="l"/>
                <a:tab pos="850900" algn="l"/>
                <a:tab pos="1358900" algn="l"/>
                <a:tab pos="1828800" algn="l"/>
              </a:tabLst>
              <a:defRPr sz="1800"/>
            </a:pPr>
            <a:r>
              <a:t>	As occurs along the western coast of North America</a:t>
            </a:r>
          </a:p>
          <a:p>
            <a:pPr>
              <a:tabLst>
                <a:tab pos="444500" algn="l"/>
                <a:tab pos="850900" algn="l"/>
                <a:tab pos="1358900" algn="l"/>
                <a:tab pos="1828800" algn="l"/>
              </a:tabLst>
              <a:defRPr sz="1200"/>
            </a:pPr>
            <a:endParaRPr/>
          </a:p>
          <a:p>
            <a:pPr>
              <a:spcBef>
                <a:spcPts val="400"/>
              </a:spcBef>
              <a:tabLst>
                <a:tab pos="444500" algn="l"/>
                <a:tab pos="850900" algn="l"/>
                <a:tab pos="1358900" algn="l"/>
                <a:tab pos="1828800" algn="l"/>
              </a:tabLst>
              <a:defRPr sz="1800"/>
            </a:pPr>
            <a:r>
              <a:t>It is part of the Pacific Ocean's </a:t>
            </a:r>
            <a:r>
              <a:rPr b="1">
                <a:solidFill>
                  <a:srgbClr val="FFCC00"/>
                </a:solidFill>
              </a:rPr>
              <a:t>Ring of Fire </a:t>
            </a:r>
            <a:r>
              <a:t>tectonic boundary known for its </a:t>
            </a:r>
          </a:p>
          <a:p>
            <a:pPr>
              <a:tabLst>
                <a:tab pos="444500" algn="l"/>
                <a:tab pos="850900" algn="l"/>
                <a:tab pos="1358900" algn="l"/>
                <a:tab pos="1828800" algn="l"/>
              </a:tabLst>
              <a:defRPr sz="800"/>
            </a:pPr>
            <a:endParaRPr/>
          </a:p>
          <a:p>
            <a:pPr>
              <a:spcBef>
                <a:spcPts val="400"/>
              </a:spcBef>
              <a:tabLst>
                <a:tab pos="444500" algn="l"/>
                <a:tab pos="850900" algn="l"/>
                <a:tab pos="1358900" algn="l"/>
                <a:tab pos="1828800" algn="l"/>
              </a:tabLst>
              <a:defRPr sz="1800"/>
            </a:pPr>
            <a:r>
              <a:t>	buildup of mountain ranges, volcanoes, and frequently severe earthquakes </a:t>
            </a:r>
          </a:p>
          <a:p>
            <a:pPr>
              <a:tabLst>
                <a:tab pos="444500" algn="l"/>
                <a:tab pos="850900" algn="l"/>
                <a:tab pos="1358900" algn="l"/>
                <a:tab pos="1828800" algn="l"/>
              </a:tabLst>
              <a:defRPr sz="1200"/>
            </a:pPr>
            <a:endParaRPr/>
          </a:p>
          <a:p>
            <a:pPr>
              <a:spcBef>
                <a:spcPts val="400"/>
              </a:spcBef>
              <a:tabLst>
                <a:tab pos="444500" algn="l"/>
                <a:tab pos="850900" algn="l"/>
                <a:tab pos="1358900" algn="l"/>
                <a:tab pos="1828800" algn="l"/>
              </a:tabLst>
              <a:defRPr sz="1800" b="1"/>
            </a:pPr>
            <a:r>
              <a:t>But some plate stresses grew from tectonic collisions so ancient</a:t>
            </a:r>
          </a:p>
          <a:p>
            <a:pPr>
              <a:tabLst>
                <a:tab pos="444500" algn="l"/>
                <a:tab pos="850900" algn="l"/>
                <a:tab pos="1358900" algn="l"/>
                <a:tab pos="1828800" algn="l"/>
              </a:tabLst>
              <a:defRPr sz="800"/>
            </a:pPr>
            <a:endParaRPr/>
          </a:p>
          <a:p>
            <a:pPr>
              <a:spcBef>
                <a:spcPts val="400"/>
              </a:spcBef>
              <a:tabLst>
                <a:tab pos="444500" algn="l"/>
                <a:tab pos="850900" algn="l"/>
                <a:tab pos="1358900" algn="l"/>
                <a:tab pos="1828800" algn="l"/>
                <a:tab pos="2286000" algn="l"/>
                <a:tab pos="2730500" algn="l"/>
              </a:tabLst>
              <a:defRPr sz="1800"/>
            </a:pPr>
            <a:r>
              <a:t>	that their locations no longer coincide with modern plate tectonic boundaries</a:t>
            </a:r>
          </a:p>
          <a:p>
            <a:pPr>
              <a:tabLst>
                <a:tab pos="444500" algn="l"/>
                <a:tab pos="850900" algn="l"/>
                <a:tab pos="1358900" algn="l"/>
                <a:tab pos="1828800" algn="l"/>
                <a:tab pos="2286000" algn="l"/>
                <a:tab pos="2730500" algn="l"/>
              </a:tabLst>
              <a:defRPr sz="1200"/>
            </a:pPr>
            <a:endParaRPr/>
          </a:p>
          <a:p>
            <a:pPr>
              <a:spcBef>
                <a:spcPts val="400"/>
              </a:spcBef>
              <a:tabLst>
                <a:tab pos="444500" algn="l"/>
                <a:tab pos="850900" algn="l"/>
                <a:tab pos="1358900" algn="l"/>
                <a:tab pos="1828800" algn="l"/>
                <a:tab pos="2286000" algn="l"/>
                <a:tab pos="2730500" algn="l"/>
              </a:tabLst>
              <a:defRPr sz="1800"/>
            </a:pPr>
            <a:r>
              <a:t>These locations are thus NOT now known for mountains, volcanoes or earthquakes</a:t>
            </a:r>
          </a:p>
          <a:p>
            <a:pPr>
              <a:tabLst>
                <a:tab pos="444500" algn="l"/>
                <a:tab pos="850900" algn="l"/>
                <a:tab pos="1358900" algn="l"/>
                <a:tab pos="1828800" algn="l"/>
                <a:tab pos="2286000" algn="l"/>
                <a:tab pos="2730500" algn="l"/>
              </a:tabLst>
              <a:defRPr sz="800"/>
            </a:pPr>
            <a:endParaRPr/>
          </a:p>
          <a:p>
            <a:pPr>
              <a:spcBef>
                <a:spcPts val="400"/>
              </a:spcBef>
              <a:tabLst>
                <a:tab pos="444500" algn="l"/>
                <a:tab pos="850900" algn="l"/>
                <a:tab pos="1358900" algn="l"/>
                <a:tab pos="1828800" algn="l"/>
                <a:tab pos="2286000" algn="l"/>
                <a:tab pos="2730500" algn="l"/>
              </a:tabLst>
              <a:defRPr sz="1800"/>
            </a:pPr>
            <a:r>
              <a:t>	Examples of which include the Rift Valley of northeast Africa</a:t>
            </a:r>
          </a:p>
          <a:p>
            <a:pPr>
              <a:tabLst>
                <a:tab pos="444500" algn="l"/>
                <a:tab pos="850900" algn="l"/>
                <a:tab pos="1358900" algn="l"/>
                <a:tab pos="1828800" algn="l"/>
                <a:tab pos="2286000" algn="l"/>
                <a:tab pos="2730500" algn="l"/>
              </a:tabLst>
              <a:defRPr sz="800"/>
            </a:pPr>
            <a:endParaRPr/>
          </a:p>
          <a:p>
            <a:pPr>
              <a:spcBef>
                <a:spcPts val="400"/>
              </a:spcBef>
              <a:tabLst>
                <a:tab pos="444500" algn="l"/>
                <a:tab pos="850900" algn="l"/>
                <a:tab pos="1358900" algn="l"/>
                <a:tab pos="1828800" algn="l"/>
                <a:tab pos="2286000" algn="l"/>
                <a:tab pos="2730500" algn="l"/>
              </a:tabLst>
              <a:defRPr sz="1800"/>
            </a:pPr>
            <a:r>
              <a:t>		Or the region near New Madrid Missouri's great 1811 earthquake</a:t>
            </a:r>
          </a:p>
          <a:p>
            <a:pPr>
              <a:tabLst>
                <a:tab pos="444500" algn="l"/>
                <a:tab pos="850900" algn="l"/>
                <a:tab pos="1358900" algn="l"/>
                <a:tab pos="1828800" algn="l"/>
                <a:tab pos="2286000" algn="l"/>
                <a:tab pos="2730500" algn="l"/>
              </a:tabLst>
              <a:defRPr sz="800"/>
            </a:pPr>
            <a:endParaRPr/>
          </a:p>
          <a:p>
            <a:pPr>
              <a:spcBef>
                <a:spcPts val="400"/>
              </a:spcBef>
              <a:tabLst>
                <a:tab pos="444500" algn="l"/>
                <a:tab pos="850900" algn="l"/>
                <a:tab pos="1358900" algn="l"/>
                <a:tab pos="1828800" algn="l"/>
                <a:tab pos="2286000" algn="l"/>
                <a:tab pos="2730500" algn="l"/>
              </a:tabLst>
              <a:defRPr sz="1800"/>
            </a:pPr>
            <a:r>
              <a:t>			Or, apparently, Oklahoma</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Rectangle 2"/>
          <p:cNvSpPr txBox="1">
            <a:spLocks noGrp="1"/>
          </p:cNvSpPr>
          <p:nvPr>
            <p:ph type="title"/>
          </p:nvPr>
        </p:nvSpPr>
        <p:spPr>
          <a:xfrm>
            <a:off x="119270" y="119270"/>
            <a:ext cx="8991601" cy="431616"/>
          </a:xfrm>
          <a:prstGeom prst="rect">
            <a:avLst/>
          </a:prstGeom>
        </p:spPr>
        <p:txBody>
          <a:bodyPr/>
          <a:lstStyle/>
          <a:p>
            <a:r>
              <a:t>In comparison, net fracking-induced stresses are miniscule</a:t>
            </a:r>
          </a:p>
        </p:txBody>
      </p:sp>
      <p:sp>
        <p:nvSpPr>
          <p:cNvPr id="832" name="Rectangle 3"/>
          <p:cNvSpPr txBox="1">
            <a:spLocks noGrp="1"/>
          </p:cNvSpPr>
          <p:nvPr>
            <p:ph type="body" idx="1"/>
          </p:nvPr>
        </p:nvSpPr>
        <p:spPr>
          <a:xfrm>
            <a:off x="151298" y="715625"/>
            <a:ext cx="8992701" cy="5777940"/>
          </a:xfrm>
          <a:prstGeom prst="rect">
            <a:avLst/>
          </a:prstGeom>
        </p:spPr>
        <p:txBody>
          <a:bodyPr/>
          <a:lstStyle/>
          <a:p>
            <a:pPr defTabSz="877823">
              <a:spcBef>
                <a:spcPts val="400"/>
              </a:spcBef>
              <a:tabLst>
                <a:tab pos="863600" algn="l"/>
                <a:tab pos="1752600" algn="l"/>
                <a:tab pos="2616200" algn="l"/>
                <a:tab pos="3505200" algn="l"/>
              </a:tabLst>
              <a:defRPr sz="1727">
                <a:solidFill>
                  <a:srgbClr val="FBC901"/>
                </a:solidFill>
                <a:effectLst>
                  <a:outerShdw blurRad="36576" dist="36576" dir="2700000" rotWithShape="0">
                    <a:srgbClr val="000000"/>
                  </a:outerShdw>
                </a:effectLst>
              </a:defRPr>
            </a:pPr>
            <a:r>
              <a:t>But fracking </a:t>
            </a:r>
            <a:r>
              <a:rPr b="1"/>
              <a:t>does</a:t>
            </a:r>
            <a:r>
              <a:t> do two things:	It fractures the local rock structure</a:t>
            </a:r>
          </a:p>
          <a:p>
            <a:pPr defTabSz="877823">
              <a:tabLst>
                <a:tab pos="863600" algn="l"/>
                <a:tab pos="1752600" algn="l"/>
                <a:tab pos="2616200" algn="l"/>
                <a:tab pos="3505200" algn="l"/>
              </a:tabLst>
              <a:defRPr sz="768">
                <a:solidFill>
                  <a:srgbClr val="FBC901"/>
                </a:solidFill>
                <a:effectLst>
                  <a:outerShdw blurRad="36576" dist="36576" dir="2700000" rotWithShape="0">
                    <a:srgbClr val="000000"/>
                  </a:outerShdw>
                </a:effectLst>
              </a:defRPr>
            </a:pPr>
            <a:endParaRPr/>
          </a:p>
          <a:p>
            <a:pPr defTabSz="877823">
              <a:spcBef>
                <a:spcPts val="400"/>
              </a:spcBef>
              <a:tabLst>
                <a:tab pos="863600" algn="l"/>
                <a:tab pos="1752600" algn="l"/>
                <a:tab pos="2616200" algn="l"/>
                <a:tab pos="3505200" algn="l"/>
              </a:tabLst>
              <a:defRPr sz="1727">
                <a:solidFill>
                  <a:srgbClr val="FBC901"/>
                </a:solidFill>
                <a:effectLst>
                  <a:outerShdw blurRad="36576" dist="36576" dir="2700000" rotWithShape="0">
                    <a:srgbClr val="000000"/>
                  </a:outerShdw>
                </a:effectLst>
              </a:defRPr>
            </a:pPr>
            <a:r>
              <a:t>				Its fluids then lubricate that broken up rock</a:t>
            </a:r>
          </a:p>
          <a:p>
            <a:pPr defTabSz="877823">
              <a:tabLst>
                <a:tab pos="863600" algn="l"/>
                <a:tab pos="1752600" algn="l"/>
                <a:tab pos="2616200" algn="l"/>
                <a:tab pos="3505200" algn="l"/>
              </a:tabLst>
              <a:defRPr sz="959">
                <a:effectLst>
                  <a:outerShdw blurRad="36576" dist="36576" dir="2700000" rotWithShape="0">
                    <a:srgbClr val="000000"/>
                  </a:outerShdw>
                </a:effectLst>
              </a:defRPr>
            </a:pPr>
            <a:endParaRPr/>
          </a:p>
          <a:p>
            <a:pPr defTabSz="877823">
              <a:spcBef>
                <a:spcPts val="400"/>
              </a:spcBef>
              <a:tabLst>
                <a:tab pos="863600" algn="l"/>
                <a:tab pos="1752600" algn="l"/>
                <a:tab pos="2616200" algn="l"/>
                <a:tab pos="3505200" algn="l"/>
              </a:tabLst>
              <a:defRPr sz="1727" b="1">
                <a:effectLst>
                  <a:outerShdw blurRad="36576" dist="36576" dir="2700000" rotWithShape="0">
                    <a:srgbClr val="000000"/>
                  </a:outerShdw>
                </a:effectLst>
              </a:defRPr>
            </a:pPr>
            <a:r>
              <a:t>BOTH</a:t>
            </a:r>
            <a:r>
              <a:rPr b="0"/>
              <a:t> of these facilitate earth movement that relieves latent tectonic stress</a:t>
            </a:r>
          </a:p>
          <a:p>
            <a:pPr defTabSz="877823">
              <a:tabLst>
                <a:tab pos="863600" algn="l"/>
                <a:tab pos="1752600" algn="l"/>
                <a:tab pos="2616200" algn="l"/>
                <a:tab pos="3505200" algn="l"/>
              </a:tabLst>
              <a:defRPr sz="768">
                <a:effectLst>
                  <a:outerShdw blurRad="36576" dist="36576" dir="2700000" rotWithShape="0">
                    <a:srgbClr val="000000"/>
                  </a:outerShdw>
                </a:effectLst>
              </a:defRPr>
            </a:pPr>
            <a:endParaRPr b="0"/>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	Thus fracking OR the subsequent underground disposal of its fluids</a:t>
            </a:r>
          </a:p>
          <a:p>
            <a:pPr defTabSz="877823">
              <a:tabLst>
                <a:tab pos="419100" algn="l"/>
                <a:tab pos="863600" algn="l"/>
                <a:tab pos="1295400" algn="l"/>
                <a:tab pos="1752600" algn="l"/>
                <a:tab pos="2616200" algn="l"/>
                <a:tab pos="3505200" algn="l"/>
              </a:tabLst>
              <a:defRPr sz="768">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		can </a:t>
            </a:r>
            <a:r>
              <a:rPr>
                <a:solidFill>
                  <a:srgbClr val="FBC901"/>
                </a:solidFill>
              </a:rPr>
              <a:t>trigger</a:t>
            </a:r>
            <a:r>
              <a:t> earthquakes where tectonic stress is present</a:t>
            </a:r>
          </a:p>
          <a:p>
            <a:pPr defTabSz="877823">
              <a:tabLst>
                <a:tab pos="419100" algn="l"/>
                <a:tab pos="863600" algn="l"/>
                <a:tab pos="1295400" algn="l"/>
                <a:tab pos="1752600" algn="l"/>
                <a:tab pos="2616200" algn="l"/>
                <a:tab pos="3505200" algn="l"/>
              </a:tabLst>
              <a:defRPr sz="1056">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This connection has now been accepted by many (if not most) seismic researchers</a:t>
            </a:r>
          </a:p>
          <a:p>
            <a:pPr defTabSz="877823">
              <a:tabLst>
                <a:tab pos="419100" algn="l"/>
                <a:tab pos="863600" algn="l"/>
                <a:tab pos="1295400" algn="l"/>
                <a:tab pos="1752600" algn="l"/>
                <a:tab pos="2616200" algn="l"/>
                <a:tab pos="3505200" algn="l"/>
              </a:tabLst>
              <a:defRPr sz="1056">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I grew up within walking distance of California's infamous San Andreas Fault</a:t>
            </a:r>
          </a:p>
          <a:p>
            <a:pPr defTabSz="877823">
              <a:tabLst>
                <a:tab pos="419100" algn="l"/>
                <a:tab pos="863600" algn="l"/>
                <a:tab pos="1295400" algn="l"/>
                <a:tab pos="1752600" algn="l"/>
                <a:tab pos="2616200" algn="l"/>
                <a:tab pos="3505200" algn="l"/>
              </a:tabLst>
              <a:defRPr sz="768">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	There, Oklahoma's biggest ~ Richter 5 earthquake would be considered trivial</a:t>
            </a:r>
          </a:p>
          <a:p>
            <a:pPr defTabSz="877823">
              <a:tabLst>
                <a:tab pos="419100" algn="l"/>
                <a:tab pos="863600" algn="l"/>
                <a:tab pos="1295400" algn="l"/>
                <a:tab pos="1752600" algn="l"/>
                <a:tab pos="2616200" algn="l"/>
                <a:tab pos="3505200" algn="l"/>
              </a:tabLst>
              <a:defRPr sz="959">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But earthquake damage depends hugely upon local construction practices</a:t>
            </a:r>
          </a:p>
          <a:p>
            <a:pPr defTabSz="877823">
              <a:tabLst>
                <a:tab pos="419100" algn="l"/>
                <a:tab pos="863600" algn="l"/>
                <a:tab pos="1295400" algn="l"/>
                <a:tab pos="1752600" algn="l"/>
                <a:tab pos="2616200" algn="l"/>
                <a:tab pos="3505200" algn="l"/>
              </a:tabLst>
              <a:defRPr sz="863">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	Most vulnerable is un-reinforced brick or concrete construction which is thus </a:t>
            </a:r>
          </a:p>
          <a:p>
            <a:pPr defTabSz="877823">
              <a:tabLst>
                <a:tab pos="419100" algn="l"/>
                <a:tab pos="863600" algn="l"/>
                <a:tab pos="1295400" algn="l"/>
                <a:tab pos="1752600" algn="l"/>
                <a:tab pos="2616200" algn="l"/>
                <a:tab pos="3505200" algn="l"/>
              </a:tabLst>
              <a:defRPr sz="768">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		banned in California, but not in "earthquake free" states such as Oklahoma</a:t>
            </a:r>
          </a:p>
          <a:p>
            <a:pPr defTabSz="877823">
              <a:tabLst>
                <a:tab pos="419100" algn="l"/>
                <a:tab pos="863600" algn="l"/>
                <a:tab pos="1295400" algn="l"/>
                <a:tab pos="1752600" algn="l"/>
                <a:tab pos="2616200" algn="l"/>
                <a:tab pos="3505200" algn="l"/>
              </a:tabLst>
              <a:defRPr sz="768">
                <a:effectLst>
                  <a:outerShdw blurRad="36576" dist="36576" dir="2700000" rotWithShape="0">
                    <a:srgbClr val="000000"/>
                  </a:outerShdw>
                </a:effectLst>
              </a:defRPr>
            </a:pPr>
            <a:endParaRPr/>
          </a:p>
          <a:p>
            <a:pPr defTabSz="877823">
              <a:spcBef>
                <a:spcPts val="400"/>
              </a:spcBef>
              <a:tabLst>
                <a:tab pos="419100" algn="l"/>
                <a:tab pos="863600" algn="l"/>
                <a:tab pos="1295400" algn="l"/>
                <a:tab pos="1752600" algn="l"/>
                <a:tab pos="2616200" algn="l"/>
                <a:tab pos="3505200" algn="l"/>
              </a:tabLst>
              <a:defRPr sz="1727">
                <a:effectLst>
                  <a:outerShdw blurRad="36576" dist="36576" dir="2700000" rotWithShape="0">
                    <a:srgbClr val="000000"/>
                  </a:outerShdw>
                </a:effectLst>
              </a:defRPr>
            </a:pPr>
            <a:r>
              <a:t>Thus Oklahoma's apparent "frack quakes" </a:t>
            </a:r>
            <a:r>
              <a:rPr b="1"/>
              <a:t>have</a:t>
            </a:r>
            <a:r>
              <a:t> in fact produced significant damage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Rectangle 5"/>
          <p:cNvSpPr txBox="1"/>
          <p:nvPr/>
        </p:nvSpPr>
        <p:spPr>
          <a:xfrm>
            <a:off x="203200" y="6593745"/>
            <a:ext cx="86868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Figure: http://www.sms-tsunami-warning.com/pages/richter-scale#.VovmFsro9VI</a:t>
            </a:r>
          </a:p>
        </p:txBody>
      </p:sp>
      <p:sp>
        <p:nvSpPr>
          <p:cNvPr id="835" name="Rectangle 2"/>
          <p:cNvSpPr txBox="1">
            <a:spLocks noGrp="1"/>
          </p:cNvSpPr>
          <p:nvPr>
            <p:ph type="title"/>
          </p:nvPr>
        </p:nvSpPr>
        <p:spPr>
          <a:xfrm>
            <a:off x="152399" y="152399"/>
            <a:ext cx="8991601" cy="431616"/>
          </a:xfrm>
          <a:prstGeom prst="rect">
            <a:avLst/>
          </a:prstGeom>
        </p:spPr>
        <p:txBody>
          <a:bodyPr/>
          <a:lstStyle/>
          <a:p>
            <a:r>
              <a:t>But the greater fear is of ultimately triggering an Oklahoma "Big One"</a:t>
            </a:r>
          </a:p>
        </p:txBody>
      </p:sp>
      <p:sp>
        <p:nvSpPr>
          <p:cNvPr id="836" name="Rectangle 3"/>
          <p:cNvSpPr txBox="1">
            <a:spLocks noGrp="1"/>
          </p:cNvSpPr>
          <p:nvPr>
            <p:ph type="body" idx="1"/>
          </p:nvPr>
        </p:nvSpPr>
        <p:spPr>
          <a:xfrm>
            <a:off x="173384" y="762000"/>
            <a:ext cx="8915401" cy="5715000"/>
          </a:xfrm>
          <a:prstGeom prst="rect">
            <a:avLst/>
          </a:prstGeom>
        </p:spPr>
        <p:txBody>
          <a:bodyPr/>
          <a:lstStyle/>
          <a:p>
            <a:pPr>
              <a:spcBef>
                <a:spcPts val="400"/>
              </a:spcBef>
              <a:tabLst>
                <a:tab pos="901700" algn="l"/>
                <a:tab pos="1828800" algn="l"/>
                <a:tab pos="2730500" algn="l"/>
                <a:tab pos="3657600" algn="l"/>
              </a:tabLst>
              <a:defRPr sz="1800"/>
            </a:pPr>
            <a:r>
              <a:t>The base 10 logarithm of an earthquake's energy =&gt; Its Richter Scale ranking</a:t>
            </a:r>
          </a:p>
          <a:p>
            <a:pPr>
              <a:tabLst>
                <a:tab pos="901700" algn="l"/>
                <a:tab pos="1828800" algn="l"/>
                <a:tab pos="2730500" algn="l"/>
                <a:tab pos="3657600" algn="l"/>
              </a:tabLst>
              <a:defRPr sz="1100"/>
            </a:pPr>
            <a:endParaRPr/>
          </a:p>
          <a:p>
            <a:pPr>
              <a:spcBef>
                <a:spcPts val="400"/>
              </a:spcBef>
              <a:tabLst>
                <a:tab pos="901700" algn="l"/>
                <a:tab pos="1828800" algn="l"/>
                <a:tab pos="2730500" algn="l"/>
                <a:tab pos="3657600" algn="l"/>
              </a:tabLst>
              <a:defRPr sz="1800"/>
            </a:pPr>
            <a:r>
              <a:t>This figure, and my Californian experience, identify the danger zone as &gt; Richter 6</a:t>
            </a:r>
          </a:p>
          <a:p>
            <a:pPr>
              <a:tabLst>
                <a:tab pos="901700" algn="l"/>
                <a:tab pos="1828800" algn="l"/>
                <a:tab pos="2730500" algn="l"/>
                <a:tab pos="3657600" algn="l"/>
              </a:tabLst>
              <a:defRPr sz="900"/>
            </a:pPr>
            <a:endParaRPr/>
          </a:p>
          <a:p>
            <a:pPr>
              <a:spcBef>
                <a:spcPts val="400"/>
              </a:spcBef>
              <a:tabLst>
                <a:tab pos="444500" algn="l"/>
                <a:tab pos="901700" algn="l"/>
                <a:tab pos="1828800" algn="l"/>
                <a:tab pos="2730500" algn="l"/>
                <a:tab pos="3657600" algn="l"/>
              </a:tabLst>
              <a:defRPr sz="1800"/>
            </a:pPr>
            <a:r>
              <a:t>	While Richter 5 = "Moderate: damage begins - fatalities rare"</a:t>
            </a:r>
          </a:p>
          <a:p>
            <a:pPr>
              <a:tabLst>
                <a:tab pos="444500" algn="l"/>
                <a:tab pos="901700" algn="l"/>
                <a:tab pos="1828800" algn="l"/>
                <a:tab pos="2730500" algn="l"/>
                <a:tab pos="3657600" algn="l"/>
              </a:tabLst>
              <a:defRPr sz="900"/>
            </a:pPr>
            <a:endParaRPr/>
          </a:p>
          <a:p>
            <a:pPr>
              <a:spcBef>
                <a:spcPts val="400"/>
              </a:spcBef>
              <a:tabLst>
                <a:tab pos="444500" algn="l"/>
                <a:tab pos="901700" algn="l"/>
                <a:tab pos="1828800" algn="l"/>
                <a:tab pos="2730500" algn="l"/>
                <a:tab pos="3657600" algn="l"/>
              </a:tabLst>
              <a:defRPr sz="1800"/>
            </a:pPr>
            <a:r>
              <a:t>	And Richter 4 = "Small"</a:t>
            </a:r>
            <a:endParaRPr sz="1600"/>
          </a:p>
          <a:p>
            <a:pPr>
              <a:tabLst>
                <a:tab pos="444500" algn="l"/>
                <a:tab pos="901700" algn="l"/>
                <a:tab pos="1828800" algn="l"/>
                <a:tab pos="2730500" algn="l"/>
                <a:tab pos="3657600" algn="l"/>
              </a:tabLst>
              <a:defRPr sz="1400"/>
            </a:pPr>
            <a:r>
              <a:t>	</a:t>
            </a:r>
          </a:p>
          <a:p>
            <a:pPr>
              <a:spcBef>
                <a:spcPts val="400"/>
              </a:spcBef>
              <a:tabLst>
                <a:tab pos="444500" algn="l"/>
                <a:tab pos="901700" algn="l"/>
                <a:tab pos="1828800" algn="l"/>
                <a:tab pos="2730500" algn="l"/>
                <a:tab pos="3657600" algn="l"/>
              </a:tabLst>
              <a:defRPr sz="1800"/>
            </a:pPr>
            <a:r>
              <a:t>The latter "small" designation makes sense</a:t>
            </a:r>
          </a:p>
          <a:p>
            <a:pPr>
              <a:tabLst>
                <a:tab pos="444500" algn="l"/>
                <a:tab pos="901700" algn="l"/>
                <a:tab pos="1828800" algn="l"/>
                <a:tab pos="2730500" algn="l"/>
                <a:tab pos="3657600" algn="l"/>
              </a:tabLst>
              <a:defRPr sz="800"/>
            </a:pPr>
            <a:endParaRPr/>
          </a:p>
          <a:p>
            <a:pPr>
              <a:spcBef>
                <a:spcPts val="400"/>
              </a:spcBef>
              <a:tabLst>
                <a:tab pos="444500" algn="l"/>
                <a:tab pos="901700" algn="l"/>
                <a:tab pos="1828800" algn="l"/>
                <a:tab pos="2730500" algn="l"/>
                <a:tab pos="3657600" algn="l"/>
              </a:tabLst>
              <a:defRPr sz="1800"/>
            </a:pPr>
            <a:r>
              <a:t>	</a:t>
            </a:r>
            <a:r>
              <a:rPr>
                <a:solidFill>
                  <a:srgbClr val="FBC901"/>
                </a:solidFill>
              </a:rPr>
              <a:t>Because 4's have </a:t>
            </a:r>
            <a:r>
              <a:rPr b="1">
                <a:solidFill>
                  <a:srgbClr val="FBC901"/>
                </a:solidFill>
              </a:rPr>
              <a:t>1/100</a:t>
            </a:r>
            <a:r>
              <a:rPr b="1" baseline="30000">
                <a:solidFill>
                  <a:srgbClr val="FBC901"/>
                </a:solidFill>
              </a:rPr>
              <a:t>th  </a:t>
            </a:r>
            <a:r>
              <a:rPr>
                <a:solidFill>
                  <a:srgbClr val="FBC901"/>
                </a:solidFill>
              </a:rPr>
              <a:t>the energy of 6's</a:t>
            </a:r>
          </a:p>
          <a:p>
            <a:pPr>
              <a:tabLst>
                <a:tab pos="444500" algn="l"/>
                <a:tab pos="901700" algn="l"/>
                <a:tab pos="1828800" algn="l"/>
                <a:tab pos="2730500" algn="l"/>
                <a:tab pos="3657600" algn="l"/>
              </a:tabLst>
              <a:defRPr sz="1400"/>
            </a:pPr>
            <a:endParaRPr>
              <a:solidFill>
                <a:srgbClr val="FBC901"/>
              </a:solidFill>
            </a:endParaRPr>
          </a:p>
          <a:p>
            <a:pPr>
              <a:spcBef>
                <a:spcPts val="400"/>
              </a:spcBef>
              <a:tabLst>
                <a:tab pos="444500" algn="l"/>
                <a:tab pos="901700" algn="l"/>
                <a:tab pos="1828800" algn="l"/>
                <a:tab pos="2730500" algn="l"/>
                <a:tab pos="3657600" algn="l"/>
              </a:tabLst>
              <a:defRPr sz="1800"/>
            </a:pPr>
            <a:r>
              <a:t>Fortunately, most Oklahoma quakes were ≤ Richter 4</a:t>
            </a:r>
          </a:p>
          <a:p>
            <a:pPr>
              <a:tabLst>
                <a:tab pos="444500" algn="l"/>
                <a:tab pos="901700" algn="l"/>
                <a:tab pos="1828800" algn="l"/>
                <a:tab pos="2730500" algn="l"/>
                <a:tab pos="3657600" algn="l"/>
              </a:tabLst>
              <a:defRPr sz="800"/>
            </a:pPr>
            <a:endParaRPr/>
          </a:p>
          <a:p>
            <a:pPr>
              <a:spcBef>
                <a:spcPts val="400"/>
              </a:spcBef>
              <a:tabLst>
                <a:tab pos="444500" algn="l"/>
                <a:tab pos="901700" algn="l"/>
                <a:tab pos="1828800" algn="l"/>
                <a:tab pos="2730500" algn="l"/>
                <a:tab pos="3657600" algn="l"/>
              </a:tabLst>
              <a:defRPr sz="1800"/>
            </a:pPr>
            <a:r>
              <a:t>	Posing little threat to people or property</a:t>
            </a:r>
          </a:p>
          <a:p>
            <a:pPr>
              <a:tabLst>
                <a:tab pos="444500" algn="l"/>
                <a:tab pos="901700" algn="l"/>
                <a:tab pos="1828800" algn="l"/>
                <a:tab pos="2730500" algn="l"/>
                <a:tab pos="3657600" algn="l"/>
              </a:tabLst>
            </a:pPr>
            <a:endParaRPr/>
          </a:p>
          <a:p>
            <a:pPr>
              <a:spcBef>
                <a:spcPts val="400"/>
              </a:spcBef>
              <a:tabLst>
                <a:tab pos="444500" algn="l"/>
                <a:tab pos="901700" algn="l"/>
                <a:tab pos="1828800" algn="l"/>
                <a:tab pos="2730500" algn="l"/>
                <a:tab pos="3657600" algn="l"/>
              </a:tabLst>
              <a:defRPr sz="1800"/>
            </a:pPr>
            <a:r>
              <a:t>I would have thought many such small earthquakes might, in fact, be desirable:</a:t>
            </a:r>
          </a:p>
          <a:p>
            <a:pPr>
              <a:tabLst>
                <a:tab pos="444500" algn="l"/>
                <a:tab pos="901700" algn="l"/>
                <a:tab pos="1828800" algn="l"/>
                <a:tab pos="2730500" algn="l"/>
                <a:tab pos="3657600" algn="l"/>
              </a:tabLst>
              <a:defRPr sz="800"/>
            </a:pPr>
            <a:endParaRPr/>
          </a:p>
          <a:p>
            <a:pPr>
              <a:spcBef>
                <a:spcPts val="400"/>
              </a:spcBef>
              <a:tabLst>
                <a:tab pos="444500" algn="l"/>
                <a:tab pos="901700" algn="l"/>
                <a:tab pos="1828800" algn="l"/>
                <a:tab pos="2730500" algn="l"/>
                <a:tab pos="3657600" algn="l"/>
              </a:tabLst>
              <a:defRPr sz="1800"/>
            </a:pPr>
            <a:r>
              <a:t>	Because they might ultimately dissipate the limited tectonic stresses </a:t>
            </a:r>
          </a:p>
          <a:p>
            <a:pPr>
              <a:tabLst>
                <a:tab pos="444500" algn="l"/>
                <a:tab pos="901700" algn="l"/>
                <a:tab pos="1828800" algn="l"/>
                <a:tab pos="2730500" algn="l"/>
                <a:tab pos="3657600" algn="l"/>
              </a:tabLst>
              <a:defRPr sz="800"/>
            </a:pPr>
            <a:endParaRPr/>
          </a:p>
          <a:p>
            <a:pPr>
              <a:spcBef>
                <a:spcPts val="400"/>
              </a:spcBef>
              <a:tabLst>
                <a:tab pos="444500" algn="l"/>
                <a:tab pos="901700" algn="l"/>
                <a:tab pos="1828800" algn="l"/>
                <a:tab pos="2730500" algn="l"/>
                <a:tab pos="3657600" algn="l"/>
              </a:tabLst>
              <a:defRPr sz="1800"/>
            </a:pPr>
            <a:r>
              <a:t>		present at that location so far from present day tectonic plate collisions</a:t>
            </a:r>
          </a:p>
        </p:txBody>
      </p:sp>
      <p:pic>
        <p:nvPicPr>
          <p:cNvPr id="837" name="Picture 5" descr="Picture 5"/>
          <p:cNvPicPr>
            <a:picLocks noChangeAspect="1"/>
          </p:cNvPicPr>
          <p:nvPr/>
        </p:nvPicPr>
        <p:blipFill>
          <a:blip r:embed="rId2"/>
          <a:srcRect r="9381" b="11209"/>
          <a:stretch>
            <a:fillRect/>
          </a:stretch>
        </p:blipFill>
        <p:spPr>
          <a:xfrm>
            <a:off x="6022661" y="2286578"/>
            <a:ext cx="2989925" cy="26051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Rectangle 2"/>
          <p:cNvSpPr txBox="1">
            <a:spLocks noGrp="1"/>
          </p:cNvSpPr>
          <p:nvPr>
            <p:ph type="title"/>
          </p:nvPr>
        </p:nvSpPr>
        <p:spPr>
          <a:xfrm>
            <a:off x="152399" y="108227"/>
            <a:ext cx="8991601" cy="431616"/>
          </a:xfrm>
          <a:prstGeom prst="rect">
            <a:avLst/>
          </a:prstGeom>
        </p:spPr>
        <p:txBody>
          <a:bodyPr/>
          <a:lstStyle/>
          <a:p>
            <a:r>
              <a:t>But then I caught an excellent Weather Channel documentary entitled:</a:t>
            </a:r>
          </a:p>
        </p:txBody>
      </p:sp>
      <p:sp>
        <p:nvSpPr>
          <p:cNvPr id="840" name="Rectangle 3"/>
          <p:cNvSpPr txBox="1">
            <a:spLocks noGrp="1"/>
          </p:cNvSpPr>
          <p:nvPr>
            <p:ph type="body" idx="1"/>
          </p:nvPr>
        </p:nvSpPr>
        <p:spPr>
          <a:xfrm>
            <a:off x="173384" y="749855"/>
            <a:ext cx="8915401" cy="5887280"/>
          </a:xfrm>
          <a:prstGeom prst="rect">
            <a:avLst/>
          </a:prstGeom>
        </p:spPr>
        <p:txBody>
          <a:bodyPr/>
          <a:lstStyle/>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Secrets of the Earth: Manmade Earthquakes, featuring Caltech &amp; USGS seismologists </a:t>
            </a:r>
          </a:p>
          <a:p>
            <a:pPr defTabSz="896111">
              <a:tabLst>
                <a:tab pos="431800" algn="l"/>
                <a:tab pos="876300" algn="l"/>
                <a:tab pos="1320800" algn="l"/>
                <a:tab pos="1790700" algn="l"/>
                <a:tab pos="2235200" algn="l"/>
                <a:tab pos="2667000" algn="l"/>
                <a:tab pos="3581400" algn="l"/>
              </a:tabLst>
              <a:defRPr sz="784">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They alluded to what I later found is called the </a:t>
            </a:r>
            <a:r>
              <a:rPr b="1">
                <a:solidFill>
                  <a:srgbClr val="FFCC00"/>
                </a:solidFill>
              </a:rPr>
              <a:t>Gutenburg-Richter Law</a:t>
            </a:r>
            <a:r>
              <a:t>:</a:t>
            </a:r>
          </a:p>
          <a:p>
            <a:pPr defTabSz="896111">
              <a:tabLst>
                <a:tab pos="431800" algn="l"/>
                <a:tab pos="876300" algn="l"/>
                <a:tab pos="1320800" algn="l"/>
                <a:tab pos="1790700" algn="l"/>
                <a:tab pos="2235200" algn="l"/>
                <a:tab pos="2667000" algn="l"/>
                <a:tab pos="3581400" algn="l"/>
              </a:tabLst>
              <a:defRPr sz="882">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	Log</a:t>
            </a:r>
            <a:r>
              <a:rPr baseline="-25387"/>
              <a:t>10</a:t>
            </a:r>
            <a:r>
              <a:t> (Frequency of a quake with Richter magnitude M)  = a – b (M)  </a:t>
            </a:r>
          </a:p>
          <a:p>
            <a:pPr defTabSz="896111">
              <a:tabLst>
                <a:tab pos="431800" algn="l"/>
                <a:tab pos="876300" algn="l"/>
                <a:tab pos="1320800" algn="l"/>
                <a:tab pos="1790700" algn="l"/>
                <a:tab pos="2235200" algn="l"/>
                <a:tab pos="2667000" algn="l"/>
                <a:tab pos="3581400" algn="l"/>
              </a:tabLst>
              <a:defRPr sz="1372">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Which if b ~ 1 (as is apparently common) implies that:</a:t>
            </a:r>
          </a:p>
          <a:p>
            <a:pPr defTabSz="896111">
              <a:tabLst>
                <a:tab pos="431800" algn="l"/>
                <a:tab pos="876300" algn="l"/>
                <a:tab pos="1320800" algn="l"/>
                <a:tab pos="1790700" algn="l"/>
                <a:tab pos="2235200" algn="l"/>
                <a:tab pos="2667000" algn="l"/>
                <a:tab pos="3581400" algn="l"/>
              </a:tabLst>
              <a:defRPr sz="784">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	</a:t>
            </a:r>
            <a:r>
              <a:rPr>
                <a:solidFill>
                  <a:srgbClr val="FFCC00"/>
                </a:solidFill>
              </a:rPr>
              <a:t>Quake frequency drops by 10 for each 1 point increase in Richter magnitude</a:t>
            </a:r>
          </a:p>
          <a:p>
            <a:pPr defTabSz="896111">
              <a:tabLst>
                <a:tab pos="431800" algn="l"/>
                <a:tab pos="876300" algn="l"/>
                <a:tab pos="1320800" algn="l"/>
                <a:tab pos="1790700" algn="l"/>
                <a:tab pos="2235200" algn="l"/>
                <a:tab pos="2667000" algn="l"/>
                <a:tab pos="3581400" algn="l"/>
              </a:tabLst>
              <a:defRPr sz="882">
                <a:effectLst>
                  <a:outerShdw blurRad="37338" dist="37338" dir="2700000" rotWithShape="0">
                    <a:srgbClr val="000000"/>
                  </a:outerShdw>
                </a:effectLst>
              </a:defRPr>
            </a:pPr>
            <a:endParaRPr>
              <a:solidFill>
                <a:srgbClr val="FFCC00"/>
              </a:solidFill>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Thus more small quakes </a:t>
            </a:r>
            <a:r>
              <a:rPr b="1"/>
              <a:t>do NOT decrease</a:t>
            </a:r>
            <a:r>
              <a:t> the chance of a big one (as I'd thought) </a:t>
            </a:r>
          </a:p>
          <a:p>
            <a:pPr defTabSz="896111">
              <a:tabLst>
                <a:tab pos="431800" algn="l"/>
                <a:tab pos="876300" algn="l"/>
                <a:tab pos="1320800" algn="l"/>
                <a:tab pos="1790700" algn="l"/>
                <a:tab pos="2235200" algn="l"/>
                <a:tab pos="2667000" algn="l"/>
                <a:tab pos="3581400" algn="l"/>
              </a:tabLst>
              <a:defRPr sz="784">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	More small quakes proportionally</a:t>
            </a:r>
            <a:r>
              <a:rPr b="1"/>
              <a:t> increase </a:t>
            </a:r>
            <a:r>
              <a:t>the chance of a big one</a:t>
            </a:r>
          </a:p>
          <a:p>
            <a:pPr defTabSz="896111">
              <a:tabLst>
                <a:tab pos="431800" algn="l"/>
                <a:tab pos="876300" algn="l"/>
                <a:tab pos="1320800" algn="l"/>
                <a:tab pos="1790700" algn="l"/>
                <a:tab pos="2235200" algn="l"/>
                <a:tab pos="2667000" algn="l"/>
                <a:tab pos="3581400" algn="l"/>
              </a:tabLst>
              <a:defRPr sz="1176">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Why? By shifting adjacent short segments of a fault, a series of smaller earthquakes </a:t>
            </a:r>
          </a:p>
          <a:p>
            <a:pPr defTabSz="896111">
              <a:tabLst>
                <a:tab pos="431800" algn="l"/>
                <a:tab pos="876300" algn="l"/>
                <a:tab pos="1320800" algn="l"/>
                <a:tab pos="1790700" algn="l"/>
                <a:tab pos="2235200" algn="l"/>
                <a:tab pos="2667000" algn="l"/>
                <a:tab pos="3581400" algn="l"/>
              </a:tabLst>
              <a:defRPr sz="784">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	can lead to an accumulation of major stress farther down the fault</a:t>
            </a:r>
          </a:p>
          <a:p>
            <a:pPr defTabSz="896111">
              <a:tabLst>
                <a:tab pos="431800" algn="l"/>
                <a:tab pos="876300" algn="l"/>
                <a:tab pos="1320800" algn="l"/>
                <a:tab pos="1790700" algn="l"/>
                <a:tab pos="2235200" algn="l"/>
                <a:tab pos="2667000" algn="l"/>
                <a:tab pos="3581400" algn="l"/>
              </a:tabLst>
              <a:defRPr sz="784">
                <a:effectLst>
                  <a:outerShdw blurRad="37338" dist="37338" dir="2700000" rotWithShape="0">
                    <a:srgbClr val="000000"/>
                  </a:outerShdw>
                </a:effectLst>
              </a:defRPr>
            </a:pPr>
            <a:endParaRPr/>
          </a:p>
          <a:p>
            <a:pPr defTabSz="896111">
              <a:spcBef>
                <a:spcPts val="400"/>
              </a:spcBef>
              <a:tabLst>
                <a:tab pos="431800" algn="l"/>
                <a:tab pos="876300" algn="l"/>
                <a:tab pos="1320800" algn="l"/>
                <a:tab pos="1790700" algn="l"/>
                <a:tab pos="2235200" algn="l"/>
                <a:tab pos="2667000" algn="l"/>
                <a:tab pos="3581400" algn="l"/>
              </a:tabLst>
              <a:defRPr sz="1764">
                <a:effectLst>
                  <a:outerShdw blurRad="37338" dist="37338" dir="2700000" rotWithShape="0">
                    <a:srgbClr val="000000"/>
                  </a:outerShdw>
                </a:effectLst>
              </a:defRPr>
            </a:pPr>
            <a:r>
              <a:t>		thereby contributing to the probability of a larger earthquake at that point</a:t>
            </a:r>
          </a:p>
          <a:p>
            <a:pPr defTabSz="896111">
              <a:tabLst>
                <a:tab pos="431800" algn="l"/>
                <a:tab pos="876300" algn="l"/>
                <a:tab pos="1320800" algn="l"/>
                <a:tab pos="1790700" algn="l"/>
                <a:tab pos="2235200" algn="l"/>
                <a:tab pos="2667000" algn="l"/>
                <a:tab pos="3581400" algn="l"/>
              </a:tabLst>
              <a:defRPr sz="1176" b="1">
                <a:solidFill>
                  <a:srgbClr val="FBC901"/>
                </a:solidFill>
                <a:effectLst>
                  <a:outerShdw blurRad="37338" dist="37338" dir="2700000" rotWithShape="0">
                    <a:srgbClr val="000000"/>
                  </a:outerShdw>
                </a:effectLst>
              </a:defRPr>
            </a:pPr>
            <a:endParaRPr/>
          </a:p>
          <a:p>
            <a:pPr algn="ctr" defTabSz="896111">
              <a:spcBef>
                <a:spcPts val="400"/>
              </a:spcBef>
              <a:tabLst>
                <a:tab pos="431800" algn="l"/>
                <a:tab pos="876300" algn="l"/>
                <a:tab pos="1320800" algn="l"/>
                <a:tab pos="1790700" algn="l"/>
                <a:tab pos="2235200" algn="l"/>
                <a:tab pos="2667000" algn="l"/>
                <a:tab pos="3581400" algn="l"/>
              </a:tabLst>
              <a:defRPr sz="1764">
                <a:solidFill>
                  <a:srgbClr val="FFCC00"/>
                </a:solidFill>
                <a:effectLst>
                  <a:outerShdw blurRad="37338" dist="37338" dir="2700000" rotWithShape="0">
                    <a:srgbClr val="000000"/>
                  </a:outerShdw>
                </a:effectLst>
              </a:defRPr>
            </a:pPr>
            <a:r>
              <a:t>So this former Californian stands corrected:  </a:t>
            </a:r>
          </a:p>
          <a:p>
            <a:pPr algn="ctr" defTabSz="896111">
              <a:tabLst>
                <a:tab pos="431800" algn="l"/>
                <a:tab pos="876300" algn="l"/>
                <a:tab pos="1320800" algn="l"/>
                <a:tab pos="1790700" algn="l"/>
                <a:tab pos="2235200" algn="l"/>
                <a:tab pos="2667000" algn="l"/>
                <a:tab pos="3581400" algn="l"/>
              </a:tabLst>
              <a:defRPr sz="490">
                <a:solidFill>
                  <a:srgbClr val="FFCC00"/>
                </a:solidFill>
                <a:effectLst>
                  <a:outerShdw blurRad="37338" dist="37338" dir="2700000" rotWithShape="0">
                    <a:srgbClr val="000000"/>
                  </a:outerShdw>
                </a:effectLst>
              </a:defRPr>
            </a:pPr>
            <a:endParaRPr/>
          </a:p>
          <a:p>
            <a:pPr algn="ctr" defTabSz="896111">
              <a:spcBef>
                <a:spcPts val="400"/>
              </a:spcBef>
              <a:tabLst>
                <a:tab pos="431800" algn="l"/>
                <a:tab pos="876300" algn="l"/>
                <a:tab pos="1320800" algn="l"/>
                <a:tab pos="1790700" algn="l"/>
                <a:tab pos="2235200" algn="l"/>
                <a:tab pos="2667000" algn="l"/>
                <a:tab pos="3581400" algn="l"/>
              </a:tabLst>
              <a:defRPr sz="1764">
                <a:solidFill>
                  <a:srgbClr val="FFCC00"/>
                </a:solidFill>
                <a:effectLst>
                  <a:outerShdw blurRad="37338" dist="37338" dir="2700000" rotWithShape="0">
                    <a:srgbClr val="000000"/>
                  </a:outerShdw>
                </a:effectLst>
              </a:defRPr>
            </a:pPr>
            <a:r>
              <a:t>Science supports Oklahoma's fear of small "frack quakes" inducing a "Big One"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Rectangle 5"/>
          <p:cNvSpPr txBox="1"/>
          <p:nvPr/>
        </p:nvSpPr>
        <p:spPr>
          <a:xfrm>
            <a:off x="304800" y="5810979"/>
            <a:ext cx="8534400" cy="9754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http://science.sciencemag.org/content/341/6145/543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https://news.ucsc.edu/2013/07/geothermal-earthquakes.html</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3) http://articles.latimes.com/2013/jul/11/local/la-me-geothermal-earthquakes-20130712</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4) https://www.scientificamerican.com/article/geothermal-drilling-earthquakes/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5) http://www.nytimes.com/2009/06/24/business/energy-environment/24geotherm.html?_r=1&amp;scp=1&amp;sq=altarock&amp;st=cse</a:t>
            </a:r>
          </a:p>
        </p:txBody>
      </p:sp>
      <p:sp>
        <p:nvSpPr>
          <p:cNvPr id="843" name="Rectangle 2"/>
          <p:cNvSpPr txBox="1">
            <a:spLocks noGrp="1"/>
          </p:cNvSpPr>
          <p:nvPr>
            <p:ph type="title"/>
          </p:nvPr>
        </p:nvSpPr>
        <p:spPr>
          <a:xfrm>
            <a:off x="304800" y="97365"/>
            <a:ext cx="8534400" cy="474134"/>
          </a:xfrm>
          <a:prstGeom prst="rect">
            <a:avLst/>
          </a:prstGeom>
        </p:spPr>
        <p:txBody>
          <a:bodyPr/>
          <a:lstStyle/>
          <a:p>
            <a:r>
              <a:t>That show's seismologists also warned that:</a:t>
            </a:r>
          </a:p>
        </p:txBody>
      </p:sp>
      <p:sp>
        <p:nvSpPr>
          <p:cNvPr id="844" name="Rectangle 3"/>
          <p:cNvSpPr txBox="1">
            <a:spLocks noGrp="1"/>
          </p:cNvSpPr>
          <p:nvPr>
            <p:ph type="body" idx="1"/>
          </p:nvPr>
        </p:nvSpPr>
        <p:spPr>
          <a:xfrm>
            <a:off x="228603" y="673108"/>
            <a:ext cx="8915398" cy="5602813"/>
          </a:xfrm>
          <a:prstGeom prst="rect">
            <a:avLst/>
          </a:prstGeom>
        </p:spPr>
        <p:txBody>
          <a:bodyPr/>
          <a:lstStyle/>
          <a:p>
            <a:pPr>
              <a:spcBef>
                <a:spcPts val="400"/>
              </a:spcBef>
              <a:tabLst>
                <a:tab pos="457200" algn="l"/>
                <a:tab pos="914400" algn="l"/>
                <a:tab pos="1371600" algn="l"/>
                <a:tab pos="1828800" algn="l"/>
                <a:tab pos="2286000" algn="l"/>
              </a:tabLst>
              <a:defRPr sz="1800"/>
            </a:pPr>
            <a:r>
              <a:t>Given the break-up and lubrication of local rock structure,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it would be reckless to frack near a fault overdue for a major earthquake</a:t>
            </a:r>
          </a:p>
          <a:p>
            <a:pPr>
              <a:tabLst>
                <a:tab pos="457200" algn="l"/>
                <a:tab pos="914400" algn="l"/>
                <a:tab pos="1371600" algn="l"/>
                <a:tab pos="1828800" algn="l"/>
                <a:tab pos="2286000" algn="l"/>
              </a:tabLst>
              <a:defRPr sz="1200"/>
            </a:pPr>
            <a:endParaRPr/>
          </a:p>
          <a:p>
            <a:pPr>
              <a:spcBef>
                <a:spcPts val="400"/>
              </a:spcBef>
              <a:tabLst>
                <a:tab pos="457200" algn="l"/>
                <a:tab pos="914400" algn="l"/>
                <a:tab pos="1371600" algn="l"/>
                <a:tab pos="1828800" algn="l"/>
                <a:tab pos="2286000" algn="l"/>
              </a:tabLst>
              <a:defRPr sz="1800" b="1"/>
            </a:pPr>
            <a:r>
              <a:t>Geothermal power plants</a:t>
            </a:r>
            <a:r>
              <a:rPr b="0"/>
              <a:t> (</a:t>
            </a:r>
            <a:r>
              <a:t>Exotics</a:t>
            </a:r>
            <a:r>
              <a:rPr b="0"/>
              <a:t> (</a:t>
            </a:r>
            <a:r>
              <a:rPr u="sng">
                <a:solidFill>
                  <a:srgbClr val="00CCFF"/>
                </a:solidFill>
                <a:uFill>
                  <a:solidFill>
                    <a:srgbClr val="00CCFF"/>
                  </a:solidFill>
                </a:uFill>
                <a:hlinkClick r:id="rId2"/>
              </a:rPr>
              <a:t>pptx</a:t>
            </a:r>
            <a:r>
              <a:rPr b="0"/>
              <a:t> / </a:t>
            </a:r>
            <a:r>
              <a:rPr u="sng">
                <a:solidFill>
                  <a:srgbClr val="00CCFF"/>
                </a:solidFill>
                <a:uFill>
                  <a:solidFill>
                    <a:srgbClr val="00CCFF"/>
                  </a:solidFill>
                </a:uFill>
                <a:hlinkClick r:id="rId3"/>
              </a:rPr>
              <a:t>pdf</a:t>
            </a:r>
            <a:r>
              <a:rPr b="0"/>
              <a:t> / </a:t>
            </a:r>
            <a:r>
              <a:rPr u="sng">
                <a:solidFill>
                  <a:srgbClr val="00CCFF"/>
                </a:solidFill>
                <a:uFill>
                  <a:solidFill>
                    <a:srgbClr val="00CCFF"/>
                  </a:solidFill>
                </a:uFill>
                <a:hlinkClick r:id="rId4"/>
              </a:rPr>
              <a:t>key</a:t>
            </a:r>
            <a:r>
              <a:rPr b="0"/>
              <a:t>)) do not similarly break up rock</a:t>
            </a:r>
          </a:p>
          <a:p>
            <a:pPr>
              <a:tabLst>
                <a:tab pos="457200" algn="l"/>
                <a:tab pos="914400" algn="l"/>
                <a:tab pos="1371600" algn="l"/>
                <a:tab pos="1828800" algn="l"/>
                <a:tab pos="2286000" algn="l"/>
              </a:tabLst>
              <a:defRPr sz="800"/>
            </a:pPr>
            <a:endParaRPr b="0"/>
          </a:p>
          <a:p>
            <a:pPr>
              <a:spcBef>
                <a:spcPts val="400"/>
              </a:spcBef>
              <a:tabLst>
                <a:tab pos="457200" algn="l"/>
                <a:tab pos="914400" algn="l"/>
                <a:tab pos="1371600" algn="l"/>
                <a:tab pos="1828800" algn="l"/>
                <a:tab pos="2286000" algn="l"/>
              </a:tabLst>
              <a:defRPr sz="1800"/>
            </a:pPr>
            <a:r>
              <a:t>	But they do </a:t>
            </a:r>
            <a:r>
              <a:rPr b="1"/>
              <a:t>similarly inject lubricating water deep underground</a:t>
            </a:r>
          </a:p>
          <a:p>
            <a:pPr>
              <a:tabLst>
                <a:tab pos="457200" algn="l"/>
                <a:tab pos="914400" algn="l"/>
                <a:tab pos="1371600" algn="l"/>
                <a:tab pos="1828800" algn="l"/>
                <a:tab pos="2286000" algn="l"/>
              </a:tabLst>
              <a:defRPr sz="1200"/>
            </a:pPr>
            <a:endParaRPr b="1"/>
          </a:p>
          <a:p>
            <a:pPr>
              <a:spcBef>
                <a:spcPts val="400"/>
              </a:spcBef>
              <a:tabLst>
                <a:tab pos="457200" algn="l"/>
                <a:tab pos="914400" algn="l"/>
                <a:tab pos="1371600" algn="l"/>
                <a:tab pos="1828800" algn="l"/>
                <a:tab pos="2286000" algn="l"/>
              </a:tabLst>
              <a:defRPr sz="1800"/>
            </a:pPr>
            <a:r>
              <a:t>So where is a major geothermal push now being made?</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Near California's Salton Sea, not far from the San Andreas Fault's southern end</a:t>
            </a:r>
          </a:p>
          <a:p>
            <a:pPr>
              <a:tabLst>
                <a:tab pos="457200" algn="l"/>
                <a:tab pos="914400" algn="l"/>
                <a:tab pos="1371600" algn="l"/>
                <a:tab pos="1828800" algn="l"/>
                <a:tab pos="2286000" algn="l"/>
              </a:tabLst>
              <a:defRPr sz="1200"/>
            </a:pPr>
            <a:endParaRPr/>
          </a:p>
          <a:p>
            <a:pPr>
              <a:spcBef>
                <a:spcPts val="400"/>
              </a:spcBef>
              <a:tabLst>
                <a:tab pos="457200" algn="l"/>
                <a:tab pos="914400" algn="l"/>
                <a:tab pos="1371600" algn="l"/>
                <a:tab pos="1828800" algn="l"/>
                <a:tab pos="2286000" algn="l"/>
              </a:tabLst>
              <a:defRPr sz="1800"/>
            </a:pPr>
            <a:r>
              <a:t>At least one research study already attributes mini earthquakes to that operation</a:t>
            </a:r>
            <a:r>
              <a:rPr baseline="30000"/>
              <a:t> 1, 2</a:t>
            </a:r>
          </a:p>
          <a:p>
            <a:pPr>
              <a:tabLst>
                <a:tab pos="457200" algn="l"/>
                <a:tab pos="914400" algn="l"/>
                <a:tab pos="1371600" algn="l"/>
                <a:tab pos="1828800" algn="l"/>
                <a:tab pos="2286000" algn="l"/>
              </a:tabLst>
              <a:defRPr sz="800"/>
            </a:pPr>
            <a:endParaRPr baseline="30000"/>
          </a:p>
          <a:p>
            <a:pPr>
              <a:spcBef>
                <a:spcPts val="400"/>
              </a:spcBef>
              <a:tabLst>
                <a:tab pos="457200" algn="l"/>
                <a:tab pos="914400" algn="l"/>
                <a:tab pos="1371600" algn="l"/>
                <a:tab pos="1828800" algn="l"/>
                <a:tab pos="2286000" algn="l"/>
              </a:tabLst>
              <a:defRPr sz="1800"/>
            </a:pPr>
            <a:r>
              <a:t>	Igniting public concern, including discussion in the LA Times </a:t>
            </a:r>
            <a:r>
              <a:rPr baseline="30000"/>
              <a:t>3</a:t>
            </a:r>
            <a:r>
              <a:t> </a:t>
            </a:r>
          </a:p>
          <a:p>
            <a:pPr>
              <a:tabLst>
                <a:tab pos="457200" algn="l"/>
                <a:tab pos="914400" algn="l"/>
                <a:tab pos="1371600" algn="l"/>
                <a:tab pos="1828800" algn="l"/>
                <a:tab pos="2286000" algn="l"/>
              </a:tabLst>
              <a:defRPr sz="1200"/>
            </a:pPr>
            <a:endParaRPr/>
          </a:p>
          <a:p>
            <a:pPr>
              <a:spcBef>
                <a:spcPts val="400"/>
              </a:spcBef>
              <a:tabLst>
                <a:tab pos="457200" algn="l"/>
                <a:tab pos="914400" algn="l"/>
                <a:tab pos="1371600" algn="l"/>
                <a:tab pos="1828800" algn="l"/>
                <a:tab pos="2286000" algn="l"/>
              </a:tabLst>
              <a:defRPr sz="1800"/>
            </a:pPr>
            <a:r>
              <a:t>And Scientific American noted a history of quakes near a N. CA geothermal plant </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And that a Swiss geothermal plant was abandoned after a damaging quake </a:t>
            </a:r>
            <a:r>
              <a:rPr baseline="30000"/>
              <a:t>4, 5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847" name="Rectangle 3"/>
          <p:cNvSpPr txBox="1">
            <a:spLocks noGrp="1"/>
          </p:cNvSpPr>
          <p:nvPr>
            <p:ph type="body" idx="1"/>
          </p:nvPr>
        </p:nvSpPr>
        <p:spPr>
          <a:xfrm>
            <a:off x="228600" y="914400"/>
            <a:ext cx="8915400" cy="5334000"/>
          </a:xfrm>
          <a:prstGeom prst="rect">
            <a:avLst/>
          </a:prstGeom>
        </p:spPr>
        <p:txBody>
          <a:bodyPr/>
          <a:lstStyle/>
          <a:p>
            <a:pPr>
              <a:spcBef>
                <a:spcPts val="400"/>
              </a:spcBef>
              <a:tabLst>
                <a:tab pos="444500" algn="l"/>
                <a:tab pos="914400" algn="l"/>
                <a:tab pos="1358900" algn="l"/>
              </a:tabLst>
              <a:defRPr sz="1800"/>
            </a:pPr>
            <a:r>
              <a:t>Methane absorbs heat radiation as much as 70X more strongly than CO</a:t>
            </a:r>
            <a:r>
              <a:rPr baseline="-25000"/>
              <a:t>2</a:t>
            </a:r>
          </a:p>
          <a:p>
            <a:pPr>
              <a:tabLst>
                <a:tab pos="444500" algn="l"/>
                <a:tab pos="914400" algn="l"/>
                <a:tab pos="1358900" algn="l"/>
              </a:tabLst>
              <a:defRPr sz="800"/>
            </a:pPr>
            <a:endParaRPr baseline="-25000"/>
          </a:p>
          <a:p>
            <a:pPr>
              <a:spcBef>
                <a:spcPts val="400"/>
              </a:spcBef>
              <a:tabLst>
                <a:tab pos="444500" algn="l"/>
                <a:tab pos="914400" algn="l"/>
                <a:tab pos="1358900" algn="l"/>
              </a:tabLst>
              <a:defRPr sz="1800"/>
            </a:pPr>
            <a:r>
              <a:t>	But it is purged from the atmosphere ~ 10X faster</a:t>
            </a:r>
          </a:p>
          <a:p>
            <a:pPr>
              <a:tabLst>
                <a:tab pos="444500" algn="l"/>
                <a:tab pos="914400" algn="l"/>
                <a:tab pos="1358900" algn="l"/>
              </a:tabLst>
              <a:defRPr sz="900"/>
            </a:pPr>
            <a:endParaRPr/>
          </a:p>
          <a:p>
            <a:pPr>
              <a:spcBef>
                <a:spcPts val="400"/>
              </a:spcBef>
              <a:tabLst>
                <a:tab pos="444500" algn="l"/>
                <a:tab pos="914400" algn="l"/>
                <a:tab pos="1358900" algn="l"/>
              </a:tabLst>
              <a:defRPr sz="1800"/>
            </a:pPr>
            <a:r>
              <a:t>		Resulting in a net greenhouse gas impact ~ 30X that of CO</a:t>
            </a:r>
            <a:r>
              <a:rPr baseline="-25000"/>
              <a:t>2</a:t>
            </a:r>
          </a:p>
          <a:p>
            <a:pPr>
              <a:tabLst>
                <a:tab pos="444500" algn="l"/>
                <a:tab pos="914400" algn="l"/>
                <a:tab pos="1358900" algn="l"/>
              </a:tabLst>
              <a:defRPr sz="1400"/>
            </a:pPr>
            <a:endParaRPr baseline="-25000"/>
          </a:p>
          <a:p>
            <a:pPr>
              <a:spcBef>
                <a:spcPts val="400"/>
              </a:spcBef>
              <a:tabLst>
                <a:tab pos="444500" algn="l"/>
                <a:tab pos="914400" algn="l"/>
                <a:tab pos="1358900" algn="l"/>
              </a:tabLst>
              <a:defRPr sz="1800"/>
            </a:pPr>
            <a:r>
              <a:t>This is potentially a </a:t>
            </a:r>
            <a:r>
              <a:rPr b="1"/>
              <a:t>very big </a:t>
            </a:r>
            <a:r>
              <a:t>deal </a:t>
            </a:r>
          </a:p>
          <a:p>
            <a:pPr>
              <a:tabLst>
                <a:tab pos="444500" algn="l"/>
                <a:tab pos="914400" algn="l"/>
                <a:tab pos="1358900" algn="l"/>
              </a:tabLst>
              <a:defRPr sz="800"/>
            </a:pPr>
            <a:endParaRPr/>
          </a:p>
          <a:p>
            <a:pPr>
              <a:spcBef>
                <a:spcPts val="400"/>
              </a:spcBef>
              <a:tabLst>
                <a:tab pos="444500" algn="l"/>
                <a:tab pos="914400" algn="l"/>
                <a:tab pos="1358900" algn="l"/>
              </a:tabLst>
              <a:defRPr sz="1800"/>
            </a:pPr>
            <a:r>
              <a:t>	Which is why I devote two whole later note sets to climate modeling</a:t>
            </a:r>
          </a:p>
          <a:p>
            <a:pPr>
              <a:tabLst>
                <a:tab pos="444500" algn="l"/>
                <a:tab pos="914400" algn="l"/>
                <a:tab pos="1358900" algn="l"/>
              </a:tabLst>
              <a:defRPr sz="1800"/>
            </a:pPr>
            <a:endParaRPr/>
          </a:p>
          <a:p>
            <a:pPr>
              <a:spcBef>
                <a:spcPts val="400"/>
              </a:spcBef>
              <a:tabLst>
                <a:tab pos="444500" algn="l"/>
                <a:tab pos="914400" algn="l"/>
                <a:tab pos="1358900" algn="l"/>
              </a:tabLst>
              <a:defRPr sz="1800"/>
            </a:pPr>
            <a:r>
              <a:t>It's also why the U.S. EPA </a:t>
            </a:r>
            <a:r>
              <a:rPr strike="sngStrike"/>
              <a:t>tabulates</a:t>
            </a:r>
            <a:r>
              <a:t> once tabulated methane releases</a:t>
            </a:r>
          </a:p>
          <a:p>
            <a:pPr>
              <a:tabLst>
                <a:tab pos="444500" algn="l"/>
                <a:tab pos="914400" algn="l"/>
                <a:tab pos="1358900" algn="l"/>
              </a:tabLst>
              <a:defRPr sz="800"/>
            </a:pPr>
            <a:endParaRPr/>
          </a:p>
          <a:p>
            <a:pPr>
              <a:spcBef>
                <a:spcPts val="400"/>
              </a:spcBef>
              <a:tabLst>
                <a:tab pos="444500" algn="l"/>
                <a:tab pos="914400" algn="l"/>
                <a:tab pos="1358900" algn="l"/>
              </a:tabLst>
              <a:defRPr sz="1800"/>
            </a:pPr>
            <a:r>
              <a:t>	Tabulations that I will present in those later lectures</a:t>
            </a:r>
          </a:p>
          <a:p>
            <a:pPr>
              <a:tabLst>
                <a:tab pos="444500" algn="l"/>
                <a:tab pos="914400" algn="l"/>
                <a:tab pos="1358900" algn="l"/>
              </a:tabLst>
              <a:defRPr sz="1800"/>
            </a:pPr>
            <a:endParaRPr/>
          </a:p>
          <a:p>
            <a:pPr>
              <a:spcBef>
                <a:spcPts val="400"/>
              </a:spcBef>
              <a:tabLst>
                <a:tab pos="444500" algn="l"/>
                <a:tab pos="914400" algn="l"/>
                <a:tab pos="1358900" algn="l"/>
              </a:tabLst>
              <a:defRPr sz="1800"/>
            </a:pPr>
            <a:r>
              <a:t>However, it has now been alleged that: </a:t>
            </a:r>
          </a:p>
          <a:p>
            <a:pPr>
              <a:tabLst>
                <a:tab pos="444500" algn="l"/>
                <a:tab pos="914400" algn="l"/>
                <a:tab pos="1358900" algn="l"/>
              </a:tabLst>
              <a:defRPr sz="800"/>
            </a:pPr>
            <a:endParaRPr/>
          </a:p>
          <a:p>
            <a:pPr>
              <a:spcBef>
                <a:spcPts val="400"/>
              </a:spcBef>
              <a:tabLst>
                <a:tab pos="444500" algn="l"/>
                <a:tab pos="914400" algn="l"/>
                <a:tab pos="1358900" algn="l"/>
              </a:tabLst>
              <a:defRPr sz="1800"/>
            </a:pPr>
            <a:r>
              <a:t>	</a:t>
            </a:r>
            <a:r>
              <a:rPr b="1">
                <a:solidFill>
                  <a:srgbClr val="FFCC00"/>
                </a:solidFill>
              </a:rPr>
              <a:t>Fossil fuel extraction </a:t>
            </a:r>
            <a:r>
              <a:rPr>
                <a:solidFill>
                  <a:srgbClr val="FFCC00"/>
                </a:solidFill>
              </a:rPr>
              <a:t>is producing </a:t>
            </a:r>
            <a:r>
              <a:rPr b="1">
                <a:solidFill>
                  <a:srgbClr val="FFCC00"/>
                </a:solidFill>
              </a:rPr>
              <a:t>major</a:t>
            </a:r>
            <a:r>
              <a:rPr>
                <a:solidFill>
                  <a:srgbClr val="FFCC00"/>
                </a:solidFill>
              </a:rPr>
              <a:t> "accidental" methane leaks</a:t>
            </a:r>
          </a:p>
          <a:p>
            <a:pPr>
              <a:tabLst>
                <a:tab pos="444500" algn="l"/>
                <a:tab pos="914400" algn="l"/>
                <a:tab pos="1358900" algn="l"/>
              </a:tabLst>
              <a:defRPr sz="900"/>
            </a:pPr>
            <a:endParaRPr>
              <a:solidFill>
                <a:srgbClr val="FFCC00"/>
              </a:solidFill>
            </a:endParaRPr>
          </a:p>
          <a:p>
            <a:pPr>
              <a:spcBef>
                <a:spcPts val="400"/>
              </a:spcBef>
              <a:tabLst>
                <a:tab pos="444500" algn="l"/>
                <a:tab pos="914400" algn="l"/>
                <a:tab pos="1358900" algn="l"/>
              </a:tabLst>
              <a:defRPr sz="1800"/>
            </a:pPr>
            <a:r>
              <a:t>		And that these releases have flown under the EPA's radar</a:t>
            </a:r>
          </a:p>
        </p:txBody>
      </p:sp>
      <p:sp>
        <p:nvSpPr>
          <p:cNvPr id="848" name="Rectangle 2"/>
          <p:cNvSpPr txBox="1">
            <a:spLocks noGrp="1"/>
          </p:cNvSpPr>
          <p:nvPr>
            <p:ph type="title"/>
          </p:nvPr>
        </p:nvSpPr>
        <p:spPr>
          <a:xfrm>
            <a:off x="304800" y="76200"/>
            <a:ext cx="8534400" cy="609600"/>
          </a:xfrm>
          <a:prstGeom prst="rect">
            <a:avLst/>
          </a:prstGeom>
        </p:spPr>
        <p:txBody>
          <a:bodyPr/>
          <a:lstStyle>
            <a:lvl1pPr>
              <a:defRPr sz="2300">
                <a:solidFill>
                  <a:srgbClr val="FFCC00"/>
                </a:solidFill>
              </a:defRPr>
            </a:lvl1pPr>
          </a:lstStyle>
          <a:p>
            <a:r>
              <a:t>Natural gas extraction (part IV): Methane Leaks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Rectangle 5"/>
          <p:cNvSpPr txBox="1"/>
          <p:nvPr/>
        </p:nvSpPr>
        <p:spPr>
          <a:xfrm>
            <a:off x="6624319" y="3160300"/>
            <a:ext cx="2519681"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http://www.tutorsglobe.com/homework-help/chemistry/introduction-to-petroleum-chemistry-76647.aspx</a:t>
            </a:r>
          </a:p>
        </p:txBody>
      </p:sp>
      <p:sp>
        <p:nvSpPr>
          <p:cNvPr id="330" name="Rectangle 2"/>
          <p:cNvSpPr txBox="1">
            <a:spLocks noGrp="1"/>
          </p:cNvSpPr>
          <p:nvPr>
            <p:ph type="title"/>
          </p:nvPr>
        </p:nvSpPr>
        <p:spPr>
          <a:xfrm>
            <a:off x="304800" y="76199"/>
            <a:ext cx="8534400" cy="675219"/>
          </a:xfrm>
          <a:prstGeom prst="rect">
            <a:avLst/>
          </a:prstGeom>
        </p:spPr>
        <p:txBody>
          <a:bodyPr/>
          <a:lstStyle/>
          <a:p>
            <a:r>
              <a:t>A particular molecular vapor rises until:</a:t>
            </a:r>
          </a:p>
        </p:txBody>
      </p:sp>
      <p:sp>
        <p:nvSpPr>
          <p:cNvPr id="331" name="Rectangle 3"/>
          <p:cNvSpPr txBox="1">
            <a:spLocks noGrp="1"/>
          </p:cNvSpPr>
          <p:nvPr>
            <p:ph type="body" idx="1"/>
          </p:nvPr>
        </p:nvSpPr>
        <p:spPr>
          <a:xfrm>
            <a:off x="116840" y="810688"/>
            <a:ext cx="9027160" cy="5925392"/>
          </a:xfrm>
          <a:prstGeom prst="rect">
            <a:avLst/>
          </a:prstGeom>
        </p:spPr>
        <p:txBody>
          <a:bodyPr/>
          <a:lstStyle/>
          <a:p>
            <a:pPr>
              <a:spcBef>
                <a:spcPts val="400"/>
              </a:spcBef>
              <a:tabLst>
                <a:tab pos="457200" algn="l"/>
                <a:tab pos="914400" algn="l"/>
                <a:tab pos="1371600" algn="l"/>
                <a:tab pos="1828800" algn="l"/>
                <a:tab pos="2286000" algn="l"/>
              </a:tabLst>
              <a:defRPr sz="1800"/>
            </a:pPr>
            <a:r>
              <a:t>It passes through a shelf cooler than its boiling point,</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at which point that molecule liquefies, joining any other liquids on that shelf,</a:t>
            </a:r>
          </a:p>
          <a:p>
            <a:pPr>
              <a:tabLst>
                <a:tab pos="457200" algn="l"/>
                <a:tab pos="914400" algn="l"/>
                <a:tab pos="1371600" algn="l"/>
                <a:tab pos="1828800" algn="l"/>
                <a:tab pos="2286000" algn="l"/>
              </a:tabLst>
              <a:defRPr sz="800"/>
            </a:pPr>
            <a:endParaRPr/>
          </a:p>
          <a:p>
            <a:pPr>
              <a:spcBef>
                <a:spcPts val="400"/>
              </a:spcBef>
              <a:tabLst>
                <a:tab pos="457200" algn="l"/>
                <a:tab pos="914400" algn="l"/>
                <a:tab pos="1371600" algn="l"/>
                <a:tab pos="1828800" algn="l"/>
                <a:tab pos="2286000" algn="l"/>
              </a:tabLst>
              <a:defRPr sz="1800"/>
            </a:pPr>
            <a:r>
              <a:t>		which are then siphoned off through that shelf's drain </a:t>
            </a: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800"/>
            </a:pPr>
            <a:endParaRPr/>
          </a:p>
          <a:p>
            <a:pPr>
              <a:tabLst>
                <a:tab pos="457200" algn="l"/>
                <a:tab pos="914400" algn="l"/>
                <a:tab pos="1371600" algn="l"/>
                <a:tab pos="1828800" algn="l"/>
                <a:tab pos="2286000" algn="l"/>
              </a:tabLst>
              <a:defRPr sz="1000"/>
            </a:pPr>
            <a:endParaRPr/>
          </a:p>
          <a:p>
            <a:pPr algn="ctr">
              <a:spcBef>
                <a:spcPts val="400"/>
              </a:spcBef>
              <a:tabLst>
                <a:tab pos="457200" algn="l"/>
                <a:tab pos="914400" algn="l"/>
                <a:tab pos="1371600" algn="l"/>
                <a:tab pos="1828800" algn="l"/>
                <a:tab pos="2286000" algn="l"/>
              </a:tabLst>
              <a:defRPr sz="1800" b="1"/>
            </a:pPr>
            <a:r>
              <a:t>More complex molecules (w/ more carbon) are picked off at lower shelves</a:t>
            </a:r>
          </a:p>
          <a:p>
            <a:pPr algn="ctr">
              <a:tabLst>
                <a:tab pos="457200" algn="l"/>
                <a:tab pos="914400" algn="l"/>
                <a:tab pos="1371600" algn="l"/>
                <a:tab pos="1828800" algn="l"/>
                <a:tab pos="2286000" algn="l"/>
              </a:tabLst>
              <a:defRPr sz="800"/>
            </a:pPr>
            <a:endParaRPr/>
          </a:p>
          <a:p>
            <a:pPr algn="ctr">
              <a:spcBef>
                <a:spcPts val="400"/>
              </a:spcBef>
              <a:tabLst>
                <a:tab pos="457200" algn="l"/>
                <a:tab pos="914400" algn="l"/>
                <a:tab pos="1371600" algn="l"/>
                <a:tab pos="1828800" algn="l"/>
                <a:tab pos="2286000" algn="l"/>
              </a:tabLst>
              <a:defRPr sz="1800" b="1"/>
            </a:pPr>
            <a:r>
              <a:t>Less complex molecules (w/ less carbon) at progressively higher shelves </a:t>
            </a:r>
          </a:p>
        </p:txBody>
      </p:sp>
      <p:pic>
        <p:nvPicPr>
          <p:cNvPr id="332" name="Picture 4" descr="Picture 4"/>
          <p:cNvPicPr>
            <a:picLocks noChangeAspect="1"/>
          </p:cNvPicPr>
          <p:nvPr/>
        </p:nvPicPr>
        <p:blipFill>
          <a:blip r:embed="rId2"/>
          <a:stretch>
            <a:fillRect/>
          </a:stretch>
        </p:blipFill>
        <p:spPr>
          <a:xfrm>
            <a:off x="2814320" y="2339698"/>
            <a:ext cx="3627121" cy="29935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Rectangle 5"/>
          <p:cNvSpPr txBox="1"/>
          <p:nvPr/>
        </p:nvSpPr>
        <p:spPr>
          <a:xfrm>
            <a:off x="304800" y="6279420"/>
            <a:ext cx="8534400"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 Emissions of Methane, a Potent Greenhouse Gas, May be Underestimated, Smithsonian Magazine, November 2013</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2) Anthropogenic Emissions of Methane in the United States, S.M. Miller et al., PNAS 110, pp. 2018-22 (2o13)</a:t>
            </a:r>
          </a:p>
        </p:txBody>
      </p:sp>
      <p:sp>
        <p:nvSpPr>
          <p:cNvPr id="851" name="Rectangle 2"/>
          <p:cNvSpPr txBox="1">
            <a:spLocks noGrp="1"/>
          </p:cNvSpPr>
          <p:nvPr>
            <p:ph type="title"/>
          </p:nvPr>
        </p:nvSpPr>
        <p:spPr>
          <a:xfrm>
            <a:off x="0" y="152400"/>
            <a:ext cx="9144000" cy="609600"/>
          </a:xfrm>
          <a:prstGeom prst="rect">
            <a:avLst/>
          </a:prstGeom>
        </p:spPr>
        <p:txBody>
          <a:bodyPr/>
          <a:lstStyle/>
          <a:p>
            <a:r>
              <a:t>The EPA </a:t>
            </a:r>
            <a:r>
              <a:rPr strike="sngStrike"/>
              <a:t>uses</a:t>
            </a:r>
            <a:r>
              <a:t> used a "bottom up" method of tabulating methane releases</a:t>
            </a:r>
          </a:p>
        </p:txBody>
      </p:sp>
      <p:sp>
        <p:nvSpPr>
          <p:cNvPr id="852" name="Rectangle 3"/>
          <p:cNvSpPr txBox="1">
            <a:spLocks noGrp="1"/>
          </p:cNvSpPr>
          <p:nvPr>
            <p:ph type="body" idx="1"/>
          </p:nvPr>
        </p:nvSpPr>
        <p:spPr>
          <a:xfrm>
            <a:off x="228600" y="914400"/>
            <a:ext cx="8915400" cy="5029200"/>
          </a:xfrm>
          <a:prstGeom prst="rect">
            <a:avLst/>
          </a:prstGeom>
        </p:spPr>
        <p:txBody>
          <a:bodyPr/>
          <a:lstStyle/>
          <a:p>
            <a:pPr>
              <a:spcBef>
                <a:spcPts val="400"/>
              </a:spcBef>
              <a:tabLst>
                <a:tab pos="444500" algn="l"/>
                <a:tab pos="914400" algn="l"/>
                <a:tab pos="1358900" algn="l"/>
              </a:tabLst>
              <a:defRPr sz="1800"/>
            </a:pPr>
            <a:r>
              <a:t>Which is based on identifying and sampling </a:t>
            </a:r>
            <a:r>
              <a:rPr b="1"/>
              <a:t>known</a:t>
            </a:r>
            <a:r>
              <a:t> emitters of methane </a:t>
            </a:r>
            <a:r>
              <a:rPr baseline="30000"/>
              <a:t>1</a:t>
            </a:r>
          </a:p>
          <a:p>
            <a:pPr>
              <a:tabLst>
                <a:tab pos="444500" algn="l"/>
                <a:tab pos="914400" algn="l"/>
                <a:tab pos="1358900" algn="l"/>
              </a:tabLst>
              <a:defRPr sz="1400"/>
            </a:pPr>
            <a:endParaRPr baseline="30000"/>
          </a:p>
          <a:p>
            <a:pPr>
              <a:spcBef>
                <a:spcPts val="400"/>
              </a:spcBef>
              <a:tabLst>
                <a:tab pos="444500" algn="l"/>
                <a:tab pos="914400" algn="l"/>
                <a:tab pos="1358900" algn="l"/>
              </a:tabLst>
              <a:defRPr sz="1800"/>
            </a:pPr>
            <a:r>
              <a:t>And concludes that (in order of decreasing importance) U.S. methane sources are:</a:t>
            </a:r>
          </a:p>
          <a:p>
            <a:pPr>
              <a:tabLst>
                <a:tab pos="444500" algn="l"/>
                <a:tab pos="914400" algn="l"/>
                <a:tab pos="1358900" algn="l"/>
              </a:tabLst>
              <a:defRPr sz="800"/>
            </a:pPr>
            <a:endParaRPr/>
          </a:p>
          <a:p>
            <a:pPr>
              <a:spcBef>
                <a:spcPts val="400"/>
              </a:spcBef>
              <a:tabLst>
                <a:tab pos="444500" algn="l"/>
                <a:tab pos="914400" algn="l"/>
                <a:tab pos="1358900" algn="l"/>
              </a:tabLst>
              <a:defRPr sz="1800"/>
            </a:pPr>
            <a:r>
              <a:t>	Livestock, natural gas production, land fills and coal mining</a:t>
            </a:r>
          </a:p>
          <a:p>
            <a:pPr>
              <a:tabLst>
                <a:tab pos="444500" algn="l"/>
                <a:tab pos="914400" algn="l"/>
                <a:tab pos="1358900" algn="l"/>
              </a:tabLst>
              <a:defRPr sz="1400"/>
            </a:pPr>
            <a:endParaRPr/>
          </a:p>
          <a:p>
            <a:pPr>
              <a:spcBef>
                <a:spcPts val="400"/>
              </a:spcBef>
              <a:tabLst>
                <a:tab pos="444500" algn="l"/>
                <a:tab pos="914400" algn="l"/>
                <a:tab pos="1358900" algn="l"/>
              </a:tabLst>
              <a:defRPr sz="1800" b="1">
                <a:solidFill>
                  <a:srgbClr val="FBC901"/>
                </a:solidFill>
              </a:defRPr>
            </a:pPr>
            <a:r>
              <a:t>But a Harvard led research team instead used a "top down" method:</a:t>
            </a:r>
          </a:p>
          <a:p>
            <a:pPr>
              <a:tabLst>
                <a:tab pos="444500" algn="l"/>
                <a:tab pos="914400" algn="l"/>
                <a:tab pos="1358900" algn="l"/>
              </a:tabLst>
              <a:defRPr sz="800"/>
            </a:pPr>
            <a:endParaRPr/>
          </a:p>
          <a:p>
            <a:pPr>
              <a:spcBef>
                <a:spcPts val="400"/>
              </a:spcBef>
              <a:tabLst>
                <a:tab pos="444500" algn="l"/>
                <a:tab pos="914400" algn="l"/>
                <a:tab pos="1358900" algn="l"/>
              </a:tabLst>
              <a:defRPr sz="1800"/>
            </a:pPr>
            <a:r>
              <a:t>	Based on 12,694 aircraft-borne measurements of atmospheric methane </a:t>
            </a:r>
            <a:r>
              <a:rPr baseline="30000"/>
              <a:t>2</a:t>
            </a:r>
          </a:p>
          <a:p>
            <a:pPr>
              <a:tabLst>
                <a:tab pos="444500" algn="l"/>
                <a:tab pos="914400" algn="l"/>
                <a:tab pos="1358900" algn="l"/>
              </a:tabLst>
              <a:defRPr sz="1400"/>
            </a:pPr>
            <a:endParaRPr baseline="30000"/>
          </a:p>
          <a:p>
            <a:pPr>
              <a:spcBef>
                <a:spcPts val="400"/>
              </a:spcBef>
              <a:tabLst>
                <a:tab pos="444500" algn="l"/>
                <a:tab pos="914400" algn="l"/>
                <a:tab pos="1358900" algn="l"/>
              </a:tabLst>
              <a:defRPr sz="1800"/>
            </a:pPr>
            <a:r>
              <a:t>These revealed U.S. methane concentrations </a:t>
            </a:r>
            <a:r>
              <a:rPr b="1"/>
              <a:t>50% higher than EPA estimates</a:t>
            </a:r>
          </a:p>
          <a:p>
            <a:pPr>
              <a:tabLst>
                <a:tab pos="444500" algn="l"/>
                <a:tab pos="914400" algn="l"/>
                <a:tab pos="1358900" algn="l"/>
              </a:tabLst>
              <a:defRPr sz="1800"/>
            </a:pPr>
            <a:endParaRPr b="1"/>
          </a:p>
          <a:p>
            <a:pPr>
              <a:spcBef>
                <a:spcPts val="400"/>
              </a:spcBef>
              <a:tabLst>
                <a:tab pos="444500" algn="l"/>
                <a:tab pos="914400" algn="l"/>
                <a:tab pos="1358900" algn="l"/>
              </a:tabLst>
              <a:defRPr sz="1800"/>
            </a:pPr>
            <a:r>
              <a:t>Further, the highest methane concentrations were measured over just three states</a:t>
            </a:r>
          </a:p>
          <a:p>
            <a:pPr>
              <a:tabLst>
                <a:tab pos="444500" algn="l"/>
                <a:tab pos="914400" algn="l"/>
                <a:tab pos="1358900" algn="l"/>
              </a:tabLst>
              <a:defRPr sz="800"/>
            </a:pPr>
            <a:endParaRPr/>
          </a:p>
          <a:p>
            <a:pPr algn="ctr">
              <a:spcBef>
                <a:spcPts val="400"/>
              </a:spcBef>
              <a:tabLst>
                <a:tab pos="444500" algn="l"/>
                <a:tab pos="914400" algn="l"/>
                <a:tab pos="1358900" algn="l"/>
              </a:tabLst>
              <a:defRPr sz="1800" b="1"/>
            </a:pPr>
            <a:r>
              <a:t>Texas, Oklahoma and Kansas </a:t>
            </a:r>
          </a:p>
          <a:p>
            <a:pPr>
              <a:tabLst>
                <a:tab pos="444500" algn="l"/>
                <a:tab pos="914400" algn="l"/>
                <a:tab pos="1358900" algn="l"/>
              </a:tabLst>
              <a:defRPr sz="1800" b="1"/>
            </a:pPr>
            <a:endParaRPr/>
          </a:p>
          <a:p>
            <a:pPr algn="ctr">
              <a:spcBef>
                <a:spcPts val="400"/>
              </a:spcBef>
              <a:defRPr sz="1800"/>
            </a:pPr>
            <a:r>
              <a:t>These states are among the heaviest U.S. natural gas producers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3) Methane Leaks from North American Natural Gas Systems, A.R. Brandt et al., Science 343, pp. 733-5 (2014)</a:t>
            </a:r>
          </a:p>
        </p:txBody>
      </p:sp>
      <p:sp>
        <p:nvSpPr>
          <p:cNvPr id="855" name="Rectangle 2"/>
          <p:cNvSpPr txBox="1">
            <a:spLocks noGrp="1"/>
          </p:cNvSpPr>
          <p:nvPr>
            <p:ph type="title"/>
          </p:nvPr>
        </p:nvSpPr>
        <p:spPr>
          <a:xfrm>
            <a:off x="0" y="76200"/>
            <a:ext cx="9144000" cy="609600"/>
          </a:xfrm>
          <a:prstGeom prst="rect">
            <a:avLst/>
          </a:prstGeom>
        </p:spPr>
        <p:txBody>
          <a:bodyPr/>
          <a:lstStyle/>
          <a:p>
            <a:r>
              <a:t>Further, over these states:</a:t>
            </a:r>
          </a:p>
        </p:txBody>
      </p:sp>
      <p:sp>
        <p:nvSpPr>
          <p:cNvPr id="856" name="Rectangle 3"/>
          <p:cNvSpPr txBox="1">
            <a:spLocks noGrp="1"/>
          </p:cNvSpPr>
          <p:nvPr>
            <p:ph type="body" idx="1"/>
          </p:nvPr>
        </p:nvSpPr>
        <p:spPr>
          <a:xfrm>
            <a:off x="238759" y="762000"/>
            <a:ext cx="8915401" cy="5619021"/>
          </a:xfrm>
          <a:prstGeom prst="rect">
            <a:avLst/>
          </a:prstGeom>
        </p:spPr>
        <p:txBody>
          <a:bodyPr/>
          <a:lstStyle/>
          <a:p>
            <a:pPr>
              <a:spcBef>
                <a:spcPts val="400"/>
              </a:spcBef>
              <a:tabLst>
                <a:tab pos="444500" algn="l"/>
                <a:tab pos="914400" algn="l"/>
                <a:tab pos="1358900" algn="l"/>
              </a:tabLst>
              <a:defRPr sz="1800">
                <a:solidFill>
                  <a:srgbClr val="FFCC00"/>
                </a:solidFill>
              </a:defRPr>
            </a:pPr>
            <a:r>
              <a:t>The </a:t>
            </a:r>
            <a:r>
              <a:rPr>
                <a:solidFill>
                  <a:srgbClr val="FBC901"/>
                </a:solidFill>
              </a:rPr>
              <a:t>airborne</a:t>
            </a:r>
            <a:r>
              <a:t> gas measurements also revealed concentrations of propane</a:t>
            </a:r>
          </a:p>
          <a:p>
            <a:pPr>
              <a:tabLst>
                <a:tab pos="444500" algn="l"/>
                <a:tab pos="914400" algn="l"/>
                <a:tab pos="1358900" algn="l"/>
              </a:tabLst>
              <a:defRPr sz="800"/>
            </a:pPr>
            <a:endParaRPr/>
          </a:p>
          <a:p>
            <a:pPr>
              <a:spcBef>
                <a:spcPts val="400"/>
              </a:spcBef>
              <a:tabLst>
                <a:tab pos="444500" algn="l"/>
                <a:tab pos="914400" algn="l"/>
                <a:tab pos="1358900" algn="l"/>
              </a:tabLst>
              <a:defRPr sz="1800"/>
            </a:pPr>
            <a:r>
              <a:t>	But propane is NOT produced by livestock or landfills</a:t>
            </a:r>
          </a:p>
          <a:p>
            <a:pPr>
              <a:tabLst>
                <a:tab pos="444500" algn="l"/>
                <a:tab pos="914400" algn="l"/>
                <a:tab pos="1358900" algn="l"/>
              </a:tabLst>
              <a:defRPr sz="1400"/>
            </a:pPr>
            <a:endParaRPr/>
          </a:p>
          <a:p>
            <a:pPr>
              <a:spcBef>
                <a:spcPts val="400"/>
              </a:spcBef>
              <a:tabLst>
                <a:tab pos="444500" algn="l"/>
                <a:tab pos="914400" algn="l"/>
                <a:tab pos="1358900" algn="l"/>
              </a:tabLst>
              <a:defRPr sz="1800"/>
            </a:pPr>
            <a:r>
              <a:t>Which tends to exonerate those known sources of methane </a:t>
            </a:r>
          </a:p>
          <a:p>
            <a:pPr>
              <a:tabLst>
                <a:tab pos="444500" algn="l"/>
                <a:tab pos="914400" algn="l"/>
                <a:tab pos="1358900" algn="l"/>
              </a:tabLst>
              <a:defRPr sz="700"/>
            </a:pPr>
            <a:endParaRPr/>
          </a:p>
          <a:p>
            <a:pPr>
              <a:spcBef>
                <a:spcPts val="400"/>
              </a:spcBef>
              <a:tabLst>
                <a:tab pos="444500" algn="l"/>
                <a:tab pos="914400" algn="l"/>
                <a:tab pos="1358900" algn="l"/>
              </a:tabLst>
              <a:defRPr sz="1800"/>
            </a:pPr>
            <a:r>
              <a:t>	Strongly implicating fossil fuel extraction as the methane source</a:t>
            </a:r>
          </a:p>
          <a:p>
            <a:pPr>
              <a:tabLst>
                <a:tab pos="444500" algn="l"/>
                <a:tab pos="914400" algn="l"/>
                <a:tab pos="1358900" algn="l"/>
              </a:tabLst>
              <a:defRPr sz="1400"/>
            </a:pPr>
            <a:endParaRPr/>
          </a:p>
          <a:p>
            <a:pPr>
              <a:spcBef>
                <a:spcPts val="400"/>
              </a:spcBef>
              <a:tabLst>
                <a:tab pos="444500" algn="l"/>
                <a:tab pos="914400" algn="l"/>
                <a:tab pos="1358900" algn="l"/>
              </a:tabLst>
              <a:defRPr sz="1800">
                <a:solidFill>
                  <a:srgbClr val="FFCC00"/>
                </a:solidFill>
              </a:defRPr>
            </a:pPr>
            <a:r>
              <a:t>A Stanford led study went even further in assigning responsibility:</a:t>
            </a:r>
            <a:r>
              <a:rPr>
                <a:solidFill>
                  <a:srgbClr val="FFFFFF"/>
                </a:solidFill>
              </a:rPr>
              <a:t> </a:t>
            </a:r>
            <a:r>
              <a:rPr baseline="30000">
                <a:solidFill>
                  <a:srgbClr val="FFFFFF"/>
                </a:solidFill>
              </a:rPr>
              <a:t>3</a:t>
            </a:r>
          </a:p>
          <a:p>
            <a:pPr marL="0" lvl="1" indent="640896">
              <a:spcBef>
                <a:spcPts val="400"/>
              </a:spcBef>
              <a:buSzTx/>
              <a:buNone/>
              <a:tabLst>
                <a:tab pos="393700" algn="l"/>
                <a:tab pos="914400" algn="l"/>
                <a:tab pos="1358900" algn="l"/>
              </a:tabLst>
              <a:defRPr sz="1800"/>
            </a:pPr>
            <a:endParaRPr baseline="30000"/>
          </a:p>
          <a:p>
            <a:pPr>
              <a:spcBef>
                <a:spcPts val="400"/>
              </a:spcBef>
              <a:tabLst>
                <a:tab pos="393700" algn="l"/>
                <a:tab pos="914400" algn="l"/>
                <a:tab pos="1358900" algn="l"/>
              </a:tabLst>
              <a:defRPr sz="1800"/>
            </a:pPr>
            <a:r>
              <a:rPr baseline="30000"/>
              <a:t>	</a:t>
            </a:r>
            <a:r>
              <a:t>"Very high emissions rates are unlikely to be representative of typical NG 	   		system leakage rates" </a:t>
            </a:r>
          </a:p>
          <a:p>
            <a:pPr>
              <a:tabLst>
                <a:tab pos="444500" algn="l"/>
                <a:tab pos="914400" algn="l"/>
                <a:tab pos="1358900" algn="l"/>
              </a:tabLst>
              <a:defRPr sz="1000"/>
            </a:pPr>
            <a:endParaRPr/>
          </a:p>
          <a:p>
            <a:pPr>
              <a:spcBef>
                <a:spcPts val="400"/>
              </a:spcBef>
              <a:tabLst>
                <a:tab pos="444500" algn="l"/>
                <a:tab pos="914400" algn="l"/>
                <a:tab pos="1358900" algn="l"/>
              </a:tabLst>
              <a:defRPr sz="1800"/>
            </a:pPr>
            <a:r>
              <a:t>	"Experiments suggest that a small number of “superemitters” could be 			responsible for a large fraction of leakage" </a:t>
            </a:r>
          </a:p>
          <a:p>
            <a:pPr>
              <a:tabLst>
                <a:tab pos="444500" algn="l"/>
                <a:tab pos="914400" algn="l"/>
                <a:tab pos="1358900" algn="l"/>
              </a:tabLst>
            </a:pPr>
            <a:endParaRPr/>
          </a:p>
          <a:p>
            <a:pPr>
              <a:spcBef>
                <a:spcPts val="400"/>
              </a:spcBef>
              <a:tabLst>
                <a:tab pos="444500" algn="l"/>
                <a:tab pos="914400" algn="l"/>
                <a:tab pos="1358900" algn="l"/>
              </a:tabLst>
              <a:defRPr sz="1800" b="1"/>
            </a:pPr>
            <a:r>
              <a:t>That is, these potent greenhouse gas releases can be attributed to:  </a:t>
            </a:r>
          </a:p>
          <a:p>
            <a:pPr>
              <a:tabLst>
                <a:tab pos="444500" algn="l"/>
                <a:tab pos="914400" algn="l"/>
                <a:tab pos="1358900" algn="l"/>
              </a:tabLst>
              <a:defRPr sz="800"/>
            </a:pPr>
            <a:endParaRPr/>
          </a:p>
          <a:p>
            <a:pPr>
              <a:spcBef>
                <a:spcPts val="400"/>
              </a:spcBef>
              <a:tabLst>
                <a:tab pos="444500" algn="l"/>
                <a:tab pos="914400" algn="l"/>
                <a:tab pos="1358900" algn="l"/>
              </a:tabLst>
              <a:defRPr sz="1800"/>
            </a:pPr>
            <a:r>
              <a:t>	</a:t>
            </a:r>
            <a:r>
              <a:rPr>
                <a:solidFill>
                  <a:srgbClr val="FFCC00"/>
                </a:solidFill>
              </a:rPr>
              <a:t>Rogue (particularly leaky) natural gas extraction/refining operations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j-lt"/>
                <a:ea typeface="+mj-ea"/>
                <a:cs typeface="+mj-cs"/>
                <a:sym typeface="Arial"/>
              </a:defRPr>
            </a:lvl1pPr>
          </a:lstStyle>
          <a:p>
            <a:r>
              <a:t>4) http://www.latimes.com/local/california/la-me-porter-ranch-delay-20160102-story.html</a:t>
            </a:r>
          </a:p>
        </p:txBody>
      </p:sp>
      <p:sp>
        <p:nvSpPr>
          <p:cNvPr id="859" name="Rectangle 2"/>
          <p:cNvSpPr txBox="1">
            <a:spLocks noGrp="1"/>
          </p:cNvSpPr>
          <p:nvPr>
            <p:ph type="title"/>
          </p:nvPr>
        </p:nvSpPr>
        <p:spPr>
          <a:xfrm>
            <a:off x="304800" y="76200"/>
            <a:ext cx="8534400" cy="609600"/>
          </a:xfrm>
          <a:prstGeom prst="rect">
            <a:avLst/>
          </a:prstGeom>
        </p:spPr>
        <p:txBody>
          <a:bodyPr/>
          <a:lstStyle/>
          <a:p>
            <a:r>
              <a:t>And that is just for the natural gas "business as usual"</a:t>
            </a:r>
          </a:p>
        </p:txBody>
      </p:sp>
      <p:sp>
        <p:nvSpPr>
          <p:cNvPr id="860" name="Rectangle 3"/>
          <p:cNvSpPr txBox="1">
            <a:spLocks noGrp="1"/>
          </p:cNvSpPr>
          <p:nvPr>
            <p:ph type="body" idx="1"/>
          </p:nvPr>
        </p:nvSpPr>
        <p:spPr>
          <a:xfrm>
            <a:off x="228600" y="762000"/>
            <a:ext cx="8915400" cy="5562600"/>
          </a:xfrm>
          <a:prstGeom prst="rect">
            <a:avLst/>
          </a:prstGeom>
        </p:spPr>
        <p:txBody>
          <a:bodyPr/>
          <a:lstStyle/>
          <a:p>
            <a:pPr>
              <a:spcBef>
                <a:spcPts val="400"/>
              </a:spcBef>
              <a:tabLst>
                <a:tab pos="444500" algn="l"/>
                <a:tab pos="914400" algn="l"/>
                <a:tab pos="1358900" algn="l"/>
                <a:tab pos="1828800" algn="l"/>
              </a:tabLst>
              <a:defRPr sz="1800"/>
            </a:pPr>
            <a:r>
              <a:t>To this we must now add the recent crisis at the:</a:t>
            </a:r>
          </a:p>
          <a:p>
            <a:pPr>
              <a:tabLst>
                <a:tab pos="444500" algn="l"/>
                <a:tab pos="914400" algn="l"/>
                <a:tab pos="1358900" algn="l"/>
                <a:tab pos="1828800" algn="l"/>
              </a:tabLst>
              <a:defRPr sz="800">
                <a:solidFill>
                  <a:srgbClr val="FBC901"/>
                </a:solidFill>
              </a:defRPr>
            </a:pPr>
            <a:endParaRPr/>
          </a:p>
          <a:p>
            <a:pPr>
              <a:spcBef>
                <a:spcPts val="400"/>
              </a:spcBef>
              <a:tabLst>
                <a:tab pos="444500" algn="l"/>
                <a:tab pos="914400" algn="l"/>
                <a:tab pos="1358900" algn="l"/>
                <a:tab pos="1828800" algn="l"/>
              </a:tabLst>
              <a:defRPr sz="1800">
                <a:solidFill>
                  <a:srgbClr val="FBC901"/>
                </a:solidFill>
              </a:defRPr>
            </a:pPr>
            <a:r>
              <a:t>	</a:t>
            </a:r>
            <a:r>
              <a:rPr b="1"/>
              <a:t>Aliso Canyon Natural Gas Storage Facility </a:t>
            </a:r>
          </a:p>
          <a:p>
            <a:pPr>
              <a:tabLst>
                <a:tab pos="444500" algn="l"/>
                <a:tab pos="914400" algn="l"/>
                <a:tab pos="1358900" algn="l"/>
                <a:tab pos="1828800" algn="l"/>
              </a:tabLst>
              <a:defRPr sz="800" b="1"/>
            </a:pPr>
            <a:endParaRPr b="1"/>
          </a:p>
          <a:p>
            <a:pPr>
              <a:spcBef>
                <a:spcPts val="400"/>
              </a:spcBef>
              <a:tabLst>
                <a:tab pos="444500" algn="l"/>
                <a:tab pos="914400" algn="l"/>
                <a:tab pos="1358900" algn="l"/>
                <a:tab pos="1828800" algn="l"/>
              </a:tabLst>
              <a:defRPr sz="1800" b="1"/>
            </a:pPr>
            <a:r>
              <a:t>		</a:t>
            </a:r>
            <a:r>
              <a:rPr b="0"/>
              <a:t>Near the </a:t>
            </a:r>
            <a:r>
              <a:rPr>
                <a:solidFill>
                  <a:srgbClr val="FBC901"/>
                </a:solidFill>
              </a:rPr>
              <a:t>Porter Ranch</a:t>
            </a:r>
            <a:r>
              <a:rPr b="0">
                <a:solidFill>
                  <a:srgbClr val="FBC901"/>
                </a:solidFill>
              </a:rPr>
              <a:t> </a:t>
            </a:r>
            <a:r>
              <a:rPr b="0"/>
              <a:t>area of Los Angeles</a:t>
            </a:r>
          </a:p>
          <a:p>
            <a:pPr>
              <a:tabLst>
                <a:tab pos="444500" algn="l"/>
                <a:tab pos="914400" algn="l"/>
                <a:tab pos="1358900" algn="l"/>
                <a:tab pos="1828800" algn="l"/>
              </a:tabLst>
              <a:defRPr sz="1800"/>
            </a:pPr>
            <a:endParaRPr b="0"/>
          </a:p>
          <a:p>
            <a:pPr>
              <a:spcBef>
                <a:spcPts val="400"/>
              </a:spcBef>
              <a:tabLst>
                <a:tab pos="444500" algn="l"/>
                <a:tab pos="914400" algn="l"/>
                <a:tab pos="1358900" algn="l"/>
                <a:tab pos="1828800" algn="l"/>
              </a:tabLst>
              <a:defRPr sz="1800" b="1"/>
            </a:pPr>
            <a:r>
              <a:t>The Background:  </a:t>
            </a:r>
            <a:r>
              <a:rPr b="0"/>
              <a:t>In 1971 the Southern California Natural Gas Company </a:t>
            </a:r>
          </a:p>
          <a:p>
            <a:pPr>
              <a:tabLst>
                <a:tab pos="444500" algn="l"/>
                <a:tab pos="914400" algn="l"/>
                <a:tab pos="1358900" algn="l"/>
                <a:tab pos="1828800" algn="l"/>
              </a:tabLst>
              <a:defRPr sz="800"/>
            </a:pPr>
            <a:endParaRPr b="0"/>
          </a:p>
          <a:p>
            <a:pPr>
              <a:spcBef>
                <a:spcPts val="400"/>
              </a:spcBef>
              <a:tabLst>
                <a:tab pos="444500" algn="l"/>
                <a:tab pos="914400" algn="l"/>
                <a:tab pos="1358900" algn="l"/>
                <a:tab pos="1828800" algn="l"/>
              </a:tabLst>
              <a:defRPr sz="1800"/>
            </a:pPr>
            <a:r>
              <a:t>	began connecting up a network of 115 depleted natural gas wells </a:t>
            </a:r>
          </a:p>
          <a:p>
            <a:pPr>
              <a:tabLst>
                <a:tab pos="444500" algn="l"/>
                <a:tab pos="914400" algn="l"/>
                <a:tab pos="1358900" algn="l"/>
                <a:tab pos="1828800" algn="l"/>
              </a:tabLst>
              <a:defRPr sz="800"/>
            </a:pPr>
            <a:endParaRPr/>
          </a:p>
          <a:p>
            <a:pPr>
              <a:spcBef>
                <a:spcPts val="400"/>
              </a:spcBef>
              <a:tabLst>
                <a:tab pos="444500" algn="l"/>
                <a:tab pos="914400" algn="l"/>
                <a:tab pos="1358900" algn="l"/>
                <a:tab pos="1828800" algn="l"/>
              </a:tabLst>
              <a:defRPr sz="1800"/>
            </a:pPr>
            <a:r>
              <a:t>		to form a massive underground storage facility</a:t>
            </a:r>
          </a:p>
          <a:p>
            <a:pPr>
              <a:tabLst>
                <a:tab pos="444500" algn="l"/>
                <a:tab pos="914400" algn="l"/>
                <a:tab pos="1358900" algn="l"/>
                <a:tab pos="1828800" algn="l"/>
              </a:tabLst>
              <a:defRPr sz="800"/>
            </a:pPr>
            <a:endParaRPr/>
          </a:p>
          <a:p>
            <a:pPr>
              <a:spcBef>
                <a:spcPts val="400"/>
              </a:spcBef>
              <a:tabLst>
                <a:tab pos="444500" algn="l"/>
                <a:tab pos="914400" algn="l"/>
                <a:tab pos="1358900" algn="l"/>
                <a:tab pos="1828800" algn="l"/>
              </a:tabLst>
              <a:defRPr sz="1800"/>
            </a:pPr>
            <a:r>
              <a:t>			with a net volume of 1.5 cubic miles, at ~ 1 mile depth </a:t>
            </a:r>
            <a:r>
              <a:rPr baseline="30000"/>
              <a:t>4</a:t>
            </a:r>
          </a:p>
          <a:p>
            <a:pPr>
              <a:tabLst>
                <a:tab pos="444500" algn="l"/>
                <a:tab pos="914400" algn="l"/>
                <a:tab pos="1358900" algn="l"/>
                <a:tab pos="1828800" algn="l"/>
              </a:tabLst>
              <a:defRPr sz="1800" baseline="30000"/>
            </a:pPr>
            <a:endParaRPr baseline="30000"/>
          </a:p>
          <a:p>
            <a:pPr>
              <a:spcBef>
                <a:spcPts val="400"/>
              </a:spcBef>
              <a:tabLst>
                <a:tab pos="444500" algn="l"/>
                <a:tab pos="914400" algn="l"/>
                <a:tab pos="1358900" algn="l"/>
                <a:tab pos="1828800" algn="l"/>
              </a:tabLst>
              <a:defRPr sz="1800" b="1"/>
            </a:pPr>
            <a:r>
              <a:t>The Intent:  </a:t>
            </a:r>
            <a:r>
              <a:rPr b="0"/>
              <a:t>To accommodate gas pumped in from as far away as Canada</a:t>
            </a:r>
          </a:p>
          <a:p>
            <a:pPr>
              <a:tabLst>
                <a:tab pos="444500" algn="l"/>
                <a:tab pos="914400" algn="l"/>
                <a:tab pos="1358900" algn="l"/>
                <a:tab pos="1828800" algn="l"/>
              </a:tabLst>
              <a:defRPr sz="800"/>
            </a:pPr>
            <a:endParaRPr b="0"/>
          </a:p>
          <a:p>
            <a:pPr>
              <a:spcBef>
                <a:spcPts val="400"/>
              </a:spcBef>
              <a:tabLst>
                <a:tab pos="444500" algn="l"/>
                <a:tab pos="914400" algn="l"/>
                <a:tab pos="1358900" algn="l"/>
                <a:tab pos="1828800" algn="l"/>
              </a:tabLst>
              <a:defRPr sz="1800"/>
            </a:pPr>
            <a:r>
              <a:t>	To serve 22 million gas consumers, spanning the entire Los Angeles basin </a:t>
            </a:r>
            <a:r>
              <a:rPr baseline="30000"/>
              <a:t>4</a:t>
            </a:r>
          </a:p>
          <a:p>
            <a:pPr>
              <a:tabLst>
                <a:tab pos="444500" algn="l"/>
                <a:tab pos="914400" algn="l"/>
                <a:tab pos="1358900" algn="l"/>
                <a:tab pos="1828800" algn="l"/>
              </a:tabLst>
              <a:defRPr baseline="29500"/>
            </a:pPr>
            <a:endParaRPr baseline="30000"/>
          </a:p>
          <a:p>
            <a:pPr algn="ctr">
              <a:spcBef>
                <a:spcPts val="400"/>
              </a:spcBef>
              <a:tabLst>
                <a:tab pos="444500" algn="l"/>
                <a:tab pos="914400" algn="l"/>
                <a:tab pos="1358900" algn="l"/>
                <a:tab pos="1828800" algn="l"/>
              </a:tabLst>
              <a:defRPr sz="1800" b="1">
                <a:solidFill>
                  <a:srgbClr val="FBC901"/>
                </a:solidFill>
              </a:defRPr>
            </a:pPr>
            <a:r>
              <a:t>On (or shortly before) 23 October 2015, </a:t>
            </a:r>
          </a:p>
          <a:p>
            <a:pPr algn="ctr">
              <a:spcBef>
                <a:spcPts val="400"/>
              </a:spcBef>
              <a:tabLst>
                <a:tab pos="444500" algn="l"/>
                <a:tab pos="914400" algn="l"/>
                <a:tab pos="1358900" algn="l"/>
                <a:tab pos="1828800" algn="l"/>
              </a:tabLst>
              <a:defRPr sz="1800" b="1">
                <a:solidFill>
                  <a:srgbClr val="FBC901"/>
                </a:solidFill>
              </a:defRPr>
            </a:pPr>
            <a:r>
              <a:t>this underground network sprung a leak . . . somewhere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Rectangle 5"/>
          <p:cNvSpPr txBox="1"/>
          <p:nvPr/>
        </p:nvSpPr>
        <p:spPr>
          <a:xfrm>
            <a:off x="0" y="5984145"/>
            <a:ext cx="9144000"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5) http://www.cbsnews.com/news/families-uprooted-after-massive-methane-leak-in-california/</a:t>
            </a: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6) http://www.bbc.com/news/world-us-canada-35244634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7) http://www.latimes.com/science/la-me-porter-ranch-christmas-20151225-story.html</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8) http://www.theguardian.com/us-news/2015/dec/04/california-natural-gas-leak-methane-climate-change-old-infrastructure</a:t>
            </a:r>
          </a:p>
        </p:txBody>
      </p:sp>
      <p:sp>
        <p:nvSpPr>
          <p:cNvPr id="863" name="Rectangle 2"/>
          <p:cNvSpPr txBox="1">
            <a:spLocks noGrp="1"/>
          </p:cNvSpPr>
          <p:nvPr>
            <p:ph type="title"/>
          </p:nvPr>
        </p:nvSpPr>
        <p:spPr>
          <a:xfrm>
            <a:off x="304800" y="76200"/>
            <a:ext cx="8534400" cy="609600"/>
          </a:xfrm>
          <a:prstGeom prst="rect">
            <a:avLst/>
          </a:prstGeom>
        </p:spPr>
        <p:txBody>
          <a:bodyPr/>
          <a:lstStyle/>
          <a:p>
            <a:r>
              <a:t>It was A VERY BIG leak:</a:t>
            </a:r>
          </a:p>
        </p:txBody>
      </p:sp>
      <p:sp>
        <p:nvSpPr>
          <p:cNvPr id="864" name="Rectangle 3"/>
          <p:cNvSpPr txBox="1">
            <a:spLocks noGrp="1"/>
          </p:cNvSpPr>
          <p:nvPr>
            <p:ph type="body" sz="quarter" idx="1"/>
          </p:nvPr>
        </p:nvSpPr>
        <p:spPr>
          <a:xfrm>
            <a:off x="228600" y="685799"/>
            <a:ext cx="8686800" cy="482602"/>
          </a:xfrm>
          <a:prstGeom prst="rect">
            <a:avLst/>
          </a:prstGeom>
        </p:spPr>
        <p:txBody>
          <a:bodyPr/>
          <a:lstStyle/>
          <a:p>
            <a:pPr>
              <a:spcBef>
                <a:spcPts val="400"/>
              </a:spcBef>
              <a:tabLst>
                <a:tab pos="444500" algn="l"/>
                <a:tab pos="914400" algn="l"/>
              </a:tabLst>
              <a:defRPr sz="1800"/>
            </a:pPr>
            <a:r>
              <a:t>As seen in these infrared images of the gas plume above the ridge: </a:t>
            </a:r>
            <a:r>
              <a:rPr baseline="30000"/>
              <a:t>5, 6</a:t>
            </a:r>
          </a:p>
        </p:txBody>
      </p:sp>
      <p:pic>
        <p:nvPicPr>
          <p:cNvPr id="865" name="Picture 5" descr="Picture 5"/>
          <p:cNvPicPr>
            <a:picLocks noChangeAspect="1"/>
          </p:cNvPicPr>
          <p:nvPr/>
        </p:nvPicPr>
        <p:blipFill>
          <a:blip r:embed="rId2"/>
          <a:srcRect l="12774" t="10286" r="12774" b="2057"/>
          <a:stretch>
            <a:fillRect/>
          </a:stretch>
        </p:blipFill>
        <p:spPr>
          <a:xfrm>
            <a:off x="685800" y="1168400"/>
            <a:ext cx="3439453" cy="2286001"/>
          </a:xfrm>
          <a:prstGeom prst="rect">
            <a:avLst/>
          </a:prstGeom>
          <a:ln w="12700">
            <a:miter lim="400000"/>
          </a:ln>
        </p:spPr>
      </p:pic>
      <p:pic>
        <p:nvPicPr>
          <p:cNvPr id="866" name="Picture 6" descr="Picture 6"/>
          <p:cNvPicPr>
            <a:picLocks noChangeAspect="1"/>
          </p:cNvPicPr>
          <p:nvPr/>
        </p:nvPicPr>
        <p:blipFill>
          <a:blip r:embed="rId3"/>
          <a:stretch>
            <a:fillRect/>
          </a:stretch>
        </p:blipFill>
        <p:spPr>
          <a:xfrm>
            <a:off x="4495800" y="1168400"/>
            <a:ext cx="3962400" cy="2274811"/>
          </a:xfrm>
          <a:prstGeom prst="rect">
            <a:avLst/>
          </a:prstGeom>
          <a:ln w="12700">
            <a:miter lim="400000"/>
          </a:ln>
        </p:spPr>
      </p:pic>
      <p:sp>
        <p:nvSpPr>
          <p:cNvPr id="867" name="Rectangle 3"/>
          <p:cNvSpPr txBox="1"/>
          <p:nvPr/>
        </p:nvSpPr>
        <p:spPr>
          <a:xfrm>
            <a:off x="330200" y="3578462"/>
            <a:ext cx="8686800" cy="2477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By December, the leak rate was </a:t>
            </a:r>
            <a:r>
              <a:rPr b="1"/>
              <a:t>110,000 pounds of CH</a:t>
            </a:r>
            <a:r>
              <a:rPr b="1" baseline="-25000"/>
              <a:t>4</a:t>
            </a:r>
            <a:r>
              <a:rPr b="1"/>
              <a:t> per hour </a:t>
            </a:r>
            <a:r>
              <a:rPr baseline="30000"/>
              <a:t>7</a:t>
            </a:r>
          </a:p>
          <a:p>
            <a:pPr>
              <a:spcBef>
                <a:spcPts val="300"/>
              </a:spcBef>
              <a:tabLst>
                <a:tab pos="444500" algn="l"/>
                <a:tab pos="9144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	Accounting for </a:t>
            </a:r>
            <a:r>
              <a:rPr b="1"/>
              <a:t>¼ of TOTAL California CH</a:t>
            </a:r>
            <a:r>
              <a:rPr b="1" baseline="-25000"/>
              <a:t>4</a:t>
            </a:r>
            <a:r>
              <a:rPr b="1"/>
              <a:t> emission </a:t>
            </a:r>
            <a:r>
              <a:rPr baseline="30000"/>
              <a:t>8</a:t>
            </a:r>
          </a:p>
          <a:p>
            <a:pPr>
              <a:spcBef>
                <a:spcPts val="300"/>
              </a:spcBef>
              <a:tabLst>
                <a:tab pos="444500" algn="l"/>
                <a:tab pos="914400" algn="l"/>
              </a:tabLst>
              <a:defRPr sz="9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And the cumulative (5 weeks in) methane leakage was equivalent to</a:t>
            </a:r>
          </a:p>
          <a:p>
            <a:pPr>
              <a:spcBef>
                <a:spcPts val="300"/>
              </a:spcBef>
              <a:tabLst>
                <a:tab pos="444500" algn="l"/>
                <a:tab pos="9144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	</a:t>
            </a:r>
            <a:r>
              <a:rPr b="1"/>
              <a:t>800,000 metric tons </a:t>
            </a:r>
            <a:r>
              <a:t>of the greenhouse gas CO</a:t>
            </a:r>
            <a:r>
              <a:rPr baseline="-25000"/>
              <a:t>2</a:t>
            </a:r>
            <a:r>
              <a:t> </a:t>
            </a:r>
            <a:r>
              <a:rPr baseline="30000"/>
              <a:t>8</a:t>
            </a:r>
          </a:p>
          <a:p>
            <a:pPr>
              <a:spcBef>
                <a:spcPts val="300"/>
              </a:spcBef>
              <a:tabLst>
                <a:tab pos="444500" algn="l"/>
                <a:tab pos="914400" algn="l"/>
              </a:tabLst>
              <a:defRPr sz="600" b="0">
                <a:solidFill>
                  <a:srgbClr val="FFFFFF"/>
                </a:solidFill>
                <a:effectLst>
                  <a:outerShdw blurRad="38100" dist="38100" dir="2700000" rotWithShape="0">
                    <a:srgbClr val="000000"/>
                  </a:outerShdw>
                </a:effectLst>
                <a:latin typeface="+mj-lt"/>
                <a:ea typeface="+mj-ea"/>
                <a:cs typeface="+mj-cs"/>
                <a:sym typeface="Arial"/>
              </a:defRPr>
            </a:pPr>
            <a:endParaRPr baseline="30000"/>
          </a:p>
          <a:p>
            <a:pPr>
              <a:spcBef>
                <a:spcPts val="400"/>
              </a:spcBef>
              <a:tabLst>
                <a:tab pos="444500" algn="l"/>
                <a:tab pos="914400" algn="l"/>
              </a:tabLst>
              <a:defRPr b="0">
                <a:solidFill>
                  <a:srgbClr val="FFFFFF"/>
                </a:solidFill>
                <a:effectLst>
                  <a:outerShdw blurRad="38100" dist="38100" dir="2700000" rotWithShape="0">
                    <a:srgbClr val="000000"/>
                  </a:outerShdw>
                </a:effectLst>
                <a:latin typeface="+mj-lt"/>
                <a:ea typeface="+mj-ea"/>
                <a:cs typeface="+mj-cs"/>
                <a:sym typeface="Arial"/>
              </a:defRPr>
            </a:pPr>
            <a:r>
              <a:t>The leakage</a:t>
            </a:r>
            <a:r>
              <a:rPr b="1"/>
              <a:t> rate </a:t>
            </a:r>
            <a:r>
              <a:t>was equivalent to that produced by driving </a:t>
            </a:r>
            <a:r>
              <a:rPr b="1"/>
              <a:t>4.5 million cars </a:t>
            </a:r>
            <a:r>
              <a:rPr baseline="30000"/>
              <a:t>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Rectangle 5"/>
          <p:cNvSpPr txBox="1"/>
          <p:nvPr/>
        </p:nvSpPr>
        <p:spPr>
          <a:xfrm>
            <a:off x="0" y="6076220"/>
            <a:ext cx="9144000" cy="797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9) http://www.theguardian.com/environment/2016/jan/14/la-natural-gas-leak-methane-benzene-health-risks-california-gas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10) http://www.latimes.com/local/california/la-me-adv-gas-leak-health-20151220-story.html</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11) http://www.bbc.com/news/world-us-canada-35257861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12) http://www.latimes.com/local/california/la-me-porter-ranch-20151228-story.html </a:t>
            </a:r>
          </a:p>
        </p:txBody>
      </p:sp>
      <p:sp>
        <p:nvSpPr>
          <p:cNvPr id="870" name="Rectangle 2"/>
          <p:cNvSpPr txBox="1">
            <a:spLocks noGrp="1"/>
          </p:cNvSpPr>
          <p:nvPr>
            <p:ph type="title"/>
          </p:nvPr>
        </p:nvSpPr>
        <p:spPr>
          <a:xfrm>
            <a:off x="304800" y="76200"/>
            <a:ext cx="8534400" cy="609600"/>
          </a:xfrm>
          <a:prstGeom prst="rect">
            <a:avLst/>
          </a:prstGeom>
        </p:spPr>
        <p:txBody>
          <a:bodyPr/>
          <a:lstStyle/>
          <a:p>
            <a:r>
              <a:t>Which caused HUGE problems:</a:t>
            </a:r>
          </a:p>
        </p:txBody>
      </p:sp>
      <p:sp>
        <p:nvSpPr>
          <p:cNvPr id="871" name="Rectangle 3"/>
          <p:cNvSpPr txBox="1">
            <a:spLocks noGrp="1"/>
          </p:cNvSpPr>
          <p:nvPr>
            <p:ph type="body" idx="1"/>
          </p:nvPr>
        </p:nvSpPr>
        <p:spPr>
          <a:xfrm>
            <a:off x="228600" y="685800"/>
            <a:ext cx="8915400" cy="5486400"/>
          </a:xfrm>
          <a:prstGeom prst="rect">
            <a:avLst/>
          </a:prstGeom>
        </p:spPr>
        <p:txBody>
          <a:bodyPr/>
          <a:lstStyle/>
          <a:p>
            <a:pPr defTabSz="868680">
              <a:spcBef>
                <a:spcPts val="400"/>
              </a:spcBef>
              <a:tabLst>
                <a:tab pos="419100" algn="l"/>
              </a:tabLst>
              <a:defRPr sz="1710">
                <a:effectLst>
                  <a:outerShdw blurRad="36195" dist="36195" dir="2700000" rotWithShape="0">
                    <a:srgbClr val="000000"/>
                  </a:outerShdw>
                </a:effectLst>
              </a:defRPr>
            </a:pPr>
            <a:r>
              <a:t>The total H</a:t>
            </a:r>
            <a:r>
              <a:rPr baseline="-25999"/>
              <a:t>2</a:t>
            </a:r>
            <a:r>
              <a:t>S ambient was 6X higher that max allowed California limit </a:t>
            </a:r>
            <a:r>
              <a:rPr baseline="29894"/>
              <a:t>7</a:t>
            </a:r>
          </a:p>
          <a:p>
            <a:pPr defTabSz="868680">
              <a:tabLst>
                <a:tab pos="419100" algn="l"/>
              </a:tabLst>
              <a:defRPr sz="570" baseline="29894">
                <a:effectLst>
                  <a:outerShdw blurRad="36195" dist="36195" dir="2700000" rotWithShape="0">
                    <a:srgbClr val="000000"/>
                  </a:outerShdw>
                </a:effectLst>
              </a:defRPr>
            </a:pPr>
            <a:endParaRPr baseline="29894"/>
          </a:p>
          <a:p>
            <a:pPr defTabSz="868680">
              <a:spcBef>
                <a:spcPts val="400"/>
              </a:spcBef>
              <a:tabLst>
                <a:tab pos="419100" algn="l"/>
              </a:tabLst>
              <a:defRPr sz="1710" baseline="29894">
                <a:effectLst>
                  <a:outerShdw blurRad="36195" dist="36195" dir="2700000" rotWithShape="0">
                    <a:srgbClr val="000000"/>
                  </a:outerShdw>
                </a:effectLst>
              </a:defRPr>
            </a:pPr>
            <a:r>
              <a:t>	</a:t>
            </a:r>
            <a:r>
              <a:rPr baseline="0"/>
              <a:t>And the leak also contained at least traces of carcinogenic benzene </a:t>
            </a:r>
            <a:r>
              <a:t>9</a:t>
            </a:r>
          </a:p>
          <a:p>
            <a:pPr defTabSz="868680">
              <a:tabLst>
                <a:tab pos="419100" algn="l"/>
              </a:tabLst>
              <a:defRPr sz="95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Stench and health concerns led the governor to declare state of emergency,</a:t>
            </a:r>
          </a:p>
          <a:p>
            <a:pPr defTabSz="868680">
              <a:tabLst>
                <a:tab pos="419100" algn="l"/>
              </a:tabLst>
              <a:defRPr sz="57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	and to order the </a:t>
            </a:r>
            <a:r>
              <a:rPr b="1">
                <a:solidFill>
                  <a:srgbClr val="FBC901"/>
                </a:solidFill>
              </a:rPr>
              <a:t>indefinite</a:t>
            </a:r>
            <a:r>
              <a:rPr>
                <a:solidFill>
                  <a:srgbClr val="FBC901"/>
                </a:solidFill>
              </a:rPr>
              <a:t> </a:t>
            </a:r>
            <a:r>
              <a:rPr b="1">
                <a:solidFill>
                  <a:srgbClr val="FBC901"/>
                </a:solidFill>
              </a:rPr>
              <a:t>evacuation</a:t>
            </a:r>
            <a:r>
              <a:rPr>
                <a:solidFill>
                  <a:srgbClr val="FBC901"/>
                </a:solidFill>
              </a:rPr>
              <a:t> </a:t>
            </a:r>
            <a:r>
              <a:t>of more than 2000 homes </a:t>
            </a:r>
            <a:r>
              <a:rPr baseline="29894"/>
              <a:t>10, 6</a:t>
            </a:r>
          </a:p>
          <a:p>
            <a:pPr defTabSz="868680">
              <a:tabLst>
                <a:tab pos="419100" algn="l"/>
              </a:tabLst>
              <a:defRPr sz="760" baseline="29894">
                <a:effectLst>
                  <a:outerShdw blurRad="36195" dist="36195" dir="2700000" rotWithShape="0">
                    <a:srgbClr val="000000"/>
                  </a:outerShdw>
                </a:effectLst>
              </a:defRPr>
            </a:pPr>
            <a:endParaRPr baseline="29894"/>
          </a:p>
          <a:p>
            <a:pPr defTabSz="868680">
              <a:spcBef>
                <a:spcPts val="400"/>
              </a:spcBef>
              <a:tabLst>
                <a:tab pos="419100" algn="l"/>
              </a:tabLst>
              <a:defRPr sz="1710">
                <a:effectLst>
                  <a:outerShdw blurRad="36195" dist="36195" dir="2700000" rotWithShape="0">
                    <a:srgbClr val="000000"/>
                  </a:outerShdw>
                </a:effectLst>
              </a:defRPr>
            </a:pPr>
            <a:r>
              <a:t>	10k people had evacuated by 8 January, and 7k more later evacuated </a:t>
            </a:r>
            <a:r>
              <a:rPr baseline="29894"/>
              <a:t>11</a:t>
            </a:r>
          </a:p>
          <a:p>
            <a:pPr defTabSz="868680">
              <a:tabLst>
                <a:tab pos="419100" algn="l"/>
              </a:tabLst>
              <a:defRPr sz="570" baseline="29894">
                <a:effectLst>
                  <a:outerShdw blurRad="36195" dist="36195" dir="2700000" rotWithShape="0">
                    <a:srgbClr val="000000"/>
                  </a:outerShdw>
                </a:effectLst>
              </a:defRPr>
            </a:pPr>
            <a:endParaRPr baseline="29894"/>
          </a:p>
          <a:p>
            <a:pPr defTabSz="868680">
              <a:spcBef>
                <a:spcPts val="400"/>
              </a:spcBef>
              <a:tabLst>
                <a:tab pos="419100" algn="l"/>
              </a:tabLst>
              <a:defRPr sz="1710" baseline="29894">
                <a:effectLst>
                  <a:outerShdw blurRad="36195" dist="36195" dir="2700000" rotWithShape="0">
                    <a:srgbClr val="000000"/>
                  </a:outerShdw>
                </a:effectLst>
              </a:defRPr>
            </a:pPr>
            <a:r>
              <a:t>	</a:t>
            </a:r>
          </a:p>
          <a:p>
            <a:pPr defTabSz="868680">
              <a:tabLst>
                <a:tab pos="419100" algn="l"/>
              </a:tabLst>
              <a:defRPr sz="1140">
                <a:effectLst>
                  <a:outerShdw blurRad="36195" dist="36195" dir="2700000" rotWithShape="0">
                    <a:srgbClr val="000000"/>
                  </a:outerShdw>
                </a:effectLst>
              </a:defRPr>
            </a:pPr>
            <a:endParaRPr/>
          </a:p>
          <a:p>
            <a:pPr defTabSz="868680">
              <a:tabLst>
                <a:tab pos="419100" algn="l"/>
              </a:tabLst>
              <a:defRPr sz="1140">
                <a:effectLst>
                  <a:outerShdw blurRad="36195" dist="36195" dir="2700000" rotWithShape="0">
                    <a:srgbClr val="000000"/>
                  </a:outerShdw>
                </a:effectLst>
              </a:defRPr>
            </a:pPr>
            <a:endParaRPr/>
          </a:p>
          <a:p>
            <a:pPr defTabSz="868680">
              <a:tabLst>
                <a:tab pos="419100" algn="l"/>
              </a:tabLst>
              <a:defRPr sz="1140">
                <a:effectLst>
                  <a:outerShdw blurRad="36195" dist="36195" dir="2700000" rotWithShape="0">
                    <a:srgbClr val="000000"/>
                  </a:outerShdw>
                </a:effectLst>
              </a:defRPr>
            </a:pPr>
            <a:endParaRPr/>
          </a:p>
          <a:p>
            <a:pPr defTabSz="868680">
              <a:tabLst>
                <a:tab pos="419100" algn="l"/>
              </a:tabLst>
              <a:defRPr sz="1140">
                <a:effectLst>
                  <a:outerShdw blurRad="36195" dist="36195" dir="2700000" rotWithShape="0">
                    <a:srgbClr val="000000"/>
                  </a:outerShdw>
                </a:effectLst>
              </a:defRPr>
            </a:pPr>
            <a:endParaRPr/>
          </a:p>
          <a:p>
            <a:pPr defTabSz="868680">
              <a:tabLst>
                <a:tab pos="419100" algn="l"/>
              </a:tabLst>
              <a:defRPr sz="1140">
                <a:effectLst>
                  <a:outerShdw blurRad="36195" dist="36195" dir="2700000" rotWithShape="0">
                    <a:srgbClr val="000000"/>
                  </a:outerShdw>
                </a:effectLst>
              </a:defRPr>
            </a:pPr>
            <a:endParaRPr/>
          </a:p>
          <a:p>
            <a:pPr defTabSz="868680">
              <a:tabLst>
                <a:tab pos="419100" algn="l"/>
              </a:tabLst>
              <a:defRPr sz="114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By early December 2015, six attempts at blocking the leakage had failed </a:t>
            </a:r>
          </a:p>
          <a:p>
            <a:pPr defTabSz="868680">
              <a:tabLst>
                <a:tab pos="419100" algn="l"/>
              </a:tabLst>
              <a:defRPr sz="57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	and operators switched to the drilling of an up to 8700 foot deep relief well,</a:t>
            </a:r>
          </a:p>
          <a:p>
            <a:pPr defTabSz="868680">
              <a:tabLst>
                <a:tab pos="419100" algn="l"/>
              </a:tabLst>
              <a:defRPr sz="57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		which, if they get lucky in finding the leak,</a:t>
            </a:r>
          </a:p>
          <a:p>
            <a:pPr defTabSz="868680">
              <a:tabLst>
                <a:tab pos="419100" algn="l"/>
              </a:tabLst>
              <a:defRPr sz="570">
                <a:effectLst>
                  <a:outerShdw blurRad="36195" dist="36195" dir="2700000" rotWithShape="0">
                    <a:srgbClr val="000000"/>
                  </a:outerShdw>
                </a:effectLst>
              </a:defRPr>
            </a:pPr>
            <a:endParaRPr/>
          </a:p>
          <a:p>
            <a:pPr defTabSz="868680">
              <a:spcBef>
                <a:spcPts val="400"/>
              </a:spcBef>
              <a:tabLst>
                <a:tab pos="419100" algn="l"/>
              </a:tabLst>
              <a:defRPr sz="1710">
                <a:effectLst>
                  <a:outerShdw blurRad="36195" dist="36195" dir="2700000" rotWithShape="0">
                    <a:srgbClr val="000000"/>
                  </a:outerShdw>
                </a:effectLst>
              </a:defRPr>
            </a:pPr>
            <a:r>
              <a:t>				"</a:t>
            </a:r>
            <a:r>
              <a:rPr b="1"/>
              <a:t>will take 3-4 months to complete" </a:t>
            </a:r>
            <a:r>
              <a:rPr baseline="29894"/>
              <a:t>12</a:t>
            </a:r>
          </a:p>
        </p:txBody>
      </p:sp>
      <p:pic>
        <p:nvPicPr>
          <p:cNvPr id="872" name="Picture 5" descr="Picture 5"/>
          <p:cNvPicPr>
            <a:picLocks noChangeAspect="1"/>
          </p:cNvPicPr>
          <p:nvPr/>
        </p:nvPicPr>
        <p:blipFill>
          <a:blip r:embed="rId2"/>
          <a:stretch>
            <a:fillRect/>
          </a:stretch>
        </p:blipFill>
        <p:spPr>
          <a:xfrm>
            <a:off x="3429000" y="2993389"/>
            <a:ext cx="2396468" cy="13500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Rectangle 5"/>
          <p:cNvSpPr txBox="1"/>
          <p:nvPr/>
        </p:nvSpPr>
        <p:spPr>
          <a:xfrm>
            <a:off x="0" y="6279420"/>
            <a:ext cx="9144000" cy="442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13) http://www.theguardian.com/us-news/2016/feb/11/socalgas-fixes-natural-gas-methane-leak-los-angeles-porter-ranch </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j-lt"/>
                <a:ea typeface="+mj-ea"/>
                <a:cs typeface="+mj-cs"/>
                <a:sym typeface="Arial"/>
              </a:defRPr>
            </a:pPr>
            <a:r>
              <a:t>14) http://bigstory.ap.org/urn:publicid:ap.org:e586b063994a460fa5951198d6841b64 </a:t>
            </a:r>
          </a:p>
        </p:txBody>
      </p:sp>
      <p:sp>
        <p:nvSpPr>
          <p:cNvPr id="875" name="Rectangle 3"/>
          <p:cNvSpPr txBox="1">
            <a:spLocks noGrp="1"/>
          </p:cNvSpPr>
          <p:nvPr>
            <p:ph type="body" idx="1"/>
          </p:nvPr>
        </p:nvSpPr>
        <p:spPr>
          <a:xfrm>
            <a:off x="152400" y="838200"/>
            <a:ext cx="8991600" cy="5486400"/>
          </a:xfrm>
          <a:prstGeom prst="rect">
            <a:avLst/>
          </a:prstGeom>
        </p:spPr>
        <p:txBody>
          <a:bodyPr/>
          <a:lstStyle/>
          <a:p>
            <a:pPr algn="ctr">
              <a:defRPr sz="1700" b="1"/>
            </a:pPr>
            <a:r>
              <a:t>February 11, 2016 (four MONTHS after the leak began)</a:t>
            </a:r>
          </a:p>
          <a:p>
            <a:pPr algn="ctr">
              <a:defRPr sz="1100"/>
            </a:pPr>
            <a:endParaRPr/>
          </a:p>
          <a:p>
            <a:pPr algn="ctr">
              <a:defRPr sz="1700"/>
            </a:pPr>
            <a:r>
              <a:t>Southern California Gas Company announced </a:t>
            </a:r>
            <a:r>
              <a:rPr baseline="29647"/>
              <a:t>13</a:t>
            </a:r>
          </a:p>
          <a:p>
            <a:pPr algn="ctr">
              <a:defRPr sz="1100"/>
            </a:pPr>
            <a:endParaRPr baseline="29647"/>
          </a:p>
          <a:p>
            <a:pPr algn="ctr">
              <a:defRPr sz="1700">
                <a:solidFill>
                  <a:srgbClr val="FBC901"/>
                </a:solidFill>
              </a:defRPr>
            </a:pPr>
            <a:r>
              <a:t>“We have temporarily controlled the natural gas flow from the leaking well"</a:t>
            </a:r>
            <a:endParaRPr sz="1900" b="1"/>
          </a:p>
          <a:p>
            <a:pPr>
              <a:defRPr sz="1800"/>
            </a:pPr>
            <a:endParaRPr sz="1900" b="1"/>
          </a:p>
          <a:p>
            <a:pPr>
              <a:defRPr sz="1400"/>
            </a:pPr>
            <a:endParaRPr sz="1900" b="1"/>
          </a:p>
          <a:p>
            <a:pPr>
              <a:spcBef>
                <a:spcPts val="400"/>
              </a:spcBef>
              <a:defRPr sz="1800" b="1">
                <a:solidFill>
                  <a:srgbClr val="FBC901"/>
                </a:solidFill>
              </a:defRPr>
            </a:pPr>
            <a:r>
              <a:t>Thus, after up to four months out of their homes,</a:t>
            </a:r>
          </a:p>
          <a:p>
            <a:pPr>
              <a:defRPr sz="900"/>
            </a:pPr>
            <a:endParaRPr/>
          </a:p>
          <a:p>
            <a:pPr>
              <a:spcBef>
                <a:spcPts val="400"/>
              </a:spcBef>
              <a:defRPr sz="1800"/>
            </a:pPr>
            <a:r>
              <a:t>	</a:t>
            </a:r>
            <a:r>
              <a:rPr b="1">
                <a:solidFill>
                  <a:srgbClr val="FBC901"/>
                </a:solidFill>
              </a:rPr>
              <a:t>6400 displaced families could begin to put their lives back together</a:t>
            </a:r>
            <a:r>
              <a:t> </a:t>
            </a:r>
            <a:r>
              <a:rPr baseline="30000"/>
              <a:t>14</a:t>
            </a:r>
          </a:p>
          <a:p>
            <a:pPr>
              <a:defRPr sz="1800"/>
            </a:pPr>
            <a:endParaRPr baseline="30000"/>
          </a:p>
          <a:p>
            <a:pPr>
              <a:spcBef>
                <a:spcPts val="400"/>
              </a:spcBef>
              <a:defRPr sz="1800"/>
            </a:pPr>
            <a:r>
              <a:t>Although many of these families in fact chose to wait even longer until:</a:t>
            </a:r>
          </a:p>
          <a:p>
            <a:pPr>
              <a:defRPr sz="1000"/>
            </a:pPr>
            <a:endParaRPr/>
          </a:p>
          <a:p>
            <a:pPr>
              <a:spcBef>
                <a:spcPts val="400"/>
              </a:spcBef>
              <a:tabLst>
                <a:tab pos="444500" algn="l"/>
                <a:tab pos="901700" algn="l"/>
                <a:tab pos="1371600" algn="l"/>
              </a:tabLst>
              <a:defRPr sz="1800"/>
            </a:pPr>
            <a:r>
              <a:t>	A </a:t>
            </a:r>
            <a:r>
              <a:rPr b="1"/>
              <a:t>permanent</a:t>
            </a:r>
            <a:r>
              <a:t> plug was installed and/or </a:t>
            </a:r>
          </a:p>
          <a:p>
            <a:pPr>
              <a:tabLst>
                <a:tab pos="444500" algn="l"/>
                <a:tab pos="901700" algn="l"/>
                <a:tab pos="1371600" algn="l"/>
              </a:tabLst>
              <a:defRPr sz="1000"/>
            </a:pPr>
            <a:endParaRPr/>
          </a:p>
          <a:p>
            <a:pPr>
              <a:spcBef>
                <a:spcPts val="400"/>
              </a:spcBef>
              <a:tabLst>
                <a:tab pos="444500" algn="l"/>
                <a:tab pos="901700" algn="l"/>
                <a:tab pos="1371600" algn="l"/>
              </a:tabLst>
              <a:defRPr sz="1800"/>
            </a:pPr>
            <a:r>
              <a:t>		It was proven that this single now-plugged well was the </a:t>
            </a:r>
            <a:r>
              <a:rPr b="1"/>
              <a:t>only</a:t>
            </a:r>
            <a:r>
              <a:t> leak and/or</a:t>
            </a:r>
          </a:p>
          <a:p>
            <a:pPr>
              <a:tabLst>
                <a:tab pos="444500" algn="l"/>
                <a:tab pos="901700" algn="l"/>
                <a:tab pos="1371600" algn="l"/>
              </a:tabLst>
              <a:defRPr sz="1000"/>
            </a:pPr>
            <a:endParaRPr/>
          </a:p>
          <a:p>
            <a:pPr>
              <a:spcBef>
                <a:spcPts val="400"/>
              </a:spcBef>
              <a:tabLst>
                <a:tab pos="444500" algn="l"/>
                <a:tab pos="901700" algn="l"/>
                <a:tab pos="1371600" algn="l"/>
              </a:tabLst>
              <a:defRPr sz="1800"/>
            </a:pPr>
            <a:r>
              <a:t>			Until their homes were certified free of trace carcinogens</a:t>
            </a:r>
          </a:p>
        </p:txBody>
      </p:sp>
      <p:pic>
        <p:nvPicPr>
          <p:cNvPr id="876" name="Picture 7" descr="Picture 7"/>
          <p:cNvPicPr>
            <a:picLocks noChangeAspect="1"/>
          </p:cNvPicPr>
          <p:nvPr/>
        </p:nvPicPr>
        <p:blipFill>
          <a:blip r:embed="rId2"/>
          <a:srcRect b="26915"/>
          <a:stretch>
            <a:fillRect/>
          </a:stretch>
        </p:blipFill>
        <p:spPr>
          <a:xfrm>
            <a:off x="3143250" y="187560"/>
            <a:ext cx="2876550" cy="4220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Rectangle 3"/>
          <p:cNvSpPr txBox="1">
            <a:spLocks noGrp="1"/>
          </p:cNvSpPr>
          <p:nvPr>
            <p:ph type="body" sz="half" idx="1"/>
          </p:nvPr>
        </p:nvSpPr>
        <p:spPr>
          <a:xfrm>
            <a:off x="141356" y="2704467"/>
            <a:ext cx="8991601" cy="1933711"/>
          </a:xfrm>
          <a:prstGeom prst="rect">
            <a:avLst/>
          </a:prstGeom>
        </p:spPr>
        <p:txBody>
          <a:bodyPr/>
          <a:lstStyle/>
          <a:p>
            <a:pPr algn="ctr">
              <a:spcBef>
                <a:spcPts val="400"/>
              </a:spcBef>
              <a:defRPr sz="1800"/>
            </a:pPr>
            <a:r>
              <a:t>See Wikipedia's </a:t>
            </a:r>
          </a:p>
          <a:p>
            <a:pPr algn="ctr">
              <a:defRPr sz="1800"/>
            </a:pPr>
            <a:endParaRPr/>
          </a:p>
          <a:p>
            <a:pPr algn="ctr">
              <a:spcBef>
                <a:spcPts val="400"/>
              </a:spcBef>
              <a:defRPr sz="1800"/>
            </a:pPr>
            <a:r>
              <a:t>"Aliso Canyon Gas Leak" webpage (</a:t>
            </a:r>
            <a:r>
              <a:rPr u="sng">
                <a:solidFill>
                  <a:srgbClr val="00CCFF"/>
                </a:solidFill>
                <a:uFill>
                  <a:solidFill>
                    <a:srgbClr val="00CCFF"/>
                  </a:solidFill>
                </a:uFill>
                <a:hlinkClick r:id="rId2"/>
              </a:rPr>
              <a:t>link</a:t>
            </a:r>
            <a:r>
              <a:t>) </a:t>
            </a:r>
          </a:p>
          <a:p>
            <a:pPr algn="ctr">
              <a:defRPr sz="1800"/>
            </a:pPr>
            <a:endParaRPr/>
          </a:p>
          <a:p>
            <a:pPr algn="ctr">
              <a:spcBef>
                <a:spcPts val="400"/>
              </a:spcBef>
              <a:defRPr sz="1800"/>
            </a:pPr>
            <a:r>
              <a:t>along with its numerous linked sources</a:t>
            </a:r>
          </a:p>
        </p:txBody>
      </p:sp>
      <p:sp>
        <p:nvSpPr>
          <p:cNvPr id="879" name="Rectangle 2"/>
          <p:cNvSpPr txBox="1">
            <a:spLocks noGrp="1"/>
          </p:cNvSpPr>
          <p:nvPr>
            <p:ph type="title"/>
          </p:nvPr>
        </p:nvSpPr>
        <p:spPr>
          <a:xfrm>
            <a:off x="304800" y="1489704"/>
            <a:ext cx="8534400" cy="609601"/>
          </a:xfrm>
          <a:prstGeom prst="rect">
            <a:avLst/>
          </a:prstGeom>
        </p:spPr>
        <p:txBody>
          <a:bodyPr/>
          <a:lstStyle>
            <a:lvl1pPr>
              <a:defRPr b="1"/>
            </a:lvl1pPr>
          </a:lstStyle>
          <a:p>
            <a:r>
              <a:t>For a more up-to-date view of the Porter Ranch methane leak:</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Rectangle 2"/>
          <p:cNvSpPr txBox="1">
            <a:spLocks noGrp="1"/>
          </p:cNvSpPr>
          <p:nvPr>
            <p:ph type="title"/>
          </p:nvPr>
        </p:nvSpPr>
        <p:spPr>
          <a:xfrm>
            <a:off x="304800" y="76200"/>
            <a:ext cx="8534400" cy="609600"/>
          </a:xfrm>
          <a:prstGeom prst="rect">
            <a:avLst/>
          </a:prstGeom>
        </p:spPr>
        <p:txBody>
          <a:bodyPr/>
          <a:lstStyle/>
          <a:p>
            <a:r>
              <a:t>My closing thoughts about fracking &amp; the U.S. embrace of natural gas:</a:t>
            </a:r>
          </a:p>
        </p:txBody>
      </p:sp>
      <p:sp>
        <p:nvSpPr>
          <p:cNvPr id="882" name="Rectangle 3"/>
          <p:cNvSpPr txBox="1">
            <a:spLocks noGrp="1"/>
          </p:cNvSpPr>
          <p:nvPr>
            <p:ph type="body" idx="1"/>
          </p:nvPr>
        </p:nvSpPr>
        <p:spPr>
          <a:xfrm>
            <a:off x="107125" y="762000"/>
            <a:ext cx="9036875" cy="5791200"/>
          </a:xfrm>
          <a:prstGeom prst="rect">
            <a:avLst/>
          </a:prstGeom>
        </p:spPr>
        <p:txBody>
          <a:bodyPr/>
          <a:lstStyle/>
          <a:p>
            <a:pPr>
              <a:spcBef>
                <a:spcPts val="400"/>
              </a:spcBef>
              <a:tabLst>
                <a:tab pos="444500" algn="l"/>
                <a:tab pos="914400" algn="l"/>
                <a:tab pos="1358900" algn="l"/>
              </a:tabLst>
              <a:defRPr sz="1800">
                <a:solidFill>
                  <a:srgbClr val="FFCC00"/>
                </a:solidFill>
              </a:defRPr>
            </a:pPr>
            <a:r>
              <a:t>We (the U.S. public) are complicit:</a:t>
            </a:r>
          </a:p>
          <a:p>
            <a:pPr>
              <a:tabLst>
                <a:tab pos="444500" algn="l"/>
                <a:tab pos="914400" algn="l"/>
                <a:tab pos="1358900" algn="l"/>
              </a:tabLst>
              <a:defRPr sz="800">
                <a:solidFill>
                  <a:srgbClr val="FFCC00"/>
                </a:solidFill>
              </a:defRPr>
            </a:pPr>
            <a:endParaRPr/>
          </a:p>
          <a:p>
            <a:pPr>
              <a:spcBef>
                <a:spcPts val="400"/>
              </a:spcBef>
              <a:tabLst>
                <a:tab pos="444500" algn="l"/>
                <a:tab pos="914400" algn="l"/>
                <a:tab pos="1358900" algn="l"/>
              </a:tabLst>
              <a:defRPr sz="1800"/>
            </a:pPr>
            <a:r>
              <a:t>	It is the torrent of fracked U.S. natural gas that has driven down energy prices</a:t>
            </a:r>
          </a:p>
          <a:p>
            <a:pPr>
              <a:tabLst>
                <a:tab pos="444500" algn="l"/>
                <a:tab pos="914400" algn="l"/>
                <a:tab pos="1358900" algn="l"/>
              </a:tabLst>
              <a:defRPr sz="800"/>
            </a:pPr>
            <a:endParaRPr/>
          </a:p>
          <a:p>
            <a:pPr>
              <a:spcBef>
                <a:spcPts val="400"/>
              </a:spcBef>
              <a:tabLst>
                <a:tab pos="444500" algn="l"/>
                <a:tab pos="914400" algn="l"/>
                <a:tab pos="1358900" algn="l"/>
              </a:tabLst>
              <a:defRPr sz="1800"/>
            </a:pPr>
            <a:r>
              <a:t>		And which now sustains our beloved sub $3 per gallon gasoline prices</a:t>
            </a:r>
          </a:p>
          <a:p>
            <a:pPr>
              <a:tabLst>
                <a:tab pos="444500" algn="l"/>
                <a:tab pos="914400" algn="l"/>
                <a:tab pos="1358900" algn="l"/>
              </a:tabLst>
              <a:defRPr sz="800"/>
            </a:pPr>
            <a:endParaRPr/>
          </a:p>
          <a:p>
            <a:pPr>
              <a:spcBef>
                <a:spcPts val="400"/>
              </a:spcBef>
              <a:tabLst>
                <a:tab pos="444500" algn="l"/>
                <a:tab pos="914400" algn="l"/>
                <a:tab pos="1358900" algn="l"/>
              </a:tabLst>
              <a:defRPr sz="1800"/>
            </a:pPr>
            <a:r>
              <a:t>			To get this we effectively </a:t>
            </a:r>
            <a:r>
              <a:rPr b="1"/>
              <a:t>sold our souls</a:t>
            </a:r>
            <a:r>
              <a:t> by allowing:</a:t>
            </a:r>
          </a:p>
          <a:p>
            <a:pPr>
              <a:tabLst>
                <a:tab pos="444500" algn="l"/>
                <a:tab pos="914400" algn="l"/>
                <a:tab pos="1358900" algn="l"/>
              </a:tabLst>
              <a:defRPr sz="1200"/>
            </a:pPr>
            <a:endParaRPr/>
          </a:p>
          <a:p>
            <a:pPr>
              <a:spcBef>
                <a:spcPts val="400"/>
              </a:spcBef>
              <a:tabLst>
                <a:tab pos="444500" algn="l"/>
                <a:tab pos="914400" algn="l"/>
                <a:tab pos="1358900" algn="l"/>
              </a:tabLst>
              <a:defRPr sz="1800">
                <a:solidFill>
                  <a:srgbClr val="FFCC00"/>
                </a:solidFill>
              </a:defRPr>
            </a:pPr>
            <a:r>
              <a:t>The petroleum industry, with its long and dark environmental history,</a:t>
            </a:r>
          </a:p>
          <a:p>
            <a:pPr>
              <a:tabLst>
                <a:tab pos="444500" algn="l"/>
                <a:tab pos="914400" algn="l"/>
                <a:tab pos="1358900" algn="l"/>
              </a:tabLst>
              <a:defRPr sz="800"/>
            </a:pPr>
            <a:endParaRPr/>
          </a:p>
          <a:p>
            <a:pPr>
              <a:spcBef>
                <a:spcPts val="400"/>
              </a:spcBef>
              <a:tabLst>
                <a:tab pos="444500" algn="l"/>
                <a:tab pos="914400" algn="l"/>
                <a:tab pos="1358900" algn="l"/>
              </a:tabLst>
              <a:defRPr sz="1800"/>
            </a:pPr>
            <a:r>
              <a:t>	to </a:t>
            </a:r>
            <a:r>
              <a:rPr b="1"/>
              <a:t>secretly</a:t>
            </a:r>
            <a:r>
              <a:t> inject potent chemicals into even our publically owned lands</a:t>
            </a:r>
          </a:p>
          <a:p>
            <a:pPr>
              <a:tabLst>
                <a:tab pos="444500" algn="l"/>
                <a:tab pos="914400" algn="l"/>
                <a:tab pos="1358900" algn="l"/>
              </a:tabLst>
              <a:defRPr sz="800"/>
            </a:pPr>
            <a:endParaRPr/>
          </a:p>
          <a:p>
            <a:pPr>
              <a:spcBef>
                <a:spcPts val="400"/>
              </a:spcBef>
              <a:tabLst>
                <a:tab pos="444500" algn="l"/>
                <a:tab pos="914400" algn="l"/>
                <a:tab pos="1358900" algn="l"/>
              </a:tabLst>
              <a:defRPr sz="1800"/>
            </a:pPr>
            <a:r>
              <a:t>		Making it "</a:t>
            </a:r>
            <a:r>
              <a:rPr b="1"/>
              <a:t>progress</a:t>
            </a:r>
            <a:r>
              <a:t>" if they would now even</a:t>
            </a:r>
            <a:r>
              <a:rPr b="1"/>
              <a:t> tell </a:t>
            </a:r>
            <a:r>
              <a:t>us what they are injecting!</a:t>
            </a:r>
          </a:p>
          <a:p>
            <a:pPr>
              <a:tabLst>
                <a:tab pos="444500" algn="l"/>
                <a:tab pos="914400" algn="l"/>
                <a:tab pos="1358900" algn="l"/>
              </a:tabLst>
              <a:defRPr sz="1100"/>
            </a:pPr>
            <a:endParaRPr/>
          </a:p>
          <a:p>
            <a:pPr>
              <a:spcBef>
                <a:spcPts val="400"/>
              </a:spcBef>
              <a:tabLst>
                <a:tab pos="444500" algn="l"/>
                <a:tab pos="914400" algn="l"/>
                <a:tab pos="1358900" algn="l"/>
              </a:tabLst>
              <a:defRPr sz="1800" b="1">
                <a:solidFill>
                  <a:srgbClr val="FFCC00"/>
                </a:solidFill>
              </a:defRPr>
            </a:pPr>
            <a:r>
              <a:t>And that full witch's brew of chemicals may not even be necessary:</a:t>
            </a:r>
          </a:p>
          <a:p>
            <a:pPr>
              <a:tabLst>
                <a:tab pos="444500" algn="l"/>
                <a:tab pos="914400" algn="l"/>
                <a:tab pos="1358900" algn="l"/>
              </a:tabLst>
              <a:defRPr sz="800"/>
            </a:pPr>
            <a:endParaRPr/>
          </a:p>
          <a:p>
            <a:pPr>
              <a:spcBef>
                <a:spcPts val="400"/>
              </a:spcBef>
              <a:tabLst>
                <a:tab pos="444500" algn="l"/>
                <a:tab pos="914400" algn="l"/>
                <a:tab pos="1358900" algn="l"/>
              </a:tabLst>
              <a:defRPr sz="1800"/>
            </a:pPr>
            <a:r>
              <a:t>	I've read interviews with reputable energy industry sources</a:t>
            </a:r>
          </a:p>
          <a:p>
            <a:pPr>
              <a:tabLst>
                <a:tab pos="444500" algn="l"/>
                <a:tab pos="914400" algn="l"/>
                <a:tab pos="1358900" algn="l"/>
              </a:tabLst>
              <a:defRPr sz="800"/>
            </a:pPr>
            <a:endParaRPr/>
          </a:p>
          <a:p>
            <a:pPr>
              <a:spcBef>
                <a:spcPts val="400"/>
              </a:spcBef>
              <a:tabLst>
                <a:tab pos="444500" algn="l"/>
                <a:tab pos="914400" algn="l"/>
                <a:tab pos="1358900" algn="l"/>
              </a:tabLst>
              <a:defRPr sz="1800"/>
            </a:pPr>
            <a:r>
              <a:t>		Who say that with </a:t>
            </a:r>
            <a:r>
              <a:rPr b="1"/>
              <a:t>water + sand/grit alone</a:t>
            </a:r>
            <a:r>
              <a:t>, fracking would still work</a:t>
            </a:r>
          </a:p>
          <a:p>
            <a:pPr>
              <a:tabLst>
                <a:tab pos="444500" algn="l"/>
                <a:tab pos="914400" algn="l"/>
                <a:tab pos="1358900" algn="l"/>
              </a:tabLst>
              <a:defRPr sz="800"/>
            </a:pPr>
            <a:endParaRPr/>
          </a:p>
          <a:p>
            <a:pPr>
              <a:spcBef>
                <a:spcPts val="400"/>
              </a:spcBef>
              <a:tabLst>
                <a:tab pos="444500" algn="l"/>
                <a:tab pos="914400" algn="l"/>
                <a:tab pos="1358900" algn="l"/>
              </a:tabLst>
              <a:defRPr sz="1800"/>
            </a:pPr>
            <a:r>
              <a:t>			Not quite as well, not extracting quite as much gas</a:t>
            </a:r>
          </a:p>
          <a:p>
            <a:pPr>
              <a:tabLst>
                <a:tab pos="444500" algn="l"/>
                <a:tab pos="914400" algn="l"/>
                <a:tab pos="1358900" algn="l"/>
              </a:tabLst>
              <a:defRPr sz="800"/>
            </a:pPr>
            <a:endParaRPr/>
          </a:p>
          <a:p>
            <a:pPr>
              <a:spcBef>
                <a:spcPts val="400"/>
              </a:spcBef>
              <a:tabLst>
                <a:tab pos="444500" algn="l"/>
                <a:tab pos="914400" algn="l"/>
                <a:tab pos="1358900" algn="l"/>
              </a:tabLst>
              <a:defRPr sz="1800"/>
            </a:pPr>
            <a:r>
              <a:t>				But still hugely productive and economically viable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Rectangle 5"/>
          <p:cNvSpPr txBox="1"/>
          <p:nvPr/>
        </p:nvSpPr>
        <p:spPr>
          <a:xfrm>
            <a:off x="304800" y="6457220"/>
            <a:ext cx="8534400" cy="264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j-lt"/>
                <a:ea typeface="+mj-ea"/>
                <a:cs typeface="+mj-cs"/>
                <a:sym typeface="Arial"/>
              </a:defRPr>
            </a:lvl1pPr>
          </a:lstStyle>
          <a:p>
            <a:r>
              <a:t>An Introduction to Sustainable Energy Systems: WeCanFigureThisOut.org/ENERGY/Energy_home.htm</a:t>
            </a:r>
          </a:p>
        </p:txBody>
      </p:sp>
      <p:sp>
        <p:nvSpPr>
          <p:cNvPr id="885"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886" name="Rectangle 3"/>
          <p:cNvSpPr txBox="1">
            <a:spLocks noGrp="1"/>
          </p:cNvSpPr>
          <p:nvPr>
            <p:ph type="body" idx="1"/>
          </p:nvPr>
        </p:nvSpPr>
        <p:spPr>
          <a:xfrm>
            <a:off x="304800" y="990600"/>
            <a:ext cx="8534400" cy="5410200"/>
          </a:xfrm>
          <a:prstGeom prst="rect">
            <a:avLst/>
          </a:prstGeom>
        </p:spPr>
        <p:txBody>
          <a:bodyPr/>
          <a:lstStyle/>
          <a:p>
            <a:pPr>
              <a:defRPr sz="1400"/>
            </a:pPr>
            <a:r>
              <a:t>Some materials used in this class were developed under a National Science Foundation "Research Initiation Grant in Engineering Education" (RIGEE).</a:t>
            </a:r>
          </a:p>
          <a:p>
            <a:pPr>
              <a:defRPr sz="1400"/>
            </a:pPr>
            <a:endParaRPr/>
          </a:p>
          <a:p>
            <a:pPr>
              <a:defRPr sz="1400"/>
            </a:pPr>
            <a:r>
              <a:t>Other materials, including the WeCanFigureThisOut.org "Virtual Lab" science education website, were developed under even earlier NSF "Course, Curriculum and Laboratory Improvement" (CCLI) and "Nanoscience Undergraduate Education" (NUE) awards.</a:t>
            </a:r>
          </a:p>
          <a:p>
            <a:pPr>
              <a:defRPr sz="1400"/>
            </a:pPr>
            <a:endParaRPr/>
          </a:p>
          <a:p>
            <a:pPr>
              <a:defRPr sz="1400"/>
            </a:pPr>
            <a:r>
              <a:t>This set of notes was authored by John C. Bean who also created all figures not explicitly credited above.  </a:t>
            </a:r>
          </a:p>
          <a:p>
            <a:pPr>
              <a:defRPr sz="1400"/>
            </a:pPr>
            <a:endParaRPr/>
          </a:p>
          <a:p>
            <a:pPr>
              <a:defRPr sz="1400"/>
            </a:pPr>
            <a:endParaRPr/>
          </a:p>
          <a:p>
            <a:pPr>
              <a:defRPr sz="1400"/>
            </a:pPr>
            <a:endParaRPr/>
          </a:p>
          <a:p>
            <a:pPr algn="ctr">
              <a:defRPr sz="1400" u="sng"/>
            </a:pPr>
            <a:endParaRPr/>
          </a:p>
          <a:p>
            <a:pPr algn="ctr">
              <a:defRPr sz="1400" u="sng"/>
            </a:pPr>
            <a:endParaRPr/>
          </a:p>
          <a:p>
            <a:pPr algn="ctr">
              <a:defRPr sz="1400" u="sng"/>
            </a:pPr>
            <a:endParaRPr/>
          </a:p>
          <a:p>
            <a:pPr algn="ctr">
              <a:defRPr sz="1400">
                <a:solidFill>
                  <a:srgbClr val="FF3300"/>
                </a:solidFill>
              </a:defRPr>
            </a:pPr>
            <a:r>
              <a:t>Copyright John C. Bean</a:t>
            </a:r>
            <a:r>
              <a:rPr u="sng"/>
              <a:t> </a:t>
            </a:r>
          </a:p>
          <a:p>
            <a:pPr algn="ctr">
              <a:defRPr sz="800" u="sng"/>
            </a:pPr>
            <a:endParaRPr u="sng"/>
          </a:p>
          <a:p>
            <a:pPr algn="ctr">
              <a:spcBef>
                <a:spcPts val="200"/>
              </a:spcBef>
              <a:defRPr sz="1200"/>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Lecture 1 - What is Nanoscience">
  <a:themeElements>
    <a:clrScheme name="Custom 167">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59696"/>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Arial"/>
        <a:ea typeface="Arial"/>
        <a:cs typeface="Arial"/>
      </a:majorFont>
      <a:minorFont>
        <a:latin typeface="Helvetica"/>
        <a:ea typeface="Helvetica"/>
        <a:cs typeface="Helvetica"/>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11888</Words>
  <Application>Microsoft Macintosh PowerPoint</Application>
  <PresentationFormat>On-screen Show (4:3)</PresentationFormat>
  <Paragraphs>1705</Paragraphs>
  <Slides>98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98</vt:i4>
      </vt:variant>
    </vt:vector>
  </HeadingPairs>
  <TitlesOfParts>
    <vt:vector size="101" baseType="lpstr">
      <vt:lpstr>Arial</vt:lpstr>
      <vt:lpstr>Tahoma</vt:lpstr>
      <vt:lpstr>Lecture 1 - What is Nanoscience</vt:lpstr>
      <vt:lpstr>Fossil Fuels</vt:lpstr>
      <vt:lpstr>Fossil Fuels</vt:lpstr>
      <vt:lpstr>Why the complexity?  Why the apparent confusion?</vt:lpstr>
      <vt:lpstr>Sorting things out often depends upon "Van der Waals" bonding</vt:lpstr>
      <vt:lpstr>But while "like charges repel and unlike charges attract"</vt:lpstr>
      <vt:lpstr>Proof can be seen in the boiling points of similarly structured molecules:</vt:lpstr>
      <vt:lpstr>Which provides the basis for Fractional Distillation</vt:lpstr>
      <vt:lpstr>Explained schematically:</vt:lpstr>
      <vt:lpstr>A particular molecular vapor rises until:</vt:lpstr>
      <vt:lpstr>So while this tower's 2nd shelf is labeled "Diesel Oil"</vt:lpstr>
      <vt:lpstr>How much of each fossil fuel do we now use? And how do we use it?</vt:lpstr>
      <vt:lpstr>Another EIA webpage at least breaks down our use of petroleum: 1</vt:lpstr>
      <vt:lpstr>The "Institute for Energy Research" is a bit more forthcoming:</vt:lpstr>
      <vt:lpstr>But even without that correlation:</vt:lpstr>
      <vt:lpstr>Energy density of fuels / would-be fuels / energy sources: 1</vt:lpstr>
      <vt:lpstr>Highlighting differences by approximating those ratios to gasoline:</vt:lpstr>
      <vt:lpstr>The big takeaway from the last half dozen slides?</vt:lpstr>
      <vt:lpstr>So rather than just wishing fossil fuels away</vt:lpstr>
      <vt:lpstr>Electric power plants burn fossil fuels to produce heat:</vt:lpstr>
      <vt:lpstr>Fossil fuels that   RELEASE MORE heat energy per CO2 product </vt:lpstr>
      <vt:lpstr>For this we've got to revisit high school chemistry:</vt:lpstr>
      <vt:lpstr>Using this to calculate heat energy release from simple fossil fuels:</vt:lpstr>
      <vt:lpstr>The rest is just bookkeeping:</vt:lpstr>
      <vt:lpstr>Which, along with some other input data yielded:</vt:lpstr>
      <vt:lpstr>But reflecting upon transportation's use of fossil fuels:</vt:lpstr>
      <vt:lpstr>So transportation fuels can't be burning from puddles of liquid</vt:lpstr>
      <vt:lpstr>How does this investment subtract from net combustion heat output?</vt:lpstr>
      <vt:lpstr>Giving TWO reasons for diminished heat from more complex hydrocarbons:</vt:lpstr>
      <vt:lpstr>Complexity of the common power plant fuels vs. net combustion energies: 1 </vt:lpstr>
      <vt:lpstr>Technologies that better   CONVERT heat into electricity</vt:lpstr>
      <vt:lpstr>This depends on the characteristics of each fossil fuel</vt:lpstr>
      <vt:lpstr>As discussed in my Generic Power Plant and Grid (pptx / pdf / key) notes:</vt:lpstr>
      <vt:lpstr>Exceptions include new ultra-supercritical coal plant designs:</vt:lpstr>
      <vt:lpstr>This efficiency is ~ 1.5 times that of traditional coal power plants:</vt:lpstr>
      <vt:lpstr>Integrated Gasification (IG) of COAL</vt:lpstr>
      <vt:lpstr>But even without sequestration there is a way of reducing emissions:</vt:lpstr>
      <vt:lpstr>Yielding an IG + CC = IGCC Coal Plant</vt:lpstr>
      <vt:lpstr>Pictorial contrast of a Conventional vs. IGCC Coal Plant:</vt:lpstr>
      <vt:lpstr>Versus an Integrated Gasification Combined Cycle (IGCC) coal plant:</vt:lpstr>
      <vt:lpstr>NOTE (!):  The "CC" in "IGCC" does NOT refer to carbon capture!</vt:lpstr>
      <vt:lpstr>IGCC can improve efficiency &amp; carbon footprint, but not necessarily cost:</vt:lpstr>
      <vt:lpstr>Coal power plants are thus being priced out of the electric power market:</vt:lpstr>
      <vt:lpstr>Political pandering CANNOT trump this economic trend!</vt:lpstr>
      <vt:lpstr>But before we pat ourselves on the back, note that:</vt:lpstr>
      <vt:lpstr>We should now discuss how to best use oil in power production</vt:lpstr>
      <vt:lpstr>Thus, for electrical power, oil's best use is now effectively no use </vt:lpstr>
      <vt:lpstr>Moving on how to best use fuel in Natural Gas Power Plants:</vt:lpstr>
      <vt:lpstr>However, we need to look more closely at heat vs. carbon output:</vt:lpstr>
      <vt:lpstr>But common gas turbine power plants are NOT twice as clean!</vt:lpstr>
      <vt:lpstr>Schematic of a such an OPEN Cycle Gas Turbine (OCGT) power plant:</vt:lpstr>
      <vt:lpstr> The components of an actual "OCGT" gas turbine power plant:</vt:lpstr>
      <vt:lpstr>After safety and sound-containment enclosures are added:</vt:lpstr>
      <vt:lpstr>That is it!  It's Complete! </vt:lpstr>
      <vt:lpstr>But can the possibility of 50% lower carbon footprint be recaptured?</vt:lpstr>
      <vt:lpstr>But this makes a CCGT power plant much more complex and expensive:</vt:lpstr>
      <vt:lpstr>Is Charlottesville's nearest power plant a triple CCGT ?</vt:lpstr>
      <vt:lpstr>Combining data from the preceding two sections (taken at face value): 1</vt:lpstr>
      <vt:lpstr>From USE, we must now turn to the EXTRACTION of fossil fuels:</vt:lpstr>
      <vt:lpstr>But driven by such lake &amp; ocean-bottom sedimentation,  fossil fuels naturally formed in very thin widely dispersed layers:</vt:lpstr>
      <vt:lpstr>Or in this map of our coal reserves:</vt:lpstr>
      <vt:lpstr>Extraction of coal:</vt:lpstr>
      <vt:lpstr>But where layers are flat &amp; shallow, coal is now extracted by strip-mining:</vt:lpstr>
      <vt:lpstr>But strip mining runs into problems in more mountainous country:</vt:lpstr>
      <vt:lpstr>Mountaintop removal described pictorially:</vt:lpstr>
      <vt:lpstr>Mountaintop removal can devastate entire landscapes because:</vt:lpstr>
      <vt:lpstr>A collection of West Virginia satellite images:</vt:lpstr>
      <vt:lpstr>Extraction of oil:</vt:lpstr>
      <vt:lpstr>But while sedimentary rock is dense and hard, oil and salt are not</vt:lpstr>
      <vt:lpstr>Producing a salt dome:</vt:lpstr>
      <vt:lpstr>Where domes are located, oil wells can be simply drilled &amp; pumped</vt:lpstr>
      <vt:lpstr>To REALLY screw-up an oil well requires an ocean + criminal negligence:</vt:lpstr>
      <vt:lpstr>But while normal onshore oil wells may have relatively little impact:</vt:lpstr>
      <vt:lpstr>Turning now to natural gas extraction (part I): Fracking</vt:lpstr>
      <vt:lpstr>If real-life fracking were this simple, its impact might be limited:</vt:lpstr>
      <vt:lpstr>And if that were not enough, a former student sent me a study entitled:</vt:lpstr>
      <vt:lpstr>A more detailed listing of fracking additives from EarthWorks.org:</vt:lpstr>
      <vt:lpstr>Based on such listings, I was stunned to learn that:</vt:lpstr>
      <vt:lpstr>Leading to natural gas extraction (part II): Fracking fluid disposal</vt:lpstr>
      <vt:lpstr>Challenging such hopes is the existence of aquifers:</vt:lpstr>
      <vt:lpstr>Then note the geographical overlap of aquifers with fracking locales:</vt:lpstr>
      <vt:lpstr>Further, if your residence was not included in the previous map:</vt:lpstr>
      <vt:lpstr>Page thru these plots of Oklahoma Earthquakes (from the Oklahoma Gov. website):</vt:lpstr>
      <vt:lpstr>Something is clearly going on, but what is the root cause?</vt:lpstr>
      <vt:lpstr>But backing up a bit:</vt:lpstr>
      <vt:lpstr>In comparison, net fracking-induced stresses are miniscule</vt:lpstr>
      <vt:lpstr>But the greater fear is of ultimately triggering an Oklahoma "Big One"</vt:lpstr>
      <vt:lpstr>But then I caught an excellent Weather Channel documentary entitled:</vt:lpstr>
      <vt:lpstr>That show's seismologists also warned that:</vt:lpstr>
      <vt:lpstr>Natural gas extraction (part IV): Methane Leaks</vt:lpstr>
      <vt:lpstr>The EPA uses used a "bottom up" method of tabulating methane releases</vt:lpstr>
      <vt:lpstr>Further, over these states:</vt:lpstr>
      <vt:lpstr>And that is just for the natural gas "business as usual"</vt:lpstr>
      <vt:lpstr>It was A VERY BIG leak:</vt:lpstr>
      <vt:lpstr>Which caused HUGE problems:</vt:lpstr>
      <vt:lpstr>PowerPoint Presentation</vt:lpstr>
      <vt:lpstr>For a more up-to-date view of the Porter Ranch methane leak:</vt:lpstr>
      <vt:lpstr>My closing thoughts about fracking &amp; the U.S. embrace of natural gas: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Fossil Fuels</dc:title>
  <cp:lastModifiedBy>John Bean</cp:lastModifiedBy>
  <cp:revision>4</cp:revision>
  <dcterms:modified xsi:type="dcterms:W3CDTF">2023-07-19T13:30:59Z</dcterms:modified>
</cp:coreProperties>
</file>