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a:tcStyle>
        <a:tcBdr/>
        <a:fill>
          <a:solidFill>
            <a:srgbClr val="E6EFEF"/>
          </a:solidFill>
        </a:fill>
      </a:tcStyle>
    </a:band2H>
    <a:firstCol>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4E9"/>
          </a:solidFill>
        </a:fill>
      </a:tcStyle>
    </a:wholeTbl>
    <a:band2H>
      <a:tcTxStyle/>
      <a:tcStyle>
        <a:tcBdr/>
        <a:fill>
          <a:solidFill>
            <a:srgbClr val="F1F2F4"/>
          </a:solidFill>
        </a:fill>
      </a:tcStyle>
    </a:band2H>
    <a:firstCol>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1D9"/>
          </a:solidFill>
        </a:fill>
      </a:tcStyle>
    </a:wholeTbl>
    <a:band2H>
      <a:tcTxStyle/>
      <a:tcStyle>
        <a:tcBdr/>
        <a:fill>
          <a:solidFill>
            <a:srgbClr val="E7E9ED"/>
          </a:solidFill>
        </a:fill>
      </a:tcStyle>
    </a:band2H>
    <a:firstCol>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33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ff">
        <a:font>
          <a:latin typeface="Tahoma Bold"/>
          <a:ea typeface="Tahoma Bold"/>
          <a:cs typeface="Tahom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Bold"/>
          <a:ea typeface="Tahoma Bold"/>
          <a:cs typeface="Tahoma Bold"/>
        </a:font>
        <a:srgbClr val="003366"/>
      </a:tcTxStyle>
      <a:tcStyle>
        <a:tcBdr>
          <a:left>
            <a:ln w="12700" cap="flat">
              <a:noFill/>
              <a:miter lim="400000"/>
            </a:ln>
          </a:left>
          <a:right>
            <a:ln w="12700" cap="flat">
              <a:noFill/>
              <a:miter lim="400000"/>
            </a:ln>
          </a:right>
          <a:top>
            <a:ln w="508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Bold"/>
          <a:ea typeface="Tahoma Bold"/>
          <a:cs typeface="Tahoma Bold"/>
        </a:font>
        <a:srgbClr val="FFFFFF"/>
      </a:tcTxStyle>
      <a:tcStyle>
        <a:tcBdr>
          <a:left>
            <a:ln w="12700" cap="flat">
              <a:noFill/>
              <a:miter lim="400000"/>
            </a:ln>
          </a:left>
          <a:right>
            <a:ln w="12700" cap="flat">
              <a:noFill/>
              <a:miter lim="400000"/>
            </a:ln>
          </a:right>
          <a:top>
            <a:ln w="254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2"/>
          </a:solidFill>
        </a:fill>
      </a:tcStyle>
    </a:wholeTbl>
    <a:band2H>
      <a:tcTxStyle/>
      <a:tcStyle>
        <a:tcBdr/>
        <a:fill>
          <a:solidFill>
            <a:srgbClr val="E6E7EA"/>
          </a:solidFill>
        </a:fill>
      </a:tcStyle>
    </a:band2H>
    <a:firstCol>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Col>
    <a:la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lastRow>
    <a:fir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7"/>
    <p:restoredTop sz="94640"/>
  </p:normalViewPr>
  <p:slideViewPr>
    <p:cSldViewPr snapToGrid="0" snapToObjects="1">
      <p:cViewPr varScale="1">
        <p:scale>
          <a:sx n="109" d="100"/>
          <a:sy n="109"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93"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381000"/>
            <a:ext cx="2057400" cy="5715000"/>
          </a:xfrm>
          <a:prstGeom prst="rect">
            <a:avLst/>
          </a:prstGeom>
        </p:spPr>
        <p:txBody>
          <a:bodyPr/>
          <a:lstStyle>
            <a:lvl1pPr>
              <a:defRPr sz="4400" i="0">
                <a:latin typeface="Tahoma"/>
                <a:ea typeface="Tahoma"/>
                <a:cs typeface="Tahoma"/>
                <a:sym typeface="Tahoma"/>
              </a:defRPr>
            </a:lvl1pPr>
          </a:lstStyle>
          <a:p>
            <a:r>
              <a:t>Title Text</a:t>
            </a:r>
          </a:p>
        </p:txBody>
      </p:sp>
      <p:sp>
        <p:nvSpPr>
          <p:cNvPr id="102" name="Body Level One…"/>
          <p:cNvSpPr txBox="1">
            <a:spLocks noGrp="1"/>
          </p:cNvSpPr>
          <p:nvPr>
            <p:ph type="body" idx="1"/>
          </p:nvPr>
        </p:nvSpPr>
        <p:spPr>
          <a:xfrm>
            <a:off x="457200" y="381000"/>
            <a:ext cx="6019800" cy="57150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lvl1pPr>
              <a:defRPr sz="2800" i="0">
                <a:latin typeface="Tahoma"/>
                <a:ea typeface="Tahoma"/>
                <a:cs typeface="Tahoma"/>
                <a:sym typeface="Tahoma"/>
              </a:defRPr>
            </a:lvl1pPr>
          </a:lstStyle>
          <a:p>
            <a:r>
              <a:t>Title Text</a:t>
            </a:r>
          </a:p>
        </p:txBody>
      </p:sp>
      <p:sp>
        <p:nvSpPr>
          <p:cNvPr id="11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21"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i="0" cap="all">
                <a:latin typeface="Tahoma Bold"/>
                <a:ea typeface="Tahoma Bold"/>
                <a:cs typeface="Tahoma Bold"/>
                <a:sym typeface="Tahoma Bold"/>
              </a:defRPr>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39" name="Body Level One…"/>
          <p:cNvSpPr txBox="1">
            <a:spLocks noGrp="1"/>
          </p:cNvSpPr>
          <p:nvPr>
            <p:ph type="body" sz="half" idx="1"/>
          </p:nvPr>
        </p:nvSpPr>
        <p:spPr>
          <a:xfrm>
            <a:off x="457200" y="1981200"/>
            <a:ext cx="4038600" cy="4114800"/>
          </a:xfrm>
          <a:prstGeom prst="rect">
            <a:avLst/>
          </a:prstGeom>
        </p:spPr>
        <p:txBody>
          <a:bodyPr/>
          <a:lstStyle>
            <a:lvl1pPr marL="342900" indent="-342900">
              <a:spcBef>
                <a:spcPts val="600"/>
              </a:spcBef>
              <a:buClr>
                <a:srgbClr val="00CCFF"/>
              </a:buClr>
              <a:buSzPct val="65000"/>
              <a:buChar char="■"/>
              <a:defRPr sz="2800"/>
            </a:lvl1pPr>
            <a:lvl2pPr marL="790575" indent="-333375">
              <a:spcBef>
                <a:spcPts val="600"/>
              </a:spcBef>
              <a:buClr>
                <a:srgbClr val="00CCFF"/>
              </a:buClr>
              <a:defRPr sz="2800"/>
            </a:lvl2pPr>
            <a:lvl3pPr marL="1234439" indent="-320039">
              <a:spcBef>
                <a:spcPts val="600"/>
              </a:spcBef>
              <a:buClr>
                <a:srgbClr val="00CCFF"/>
              </a:buClr>
              <a:defRPr sz="2800"/>
            </a:lvl3pPr>
            <a:lvl4pPr marL="1727200" indent="-355600">
              <a:spcBef>
                <a:spcPts val="600"/>
              </a:spcBef>
              <a:buClr>
                <a:srgbClr val="00CCFF"/>
              </a:buClr>
              <a:defRPr sz="2800"/>
            </a:lvl4pPr>
            <a:lvl5pPr marL="2184400" indent="-355600">
              <a:spcBef>
                <a:spcPts val="600"/>
              </a:spcBef>
              <a:buClr>
                <a:srgbClr val="00CCFF"/>
              </a:buClr>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lvl1pPr>
              <a:defRPr sz="4400" i="0">
                <a:latin typeface="Tahoma"/>
                <a:ea typeface="Tahoma"/>
                <a:cs typeface="Tahoma"/>
                <a:sym typeface="Tahoma"/>
              </a:defRPr>
            </a:lvl1p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a:spcBef>
                <a:spcPts val="500"/>
              </a:spcBef>
              <a:defRPr sz="2400">
                <a:latin typeface="Tahoma Bold"/>
                <a:ea typeface="Tahoma Bold"/>
                <a:cs typeface="Tahoma Bold"/>
                <a:sym typeface="Tahoma Bold"/>
              </a:defRPr>
            </a:lvl1pPr>
            <a:lvl2pPr marL="0" indent="457200">
              <a:spcBef>
                <a:spcPts val="500"/>
              </a:spcBef>
              <a:buSzTx/>
              <a:buNone/>
              <a:defRPr sz="2400">
                <a:latin typeface="Tahoma Bold"/>
                <a:ea typeface="Tahoma Bold"/>
                <a:cs typeface="Tahoma Bold"/>
                <a:sym typeface="Tahoma Bold"/>
              </a:defRPr>
            </a:lvl2pPr>
            <a:lvl3pPr marL="0" indent="914400">
              <a:spcBef>
                <a:spcPts val="500"/>
              </a:spcBef>
              <a:buSzTx/>
              <a:buNone/>
              <a:defRPr sz="2400">
                <a:latin typeface="Tahoma Bold"/>
                <a:ea typeface="Tahoma Bold"/>
                <a:cs typeface="Tahoma Bold"/>
                <a:sym typeface="Tahoma Bold"/>
              </a:defRPr>
            </a:lvl3pPr>
            <a:lvl4pPr marL="0" indent="1371600">
              <a:spcBef>
                <a:spcPts val="500"/>
              </a:spcBef>
              <a:buSzTx/>
              <a:buNone/>
              <a:defRPr sz="2400">
                <a:latin typeface="Tahoma Bold"/>
                <a:ea typeface="Tahoma Bold"/>
                <a:cs typeface="Tahoma Bold"/>
                <a:sym typeface="Tahoma Bold"/>
              </a:defRPr>
            </a:lvl4pPr>
            <a:lvl5pPr marL="0" indent="1828800">
              <a:spcBef>
                <a:spcPts val="500"/>
              </a:spcBef>
              <a:buSzTx/>
              <a:buNone/>
              <a:defRPr sz="2400">
                <a:latin typeface="Tahoma Bold"/>
                <a:ea typeface="Tahoma Bold"/>
                <a:cs typeface="Tahoma Bold"/>
                <a:sym typeface="Tahoma Bold"/>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a:spcBef>
                <a:spcPts val="500"/>
              </a:spcBef>
              <a:defRPr sz="2400">
                <a:latin typeface="Tahoma Bold"/>
                <a:ea typeface="Tahoma Bold"/>
                <a:cs typeface="Tahoma Bold"/>
                <a:sym typeface="Tahoma Bold"/>
              </a:defRPr>
            </a:pPr>
            <a:endParaRPr/>
          </a:p>
        </p:txBody>
      </p:sp>
      <p:sp>
        <p:nvSpPr>
          <p:cNvPr id="5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58"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i="0">
                <a:latin typeface="Tahoma Bold"/>
                <a:ea typeface="Tahoma Bold"/>
                <a:cs typeface="Tahoma Bold"/>
                <a:sym typeface="Tahoma Bold"/>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21"/>
          </p:nvPr>
        </p:nvSpPr>
        <p:spPr>
          <a:xfrm>
            <a:off x="457199" y="1435100"/>
            <a:ext cx="3008315" cy="4691063"/>
          </a:xfrm>
          <a:prstGeom prst="rect">
            <a:avLst/>
          </a:prstGeom>
        </p:spPr>
        <p:txBody>
          <a:bodyPr/>
          <a:lstStyle/>
          <a:p>
            <a:pPr>
              <a:spcBef>
                <a:spcPts val="300"/>
              </a:spcBef>
              <a:defRPr sz="1400"/>
            </a:pPr>
            <a:endParaRPr/>
          </a:p>
        </p:txBody>
      </p:sp>
      <p:sp>
        <p:nvSpPr>
          <p:cNvPr id="7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i="0">
                <a:latin typeface="Tahoma Bold"/>
                <a:ea typeface="Tahoma Bold"/>
                <a:cs typeface="Tahoma Bold"/>
                <a:sym typeface="Tahoma Bold"/>
              </a:defRPr>
            </a:lvl1pPr>
          </a:lstStyle>
          <a:p>
            <a:r>
              <a:t>Title Text</a:t>
            </a:r>
          </a:p>
        </p:txBody>
      </p:sp>
      <p:sp>
        <p:nvSpPr>
          <p:cNvPr id="83"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4800" y="76200"/>
            <a:ext cx="8534400" cy="9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04800" y="1143000"/>
            <a:ext cx="85344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5988050"/>
            <a:ext cx="2133600" cy="368301"/>
          </a:xfrm>
          <a:prstGeom prst="rect">
            <a:avLst/>
          </a:prstGeom>
          <a:ln w="12700">
            <a:miter lim="400000"/>
          </a:ln>
        </p:spPr>
        <p:txBody>
          <a:bodyPr wrap="none" lIns="45719" rIns="45719" anchor="b">
            <a:spAutoFit/>
          </a:bodyPr>
          <a:lstStyle>
            <a:lvl1pPr algn="r">
              <a:defRPr sz="1400">
                <a:solidFill>
                  <a:srgbClr val="FFFFFF"/>
                </a:solidFill>
                <a:effectLst>
                  <a:outerShdw blurRad="38100" dist="38100" dir="2700000" rotWithShape="0">
                    <a:srgbClr val="000000"/>
                  </a:outerShdw>
                </a:effectLst>
                <a:latin typeface="+mj-lt"/>
                <a:ea typeface="+mj-ea"/>
                <a:cs typeface="+mj-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9pPr>
    </p:titleStyle>
    <p:bodyStyle>
      <a:lvl1pPr marL="0" marR="0" indent="0" algn="l" defTabSz="914400" rtl="0" latinLnBrk="0">
        <a:lnSpc>
          <a:spcPct val="100000"/>
        </a:lnSpc>
        <a:spcBef>
          <a:spcPts val="400"/>
        </a:spcBef>
        <a:spcAft>
          <a:spcPts val="0"/>
        </a:spcAft>
        <a:buClrTx/>
        <a:buSzTx/>
        <a:buFontTx/>
        <a:buNone/>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1pPr>
      <a:lvl2pPr marL="661307" marR="0" indent="-204107"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2pPr>
      <a:lvl3pPr marL="1104900" marR="0" indent="-1905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3pPr>
      <a:lvl4pPr marL="16002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4pPr>
      <a:lvl5pPr marL="20574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5pPr>
      <a:lvl6pPr marL="25146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6pPr>
      <a:lvl7pPr marL="29718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7pPr>
      <a:lvl8pPr marL="34290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8pPr>
      <a:lvl9pPr marL="38862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b="1" i="1">
                <a:solidFill>
                  <a:srgbClr val="E5FFFF"/>
                </a:solidFill>
                <a:effectLst>
                  <a:outerShdw blurRad="38100" dist="38100" dir="2700000" rotWithShape="0">
                    <a:srgbClr val="000000"/>
                  </a:outerShdw>
                </a:effectLst>
                <a:latin typeface="+mj-lt"/>
                <a:ea typeface="+mj-ea"/>
                <a:cs typeface="+mj-cs"/>
                <a:sym typeface="Arial"/>
              </a:defRPr>
            </a:lvl1pPr>
          </a:lstStyle>
          <a:p>
            <a:r>
              <a:t>(Written / Revised:  February 2021)</a:t>
            </a:r>
          </a:p>
        </p:txBody>
      </p:sp>
      <p:sp>
        <p:nvSpPr>
          <p:cNvPr id="122" name="Rectangle 2"/>
          <p:cNvSpPr txBox="1">
            <a:spLocks noGrp="1"/>
          </p:cNvSpPr>
          <p:nvPr>
            <p:ph type="title"/>
          </p:nvPr>
        </p:nvSpPr>
        <p:spPr>
          <a:xfrm>
            <a:off x="304800" y="76200"/>
            <a:ext cx="8534400" cy="654050"/>
          </a:xfrm>
          <a:prstGeom prst="rect">
            <a:avLst/>
          </a:prstGeom>
        </p:spPr>
        <p:txBody>
          <a:bodyPr/>
          <a:lstStyle/>
          <a:p>
            <a:r>
              <a:t>Climatology and Climate Change</a:t>
            </a:r>
          </a:p>
        </p:txBody>
      </p:sp>
      <p:sp>
        <p:nvSpPr>
          <p:cNvPr id="123" name="Rectangle 3"/>
          <p:cNvSpPr txBox="1">
            <a:spLocks noGrp="1"/>
          </p:cNvSpPr>
          <p:nvPr>
            <p:ph type="body" idx="1"/>
          </p:nvPr>
        </p:nvSpPr>
        <p:spPr>
          <a:xfrm>
            <a:off x="228600" y="747189"/>
            <a:ext cx="8534400" cy="5577411"/>
          </a:xfrm>
          <a:prstGeom prst="rect">
            <a:avLst/>
          </a:prstGeom>
        </p:spPr>
        <p:txBody>
          <a:bodyPr>
            <a:normAutofit lnSpcReduction="10000"/>
          </a:bodyPr>
          <a:lstStyle/>
          <a:p>
            <a:pPr algn="ctr">
              <a:tabLst>
                <a:tab pos="457200" algn="l"/>
                <a:tab pos="914400" algn="l"/>
                <a:tab pos="1371600" algn="l"/>
                <a:tab pos="1828800" algn="l"/>
                <a:tab pos="2286000" algn="l"/>
              </a:tabLst>
              <a:defRPr sz="1800">
                <a:latin typeface="+mj-lt"/>
                <a:ea typeface="+mj-ea"/>
                <a:cs typeface="+mj-cs"/>
                <a:sym typeface="Arial"/>
              </a:defRPr>
            </a:pPr>
            <a:r>
              <a:rPr dirty="0"/>
              <a:t>John C. Bean</a:t>
            </a:r>
          </a:p>
          <a:p>
            <a:pPr>
              <a:tabLst>
                <a:tab pos="457200" algn="l"/>
                <a:tab pos="914400" algn="l"/>
                <a:tab pos="1371600" algn="l"/>
                <a:tab pos="1828800" algn="l"/>
                <a:tab pos="2286000" algn="l"/>
              </a:tabLst>
              <a:defRPr sz="1100">
                <a:latin typeface="+mj-lt"/>
                <a:ea typeface="+mj-ea"/>
                <a:cs typeface="+mj-cs"/>
                <a:sym typeface="Arial"/>
              </a:defRPr>
            </a:pPr>
            <a:endParaRPr sz="1000" dirty="0"/>
          </a:p>
          <a:p>
            <a:pPr algn="ctr">
              <a:spcBef>
                <a:spcPts val="300"/>
              </a:spcBef>
              <a:tabLst>
                <a:tab pos="457200" algn="l"/>
                <a:tab pos="914400" algn="l"/>
                <a:tab pos="1371600" algn="l"/>
                <a:tab pos="1828800" algn="l"/>
                <a:tab pos="2286000" algn="l"/>
              </a:tabLst>
              <a:defRPr sz="1600" u="sng">
                <a:latin typeface="+mj-lt"/>
                <a:ea typeface="+mj-ea"/>
                <a:cs typeface="+mj-cs"/>
                <a:sym typeface="Arial"/>
              </a:defRPr>
            </a:pPr>
            <a:r>
              <a:rPr dirty="0"/>
              <a:t>Outline</a:t>
            </a:r>
          </a:p>
          <a:p>
            <a:pPr algn="ctr">
              <a:tabLst>
                <a:tab pos="457200" algn="l"/>
                <a:tab pos="914400" algn="l"/>
                <a:tab pos="1371600" algn="l"/>
                <a:tab pos="1828800" algn="l"/>
                <a:tab pos="2286000" algn="l"/>
              </a:tabLst>
              <a:defRPr sz="900">
                <a:latin typeface="+mj-lt"/>
                <a:ea typeface="+mj-ea"/>
                <a:cs typeface="+mj-cs"/>
                <a:sym typeface="Arial"/>
              </a:defRPr>
            </a:pPr>
            <a:endParaRPr dirty="0"/>
          </a:p>
          <a:p>
            <a:pPr>
              <a:spcBef>
                <a:spcPts val="300"/>
              </a:spcBef>
              <a:tabLst>
                <a:tab pos="457200" algn="l"/>
                <a:tab pos="914400" algn="l"/>
                <a:tab pos="1371600" algn="l"/>
                <a:tab pos="1828800" algn="l"/>
                <a:tab pos="2286000" algn="l"/>
              </a:tabLst>
              <a:defRPr sz="1600">
                <a:latin typeface="+mj-lt"/>
                <a:ea typeface="+mj-ea"/>
                <a:cs typeface="+mj-cs"/>
                <a:sym typeface="Arial"/>
              </a:defRPr>
            </a:pPr>
            <a:r>
              <a:rPr dirty="0"/>
              <a:t>Inconvenient truths about An Inconvenient Truth?</a:t>
            </a:r>
            <a:endParaRPr sz="600" dirty="0"/>
          </a:p>
          <a:p>
            <a:pPr>
              <a:tabLst>
                <a:tab pos="457200" algn="l"/>
                <a:tab pos="914400" algn="l"/>
                <a:tab pos="1371600" algn="l"/>
                <a:tab pos="1828800" algn="l"/>
                <a:tab pos="2286000" algn="l"/>
              </a:tabLst>
              <a:defRPr sz="600">
                <a:latin typeface="+mj-lt"/>
                <a:ea typeface="+mj-ea"/>
                <a:cs typeface="+mj-cs"/>
                <a:sym typeface="Arial"/>
              </a:defRPr>
            </a:pPr>
            <a:endParaRPr sz="600" dirty="0"/>
          </a:p>
          <a:p>
            <a:pPr>
              <a:spcBef>
                <a:spcPts val="300"/>
              </a:spcBef>
              <a:tabLst>
                <a:tab pos="457200" algn="l"/>
                <a:tab pos="914400" algn="l"/>
                <a:tab pos="1371600" algn="l"/>
                <a:tab pos="1828800" algn="l"/>
                <a:tab pos="2286000" algn="l"/>
              </a:tabLst>
              <a:defRPr sz="1600">
                <a:latin typeface="+mj-lt"/>
                <a:ea typeface="+mj-ea"/>
                <a:cs typeface="+mj-cs"/>
                <a:sym typeface="Arial"/>
              </a:defRPr>
            </a:pPr>
            <a:r>
              <a:rPr dirty="0"/>
              <a:t>Paleoclimatology: Gathering climate data spanning millions of years  </a:t>
            </a:r>
          </a:p>
          <a:p>
            <a:pPr>
              <a:tabLst>
                <a:tab pos="457200" algn="l"/>
                <a:tab pos="914400" algn="l"/>
                <a:tab pos="1371600" algn="l"/>
                <a:tab pos="1828800" algn="l"/>
                <a:tab pos="2286000" algn="l"/>
              </a:tabLst>
              <a:defRPr sz="600">
                <a:latin typeface="+mj-lt"/>
                <a:ea typeface="+mj-ea"/>
                <a:cs typeface="+mj-cs"/>
                <a:sym typeface="Arial"/>
              </a:defRPr>
            </a:pPr>
            <a:endParaRPr dirty="0"/>
          </a:p>
          <a:p>
            <a:pPr>
              <a:spcBef>
                <a:spcPts val="300"/>
              </a:spcBef>
              <a:tabLst>
                <a:tab pos="457200" algn="l"/>
                <a:tab pos="914400" algn="l"/>
                <a:tab pos="1371600" algn="l"/>
                <a:tab pos="1828800" algn="l"/>
                <a:tab pos="2286000" algn="l"/>
              </a:tabLst>
              <a:defRPr sz="1600">
                <a:latin typeface="+mj-lt"/>
                <a:ea typeface="+mj-ea"/>
                <a:cs typeface="+mj-cs"/>
                <a:sym typeface="Arial"/>
              </a:defRPr>
            </a:pPr>
            <a:r>
              <a:rPr dirty="0"/>
              <a:t>	Ten thousand years: Dendrochronology (tree rings), radiocarbon dating . . .</a:t>
            </a:r>
          </a:p>
          <a:p>
            <a:pPr>
              <a:tabLst>
                <a:tab pos="457200" algn="l"/>
                <a:tab pos="914400" algn="l"/>
                <a:tab pos="1371600" algn="l"/>
                <a:tab pos="1828800" algn="l"/>
                <a:tab pos="2286000" algn="l"/>
              </a:tabLst>
              <a:defRPr sz="600">
                <a:latin typeface="+mj-lt"/>
                <a:ea typeface="+mj-ea"/>
                <a:cs typeface="+mj-cs"/>
                <a:sym typeface="Arial"/>
              </a:defRPr>
            </a:pPr>
            <a:endParaRPr dirty="0"/>
          </a:p>
          <a:p>
            <a:pPr>
              <a:spcBef>
                <a:spcPts val="300"/>
              </a:spcBef>
              <a:tabLst>
                <a:tab pos="457200" algn="l"/>
                <a:tab pos="914400" algn="l"/>
                <a:tab pos="1371600" algn="l"/>
                <a:tab pos="1828800" algn="l"/>
                <a:tab pos="2286000" algn="l"/>
              </a:tabLst>
              <a:defRPr sz="1000">
                <a:latin typeface="+mj-lt"/>
                <a:ea typeface="+mj-ea"/>
                <a:cs typeface="+mj-cs"/>
                <a:sym typeface="Arial"/>
              </a:defRPr>
            </a:pPr>
            <a:r>
              <a:rPr dirty="0"/>
              <a:t>	</a:t>
            </a:r>
            <a:r>
              <a:rPr sz="1600" dirty="0"/>
              <a:t>Hundred thousand years: Glacial ice cores . . .</a:t>
            </a:r>
          </a:p>
          <a:p>
            <a:pPr>
              <a:tabLst>
                <a:tab pos="457200" algn="l"/>
                <a:tab pos="914400" algn="l"/>
                <a:tab pos="1371600" algn="l"/>
                <a:tab pos="1828800" algn="l"/>
                <a:tab pos="2286000" algn="l"/>
              </a:tabLst>
              <a:defRPr sz="600">
                <a:latin typeface="+mj-lt"/>
                <a:ea typeface="+mj-ea"/>
                <a:cs typeface="+mj-cs"/>
                <a:sym typeface="Arial"/>
              </a:defRPr>
            </a:pPr>
            <a:endParaRPr sz="1600" dirty="0"/>
          </a:p>
          <a:p>
            <a:pPr>
              <a:spcBef>
                <a:spcPts val="300"/>
              </a:spcBef>
              <a:tabLst>
                <a:tab pos="457200" algn="l"/>
                <a:tab pos="914400" algn="l"/>
                <a:tab pos="1371600" algn="l"/>
                <a:tab pos="1828800" algn="l"/>
                <a:tab pos="2286000" algn="l"/>
              </a:tabLst>
              <a:defRPr sz="1600">
                <a:latin typeface="+mj-lt"/>
                <a:ea typeface="+mj-ea"/>
                <a:cs typeface="+mj-cs"/>
                <a:sym typeface="Arial"/>
              </a:defRPr>
            </a:pPr>
            <a:r>
              <a:rPr dirty="0"/>
              <a:t>	Million years: Geology, fossils and their isotopic ratios . . .</a:t>
            </a:r>
          </a:p>
          <a:p>
            <a:pPr>
              <a:tabLst>
                <a:tab pos="457200" algn="l"/>
                <a:tab pos="914400" algn="l"/>
                <a:tab pos="1371600" algn="l"/>
                <a:tab pos="1828800" algn="l"/>
                <a:tab pos="2286000" algn="l"/>
              </a:tabLst>
              <a:defRPr sz="600">
                <a:latin typeface="+mj-lt"/>
                <a:ea typeface="+mj-ea"/>
                <a:cs typeface="+mj-cs"/>
                <a:sym typeface="Arial"/>
              </a:defRPr>
            </a:pPr>
            <a:endParaRPr dirty="0"/>
          </a:p>
          <a:p>
            <a:pPr>
              <a:spcBef>
                <a:spcPts val="300"/>
              </a:spcBef>
              <a:tabLst>
                <a:tab pos="457200" algn="l"/>
                <a:tab pos="914400" algn="l"/>
                <a:tab pos="1371600" algn="l"/>
                <a:tab pos="1828800" algn="l"/>
                <a:tab pos="2286000" algn="l"/>
              </a:tabLst>
              <a:defRPr sz="1600">
                <a:latin typeface="+mj-lt"/>
                <a:ea typeface="+mj-ea"/>
                <a:cs typeface="+mj-cs"/>
                <a:sym typeface="Arial"/>
              </a:defRPr>
            </a:pPr>
            <a:r>
              <a:rPr dirty="0"/>
              <a:t>The recent stark increases in atmospheric gases such as CO2</a:t>
            </a:r>
          </a:p>
          <a:p>
            <a:pPr>
              <a:tabLst>
                <a:tab pos="457200" algn="l"/>
                <a:tab pos="914400" algn="l"/>
                <a:tab pos="1371600" algn="l"/>
                <a:tab pos="1828800" algn="l"/>
                <a:tab pos="2286000" algn="l"/>
              </a:tabLst>
              <a:defRPr sz="600">
                <a:latin typeface="+mj-lt"/>
                <a:ea typeface="+mj-ea"/>
                <a:cs typeface="+mj-cs"/>
                <a:sym typeface="Arial"/>
              </a:defRPr>
            </a:pPr>
            <a:endParaRPr dirty="0"/>
          </a:p>
          <a:p>
            <a:pPr>
              <a:spcBef>
                <a:spcPts val="300"/>
              </a:spcBef>
              <a:tabLst>
                <a:tab pos="457200" algn="l"/>
                <a:tab pos="914400" algn="l"/>
                <a:tab pos="1371600" algn="l"/>
                <a:tab pos="1828800" algn="l"/>
                <a:tab pos="2286000" algn="l"/>
              </a:tabLst>
              <a:defRPr sz="1600">
                <a:latin typeface="+mj-lt"/>
                <a:ea typeface="+mj-ea"/>
                <a:cs typeface="+mj-cs"/>
                <a:sym typeface="Arial"/>
              </a:defRPr>
            </a:pPr>
            <a:r>
              <a:rPr dirty="0"/>
              <a:t>	vs. a less stark upward trend in temperature</a:t>
            </a:r>
          </a:p>
          <a:p>
            <a:pPr>
              <a:tabLst>
                <a:tab pos="457200" algn="l"/>
                <a:tab pos="914400" algn="l"/>
                <a:tab pos="1371600" algn="l"/>
                <a:tab pos="1828800" algn="l"/>
                <a:tab pos="2286000" algn="l"/>
              </a:tabLst>
              <a:defRPr sz="600">
                <a:latin typeface="+mj-lt"/>
                <a:ea typeface="+mj-ea"/>
                <a:cs typeface="+mj-cs"/>
                <a:sym typeface="Arial"/>
              </a:defRPr>
            </a:pPr>
            <a:endParaRPr dirty="0"/>
          </a:p>
          <a:p>
            <a:pPr>
              <a:spcBef>
                <a:spcPts val="300"/>
              </a:spcBef>
              <a:tabLst>
                <a:tab pos="457200" algn="l"/>
                <a:tab pos="914400" algn="l"/>
                <a:tab pos="1371600" algn="l"/>
                <a:tab pos="1828800" algn="l"/>
                <a:tab pos="2286000" algn="l"/>
              </a:tabLst>
              <a:defRPr sz="1600">
                <a:latin typeface="+mj-lt"/>
                <a:ea typeface="+mj-ea"/>
                <a:cs typeface="+mj-cs"/>
                <a:sym typeface="Arial"/>
              </a:defRPr>
            </a:pPr>
            <a:r>
              <a:rPr dirty="0"/>
              <a:t>Climate Models: The long, long list of effects &amp; mechanisms that must be included</a:t>
            </a:r>
          </a:p>
          <a:p>
            <a:pPr>
              <a:tabLst>
                <a:tab pos="457200" algn="l"/>
                <a:tab pos="914400" algn="l"/>
                <a:tab pos="1371600" algn="l"/>
                <a:tab pos="1828800" algn="l"/>
                <a:tab pos="2286000" algn="l"/>
              </a:tabLst>
              <a:defRPr sz="600">
                <a:latin typeface="+mj-lt"/>
                <a:ea typeface="+mj-ea"/>
                <a:cs typeface="+mj-cs"/>
                <a:sym typeface="Arial"/>
              </a:defRPr>
            </a:pPr>
            <a:endParaRPr dirty="0"/>
          </a:p>
          <a:p>
            <a:pPr>
              <a:spcBef>
                <a:spcPts val="300"/>
              </a:spcBef>
              <a:tabLst>
                <a:tab pos="457200" algn="l"/>
                <a:tab pos="914400" algn="l"/>
                <a:tab pos="1371600" algn="l"/>
                <a:tab pos="1828800" algn="l"/>
                <a:tab pos="2286000" algn="l"/>
              </a:tabLst>
              <a:defRPr sz="1600">
                <a:latin typeface="+mj-lt"/>
                <a:ea typeface="+mj-ea"/>
                <a:cs typeface="+mj-cs"/>
                <a:sym typeface="Arial"/>
              </a:defRPr>
            </a:pPr>
            <a:r>
              <a:rPr dirty="0"/>
              <a:t>	Their surprisingly slow incorporation during the 1970's to 1990's</a:t>
            </a:r>
          </a:p>
          <a:p>
            <a:pPr>
              <a:tabLst>
                <a:tab pos="457200" algn="l"/>
                <a:tab pos="914400" algn="l"/>
                <a:tab pos="1371600" algn="l"/>
                <a:tab pos="1828800" algn="l"/>
                <a:tab pos="2286000" algn="l"/>
              </a:tabLst>
              <a:defRPr sz="600">
                <a:latin typeface="+mj-lt"/>
                <a:ea typeface="+mj-ea"/>
                <a:cs typeface="+mj-cs"/>
                <a:sym typeface="Arial"/>
              </a:defRPr>
            </a:pPr>
            <a:endParaRPr dirty="0"/>
          </a:p>
          <a:p>
            <a:pPr>
              <a:spcBef>
                <a:spcPts val="300"/>
              </a:spcBef>
              <a:tabLst>
                <a:tab pos="457200" algn="l"/>
                <a:tab pos="914400" algn="l"/>
                <a:tab pos="1371600" algn="l"/>
                <a:tab pos="1828800" algn="l"/>
                <a:tab pos="2286000" algn="l"/>
              </a:tabLst>
              <a:defRPr sz="1600">
                <a:latin typeface="+mj-lt"/>
                <a:ea typeface="+mj-ea"/>
                <a:cs typeface="+mj-cs"/>
                <a:sym typeface="Arial"/>
              </a:defRPr>
            </a:pPr>
            <a:r>
              <a:rPr dirty="0"/>
              <a:t>	The 2000's: Supercomputers finally allow for high-resolution worldwide modeling</a:t>
            </a:r>
          </a:p>
          <a:p>
            <a:pPr>
              <a:tabLst>
                <a:tab pos="457200" algn="l"/>
                <a:tab pos="914400" algn="l"/>
                <a:tab pos="1371600" algn="l"/>
                <a:tab pos="1828800" algn="l"/>
                <a:tab pos="2286000" algn="l"/>
              </a:tabLst>
              <a:defRPr sz="600">
                <a:latin typeface="+mj-lt"/>
                <a:ea typeface="+mj-ea"/>
                <a:cs typeface="+mj-cs"/>
                <a:sym typeface="Arial"/>
              </a:defRPr>
            </a:pPr>
            <a:endParaRPr dirty="0"/>
          </a:p>
          <a:p>
            <a:pPr>
              <a:spcBef>
                <a:spcPts val="300"/>
              </a:spcBef>
              <a:tabLst>
                <a:tab pos="457200" algn="l"/>
                <a:tab pos="914400" algn="l"/>
                <a:tab pos="1371600" algn="l"/>
                <a:tab pos="1828800" algn="l"/>
                <a:tab pos="2286000" algn="l"/>
              </a:tabLst>
              <a:defRPr sz="1600">
                <a:latin typeface="+mj-lt"/>
                <a:ea typeface="+mj-ea"/>
                <a:cs typeface="+mj-cs"/>
                <a:sym typeface="Arial"/>
              </a:defRPr>
            </a:pPr>
            <a:r>
              <a:rPr dirty="0"/>
              <a:t>	The ongoing transition from fitting past data toward accurately predicting future data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2"/>
          <p:cNvSpPr txBox="1">
            <a:spLocks noGrp="1"/>
          </p:cNvSpPr>
          <p:nvPr>
            <p:ph type="title"/>
          </p:nvPr>
        </p:nvSpPr>
        <p:spPr>
          <a:xfrm>
            <a:off x="304800" y="76200"/>
            <a:ext cx="8534400" cy="457200"/>
          </a:xfrm>
          <a:prstGeom prst="rect">
            <a:avLst/>
          </a:prstGeom>
        </p:spPr>
        <p:txBody>
          <a:bodyPr/>
          <a:lstStyle>
            <a:lvl1pPr>
              <a:defRPr>
                <a:solidFill>
                  <a:srgbClr val="FFFFFF"/>
                </a:solidFill>
              </a:defRPr>
            </a:lvl1pPr>
          </a:lstStyle>
          <a:p>
            <a:r>
              <a:t>OK, then what about simple, direct, temperature data? </a:t>
            </a:r>
          </a:p>
        </p:txBody>
      </p:sp>
      <p:sp>
        <p:nvSpPr>
          <p:cNvPr id="160" name="Rectangle 3"/>
          <p:cNvSpPr txBox="1">
            <a:spLocks noGrp="1"/>
          </p:cNvSpPr>
          <p:nvPr>
            <p:ph type="body" idx="1"/>
          </p:nvPr>
        </p:nvSpPr>
        <p:spPr>
          <a:xfrm>
            <a:off x="228600" y="609600"/>
            <a:ext cx="8915400" cy="6096000"/>
          </a:xfrm>
          <a:prstGeom prst="rect">
            <a:avLst/>
          </a:prstGeom>
        </p:spPr>
        <p:txBody>
          <a:bodyPr/>
          <a:lstStyle/>
          <a:p>
            <a:pPr>
              <a:defRPr sz="1800">
                <a:latin typeface="+mj-lt"/>
                <a:ea typeface="+mj-ea"/>
                <a:cs typeface="+mj-cs"/>
                <a:sym typeface="Arial"/>
              </a:defRPr>
            </a:pPr>
            <a:r>
              <a:t>	</a:t>
            </a:r>
          </a:p>
          <a:p>
            <a:pPr>
              <a:defRPr sz="1800">
                <a:latin typeface="+mj-lt"/>
                <a:ea typeface="+mj-ea"/>
                <a:cs typeface="+mj-cs"/>
                <a:sym typeface="Arial"/>
              </a:defRPr>
            </a:pPr>
            <a:r>
              <a:t>	The type of data we had</a:t>
            </a:r>
          </a:p>
          <a:p>
            <a:pPr>
              <a:defRPr sz="900">
                <a:latin typeface="+mj-lt"/>
                <a:ea typeface="+mj-ea"/>
                <a:cs typeface="+mj-cs"/>
                <a:sym typeface="Arial"/>
              </a:defRPr>
            </a:pPr>
            <a:endParaRPr/>
          </a:p>
          <a:p>
            <a:pPr>
              <a:defRPr sz="1800">
                <a:latin typeface="+mj-lt"/>
                <a:ea typeface="+mj-ea"/>
                <a:cs typeface="+mj-cs"/>
                <a:sym typeface="Arial"/>
              </a:defRPr>
            </a:pPr>
            <a:r>
              <a:t>	in the 80's and 90's:</a:t>
            </a:r>
          </a:p>
          <a:p>
            <a:pPr>
              <a:defRPr sz="1800">
                <a:solidFill>
                  <a:srgbClr val="FFCC00"/>
                </a:solidFill>
                <a:latin typeface="+mj-lt"/>
                <a:ea typeface="+mj-ea"/>
                <a:cs typeface="+mj-cs"/>
                <a:sym typeface="Arial"/>
              </a:defRPr>
            </a:pPr>
            <a:endParaRPr/>
          </a:p>
          <a:p>
            <a:pPr>
              <a:defRPr sz="1800">
                <a:solidFill>
                  <a:srgbClr val="FFCC00"/>
                </a:solidFill>
                <a:latin typeface="+mj-lt"/>
                <a:ea typeface="+mj-ea"/>
                <a:cs typeface="+mj-cs"/>
                <a:sym typeface="Arial"/>
              </a:defRPr>
            </a:pPr>
            <a:endParaRPr/>
          </a:p>
          <a:p>
            <a:pPr>
              <a:defRPr sz="1800">
                <a:solidFill>
                  <a:srgbClr val="FFCC00"/>
                </a:solidFill>
                <a:latin typeface="+mj-lt"/>
                <a:ea typeface="+mj-ea"/>
                <a:cs typeface="+mj-cs"/>
                <a:sym typeface="Arial"/>
              </a:defRPr>
            </a:pPr>
            <a:endParaRPr/>
          </a:p>
          <a:p>
            <a:pPr>
              <a:defRPr sz="1800">
                <a:solidFill>
                  <a:srgbClr val="FFCC00"/>
                </a:solidFill>
                <a:latin typeface="+mj-lt"/>
                <a:ea typeface="+mj-ea"/>
                <a:cs typeface="+mj-cs"/>
                <a:sym typeface="Arial"/>
              </a:defRPr>
            </a:pPr>
            <a:r>
              <a:t>Recorded temperature </a:t>
            </a:r>
            <a:r>
              <a:rPr b="1"/>
              <a:t>does</a:t>
            </a:r>
            <a:r>
              <a:t> seem to be trending upward. </a:t>
            </a:r>
            <a:r>
              <a:rPr b="1"/>
              <a:t>However:</a:t>
            </a:r>
          </a:p>
          <a:p>
            <a:pPr>
              <a:defRPr sz="1000">
                <a:latin typeface="+mj-lt"/>
                <a:ea typeface="+mj-ea"/>
                <a:cs typeface="+mj-cs"/>
                <a:sym typeface="Arial"/>
              </a:defRPr>
            </a:pPr>
            <a:endParaRPr b="1"/>
          </a:p>
          <a:p>
            <a:pPr>
              <a:defRPr sz="1800">
                <a:latin typeface="+mj-lt"/>
                <a:ea typeface="+mj-ea"/>
                <a:cs typeface="+mj-cs"/>
                <a:sym typeface="Arial"/>
              </a:defRPr>
            </a:pPr>
            <a:r>
              <a:t>- It is awfully noisy (with the upward trend only about twice the variation)</a:t>
            </a:r>
          </a:p>
          <a:p>
            <a:pPr>
              <a:defRPr sz="900">
                <a:latin typeface="+mj-lt"/>
                <a:ea typeface="+mj-ea"/>
                <a:cs typeface="+mj-cs"/>
                <a:sym typeface="Arial"/>
              </a:defRPr>
            </a:pPr>
            <a:endParaRPr/>
          </a:p>
          <a:p>
            <a:pPr>
              <a:defRPr sz="1800">
                <a:latin typeface="+mj-lt"/>
                <a:ea typeface="+mj-ea"/>
                <a:cs typeface="+mj-cs"/>
                <a:sym typeface="Arial"/>
              </a:defRPr>
            </a:pPr>
            <a:r>
              <a:t>- We KNOW that the earth's climate has regular (non-global warming) variations</a:t>
            </a:r>
          </a:p>
          <a:p>
            <a:pPr>
              <a:defRPr sz="600">
                <a:latin typeface="+mj-lt"/>
                <a:ea typeface="+mj-ea"/>
                <a:cs typeface="+mj-cs"/>
                <a:sym typeface="Arial"/>
              </a:defRPr>
            </a:pPr>
            <a:endParaRPr/>
          </a:p>
          <a:p>
            <a:pPr>
              <a:defRPr sz="1800">
                <a:latin typeface="+mj-lt"/>
                <a:ea typeface="+mj-ea"/>
                <a:cs typeface="+mj-cs"/>
                <a:sym typeface="Arial"/>
              </a:defRPr>
            </a:pPr>
            <a:r>
              <a:t>	For example, mega ice ages (and even mini ice ages)</a:t>
            </a:r>
          </a:p>
          <a:p>
            <a:pPr>
              <a:defRPr sz="1100">
                <a:latin typeface="+mj-lt"/>
                <a:ea typeface="+mj-ea"/>
                <a:cs typeface="+mj-cs"/>
                <a:sym typeface="Arial"/>
              </a:defRPr>
            </a:pPr>
            <a:endParaRPr/>
          </a:p>
          <a:p>
            <a:pPr>
              <a:defRPr sz="1800">
                <a:latin typeface="+mj-lt"/>
                <a:ea typeface="+mj-ea"/>
                <a:cs typeface="+mj-cs"/>
                <a:sym typeface="Arial"/>
              </a:defRPr>
            </a:pPr>
            <a:r>
              <a:t>- Historical data come primarily from a handful of </a:t>
            </a:r>
            <a:r>
              <a:rPr b="1"/>
              <a:t>big cities </a:t>
            </a:r>
            <a:r>
              <a:t>(e.g., London)</a:t>
            </a:r>
          </a:p>
          <a:p>
            <a:pPr>
              <a:defRPr sz="700">
                <a:latin typeface="+mj-lt"/>
                <a:ea typeface="+mj-ea"/>
                <a:cs typeface="+mj-cs"/>
                <a:sym typeface="Arial"/>
              </a:defRPr>
            </a:pPr>
            <a:endParaRPr/>
          </a:p>
          <a:p>
            <a:pPr>
              <a:defRPr sz="1800">
                <a:latin typeface="+mj-lt"/>
                <a:ea typeface="+mj-ea"/>
                <a:cs typeface="+mj-cs"/>
                <a:sym typeface="Arial"/>
              </a:defRPr>
            </a:pPr>
            <a:r>
              <a:t>	But we know that cities are WARMER than the surrounding countryside</a:t>
            </a:r>
          </a:p>
          <a:p>
            <a:pPr>
              <a:defRPr sz="700">
                <a:latin typeface="+mj-lt"/>
                <a:ea typeface="+mj-ea"/>
                <a:cs typeface="+mj-cs"/>
                <a:sym typeface="Arial"/>
              </a:defRPr>
            </a:pPr>
            <a:endParaRPr/>
          </a:p>
          <a:p>
            <a:pPr>
              <a:defRPr sz="1800">
                <a:latin typeface="+mj-lt"/>
                <a:ea typeface="+mj-ea"/>
                <a:cs typeface="+mj-cs"/>
                <a:sym typeface="Arial"/>
              </a:defRPr>
            </a:pPr>
            <a:r>
              <a:t>	And we know these cities GREW hugely during this same period</a:t>
            </a:r>
          </a:p>
          <a:p>
            <a:pPr>
              <a:defRPr sz="800">
                <a:latin typeface="+mj-lt"/>
                <a:ea typeface="+mj-ea"/>
                <a:cs typeface="+mj-cs"/>
                <a:sym typeface="Arial"/>
              </a:defRPr>
            </a:pPr>
            <a:endParaRPr/>
          </a:p>
          <a:p>
            <a:pPr>
              <a:defRPr sz="1800">
                <a:latin typeface="+mj-lt"/>
                <a:ea typeface="+mj-ea"/>
                <a:cs typeface="+mj-cs"/>
                <a:sym typeface="Arial"/>
              </a:defRPr>
            </a:pPr>
            <a:r>
              <a:t>		So we'd </a:t>
            </a:r>
            <a:r>
              <a:rPr b="1"/>
              <a:t>expect</a:t>
            </a:r>
            <a:r>
              <a:t> their (local only) temperatures to have increased!</a:t>
            </a:r>
          </a:p>
        </p:txBody>
      </p:sp>
      <p:pic>
        <p:nvPicPr>
          <p:cNvPr id="161" name="Picture 3" descr="Picture 3"/>
          <p:cNvPicPr>
            <a:picLocks noChangeAspect="1"/>
          </p:cNvPicPr>
          <p:nvPr/>
        </p:nvPicPr>
        <p:blipFill>
          <a:blip r:embed="rId2"/>
          <a:stretch>
            <a:fillRect/>
          </a:stretch>
        </p:blipFill>
        <p:spPr>
          <a:xfrm>
            <a:off x="4443191" y="609600"/>
            <a:ext cx="3024409" cy="20728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2"/>
          <p:cNvSpPr txBox="1">
            <a:spLocks noGrp="1"/>
          </p:cNvSpPr>
          <p:nvPr>
            <p:ph type="title"/>
          </p:nvPr>
        </p:nvSpPr>
        <p:spPr>
          <a:xfrm>
            <a:off x="304800" y="76200"/>
            <a:ext cx="8534400" cy="609600"/>
          </a:xfrm>
          <a:prstGeom prst="rect">
            <a:avLst/>
          </a:prstGeom>
        </p:spPr>
        <p:txBody>
          <a:bodyPr/>
          <a:lstStyle>
            <a:lvl1pPr>
              <a:defRPr>
                <a:solidFill>
                  <a:srgbClr val="FFFFFF"/>
                </a:solidFill>
              </a:defRPr>
            </a:lvl1pPr>
          </a:lstStyle>
          <a:p>
            <a:r>
              <a:t>So even for simple, direct, temperature data: </a:t>
            </a:r>
          </a:p>
        </p:txBody>
      </p:sp>
      <p:sp>
        <p:nvSpPr>
          <p:cNvPr id="164" name="Rectangle 3"/>
          <p:cNvSpPr txBox="1">
            <a:spLocks noGrp="1"/>
          </p:cNvSpPr>
          <p:nvPr>
            <p:ph type="body" idx="1"/>
          </p:nvPr>
        </p:nvSpPr>
        <p:spPr>
          <a:xfrm>
            <a:off x="228600" y="838200"/>
            <a:ext cx="8763000" cy="5715000"/>
          </a:xfrm>
          <a:prstGeom prst="rect">
            <a:avLst/>
          </a:prstGeom>
        </p:spPr>
        <p:txBody>
          <a:bodyPr/>
          <a:lstStyle/>
          <a:p>
            <a:pPr>
              <a:defRPr sz="1800">
                <a:latin typeface="+mj-lt"/>
                <a:ea typeface="+mj-ea"/>
                <a:cs typeface="+mj-cs"/>
                <a:sym typeface="Arial"/>
              </a:defRPr>
            </a:pPr>
            <a:r>
              <a:t>To accurately evaluate </a:t>
            </a:r>
            <a:r>
              <a:rPr b="1"/>
              <a:t>global climate trends</a:t>
            </a:r>
            <a:r>
              <a:t>, we really need to:</a:t>
            </a:r>
          </a:p>
          <a:p>
            <a:pPr>
              <a:defRPr sz="1800">
                <a:latin typeface="+mj-lt"/>
                <a:ea typeface="+mj-ea"/>
                <a:cs typeface="+mj-cs"/>
                <a:sym typeface="Arial"/>
              </a:defRPr>
            </a:pPr>
            <a:endParaRPr/>
          </a:p>
          <a:p>
            <a:pPr>
              <a:defRPr sz="1800">
                <a:solidFill>
                  <a:srgbClr val="FFCC00"/>
                </a:solidFill>
                <a:latin typeface="+mj-lt"/>
                <a:ea typeface="+mj-ea"/>
                <a:cs typeface="+mj-cs"/>
                <a:sym typeface="Arial"/>
              </a:defRPr>
            </a:pPr>
            <a:r>
              <a:t>Acquire a much </a:t>
            </a:r>
            <a:r>
              <a:rPr b="1"/>
              <a:t>larger</a:t>
            </a:r>
            <a:r>
              <a:t> data set</a:t>
            </a:r>
          </a:p>
          <a:p>
            <a:pPr>
              <a:defRPr sz="1800">
                <a:latin typeface="+mj-lt"/>
                <a:ea typeface="+mj-ea"/>
                <a:cs typeface="+mj-cs"/>
                <a:sym typeface="Arial"/>
              </a:defRPr>
            </a:pPr>
            <a:endParaRPr/>
          </a:p>
          <a:p>
            <a:pPr>
              <a:defRPr sz="1800">
                <a:solidFill>
                  <a:srgbClr val="FFCC00"/>
                </a:solidFill>
                <a:latin typeface="+mj-lt"/>
                <a:ea typeface="+mj-ea"/>
                <a:cs typeface="+mj-cs"/>
                <a:sym typeface="Arial"/>
              </a:defRPr>
            </a:pPr>
            <a:r>
              <a:t>Acquire a much more geographically </a:t>
            </a:r>
            <a:r>
              <a:rPr b="1"/>
              <a:t>diverse/representative </a:t>
            </a:r>
            <a:r>
              <a:t>data set</a:t>
            </a:r>
          </a:p>
          <a:p>
            <a:pPr>
              <a:defRPr sz="900">
                <a:latin typeface="+mj-lt"/>
                <a:ea typeface="+mj-ea"/>
                <a:cs typeface="+mj-cs"/>
                <a:sym typeface="Arial"/>
              </a:defRPr>
            </a:pPr>
            <a:endParaRPr/>
          </a:p>
          <a:p>
            <a:pPr>
              <a:defRPr sz="1800">
                <a:latin typeface="+mj-lt"/>
                <a:ea typeface="+mj-ea"/>
                <a:cs typeface="+mj-cs"/>
                <a:sym typeface="Arial"/>
              </a:defRPr>
            </a:pPr>
            <a:r>
              <a:t>	Including, for balance, much more data from the southern hemisphere</a:t>
            </a:r>
          </a:p>
          <a:p>
            <a:pPr>
              <a:defRPr sz="900">
                <a:latin typeface="+mj-lt"/>
                <a:ea typeface="+mj-ea"/>
                <a:cs typeface="+mj-cs"/>
                <a:sym typeface="Arial"/>
              </a:defRPr>
            </a:pPr>
            <a:endParaRPr/>
          </a:p>
          <a:p>
            <a:pPr>
              <a:defRPr sz="1800">
                <a:latin typeface="+mj-lt"/>
                <a:ea typeface="+mj-ea"/>
                <a:cs typeface="+mj-cs"/>
                <a:sym typeface="Arial"/>
              </a:defRPr>
            </a:pPr>
            <a:r>
              <a:t>		Which </a:t>
            </a:r>
            <a:r>
              <a:rPr b="1"/>
              <a:t>could</a:t>
            </a:r>
            <a:r>
              <a:t> be different based on lower land to sea ratio</a:t>
            </a:r>
          </a:p>
          <a:p>
            <a:pPr>
              <a:defRPr sz="1800">
                <a:latin typeface="+mj-lt"/>
                <a:ea typeface="+mj-ea"/>
                <a:cs typeface="+mj-cs"/>
                <a:sym typeface="Arial"/>
              </a:defRPr>
            </a:pPr>
            <a:endParaRPr/>
          </a:p>
          <a:p>
            <a:pPr>
              <a:defRPr sz="1800">
                <a:solidFill>
                  <a:srgbClr val="FFCC00"/>
                </a:solidFill>
                <a:latin typeface="+mj-lt"/>
                <a:ea typeface="+mj-ea"/>
                <a:cs typeface="+mj-cs"/>
                <a:sym typeface="Arial"/>
              </a:defRPr>
            </a:pPr>
            <a:r>
              <a:t>Rely much less heavily on data from large growing cities</a:t>
            </a:r>
          </a:p>
          <a:p>
            <a:pPr>
              <a:defRPr sz="900">
                <a:latin typeface="+mj-lt"/>
                <a:ea typeface="+mj-ea"/>
                <a:cs typeface="+mj-cs"/>
                <a:sym typeface="Arial"/>
              </a:defRPr>
            </a:pPr>
            <a:endParaRPr/>
          </a:p>
          <a:p>
            <a:pPr>
              <a:defRPr sz="1800">
                <a:latin typeface="+mj-lt"/>
                <a:ea typeface="+mj-ea"/>
                <a:cs typeface="+mj-cs"/>
                <a:sym typeface="Arial"/>
              </a:defRPr>
            </a:pPr>
            <a:r>
              <a:t>	And/or develop models that can reliably separate the effects of localized</a:t>
            </a:r>
          </a:p>
          <a:p>
            <a:pPr>
              <a:defRPr sz="900">
                <a:latin typeface="+mj-lt"/>
                <a:ea typeface="+mj-ea"/>
                <a:cs typeface="+mj-cs"/>
                <a:sym typeface="Arial"/>
              </a:defRPr>
            </a:pPr>
            <a:endParaRPr/>
          </a:p>
          <a:p>
            <a:pPr>
              <a:defRPr sz="1800">
                <a:latin typeface="+mj-lt"/>
                <a:ea typeface="+mj-ea"/>
                <a:cs typeface="+mj-cs"/>
                <a:sym typeface="Arial"/>
              </a:defRPr>
            </a:pPr>
            <a:r>
              <a:t>	urban heat bubbles from underlying large area temperature changes</a:t>
            </a:r>
          </a:p>
          <a:p>
            <a:pPr>
              <a:defRPr sz="1800">
                <a:latin typeface="+mj-lt"/>
                <a:ea typeface="+mj-ea"/>
                <a:cs typeface="+mj-cs"/>
                <a:sym typeface="Arial"/>
              </a:defRPr>
            </a:pPr>
            <a:endParaRPr/>
          </a:p>
          <a:p>
            <a:pPr>
              <a:defRPr sz="1800">
                <a:solidFill>
                  <a:srgbClr val="FFCC00"/>
                </a:solidFill>
                <a:latin typeface="+mj-lt"/>
                <a:ea typeface="+mj-ea"/>
                <a:cs typeface="+mj-cs"/>
                <a:sym typeface="Arial"/>
              </a:defRPr>
            </a:pPr>
            <a:r>
              <a:t>Acquire temperature data covering 10X, 100X, or 1000X longer time spans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2"/>
          <p:cNvSpPr txBox="1">
            <a:spLocks noGrp="1"/>
          </p:cNvSpPr>
          <p:nvPr>
            <p:ph type="title"/>
          </p:nvPr>
        </p:nvSpPr>
        <p:spPr>
          <a:xfrm>
            <a:off x="304800" y="76200"/>
            <a:ext cx="8534400" cy="609600"/>
          </a:xfrm>
          <a:prstGeom prst="rect">
            <a:avLst/>
          </a:prstGeom>
        </p:spPr>
        <p:txBody>
          <a:bodyPr/>
          <a:lstStyle>
            <a:lvl1pPr>
              <a:defRPr sz="2400"/>
            </a:lvl1pPr>
          </a:lstStyle>
          <a:p>
            <a:r>
              <a:t>Where am I going with this?</a:t>
            </a:r>
          </a:p>
        </p:txBody>
      </p:sp>
      <p:sp>
        <p:nvSpPr>
          <p:cNvPr id="167" name="Rectangle 3"/>
          <p:cNvSpPr txBox="1">
            <a:spLocks noGrp="1"/>
          </p:cNvSpPr>
          <p:nvPr>
            <p:ph type="body" idx="1"/>
          </p:nvPr>
        </p:nvSpPr>
        <p:spPr>
          <a:xfrm>
            <a:off x="228600" y="762000"/>
            <a:ext cx="8915400" cy="5856486"/>
          </a:xfrm>
          <a:prstGeom prst="rect">
            <a:avLst/>
          </a:prstGeom>
        </p:spPr>
        <p:txBody>
          <a:bodyPr/>
          <a:lstStyle/>
          <a:p>
            <a:pPr defTabSz="886968">
              <a:defRPr sz="1746">
                <a:effectLst>
                  <a:outerShdw blurRad="36957" dist="36957" dir="2700000" rotWithShape="0">
                    <a:srgbClr val="000000"/>
                  </a:outerShdw>
                </a:effectLst>
              </a:defRPr>
            </a:pPr>
            <a:r>
              <a:t>Am I a closet “denier?”</a:t>
            </a:r>
          </a:p>
          <a:p>
            <a:pPr defTabSz="886968">
              <a:defRPr sz="1164">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NO, to me a denier is someone who refuses to listen to </a:t>
            </a:r>
            <a:r>
              <a:rPr>
                <a:latin typeface="Tahoma Bold"/>
                <a:ea typeface="Tahoma Bold"/>
                <a:cs typeface="Tahoma Bold"/>
                <a:sym typeface="Tahoma Bold"/>
              </a:rPr>
              <a:t>any</a:t>
            </a:r>
            <a:r>
              <a:t> evidence</a:t>
            </a:r>
          </a:p>
          <a:p>
            <a:pPr defTabSz="886968">
              <a:defRPr sz="1164">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But in the preceding I </a:t>
            </a:r>
            <a:r>
              <a:rPr>
                <a:latin typeface="Tahoma Bold"/>
                <a:ea typeface="Tahoma Bold"/>
                <a:cs typeface="Tahoma Bold"/>
                <a:sym typeface="Tahoma Bold"/>
              </a:rPr>
              <a:t>do</a:t>
            </a:r>
            <a:r>
              <a:t> see misuse of evidence on the other side of the table</a:t>
            </a:r>
          </a:p>
          <a:p>
            <a:pPr defTabSz="886968">
              <a:defRPr sz="873">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As, at least in the political/popular arena and in news reporting,</a:t>
            </a:r>
          </a:p>
          <a:p>
            <a:pPr defTabSz="886968">
              <a:defRPr sz="873">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advocates have grabbed at selective seemingly supportive data</a:t>
            </a:r>
          </a:p>
          <a:p>
            <a:pPr defTabSz="886968">
              <a:defRPr sz="970">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that could not withstand more careful examination</a:t>
            </a:r>
          </a:p>
          <a:p>
            <a:pPr defTabSz="886968">
              <a:defRPr sz="1552">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Whether deliberate or non-deliberate, such selective use of data can mislead</a:t>
            </a:r>
          </a:p>
          <a:p>
            <a:pPr defTabSz="886968">
              <a:defRPr sz="77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And Gore and others </a:t>
            </a:r>
            <a:r>
              <a:rPr>
                <a:latin typeface="Tahoma Bold"/>
                <a:ea typeface="Tahoma Bold"/>
                <a:cs typeface="Tahoma Bold"/>
                <a:sym typeface="Tahoma Bold"/>
              </a:rPr>
              <a:t>do</a:t>
            </a:r>
            <a:r>
              <a:t> seem to have succumbed to such “Cherry Picking”</a:t>
            </a:r>
          </a:p>
          <a:p>
            <a:pPr defTabSz="886968">
              <a:defRPr sz="1358">
                <a:effectLst>
                  <a:outerShdw blurRad="36957" dist="36957" dir="2700000" rotWithShape="0">
                    <a:srgbClr val="000000"/>
                  </a:outerShdw>
                </a:effectLst>
              </a:defRPr>
            </a:pPr>
            <a:endParaRPr/>
          </a:p>
          <a:p>
            <a:pPr defTabSz="886968">
              <a:defRPr sz="1746">
                <a:solidFill>
                  <a:srgbClr val="FFCC00"/>
                </a:solidFill>
                <a:effectLst>
                  <a:outerShdw blurRad="36957" dist="36957" dir="2700000" rotWithShape="0">
                    <a:srgbClr val="000000"/>
                  </a:outerShdw>
                </a:effectLst>
              </a:defRPr>
            </a:pPr>
            <a:r>
              <a:t>My conclusions from all of the above?</a:t>
            </a:r>
          </a:p>
          <a:p>
            <a:pPr defTabSz="886968">
              <a:defRPr sz="77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On climate, it can be </a:t>
            </a:r>
            <a:r>
              <a:rPr>
                <a:latin typeface="Tahoma Bold"/>
                <a:ea typeface="Tahoma Bold"/>
                <a:cs typeface="Tahoma Bold"/>
                <a:sym typeface="Tahoma Bold"/>
              </a:rPr>
              <a:t>extremely hard </a:t>
            </a:r>
            <a:r>
              <a:t>to find unambiguous evidence</a:t>
            </a:r>
          </a:p>
          <a:p>
            <a:pPr defTabSz="886968">
              <a:defRPr sz="873">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So better data are absolutely essential, bringing me to the topic of:</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170" name="Rectangle 2"/>
          <p:cNvSpPr txBox="1">
            <a:spLocks noGrp="1"/>
          </p:cNvSpPr>
          <p:nvPr>
            <p:ph type="title"/>
          </p:nvPr>
        </p:nvSpPr>
        <p:spPr>
          <a:xfrm>
            <a:off x="304800" y="152400"/>
            <a:ext cx="8534400" cy="609600"/>
          </a:xfrm>
          <a:prstGeom prst="rect">
            <a:avLst/>
          </a:prstGeom>
        </p:spPr>
        <p:txBody>
          <a:bodyPr/>
          <a:lstStyle>
            <a:lvl1pPr>
              <a:defRPr sz="2400" b="1">
                <a:solidFill>
                  <a:srgbClr val="FFCC00"/>
                </a:solidFill>
              </a:defRPr>
            </a:lvl1pPr>
          </a:lstStyle>
          <a:p>
            <a:r>
              <a:t>“Paleoclimatology”</a:t>
            </a:r>
          </a:p>
        </p:txBody>
      </p:sp>
      <p:sp>
        <p:nvSpPr>
          <p:cNvPr id="171" name="Rectangle 3"/>
          <p:cNvSpPr txBox="1">
            <a:spLocks noGrp="1"/>
          </p:cNvSpPr>
          <p:nvPr>
            <p:ph type="body" idx="1"/>
          </p:nvPr>
        </p:nvSpPr>
        <p:spPr>
          <a:xfrm>
            <a:off x="228600" y="838200"/>
            <a:ext cx="8534400" cy="5542821"/>
          </a:xfrm>
          <a:prstGeom prst="rect">
            <a:avLst/>
          </a:prstGeom>
        </p:spPr>
        <p:txBody>
          <a:bodyPr/>
          <a:lstStyle/>
          <a:p>
            <a:pPr>
              <a:defRPr sz="1800">
                <a:latin typeface="+mj-lt"/>
                <a:ea typeface="+mj-ea"/>
                <a:cs typeface="+mj-cs"/>
                <a:sym typeface="Arial"/>
              </a:defRPr>
            </a:pPr>
            <a:r>
              <a:t>Where, as the strange name sort of suggests, this is:</a:t>
            </a:r>
          </a:p>
          <a:p>
            <a:pPr>
              <a:defRPr sz="900">
                <a:latin typeface="+mj-lt"/>
                <a:ea typeface="+mj-ea"/>
                <a:cs typeface="+mj-cs"/>
                <a:sym typeface="Arial"/>
              </a:defRPr>
            </a:pPr>
            <a:endParaRPr/>
          </a:p>
          <a:p>
            <a:pPr>
              <a:defRPr sz="1800">
                <a:latin typeface="+mj-lt"/>
                <a:ea typeface="+mj-ea"/>
                <a:cs typeface="+mj-cs"/>
                <a:sym typeface="Arial"/>
              </a:defRPr>
            </a:pPr>
            <a:r>
              <a:t>	The study of the earth's climate over the earth's whole history</a:t>
            </a:r>
          </a:p>
          <a:p>
            <a:pPr>
              <a:defRPr sz="1600">
                <a:latin typeface="+mj-lt"/>
                <a:ea typeface="+mj-ea"/>
                <a:cs typeface="+mj-cs"/>
                <a:sym typeface="Arial"/>
              </a:defRPr>
            </a:pPr>
            <a:endParaRPr/>
          </a:p>
          <a:p>
            <a:pPr>
              <a:defRPr sz="1800">
                <a:latin typeface="+mj-lt"/>
                <a:ea typeface="+mj-ea"/>
                <a:cs typeface="+mj-cs"/>
                <a:sym typeface="Arial"/>
              </a:defRPr>
            </a:pPr>
            <a:r>
              <a:t>Covering ~ 4.5 billion years, including periods in which earth's surface was:</a:t>
            </a:r>
          </a:p>
          <a:p>
            <a:pPr>
              <a:defRPr sz="900">
                <a:latin typeface="+mj-lt"/>
                <a:ea typeface="+mj-ea"/>
                <a:cs typeface="+mj-cs"/>
                <a:sym typeface="Arial"/>
              </a:defRPr>
            </a:pPr>
            <a:endParaRPr/>
          </a:p>
          <a:p>
            <a:pPr>
              <a:defRPr sz="1800">
                <a:latin typeface="+mj-lt"/>
                <a:ea typeface="+mj-ea"/>
                <a:cs typeface="+mj-cs"/>
                <a:sym typeface="Arial"/>
              </a:defRPr>
            </a:pPr>
            <a:r>
              <a:t>	Largely/entirely molten lava</a:t>
            </a:r>
          </a:p>
          <a:p>
            <a:pPr>
              <a:defRPr sz="900">
                <a:latin typeface="+mj-lt"/>
                <a:ea typeface="+mj-ea"/>
                <a:cs typeface="+mj-cs"/>
                <a:sym typeface="Arial"/>
              </a:defRPr>
            </a:pPr>
            <a:endParaRPr/>
          </a:p>
          <a:p>
            <a:pPr>
              <a:defRPr sz="1800">
                <a:latin typeface="+mj-lt"/>
                <a:ea typeface="+mj-ea"/>
                <a:cs typeface="+mj-cs"/>
                <a:sym typeface="Arial"/>
              </a:defRPr>
            </a:pPr>
            <a:r>
              <a:t>		Or 100% frozen </a:t>
            </a:r>
          </a:p>
          <a:p>
            <a:pPr>
              <a:defRPr sz="700">
                <a:latin typeface="+mj-lt"/>
                <a:ea typeface="+mj-ea"/>
                <a:cs typeface="+mj-cs"/>
                <a:sym typeface="Arial"/>
              </a:defRPr>
            </a:pPr>
            <a:endParaRPr/>
          </a:p>
          <a:p>
            <a:pPr>
              <a:defRPr sz="1800">
                <a:latin typeface="+mj-lt"/>
                <a:ea typeface="+mj-ea"/>
                <a:cs typeface="+mj-cs"/>
                <a:sym typeface="Arial"/>
              </a:defRPr>
            </a:pPr>
            <a:r>
              <a:t>			Or enveloped by suffocating (Venus-like?) atmosphere</a:t>
            </a:r>
          </a:p>
          <a:p>
            <a:pPr>
              <a:defRPr sz="1800">
                <a:latin typeface="+mj-lt"/>
                <a:ea typeface="+mj-ea"/>
                <a:cs typeface="+mj-cs"/>
                <a:sym typeface="Arial"/>
              </a:defRPr>
            </a:pPr>
            <a:endParaRPr/>
          </a:p>
          <a:p>
            <a:pPr>
              <a:defRPr sz="1800">
                <a:latin typeface="+mj-lt"/>
                <a:ea typeface="+mj-ea"/>
                <a:cs typeface="+mj-cs"/>
                <a:sym typeface="Arial"/>
              </a:defRPr>
            </a:pPr>
            <a:r>
              <a:t>For our purposes, more relevant is the last ~ half billion years </a:t>
            </a:r>
          </a:p>
          <a:p>
            <a:pPr>
              <a:defRPr sz="800">
                <a:latin typeface="+mj-lt"/>
                <a:ea typeface="+mj-ea"/>
                <a:cs typeface="+mj-cs"/>
                <a:sym typeface="Arial"/>
              </a:defRPr>
            </a:pPr>
            <a:endParaRPr/>
          </a:p>
          <a:p>
            <a:pPr>
              <a:defRPr sz="1800">
                <a:latin typeface="+mj-lt"/>
                <a:ea typeface="+mj-ea"/>
                <a:cs typeface="+mj-cs"/>
                <a:sym typeface="Arial"/>
              </a:defRPr>
            </a:pPr>
            <a:r>
              <a:t>	When the biosphere (as we know it and need it) came into existence</a:t>
            </a:r>
          </a:p>
          <a:p>
            <a:pPr>
              <a:defRPr sz="2400">
                <a:latin typeface="+mj-lt"/>
                <a:ea typeface="+mj-ea"/>
                <a:cs typeface="+mj-cs"/>
                <a:sym typeface="Arial"/>
              </a:defRPr>
            </a:pPr>
            <a:endParaRPr/>
          </a:p>
          <a:p>
            <a:pPr algn="ctr">
              <a:defRPr sz="1800">
                <a:latin typeface="+mj-lt"/>
                <a:ea typeface="+mj-ea"/>
                <a:cs typeface="+mj-cs"/>
                <a:sym typeface="Arial"/>
              </a:defRPr>
            </a:pPr>
            <a:r>
              <a:t>Data on climate over THAT time span would make it </a:t>
            </a:r>
            <a:r>
              <a:rPr b="1"/>
              <a:t>much easier </a:t>
            </a:r>
            <a:r>
              <a:t>to decide</a:t>
            </a:r>
          </a:p>
          <a:p>
            <a:pPr algn="ctr">
              <a:defRPr sz="900">
                <a:latin typeface="+mj-lt"/>
                <a:ea typeface="+mj-ea"/>
                <a:cs typeface="+mj-cs"/>
                <a:sym typeface="Arial"/>
              </a:defRPr>
            </a:pPr>
            <a:endParaRPr/>
          </a:p>
          <a:p>
            <a:pPr algn="ctr">
              <a:defRPr sz="1800">
                <a:latin typeface="+mj-lt"/>
                <a:ea typeface="+mj-ea"/>
                <a:cs typeface="+mj-cs"/>
                <a:sym typeface="Arial"/>
              </a:defRPr>
            </a:pPr>
            <a:r>
              <a:t>if something truly strange (and possibly man-made) is </a:t>
            </a:r>
            <a:r>
              <a:rPr b="1"/>
              <a:t>now</a:t>
            </a:r>
            <a:r>
              <a:t> altering climate!</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3"/>
          <p:cNvSpPr txBox="1">
            <a:spLocks noGrp="1"/>
          </p:cNvSpPr>
          <p:nvPr>
            <p:ph type="body" idx="1"/>
          </p:nvPr>
        </p:nvSpPr>
        <p:spPr>
          <a:xfrm>
            <a:off x="228600" y="762000"/>
            <a:ext cx="8534400" cy="5793741"/>
          </a:xfrm>
          <a:prstGeom prst="rect">
            <a:avLst/>
          </a:prstGeom>
        </p:spPr>
        <p:txBody>
          <a:bodyPr/>
          <a:lstStyle/>
          <a:p>
            <a:pPr>
              <a:defRPr sz="1800">
                <a:latin typeface="+mj-lt"/>
                <a:ea typeface="+mj-ea"/>
                <a:cs typeface="+mj-cs"/>
                <a:sym typeface="Arial"/>
              </a:defRPr>
            </a:pPr>
            <a:r>
              <a:t>Known more commonly as </a:t>
            </a:r>
            <a:r>
              <a:rPr b="1"/>
              <a:t>tree ring dating:</a:t>
            </a:r>
          </a:p>
          <a:p>
            <a:pPr>
              <a:defRPr sz="1000">
                <a:latin typeface="+mj-lt"/>
                <a:ea typeface="+mj-ea"/>
                <a:cs typeface="+mj-cs"/>
                <a:sym typeface="Arial"/>
              </a:defRPr>
            </a:pPr>
            <a:endParaRPr b="1"/>
          </a:p>
          <a:p>
            <a:pPr>
              <a:defRPr sz="1800">
                <a:latin typeface="+mj-lt"/>
                <a:ea typeface="+mj-ea"/>
                <a:cs typeface="+mj-cs"/>
                <a:sym typeface="Arial"/>
              </a:defRPr>
            </a:pPr>
            <a:r>
              <a:t>Trees grow more vigorously in certain seasons =&gt; thicker accumulations of tissue</a:t>
            </a:r>
          </a:p>
          <a:p>
            <a:pPr>
              <a:defRPr sz="1000">
                <a:latin typeface="+mj-lt"/>
                <a:ea typeface="+mj-ea"/>
                <a:cs typeface="+mj-cs"/>
                <a:sym typeface="Arial"/>
              </a:defRPr>
            </a:pPr>
            <a:endParaRPr/>
          </a:p>
          <a:p>
            <a:pPr>
              <a:defRPr sz="1800">
                <a:latin typeface="+mj-lt"/>
                <a:ea typeface="+mj-ea"/>
                <a:cs typeface="+mj-cs"/>
                <a:sym typeface="Arial"/>
              </a:defRPr>
            </a:pPr>
            <a:r>
              <a:t>Leading to growth rings in trunk and branches</a:t>
            </a:r>
          </a:p>
          <a:p>
            <a:pPr>
              <a:defRPr sz="1100">
                <a:latin typeface="+mj-lt"/>
                <a:ea typeface="+mj-ea"/>
                <a:cs typeface="+mj-cs"/>
                <a:sym typeface="Arial"/>
              </a:defRPr>
            </a:pPr>
            <a:endParaRPr/>
          </a:p>
          <a:p>
            <a:pPr>
              <a:defRPr sz="1800">
                <a:latin typeface="+mj-lt"/>
                <a:ea typeface="+mj-ea"/>
                <a:cs typeface="+mj-cs"/>
                <a:sym typeface="Arial"/>
              </a:defRPr>
            </a:pPr>
            <a:r>
              <a:t>Sections of which can be easily extracted using core drills: </a:t>
            </a: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r>
              <a:t>Better growth conditions =&gt; Thicker annual rings</a:t>
            </a:r>
          </a:p>
          <a:p>
            <a:pPr>
              <a:defRPr sz="1200">
                <a:latin typeface="+mj-lt"/>
                <a:ea typeface="+mj-ea"/>
                <a:cs typeface="+mj-cs"/>
                <a:sym typeface="Arial"/>
              </a:defRPr>
            </a:pPr>
            <a:endParaRPr/>
          </a:p>
          <a:p>
            <a:pPr>
              <a:defRPr sz="1800">
                <a:latin typeface="+mj-lt"/>
                <a:ea typeface="+mj-ea"/>
                <a:cs typeface="+mj-cs"/>
                <a:sym typeface="Arial"/>
              </a:defRPr>
            </a:pPr>
            <a:r>
              <a:t>Sequence of ring thickness + knowledge of tree's preferences =&gt; Climate history</a:t>
            </a:r>
          </a:p>
          <a:p>
            <a:pPr>
              <a:defRPr sz="1000">
                <a:latin typeface="+mj-lt"/>
                <a:ea typeface="+mj-ea"/>
                <a:cs typeface="+mj-cs"/>
                <a:sym typeface="Arial"/>
              </a:defRPr>
            </a:pPr>
            <a:endParaRPr/>
          </a:p>
          <a:p>
            <a:pPr>
              <a:defRPr sz="1800">
                <a:latin typeface="+mj-lt"/>
                <a:ea typeface="+mj-ea"/>
                <a:cs typeface="+mj-cs"/>
                <a:sym typeface="Arial"/>
              </a:defRPr>
            </a:pPr>
            <a:r>
              <a:t>	Albeit a history that combines effects of </a:t>
            </a:r>
            <a:r>
              <a:rPr b="1"/>
              <a:t>both</a:t>
            </a:r>
            <a:r>
              <a:t> temperature and rainfall</a:t>
            </a:r>
          </a:p>
        </p:txBody>
      </p:sp>
      <p:sp>
        <p:nvSpPr>
          <p:cNvPr id="174" name="Rectangle 2"/>
          <p:cNvSpPr txBox="1">
            <a:spLocks noGrp="1"/>
          </p:cNvSpPr>
          <p:nvPr>
            <p:ph type="title"/>
          </p:nvPr>
        </p:nvSpPr>
        <p:spPr>
          <a:xfrm>
            <a:off x="304800" y="76200"/>
            <a:ext cx="8534400" cy="609600"/>
          </a:xfrm>
          <a:prstGeom prst="rect">
            <a:avLst/>
          </a:prstGeom>
        </p:spPr>
        <p:txBody>
          <a:bodyPr/>
          <a:lstStyle/>
          <a:p>
            <a:pPr>
              <a:defRPr sz="2200"/>
            </a:pPr>
            <a:r>
              <a:t>Source of data for last </a:t>
            </a:r>
            <a:r>
              <a:rPr b="1">
                <a:solidFill>
                  <a:srgbClr val="FFCC00"/>
                </a:solidFill>
              </a:rPr>
              <a:t>ten thousand </a:t>
            </a:r>
            <a:r>
              <a:t>years: Dendrochronology</a:t>
            </a:r>
          </a:p>
        </p:txBody>
      </p:sp>
      <p:pic>
        <p:nvPicPr>
          <p:cNvPr id="175" name="Picture 2" descr="Picture 2"/>
          <p:cNvPicPr>
            <a:picLocks noChangeAspect="1"/>
          </p:cNvPicPr>
          <p:nvPr/>
        </p:nvPicPr>
        <p:blipFill>
          <a:blip r:embed="rId2"/>
          <a:stretch>
            <a:fillRect/>
          </a:stretch>
        </p:blipFill>
        <p:spPr>
          <a:xfrm>
            <a:off x="5486400" y="2819400"/>
            <a:ext cx="2819400" cy="1973580"/>
          </a:xfrm>
          <a:prstGeom prst="rect">
            <a:avLst/>
          </a:prstGeom>
          <a:ln w="12700">
            <a:miter lim="400000"/>
          </a:ln>
        </p:spPr>
      </p:pic>
      <p:pic>
        <p:nvPicPr>
          <p:cNvPr id="176" name="Picture 6" descr="Picture 6"/>
          <p:cNvPicPr>
            <a:picLocks noChangeAspect="1"/>
          </p:cNvPicPr>
          <p:nvPr/>
        </p:nvPicPr>
        <p:blipFill>
          <a:blip r:embed="rId3"/>
          <a:stretch>
            <a:fillRect/>
          </a:stretch>
        </p:blipFill>
        <p:spPr>
          <a:xfrm>
            <a:off x="762000" y="2819400"/>
            <a:ext cx="2667000" cy="2000250"/>
          </a:xfrm>
          <a:prstGeom prst="rect">
            <a:avLst/>
          </a:prstGeom>
          <a:ln w="12700">
            <a:miter lim="400000"/>
          </a:ln>
        </p:spPr>
      </p:pic>
      <p:sp>
        <p:nvSpPr>
          <p:cNvPr id="177" name="Rectangle 5"/>
          <p:cNvSpPr txBox="1"/>
          <p:nvPr/>
        </p:nvSpPr>
        <p:spPr>
          <a:xfrm>
            <a:off x="3505200" y="3612420"/>
            <a:ext cx="1828800"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http://en.wikipedia.org/wiki/Dendrochronology</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180" name="Rectangle 2"/>
          <p:cNvSpPr txBox="1">
            <a:spLocks noGrp="1"/>
          </p:cNvSpPr>
          <p:nvPr>
            <p:ph type="title"/>
          </p:nvPr>
        </p:nvSpPr>
        <p:spPr>
          <a:xfrm>
            <a:off x="304800" y="76200"/>
            <a:ext cx="8534400" cy="609600"/>
          </a:xfrm>
          <a:prstGeom prst="rect">
            <a:avLst/>
          </a:prstGeom>
        </p:spPr>
        <p:txBody>
          <a:bodyPr/>
          <a:lstStyle>
            <a:lvl1pPr>
              <a:defRPr sz="2400"/>
            </a:lvl1pPr>
          </a:lstStyle>
          <a:p>
            <a:r>
              <a:t>But the oldest trees are only about 2000 years old!</a:t>
            </a:r>
          </a:p>
        </p:txBody>
      </p:sp>
      <p:sp>
        <p:nvSpPr>
          <p:cNvPr id="181" name="Rectangle 3"/>
          <p:cNvSpPr txBox="1">
            <a:spLocks noGrp="1"/>
          </p:cNvSpPr>
          <p:nvPr>
            <p:ph type="body" idx="1"/>
          </p:nvPr>
        </p:nvSpPr>
        <p:spPr>
          <a:xfrm>
            <a:off x="228600" y="838200"/>
            <a:ext cx="8763000" cy="5334000"/>
          </a:xfrm>
          <a:prstGeom prst="rect">
            <a:avLst/>
          </a:prstGeom>
        </p:spPr>
        <p:txBody>
          <a:bodyPr/>
          <a:lstStyle/>
          <a:p>
            <a:pPr>
              <a:defRPr sz="1800">
                <a:latin typeface="+mj-lt"/>
                <a:ea typeface="+mj-ea"/>
                <a:cs typeface="+mj-cs"/>
                <a:sym typeface="Arial"/>
              </a:defRPr>
            </a:pPr>
            <a:r>
              <a:t>We can extend climate history by using cores from multiple trees (dead or alive):</a:t>
            </a:r>
          </a:p>
          <a:p>
            <a:pPr>
              <a:defRPr sz="1100">
                <a:latin typeface="+mj-lt"/>
                <a:ea typeface="+mj-ea"/>
                <a:cs typeface="+mj-cs"/>
                <a:sym typeface="Arial"/>
              </a:defRPr>
            </a:pPr>
            <a:endParaRPr/>
          </a:p>
          <a:p>
            <a:pPr>
              <a:defRPr sz="1800">
                <a:latin typeface="+mj-lt"/>
                <a:ea typeface="+mj-ea"/>
                <a:cs typeface="+mj-cs"/>
                <a:sym typeface="Arial"/>
              </a:defRPr>
            </a:pPr>
            <a:r>
              <a:t>	Trees of </a:t>
            </a:r>
            <a:r>
              <a:rPr b="1"/>
              <a:t>different ages </a:t>
            </a:r>
            <a:r>
              <a:t>that experienced the </a:t>
            </a:r>
            <a:r>
              <a:rPr b="1"/>
              <a:t>same climate patterns</a:t>
            </a:r>
          </a:p>
          <a:p>
            <a:pPr>
              <a:defRPr sz="1200">
                <a:latin typeface="+mj-lt"/>
                <a:ea typeface="+mj-ea"/>
                <a:cs typeface="+mj-cs"/>
                <a:sym typeface="Arial"/>
              </a:defRPr>
            </a:pPr>
            <a:endParaRPr b="1"/>
          </a:p>
          <a:p>
            <a:pPr>
              <a:defRPr sz="1800">
                <a:latin typeface="+mj-lt"/>
                <a:ea typeface="+mj-ea"/>
                <a:cs typeface="+mj-cs"/>
                <a:sym typeface="Arial"/>
              </a:defRPr>
            </a:pPr>
            <a:r>
              <a:t>Corresponding parts of tree ring pattern allow alignment of cores to one another:</a:t>
            </a:r>
          </a:p>
          <a:p>
            <a:pPr>
              <a:defRPr sz="1100">
                <a:latin typeface="+mj-lt"/>
                <a:ea typeface="+mj-ea"/>
                <a:cs typeface="+mj-cs"/>
                <a:sym typeface="Arial"/>
              </a:defRPr>
            </a:pPr>
            <a:endParaRPr/>
          </a:p>
          <a:p>
            <a:pPr>
              <a:defRPr sz="1800">
                <a:latin typeface="+mj-lt"/>
                <a:ea typeface="+mj-ea"/>
                <a:cs typeface="+mj-cs"/>
                <a:sym typeface="Arial"/>
              </a:defRPr>
            </a:pPr>
            <a:r>
              <a:t>	Line up older core with a still older core, and so on and so on:</a:t>
            </a: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r>
              <a:t>In certain locations, histories have thus been compiled going back ~ 10,000 years</a:t>
            </a:r>
          </a:p>
        </p:txBody>
      </p:sp>
      <p:pic>
        <p:nvPicPr>
          <p:cNvPr id="182" name="Picture 1" descr="Picture 1"/>
          <p:cNvPicPr>
            <a:picLocks noChangeAspect="1"/>
          </p:cNvPicPr>
          <p:nvPr/>
        </p:nvPicPr>
        <p:blipFill>
          <a:blip r:embed="rId2"/>
          <a:stretch>
            <a:fillRect/>
          </a:stretch>
        </p:blipFill>
        <p:spPr>
          <a:xfrm>
            <a:off x="2657818" y="3036689"/>
            <a:ext cx="3895382" cy="252591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2"/>
          <p:cNvSpPr txBox="1">
            <a:spLocks noGrp="1"/>
          </p:cNvSpPr>
          <p:nvPr>
            <p:ph type="title"/>
          </p:nvPr>
        </p:nvSpPr>
        <p:spPr>
          <a:xfrm>
            <a:off x="304800" y="152400"/>
            <a:ext cx="8534400" cy="457200"/>
          </a:xfrm>
          <a:prstGeom prst="rect">
            <a:avLst/>
          </a:prstGeom>
        </p:spPr>
        <p:txBody>
          <a:bodyPr/>
          <a:lstStyle>
            <a:lvl1pPr>
              <a:defRPr sz="2200"/>
            </a:lvl1pPr>
          </a:lstStyle>
          <a:p>
            <a:r>
              <a:t>What if we can't find wood from some periods?</a:t>
            </a:r>
          </a:p>
        </p:txBody>
      </p:sp>
      <p:sp>
        <p:nvSpPr>
          <p:cNvPr id="185" name="Rectangle 3"/>
          <p:cNvSpPr txBox="1">
            <a:spLocks noGrp="1"/>
          </p:cNvSpPr>
          <p:nvPr>
            <p:ph type="body" idx="1"/>
          </p:nvPr>
        </p:nvSpPr>
        <p:spPr>
          <a:xfrm>
            <a:off x="152400" y="838200"/>
            <a:ext cx="8991600" cy="5867400"/>
          </a:xfrm>
          <a:prstGeom prst="rect">
            <a:avLst/>
          </a:prstGeom>
        </p:spPr>
        <p:txBody>
          <a:bodyPr/>
          <a:lstStyle/>
          <a:p>
            <a:pPr>
              <a:defRPr sz="1800" b="1">
                <a:latin typeface="+mj-lt"/>
                <a:ea typeface="+mj-ea"/>
                <a:cs typeface="+mj-cs"/>
                <a:sym typeface="Arial"/>
              </a:defRPr>
            </a:pPr>
            <a:r>
              <a:t>We can date disconnected tree ring samples via radiocarbon dating</a:t>
            </a:r>
          </a:p>
          <a:p>
            <a:pPr>
              <a:defRPr sz="1200">
                <a:latin typeface="+mj-lt"/>
                <a:ea typeface="+mj-ea"/>
                <a:cs typeface="+mj-cs"/>
                <a:sym typeface="Arial"/>
              </a:defRPr>
            </a:pPr>
            <a:endParaRPr/>
          </a:p>
          <a:p>
            <a:pPr>
              <a:defRPr sz="1800">
                <a:latin typeface="+mj-lt"/>
                <a:ea typeface="+mj-ea"/>
                <a:cs typeface="+mj-cs"/>
                <a:sym typeface="Arial"/>
              </a:defRPr>
            </a:pPr>
            <a:r>
              <a:t>Which we've all heard of – but probably never had completely explained:</a:t>
            </a:r>
          </a:p>
          <a:p>
            <a:pPr>
              <a:defRPr sz="1200">
                <a:latin typeface="+mj-lt"/>
                <a:ea typeface="+mj-ea"/>
                <a:cs typeface="+mj-cs"/>
                <a:sym typeface="Arial"/>
              </a:defRPr>
            </a:pPr>
            <a:endParaRPr/>
          </a:p>
          <a:p>
            <a:pPr>
              <a:defRPr sz="1800">
                <a:solidFill>
                  <a:srgbClr val="FFCC00"/>
                </a:solidFill>
                <a:latin typeface="+mj-lt"/>
                <a:ea typeface="+mj-ea"/>
                <a:cs typeface="+mj-cs"/>
                <a:sym typeface="Arial"/>
              </a:defRPr>
            </a:pPr>
            <a:r>
              <a:t>The atmosphere contains both: </a:t>
            </a:r>
            <a:r>
              <a:rPr baseline="30000"/>
              <a:t>12</a:t>
            </a:r>
            <a:r>
              <a:t>C (=stable) &amp; radioactive </a:t>
            </a:r>
            <a:r>
              <a:rPr baseline="30000"/>
              <a:t>14</a:t>
            </a:r>
            <a:r>
              <a:t>C (half-life 5730 years)</a:t>
            </a:r>
          </a:p>
          <a:p>
            <a:pPr>
              <a:defRPr sz="1600">
                <a:latin typeface="+mj-lt"/>
                <a:ea typeface="+mj-ea"/>
                <a:cs typeface="+mj-cs"/>
                <a:sym typeface="Arial"/>
              </a:defRPr>
            </a:pPr>
            <a:endParaRPr/>
          </a:p>
          <a:p>
            <a:pPr>
              <a:defRPr sz="1800">
                <a:latin typeface="+mj-lt"/>
                <a:ea typeface="+mj-ea"/>
                <a:cs typeface="+mj-cs"/>
                <a:sym typeface="Arial"/>
              </a:defRPr>
            </a:pPr>
            <a:r>
              <a:t>But, despite </a:t>
            </a:r>
            <a:r>
              <a:rPr b="1" baseline="30000"/>
              <a:t>14</a:t>
            </a:r>
            <a:r>
              <a:rPr b="1"/>
              <a:t>C</a:t>
            </a:r>
            <a:r>
              <a:t> decay, the </a:t>
            </a:r>
            <a:r>
              <a:rPr b="1" baseline="30000"/>
              <a:t>12</a:t>
            </a:r>
            <a:r>
              <a:rPr b="1"/>
              <a:t>C / </a:t>
            </a:r>
            <a:r>
              <a:rPr b="1" baseline="30000"/>
              <a:t>14</a:t>
            </a:r>
            <a:r>
              <a:rPr b="1"/>
              <a:t>C </a:t>
            </a:r>
            <a:r>
              <a:t>ratio remains constant because (KEY POINT!):</a:t>
            </a:r>
          </a:p>
          <a:p>
            <a:pPr>
              <a:defRPr sz="900">
                <a:latin typeface="+mj-lt"/>
                <a:ea typeface="+mj-ea"/>
                <a:cs typeface="+mj-cs"/>
                <a:sym typeface="Arial"/>
              </a:defRPr>
            </a:pPr>
            <a:endParaRPr/>
          </a:p>
          <a:p>
            <a:pPr>
              <a:tabLst>
                <a:tab pos="457200" algn="l"/>
                <a:tab pos="901700" algn="l"/>
                <a:tab pos="1371600" algn="l"/>
              </a:tabLst>
              <a:defRPr sz="1800">
                <a:latin typeface="+mj-lt"/>
                <a:ea typeface="+mj-ea"/>
                <a:cs typeface="+mj-cs"/>
                <a:sym typeface="Arial"/>
              </a:defRPr>
            </a:pPr>
            <a:r>
              <a:t>	</a:t>
            </a:r>
            <a:r>
              <a:rPr>
                <a:solidFill>
                  <a:srgbClr val="FFCC00"/>
                </a:solidFill>
              </a:rPr>
              <a:t>Cosmic rays striking the </a:t>
            </a:r>
            <a:r>
              <a:rPr b="1">
                <a:solidFill>
                  <a:srgbClr val="FFCC00"/>
                </a:solidFill>
              </a:rPr>
              <a:t>upper atmosphere </a:t>
            </a:r>
            <a:r>
              <a:rPr>
                <a:solidFill>
                  <a:srgbClr val="FFCC00"/>
                </a:solidFill>
              </a:rPr>
              <a:t>continuously</a:t>
            </a:r>
            <a:r>
              <a:rPr b="1">
                <a:solidFill>
                  <a:srgbClr val="FFCC00"/>
                </a:solidFill>
              </a:rPr>
              <a:t> </a:t>
            </a:r>
            <a:r>
              <a:rPr>
                <a:solidFill>
                  <a:srgbClr val="FFCC00"/>
                </a:solidFill>
              </a:rPr>
              <a:t>create </a:t>
            </a:r>
            <a:r>
              <a:rPr b="1">
                <a:solidFill>
                  <a:srgbClr val="FFCC00"/>
                </a:solidFill>
              </a:rPr>
              <a:t>new</a:t>
            </a:r>
            <a:r>
              <a:rPr>
                <a:solidFill>
                  <a:srgbClr val="FFCC00"/>
                </a:solidFill>
              </a:rPr>
              <a:t> </a:t>
            </a:r>
            <a:r>
              <a:rPr b="1" baseline="30000">
                <a:solidFill>
                  <a:srgbClr val="FFCC00"/>
                </a:solidFill>
              </a:rPr>
              <a:t>14</a:t>
            </a:r>
            <a:r>
              <a:rPr b="1">
                <a:solidFill>
                  <a:srgbClr val="FFCC00"/>
                </a:solidFill>
              </a:rPr>
              <a:t>C</a:t>
            </a:r>
            <a:r>
              <a:rPr>
                <a:solidFill>
                  <a:srgbClr val="FFCC00"/>
                </a:solidFill>
              </a:rPr>
              <a:t>:</a:t>
            </a:r>
          </a:p>
          <a:p>
            <a:pPr>
              <a:tabLst>
                <a:tab pos="457200" algn="l"/>
                <a:tab pos="901700" algn="l"/>
                <a:tab pos="1371600" algn="l"/>
              </a:tabLst>
              <a:defRPr sz="900">
                <a:latin typeface="+mj-lt"/>
                <a:ea typeface="+mj-ea"/>
                <a:cs typeface="+mj-cs"/>
                <a:sym typeface="Arial"/>
              </a:defRPr>
            </a:pPr>
            <a:endParaRPr>
              <a:solidFill>
                <a:srgbClr val="FFCC00"/>
              </a:solidFill>
            </a:endParaRPr>
          </a:p>
          <a:p>
            <a:pPr>
              <a:tabLst>
                <a:tab pos="457200" algn="l"/>
                <a:tab pos="901700" algn="l"/>
                <a:tab pos="1371600" algn="l"/>
              </a:tabLst>
              <a:defRPr sz="1800" baseline="30000">
                <a:latin typeface="+mj-lt"/>
                <a:ea typeface="+mj-ea"/>
                <a:cs typeface="+mj-cs"/>
                <a:sym typeface="Arial"/>
              </a:defRPr>
            </a:pPr>
            <a:r>
              <a:t>		</a:t>
            </a:r>
            <a:r>
              <a:rPr b="1"/>
              <a:t>1</a:t>
            </a:r>
            <a:r>
              <a:rPr b="1" baseline="0"/>
              <a:t>n</a:t>
            </a:r>
            <a:r>
              <a:rPr baseline="0"/>
              <a:t> (neutron as a cosmic ray) + </a:t>
            </a:r>
            <a:r>
              <a:rPr b="1"/>
              <a:t>14</a:t>
            </a:r>
            <a:r>
              <a:rPr b="1" baseline="0"/>
              <a:t>N</a:t>
            </a:r>
            <a:r>
              <a:rPr baseline="0"/>
              <a:t> =&gt; </a:t>
            </a:r>
            <a:r>
              <a:rPr b="1"/>
              <a:t>14</a:t>
            </a:r>
            <a:r>
              <a:rPr b="1" baseline="0"/>
              <a:t>C</a:t>
            </a:r>
            <a:r>
              <a:rPr baseline="0"/>
              <a:t> + </a:t>
            </a:r>
            <a:r>
              <a:rPr b="1"/>
              <a:t>1</a:t>
            </a:r>
            <a:r>
              <a:rPr b="1" baseline="0"/>
              <a:t>p</a:t>
            </a:r>
            <a:r>
              <a:rPr baseline="0"/>
              <a:t> (proton)</a:t>
            </a:r>
          </a:p>
          <a:p>
            <a:pPr>
              <a:tabLst>
                <a:tab pos="457200" algn="l"/>
                <a:tab pos="901700" algn="l"/>
                <a:tab pos="1371600" algn="l"/>
              </a:tabLst>
              <a:defRPr sz="900">
                <a:latin typeface="+mj-lt"/>
                <a:ea typeface="+mj-ea"/>
                <a:cs typeface="+mj-cs"/>
                <a:sym typeface="Arial"/>
              </a:defRPr>
            </a:pPr>
            <a:endParaRPr baseline="0"/>
          </a:p>
          <a:p>
            <a:pPr>
              <a:tabLst>
                <a:tab pos="457200" algn="l"/>
                <a:tab pos="901700" algn="l"/>
                <a:tab pos="1371600" algn="l"/>
              </a:tabLst>
              <a:defRPr sz="1800">
                <a:latin typeface="+mj-lt"/>
                <a:ea typeface="+mj-ea"/>
                <a:cs typeface="+mj-cs"/>
                <a:sym typeface="Arial"/>
              </a:defRPr>
            </a:pPr>
            <a:r>
              <a:t>	This new (replacement) </a:t>
            </a:r>
            <a:r>
              <a:rPr b="1" baseline="30000"/>
              <a:t>14</a:t>
            </a:r>
            <a:r>
              <a:rPr b="1"/>
              <a:t>C</a:t>
            </a:r>
            <a:r>
              <a:t> then diffuses through the </a:t>
            </a:r>
            <a:r>
              <a:rPr b="1"/>
              <a:t>entire</a:t>
            </a:r>
            <a:r>
              <a:t> atmosphere</a:t>
            </a:r>
          </a:p>
          <a:p>
            <a:pPr>
              <a:tabLst>
                <a:tab pos="457200" algn="l"/>
                <a:tab pos="901700" algn="l"/>
                <a:tab pos="1371600" algn="l"/>
              </a:tabLst>
              <a:defRPr sz="900">
                <a:latin typeface="+mj-lt"/>
                <a:ea typeface="+mj-ea"/>
                <a:cs typeface="+mj-cs"/>
                <a:sym typeface="Arial"/>
              </a:defRPr>
            </a:pPr>
            <a:endParaRPr/>
          </a:p>
          <a:p>
            <a:pPr>
              <a:tabLst>
                <a:tab pos="457200" algn="l"/>
                <a:tab pos="901700" algn="l"/>
                <a:tab pos="1371600" algn="l"/>
              </a:tabLst>
              <a:defRPr sz="1800">
                <a:latin typeface="+mj-lt"/>
                <a:ea typeface="+mj-ea"/>
                <a:cs typeface="+mj-cs"/>
                <a:sym typeface="Arial"/>
              </a:defRPr>
            </a:pPr>
            <a:r>
              <a:t>		Thus maintaining an atmospheric </a:t>
            </a:r>
            <a:r>
              <a:rPr b="1" baseline="30000"/>
              <a:t>12</a:t>
            </a:r>
            <a:r>
              <a:rPr b="1"/>
              <a:t>C / </a:t>
            </a:r>
            <a:r>
              <a:rPr b="1" baseline="30000"/>
              <a:t>14</a:t>
            </a:r>
            <a:r>
              <a:rPr b="1"/>
              <a:t>C </a:t>
            </a:r>
            <a:r>
              <a:t>ratio of about 10</a:t>
            </a:r>
            <a:r>
              <a:rPr baseline="30000"/>
              <a:t>12</a:t>
            </a:r>
            <a:r>
              <a:t> to 1.5</a:t>
            </a:r>
          </a:p>
          <a:p>
            <a:pPr>
              <a:spcBef>
                <a:spcPts val="300"/>
              </a:spcBef>
              <a:tabLst>
                <a:tab pos="457200" algn="l"/>
                <a:tab pos="901700" algn="l"/>
                <a:tab pos="1371600" algn="l"/>
              </a:tabLst>
              <a:defRPr sz="1600">
                <a:latin typeface="+mj-lt"/>
                <a:ea typeface="+mj-ea"/>
                <a:cs typeface="+mj-cs"/>
                <a:sym typeface="Arial"/>
              </a:defRPr>
            </a:pPr>
            <a:r>
              <a:t>	</a:t>
            </a:r>
          </a:p>
          <a:p>
            <a:pPr>
              <a:tabLst>
                <a:tab pos="457200" algn="l"/>
                <a:tab pos="901700" algn="l"/>
                <a:tab pos="1371600" algn="l"/>
              </a:tabLst>
              <a:defRPr sz="1800">
                <a:solidFill>
                  <a:srgbClr val="FFCC00"/>
                </a:solidFill>
                <a:latin typeface="+mj-lt"/>
                <a:ea typeface="+mj-ea"/>
                <a:cs typeface="+mj-cs"/>
                <a:sym typeface="Arial"/>
              </a:defRPr>
            </a:pPr>
            <a:r>
              <a:t>However, most cosmic rays don't reach the ground, so C </a:t>
            </a:r>
            <a:r>
              <a:rPr b="1"/>
              <a:t>inside</a:t>
            </a:r>
            <a:r>
              <a:t> plants is </a:t>
            </a:r>
            <a:r>
              <a:rPr b="1"/>
              <a:t>not</a:t>
            </a:r>
            <a:r>
              <a:t> altered</a:t>
            </a:r>
          </a:p>
          <a:p>
            <a:pPr>
              <a:tabLst>
                <a:tab pos="457200" algn="l"/>
                <a:tab pos="901700" algn="l"/>
                <a:tab pos="1371600" algn="l"/>
              </a:tabLst>
              <a:defRPr sz="900">
                <a:latin typeface="+mj-lt"/>
                <a:ea typeface="+mj-ea"/>
                <a:cs typeface="+mj-cs"/>
                <a:sym typeface="Arial"/>
              </a:defRPr>
            </a:pPr>
            <a:endParaRPr/>
          </a:p>
          <a:p>
            <a:pPr>
              <a:tabLst>
                <a:tab pos="457200" algn="l"/>
                <a:tab pos="901700" algn="l"/>
                <a:tab pos="1371600" algn="l"/>
              </a:tabLst>
              <a:defRPr sz="1800">
                <a:latin typeface="+mj-lt"/>
                <a:ea typeface="+mj-ea"/>
                <a:cs typeface="+mj-cs"/>
                <a:sym typeface="Arial"/>
              </a:defRPr>
            </a:pPr>
            <a:r>
              <a:t>	But their incorporated </a:t>
            </a:r>
            <a:r>
              <a:rPr b="1" baseline="30000"/>
              <a:t>14</a:t>
            </a:r>
            <a:r>
              <a:rPr b="1"/>
              <a:t>C</a:t>
            </a:r>
            <a:r>
              <a:t> does continue to radioactively decay away</a:t>
            </a:r>
          </a:p>
          <a:p>
            <a:pPr>
              <a:defRPr sz="900">
                <a:latin typeface="+mj-lt"/>
                <a:ea typeface="+mj-ea"/>
                <a:cs typeface="+mj-cs"/>
                <a:sym typeface="Arial"/>
              </a:defRPr>
            </a:pPr>
            <a:endParaRPr/>
          </a:p>
          <a:p>
            <a:pPr>
              <a:defRPr sz="1800">
                <a:latin typeface="+mj-lt"/>
                <a:ea typeface="+mj-ea"/>
                <a:cs typeface="+mj-cs"/>
                <a:sym typeface="Arial"/>
              </a:defRPr>
            </a:pPr>
            <a:r>
              <a:t>	Thus:  Changing </a:t>
            </a:r>
            <a:r>
              <a:rPr b="1" baseline="30000"/>
              <a:t>12</a:t>
            </a:r>
            <a:r>
              <a:rPr b="1"/>
              <a:t>C / </a:t>
            </a:r>
            <a:r>
              <a:rPr b="1" baseline="30000"/>
              <a:t>14</a:t>
            </a:r>
            <a:r>
              <a:rPr b="1"/>
              <a:t>C ratio inside a plant =&gt; Age of that plant</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2"/>
          <p:cNvSpPr txBox="1">
            <a:spLocks noGrp="1"/>
          </p:cNvSpPr>
          <p:nvPr>
            <p:ph type="title"/>
          </p:nvPr>
        </p:nvSpPr>
        <p:spPr>
          <a:xfrm>
            <a:off x="304800" y="76200"/>
            <a:ext cx="8534400" cy="609600"/>
          </a:xfrm>
          <a:prstGeom prst="rect">
            <a:avLst/>
          </a:prstGeom>
        </p:spPr>
        <p:txBody>
          <a:bodyPr/>
          <a:lstStyle/>
          <a:p>
            <a:pPr>
              <a:defRPr sz="2200"/>
            </a:pPr>
            <a:r>
              <a:t>Source of data for last </a:t>
            </a:r>
            <a:r>
              <a:rPr i="0">
                <a:solidFill>
                  <a:srgbClr val="FFCC00"/>
                </a:solidFill>
                <a:latin typeface="Tahoma Bold"/>
                <a:ea typeface="Tahoma Bold"/>
                <a:cs typeface="Tahoma Bold"/>
                <a:sym typeface="Tahoma Bold"/>
              </a:rPr>
              <a:t>hundred thousand </a:t>
            </a:r>
            <a:r>
              <a:t>years: Glacial Cores</a:t>
            </a:r>
          </a:p>
        </p:txBody>
      </p:sp>
      <p:sp>
        <p:nvSpPr>
          <p:cNvPr id="188" name="Rectangle 3"/>
          <p:cNvSpPr txBox="1">
            <a:spLocks noGrp="1"/>
          </p:cNvSpPr>
          <p:nvPr>
            <p:ph type="body" idx="1"/>
          </p:nvPr>
        </p:nvSpPr>
        <p:spPr>
          <a:xfrm>
            <a:off x="228600" y="838200"/>
            <a:ext cx="8534400" cy="5334000"/>
          </a:xfrm>
          <a:prstGeom prst="rect">
            <a:avLst/>
          </a:prstGeom>
        </p:spPr>
        <p:txBody>
          <a:bodyPr/>
          <a:lstStyle/>
          <a:p>
            <a:pPr>
              <a:defRPr sz="1800">
                <a:latin typeface="+mj-lt"/>
                <a:ea typeface="+mj-ea"/>
                <a:cs typeface="+mj-cs"/>
                <a:sym typeface="Arial"/>
              </a:defRPr>
            </a:pPr>
            <a:r>
              <a:t>Water vapor freezes =&gt; Snow flakes =&gt; Which are compressed into ice</a:t>
            </a:r>
          </a:p>
          <a:p>
            <a:pPr>
              <a:defRPr sz="1400">
                <a:latin typeface="+mj-lt"/>
                <a:ea typeface="+mj-ea"/>
                <a:cs typeface="+mj-cs"/>
                <a:sym typeface="Arial"/>
              </a:defRPr>
            </a:pPr>
            <a:endParaRPr/>
          </a:p>
          <a:p>
            <a:pPr>
              <a:defRPr sz="1800">
                <a:latin typeface="+mj-lt"/>
                <a:ea typeface="+mj-ea"/>
                <a:cs typeface="+mj-cs"/>
                <a:sym typeface="Arial"/>
              </a:defRPr>
            </a:pPr>
            <a:r>
              <a:t>Some glaciers, such as those on Greenland, are over 100,000 years old</a:t>
            </a:r>
          </a:p>
          <a:p>
            <a:pPr>
              <a:defRPr sz="1800">
                <a:latin typeface="+mj-lt"/>
                <a:ea typeface="+mj-ea"/>
                <a:cs typeface="+mj-cs"/>
                <a:sym typeface="Arial"/>
              </a:defRPr>
            </a:pPr>
            <a:r>
              <a:t>	</a:t>
            </a:r>
          </a:p>
          <a:p>
            <a:pPr>
              <a:defRPr sz="1800">
                <a:latin typeface="+mj-lt"/>
                <a:ea typeface="+mj-ea"/>
                <a:cs typeface="+mj-cs"/>
                <a:sym typeface="Arial"/>
              </a:defRPr>
            </a:pPr>
            <a:r>
              <a:t>And cores can be (relatively) easily drilled from such ancient glaciers:</a:t>
            </a:r>
          </a:p>
        </p:txBody>
      </p:sp>
      <p:pic>
        <p:nvPicPr>
          <p:cNvPr id="189" name="Picture 5" descr="Picture 5"/>
          <p:cNvPicPr>
            <a:picLocks noChangeAspect="1"/>
          </p:cNvPicPr>
          <p:nvPr/>
        </p:nvPicPr>
        <p:blipFill>
          <a:blip r:embed="rId2"/>
          <a:stretch>
            <a:fillRect/>
          </a:stretch>
        </p:blipFill>
        <p:spPr>
          <a:xfrm>
            <a:off x="1447800" y="2743200"/>
            <a:ext cx="2343150" cy="3124200"/>
          </a:xfrm>
          <a:prstGeom prst="rect">
            <a:avLst/>
          </a:prstGeom>
          <a:ln w="12700">
            <a:miter lim="400000"/>
          </a:ln>
        </p:spPr>
      </p:pic>
      <p:sp>
        <p:nvSpPr>
          <p:cNvPr id="190" name="Rectangle 5"/>
          <p:cNvSpPr txBox="1"/>
          <p:nvPr/>
        </p:nvSpPr>
        <p:spPr>
          <a:xfrm>
            <a:off x="838200" y="5933345"/>
            <a:ext cx="3352800" cy="619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www.washington.edu/news/2014/04/11/greenland-ice-cores-show-industrial-record-of-acid-rain-success-of-u-s-clean-air-act/</a:t>
            </a:r>
          </a:p>
        </p:txBody>
      </p:sp>
      <p:sp>
        <p:nvSpPr>
          <p:cNvPr id="191" name="Rectangle 5"/>
          <p:cNvSpPr txBox="1"/>
          <p:nvPr/>
        </p:nvSpPr>
        <p:spPr>
          <a:xfrm>
            <a:off x="4724400" y="5551930"/>
            <a:ext cx="3505200" cy="544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100" i="1">
                <a:solidFill>
                  <a:schemeClr val="accent1"/>
                </a:solidFill>
                <a:effectLst>
                  <a:outerShdw blurRad="38100" dist="38100" dir="2700000" rotWithShape="0">
                    <a:srgbClr val="000000"/>
                  </a:outerShdw>
                </a:effectLst>
                <a:latin typeface="+mj-lt"/>
                <a:ea typeface="+mj-ea"/>
                <a:cs typeface="+mj-cs"/>
                <a:sym typeface="Arial"/>
              </a:defRPr>
            </a:lvl1pPr>
          </a:lstStyle>
          <a:p>
            <a:r>
              <a:t>www.colorado.edu/news/releases/2013/01/23/deep-ice-cores-show-past-greenland-warm-period-may-be-%E2%80%98road-map%E2%80%99-continued</a:t>
            </a:r>
          </a:p>
        </p:txBody>
      </p:sp>
      <p:pic>
        <p:nvPicPr>
          <p:cNvPr id="192" name="Picture 8" descr="Picture 8"/>
          <p:cNvPicPr>
            <a:picLocks noChangeAspect="1"/>
          </p:cNvPicPr>
          <p:nvPr/>
        </p:nvPicPr>
        <p:blipFill>
          <a:blip r:embed="rId3"/>
          <a:stretch>
            <a:fillRect/>
          </a:stretch>
        </p:blipFill>
        <p:spPr>
          <a:xfrm>
            <a:off x="4787900" y="2946400"/>
            <a:ext cx="3289300" cy="24638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2"/>
          <p:cNvSpPr txBox="1">
            <a:spLocks noGrp="1"/>
          </p:cNvSpPr>
          <p:nvPr>
            <p:ph type="title"/>
          </p:nvPr>
        </p:nvSpPr>
        <p:spPr>
          <a:xfrm>
            <a:off x="304800" y="76200"/>
            <a:ext cx="8534400" cy="609600"/>
          </a:xfrm>
          <a:prstGeom prst="rect">
            <a:avLst/>
          </a:prstGeom>
        </p:spPr>
        <p:txBody>
          <a:bodyPr/>
          <a:lstStyle>
            <a:lvl1pPr>
              <a:defRPr sz="2400"/>
            </a:lvl1pPr>
          </a:lstStyle>
          <a:p>
            <a:r>
              <a:t>Information extractable from such glacial cores:</a:t>
            </a:r>
          </a:p>
        </p:txBody>
      </p:sp>
      <p:sp>
        <p:nvSpPr>
          <p:cNvPr id="195" name="Rectangle 3"/>
          <p:cNvSpPr txBox="1">
            <a:spLocks noGrp="1"/>
          </p:cNvSpPr>
          <p:nvPr>
            <p:ph type="body" idx="1"/>
          </p:nvPr>
        </p:nvSpPr>
        <p:spPr>
          <a:xfrm>
            <a:off x="152400" y="838200"/>
            <a:ext cx="8991600" cy="5761871"/>
          </a:xfrm>
          <a:prstGeom prst="rect">
            <a:avLst/>
          </a:prstGeom>
        </p:spPr>
        <p:txBody>
          <a:bodyPr/>
          <a:lstStyle/>
          <a:p>
            <a:pPr>
              <a:defRPr sz="1800">
                <a:latin typeface="+mj-lt"/>
                <a:ea typeface="+mj-ea"/>
                <a:cs typeface="+mj-cs"/>
                <a:sym typeface="Arial"/>
              </a:defRPr>
            </a:pPr>
            <a:r>
              <a:t>Snowfall has annual variations including cycles in snowflake size and compaction</a:t>
            </a:r>
          </a:p>
          <a:p>
            <a:pPr>
              <a:defRPr sz="1400">
                <a:latin typeface="+mj-lt"/>
                <a:ea typeface="+mj-ea"/>
                <a:cs typeface="+mj-cs"/>
                <a:sym typeface="Arial"/>
              </a:defRPr>
            </a:pPr>
            <a:endParaRPr/>
          </a:p>
          <a:p>
            <a:pPr>
              <a:defRPr sz="1800">
                <a:latin typeface="+mj-lt"/>
                <a:ea typeface="+mj-ea"/>
                <a:cs typeface="+mj-cs"/>
                <a:sym typeface="Arial"/>
              </a:defRPr>
            </a:pPr>
            <a:r>
              <a:t>Which can sometimes be seen in the detailed structure of ice cores:</a:t>
            </a:r>
          </a:p>
          <a:p>
            <a:pPr>
              <a:defRPr sz="1800">
                <a:latin typeface="+mj-lt"/>
                <a:ea typeface="+mj-ea"/>
                <a:cs typeface="+mj-cs"/>
                <a:sym typeface="Arial"/>
              </a:defRPr>
            </a:pPr>
            <a:endParaRPr/>
          </a:p>
          <a:p>
            <a:pPr>
              <a:defRPr sz="1800">
                <a:latin typeface="+mj-lt"/>
                <a:ea typeface="+mj-ea"/>
                <a:cs typeface="+mj-cs"/>
                <a:sym typeface="Arial"/>
              </a:defRPr>
            </a:pPr>
            <a:r>
              <a:t>				Thicker / broader annual bands </a:t>
            </a:r>
          </a:p>
          <a:p>
            <a:pPr>
              <a:defRPr sz="1000">
                <a:latin typeface="+mj-lt"/>
                <a:ea typeface="+mj-ea"/>
                <a:cs typeface="+mj-cs"/>
                <a:sym typeface="Arial"/>
              </a:defRPr>
            </a:pPr>
            <a:endParaRPr/>
          </a:p>
          <a:p>
            <a:pPr>
              <a:defRPr sz="1800">
                <a:latin typeface="+mj-lt"/>
                <a:ea typeface="+mj-ea"/>
                <a:cs typeface="+mj-cs"/>
                <a:sym typeface="Arial"/>
              </a:defRPr>
            </a:pPr>
            <a:r>
              <a:t>				indicate higher annual snow fall </a:t>
            </a:r>
          </a:p>
          <a:p>
            <a:pPr>
              <a:defRPr sz="1000">
                <a:latin typeface="+mj-lt"/>
                <a:ea typeface="+mj-ea"/>
                <a:cs typeface="+mj-cs"/>
                <a:sym typeface="Arial"/>
              </a:defRPr>
            </a:pPr>
            <a:endParaRPr/>
          </a:p>
          <a:p>
            <a:pPr>
              <a:defRPr sz="1800">
                <a:latin typeface="+mj-lt"/>
                <a:ea typeface="+mj-ea"/>
                <a:cs typeface="+mj-cs"/>
                <a:sym typeface="Arial"/>
              </a:defRPr>
            </a:pPr>
            <a:r>
              <a:t>				Suggesting colder surface temperatures</a:t>
            </a:r>
          </a:p>
          <a:p>
            <a:pPr>
              <a:defRPr sz="1000">
                <a:latin typeface="+mj-lt"/>
                <a:ea typeface="+mj-ea"/>
                <a:cs typeface="+mj-cs"/>
                <a:sym typeface="Arial"/>
              </a:defRPr>
            </a:pPr>
            <a:endParaRPr/>
          </a:p>
          <a:p>
            <a:pPr>
              <a:defRPr sz="1800">
                <a:latin typeface="+mj-lt"/>
                <a:ea typeface="+mj-ea"/>
                <a:cs typeface="+mj-cs"/>
                <a:sym typeface="Arial"/>
              </a:defRPr>
            </a:pPr>
            <a:r>
              <a:t>				(OR more moisture from warmer local seas?)</a:t>
            </a:r>
          </a:p>
          <a:p>
            <a:pPr>
              <a:defRPr sz="1800">
                <a:latin typeface="+mj-lt"/>
                <a:ea typeface="+mj-ea"/>
                <a:cs typeface="+mj-cs"/>
                <a:sym typeface="Arial"/>
              </a:defRPr>
            </a:pPr>
            <a:endParaRPr/>
          </a:p>
          <a:p>
            <a:pPr>
              <a:defRPr sz="1000">
                <a:latin typeface="+mj-lt"/>
                <a:ea typeface="+mj-ea"/>
                <a:cs typeface="+mj-cs"/>
                <a:sym typeface="Arial"/>
              </a:defRPr>
            </a:pPr>
            <a:endParaRPr/>
          </a:p>
          <a:p>
            <a:pPr>
              <a:defRPr sz="1800">
                <a:latin typeface="+mj-lt"/>
                <a:ea typeface="+mj-ea"/>
                <a:cs typeface="+mj-cs"/>
                <a:sym typeface="Arial"/>
              </a:defRPr>
            </a:pPr>
            <a:r>
              <a:t>Whiter bands also (correctly) suggest that </a:t>
            </a:r>
            <a:r>
              <a:rPr b="1">
                <a:solidFill>
                  <a:srgbClr val="FFCC00"/>
                </a:solidFill>
              </a:rPr>
              <a:t>gas has been trapped </a:t>
            </a:r>
            <a:r>
              <a:t>in the cores</a:t>
            </a:r>
          </a:p>
          <a:p>
            <a:pPr>
              <a:defRPr sz="1000">
                <a:latin typeface="+mj-lt"/>
                <a:ea typeface="+mj-ea"/>
                <a:cs typeface="+mj-cs"/>
                <a:sym typeface="Arial"/>
              </a:defRPr>
            </a:pPr>
            <a:endParaRPr/>
          </a:p>
          <a:p>
            <a:pPr>
              <a:defRPr sz="1800">
                <a:latin typeface="+mj-lt"/>
                <a:ea typeface="+mj-ea"/>
                <a:cs typeface="+mj-cs"/>
                <a:sym typeface="Arial"/>
              </a:defRPr>
            </a:pPr>
            <a:r>
              <a:t>	I.E., not all of the air between snowflakes escaped as it compacted into ice</a:t>
            </a:r>
          </a:p>
          <a:p>
            <a:pPr>
              <a:defRPr sz="1800">
                <a:latin typeface="+mj-lt"/>
                <a:ea typeface="+mj-ea"/>
                <a:cs typeface="+mj-cs"/>
                <a:sym typeface="Arial"/>
              </a:defRPr>
            </a:pPr>
            <a:endParaRPr/>
          </a:p>
          <a:p>
            <a:pPr>
              <a:defRPr sz="1800">
                <a:latin typeface="+mj-lt"/>
                <a:ea typeface="+mj-ea"/>
                <a:cs typeface="+mj-cs"/>
                <a:sym typeface="Arial"/>
              </a:defRPr>
            </a:pPr>
            <a:r>
              <a:t>By cutting out thin slices and melting in vacuum (or under controlled inert gas)</a:t>
            </a:r>
          </a:p>
          <a:p>
            <a:pPr>
              <a:defRPr sz="900">
                <a:latin typeface="+mj-lt"/>
                <a:ea typeface="+mj-ea"/>
                <a:cs typeface="+mj-cs"/>
                <a:sym typeface="Arial"/>
              </a:defRPr>
            </a:pPr>
            <a:endParaRPr/>
          </a:p>
          <a:p>
            <a:pPr>
              <a:defRPr sz="1800">
                <a:latin typeface="+mj-lt"/>
                <a:ea typeface="+mj-ea"/>
                <a:cs typeface="+mj-cs"/>
                <a:sym typeface="Arial"/>
              </a:defRPr>
            </a:pPr>
            <a:r>
              <a:t>	These trapped bubbles of ancient atmospheres can be reclaimed</a:t>
            </a:r>
          </a:p>
        </p:txBody>
      </p:sp>
      <p:sp>
        <p:nvSpPr>
          <p:cNvPr id="196" name="Rectangle 5"/>
          <p:cNvSpPr txBox="1"/>
          <p:nvPr/>
        </p:nvSpPr>
        <p:spPr>
          <a:xfrm>
            <a:off x="152400" y="3967605"/>
            <a:ext cx="3886200" cy="239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100" i="1">
                <a:solidFill>
                  <a:schemeClr val="accent1"/>
                </a:solidFill>
                <a:effectLst>
                  <a:outerShdw blurRad="38100" dist="38100" dir="2700000" rotWithShape="0">
                    <a:srgbClr val="000000"/>
                  </a:outerShdw>
                </a:effectLst>
                <a:latin typeface="+mj-lt"/>
                <a:ea typeface="+mj-ea"/>
                <a:cs typeface="+mj-cs"/>
                <a:sym typeface="Arial"/>
              </a:defRPr>
            </a:lvl1pPr>
          </a:lstStyle>
          <a:p>
            <a:r>
              <a:t>www.methanenet.org/news/clathrate-gun-shot-down</a:t>
            </a:r>
          </a:p>
        </p:txBody>
      </p:sp>
      <p:pic>
        <p:nvPicPr>
          <p:cNvPr id="197" name="Picture 9" descr="Picture 9"/>
          <p:cNvPicPr>
            <a:picLocks noChangeAspect="1"/>
          </p:cNvPicPr>
          <p:nvPr/>
        </p:nvPicPr>
        <p:blipFill>
          <a:blip r:embed="rId2"/>
          <a:stretch>
            <a:fillRect/>
          </a:stretch>
        </p:blipFill>
        <p:spPr>
          <a:xfrm>
            <a:off x="990600" y="1905000"/>
            <a:ext cx="2057400" cy="2057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2"/>
          <p:cNvSpPr txBox="1">
            <a:spLocks noGrp="1"/>
          </p:cNvSpPr>
          <p:nvPr>
            <p:ph type="title"/>
          </p:nvPr>
        </p:nvSpPr>
        <p:spPr>
          <a:xfrm>
            <a:off x="304800" y="76200"/>
            <a:ext cx="8534400" cy="609600"/>
          </a:xfrm>
          <a:prstGeom prst="rect">
            <a:avLst/>
          </a:prstGeom>
        </p:spPr>
        <p:txBody>
          <a:bodyPr/>
          <a:lstStyle>
            <a:lvl1pPr>
              <a:defRPr sz="2400"/>
            </a:lvl1pPr>
          </a:lstStyle>
          <a:p>
            <a:r>
              <a:t>More subtly:</a:t>
            </a:r>
          </a:p>
        </p:txBody>
      </p:sp>
      <p:sp>
        <p:nvSpPr>
          <p:cNvPr id="200" name="Rectangle 3"/>
          <p:cNvSpPr txBox="1">
            <a:spLocks noGrp="1"/>
          </p:cNvSpPr>
          <p:nvPr>
            <p:ph type="body" idx="1"/>
          </p:nvPr>
        </p:nvSpPr>
        <p:spPr>
          <a:xfrm>
            <a:off x="228600" y="838200"/>
            <a:ext cx="8915400" cy="6019800"/>
          </a:xfrm>
          <a:prstGeom prst="rect">
            <a:avLst/>
          </a:prstGeom>
        </p:spPr>
        <p:txBody>
          <a:bodyPr/>
          <a:lstStyle/>
          <a:p>
            <a:pPr>
              <a:defRPr sz="1800" b="1">
                <a:solidFill>
                  <a:srgbClr val="FFCC00"/>
                </a:solidFill>
                <a:latin typeface="+mj-lt"/>
                <a:ea typeface="+mj-ea"/>
                <a:cs typeface="+mj-cs"/>
                <a:sym typeface="Arial"/>
              </a:defRPr>
            </a:pPr>
            <a:r>
              <a:t>Plant pollens</a:t>
            </a:r>
            <a:r>
              <a:rPr b="0"/>
              <a:t> </a:t>
            </a:r>
            <a:r>
              <a:rPr b="0">
                <a:solidFill>
                  <a:srgbClr val="FFFFFF"/>
                </a:solidFill>
              </a:rPr>
              <a:t>can blow over long distances</a:t>
            </a:r>
          </a:p>
          <a:p>
            <a:pPr>
              <a:defRPr sz="1000">
                <a:latin typeface="+mj-lt"/>
                <a:ea typeface="+mj-ea"/>
                <a:cs typeface="+mj-cs"/>
                <a:sym typeface="Arial"/>
              </a:defRPr>
            </a:pPr>
            <a:endParaRPr b="0">
              <a:solidFill>
                <a:srgbClr val="FFFFFF"/>
              </a:solidFill>
            </a:endParaRPr>
          </a:p>
          <a:p>
            <a:pPr>
              <a:defRPr sz="1800">
                <a:latin typeface="+mj-lt"/>
                <a:ea typeface="+mj-ea"/>
                <a:cs typeface="+mj-cs"/>
                <a:sym typeface="Arial"/>
              </a:defRPr>
            </a:pPr>
            <a:r>
              <a:t>	To eventually fall upon the surfaces of such glaciers</a:t>
            </a:r>
          </a:p>
          <a:p>
            <a:pPr>
              <a:defRPr sz="900">
                <a:latin typeface="+mj-lt"/>
                <a:ea typeface="+mj-ea"/>
                <a:cs typeface="+mj-cs"/>
                <a:sym typeface="Arial"/>
              </a:defRPr>
            </a:pPr>
            <a:endParaRPr/>
          </a:p>
          <a:p>
            <a:pPr>
              <a:defRPr sz="1800">
                <a:latin typeface="+mj-lt"/>
                <a:ea typeface="+mj-ea"/>
                <a:cs typeface="+mj-cs"/>
                <a:sym typeface="Arial"/>
              </a:defRPr>
            </a:pPr>
            <a:r>
              <a:t>	Where they can not only provide another seasonal marker</a:t>
            </a:r>
          </a:p>
          <a:p>
            <a:pPr>
              <a:defRPr sz="1000">
                <a:latin typeface="+mj-lt"/>
                <a:ea typeface="+mj-ea"/>
                <a:cs typeface="+mj-cs"/>
                <a:sym typeface="Arial"/>
              </a:defRPr>
            </a:pPr>
            <a:endParaRPr/>
          </a:p>
          <a:p>
            <a:pPr>
              <a:defRPr sz="1800">
                <a:latin typeface="+mj-lt"/>
                <a:ea typeface="+mj-ea"/>
                <a:cs typeface="+mj-cs"/>
                <a:sym typeface="Arial"/>
              </a:defRPr>
            </a:pPr>
            <a:r>
              <a:t>	But, by identifying the plant responsible and its preferred habitat,</a:t>
            </a:r>
          </a:p>
          <a:p>
            <a:pPr>
              <a:defRPr sz="800">
                <a:latin typeface="+mj-lt"/>
                <a:ea typeface="+mj-ea"/>
                <a:cs typeface="+mj-cs"/>
                <a:sym typeface="Arial"/>
              </a:defRPr>
            </a:pPr>
            <a:endParaRPr/>
          </a:p>
          <a:p>
            <a:pPr>
              <a:defRPr sz="1800">
                <a:latin typeface="+mj-lt"/>
                <a:ea typeface="+mj-ea"/>
                <a:cs typeface="+mj-cs"/>
                <a:sym typeface="Arial"/>
              </a:defRPr>
            </a:pPr>
            <a:r>
              <a:t>		they can also indicate climates in surrounding regions</a:t>
            </a:r>
          </a:p>
          <a:p>
            <a:pPr>
              <a:defRPr sz="1800">
                <a:latin typeface="+mj-lt"/>
                <a:ea typeface="+mj-ea"/>
                <a:cs typeface="+mj-cs"/>
                <a:sym typeface="Arial"/>
              </a:defRPr>
            </a:pPr>
            <a:endParaRPr/>
          </a:p>
          <a:p>
            <a:pPr>
              <a:defRPr sz="1800" b="1">
                <a:solidFill>
                  <a:srgbClr val="FFCC00"/>
                </a:solidFill>
                <a:latin typeface="+mj-lt"/>
                <a:ea typeface="+mj-ea"/>
                <a:cs typeface="+mj-cs"/>
                <a:sym typeface="Arial"/>
              </a:defRPr>
            </a:pPr>
            <a:r>
              <a:t>Volcanic dust </a:t>
            </a:r>
            <a:r>
              <a:rPr b="0">
                <a:solidFill>
                  <a:srgbClr val="FFFFFF"/>
                </a:solidFill>
              </a:rPr>
              <a:t>can circle the world – and then get similarly trapped in glaciers</a:t>
            </a:r>
          </a:p>
          <a:p>
            <a:pPr>
              <a:defRPr sz="1000">
                <a:latin typeface="+mj-lt"/>
                <a:ea typeface="+mj-ea"/>
                <a:cs typeface="+mj-cs"/>
                <a:sym typeface="Arial"/>
              </a:defRPr>
            </a:pPr>
            <a:endParaRPr b="0">
              <a:solidFill>
                <a:srgbClr val="FFFFFF"/>
              </a:solidFill>
            </a:endParaRPr>
          </a:p>
          <a:p>
            <a:pPr>
              <a:defRPr sz="1800">
                <a:latin typeface="+mj-lt"/>
                <a:ea typeface="+mj-ea"/>
                <a:cs typeface="+mj-cs"/>
                <a:sym typeface="Arial"/>
              </a:defRPr>
            </a:pPr>
            <a:r>
              <a:t>	Offering opportunity to correlate </a:t>
            </a:r>
            <a:r>
              <a:rPr b="1"/>
              <a:t>atmospheric opacity </a:t>
            </a:r>
            <a:r>
              <a:t>with climate</a:t>
            </a:r>
          </a:p>
          <a:p>
            <a:pPr>
              <a:defRPr sz="1800">
                <a:latin typeface="+mj-lt"/>
                <a:ea typeface="+mj-ea"/>
                <a:cs typeface="+mj-cs"/>
                <a:sym typeface="Arial"/>
              </a:defRPr>
            </a:pPr>
            <a:endParaRPr/>
          </a:p>
          <a:p>
            <a:pPr>
              <a:defRPr sz="1800" b="1">
                <a:solidFill>
                  <a:srgbClr val="FFCC00"/>
                </a:solidFill>
                <a:latin typeface="+mj-lt"/>
                <a:ea typeface="+mj-ea"/>
                <a:cs typeface="+mj-cs"/>
                <a:sym typeface="Arial"/>
              </a:defRPr>
            </a:pPr>
            <a:r>
              <a:t>Oxygen has two atomic isotopes</a:t>
            </a:r>
            <a:r>
              <a:rPr b="0">
                <a:solidFill>
                  <a:srgbClr val="FFFFFF"/>
                </a:solidFill>
              </a:rPr>
              <a:t>, </a:t>
            </a:r>
            <a:r>
              <a:rPr baseline="30000">
                <a:solidFill>
                  <a:srgbClr val="FFFFFF"/>
                </a:solidFill>
              </a:rPr>
              <a:t>16</a:t>
            </a:r>
            <a:r>
              <a:rPr>
                <a:solidFill>
                  <a:srgbClr val="FFFFFF"/>
                </a:solidFill>
              </a:rPr>
              <a:t>O</a:t>
            </a:r>
            <a:r>
              <a:rPr b="0">
                <a:solidFill>
                  <a:srgbClr val="FFFFFF"/>
                </a:solidFill>
              </a:rPr>
              <a:t> and </a:t>
            </a:r>
            <a:r>
              <a:rPr baseline="30000">
                <a:solidFill>
                  <a:srgbClr val="FFFFFF"/>
                </a:solidFill>
              </a:rPr>
              <a:t>18</a:t>
            </a:r>
            <a:r>
              <a:rPr>
                <a:solidFill>
                  <a:srgbClr val="FFFFFF"/>
                </a:solidFill>
              </a:rPr>
              <a:t>O</a:t>
            </a:r>
            <a:r>
              <a:rPr b="0">
                <a:solidFill>
                  <a:srgbClr val="FFFFFF"/>
                </a:solidFill>
              </a:rPr>
              <a:t>, so seawater has two masses</a:t>
            </a:r>
          </a:p>
          <a:p>
            <a:pPr>
              <a:defRPr sz="1000">
                <a:latin typeface="+mj-lt"/>
                <a:ea typeface="+mj-ea"/>
                <a:cs typeface="+mj-cs"/>
                <a:sym typeface="Arial"/>
              </a:defRPr>
            </a:pPr>
            <a:endParaRPr b="0">
              <a:solidFill>
                <a:srgbClr val="FFFFFF"/>
              </a:solidFill>
            </a:endParaRPr>
          </a:p>
          <a:p>
            <a:pPr>
              <a:defRPr sz="1800">
                <a:latin typeface="+mj-lt"/>
                <a:ea typeface="+mj-ea"/>
                <a:cs typeface="+mj-cs"/>
                <a:sym typeface="Arial"/>
              </a:defRPr>
            </a:pPr>
            <a:r>
              <a:t>	Relative evaporation of lighter vs. heavier water changes with temperature</a:t>
            </a:r>
          </a:p>
          <a:p>
            <a:pPr>
              <a:defRPr sz="1100">
                <a:latin typeface="+mj-lt"/>
                <a:ea typeface="+mj-ea"/>
                <a:cs typeface="+mj-cs"/>
                <a:sym typeface="Arial"/>
              </a:defRPr>
            </a:pPr>
            <a:endParaRPr/>
          </a:p>
          <a:p>
            <a:pPr>
              <a:defRPr sz="1800">
                <a:latin typeface="+mj-lt"/>
                <a:ea typeface="+mj-ea"/>
                <a:cs typeface="+mj-cs"/>
                <a:sym typeface="Arial"/>
              </a:defRPr>
            </a:pPr>
            <a:r>
              <a:t>	So ratio in glacier hints at the nearby </a:t>
            </a:r>
            <a:r>
              <a:rPr b="1">
                <a:solidFill>
                  <a:srgbClr val="FFCC00"/>
                </a:solidFill>
              </a:rPr>
              <a:t>ocean surface temperature</a:t>
            </a:r>
          </a:p>
          <a:p>
            <a:pPr>
              <a:defRPr sz="1000" b="1">
                <a:latin typeface="+mj-lt"/>
                <a:ea typeface="+mj-ea"/>
                <a:cs typeface="+mj-cs"/>
                <a:sym typeface="Arial"/>
              </a:defRPr>
            </a:pPr>
            <a:endParaRPr b="1">
              <a:solidFill>
                <a:srgbClr val="FFCC00"/>
              </a:solidFill>
            </a:endParaRPr>
          </a:p>
          <a:p>
            <a:pPr>
              <a:defRPr sz="1800">
                <a:latin typeface="+mj-lt"/>
                <a:ea typeface="+mj-ea"/>
                <a:cs typeface="+mj-cs"/>
                <a:sym typeface="Arial"/>
              </a:defRPr>
            </a:pPr>
            <a:r>
              <a:t>		"Hints" because factors such as salinity</a:t>
            </a:r>
            <a:r>
              <a:rPr b="1"/>
              <a:t> also </a:t>
            </a:r>
            <a:r>
              <a:t>affect evaporation</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126" name="Rectangle 2"/>
          <p:cNvSpPr txBox="1">
            <a:spLocks noGrp="1"/>
          </p:cNvSpPr>
          <p:nvPr>
            <p:ph type="title"/>
          </p:nvPr>
        </p:nvSpPr>
        <p:spPr>
          <a:xfrm>
            <a:off x="304800" y="76200"/>
            <a:ext cx="8534400" cy="533400"/>
          </a:xfrm>
          <a:prstGeom prst="rect">
            <a:avLst/>
          </a:prstGeom>
        </p:spPr>
        <p:txBody>
          <a:bodyPr/>
          <a:lstStyle>
            <a:lvl1pPr>
              <a:defRPr sz="2400"/>
            </a:lvl1pPr>
          </a:lstStyle>
          <a:p>
            <a:r>
              <a:t>Climatology and Climate Change</a:t>
            </a:r>
          </a:p>
        </p:txBody>
      </p:sp>
      <p:sp>
        <p:nvSpPr>
          <p:cNvPr id="127" name="Rectangle 3"/>
          <p:cNvSpPr txBox="1">
            <a:spLocks noGrp="1"/>
          </p:cNvSpPr>
          <p:nvPr>
            <p:ph type="body" idx="1"/>
          </p:nvPr>
        </p:nvSpPr>
        <p:spPr>
          <a:xfrm>
            <a:off x="228600" y="762000"/>
            <a:ext cx="8915400" cy="5334000"/>
          </a:xfrm>
          <a:prstGeom prst="rect">
            <a:avLst/>
          </a:prstGeom>
        </p:spPr>
        <p:txBody>
          <a:bodyPr/>
          <a:lstStyle/>
          <a:p>
            <a:pPr defTabSz="868680">
              <a:defRPr sz="1710">
                <a:effectLst>
                  <a:outerShdw blurRad="36195" dist="36195" dir="2700000" rotWithShape="0">
                    <a:srgbClr val="000000"/>
                  </a:outerShdw>
                </a:effectLst>
                <a:latin typeface="+mj-lt"/>
                <a:ea typeface="+mj-ea"/>
                <a:cs typeface="+mj-cs"/>
                <a:sym typeface="Arial"/>
              </a:defRPr>
            </a:pPr>
            <a:r>
              <a:t>At least in the US, climate change is </a:t>
            </a:r>
            <a:r>
              <a:rPr b="1"/>
              <a:t>extremely</a:t>
            </a:r>
            <a:r>
              <a:t> controversial</a:t>
            </a:r>
          </a:p>
          <a:p>
            <a:pPr defTabSz="868680">
              <a:defRPr sz="1520">
                <a:effectLst>
                  <a:outerShdw blurRad="36195" dist="36195" dir="2700000" rotWithShape="0">
                    <a:srgbClr val="000000"/>
                  </a:outerShdw>
                </a:effectLst>
                <a:latin typeface="+mj-lt"/>
                <a:ea typeface="+mj-ea"/>
                <a:cs typeface="+mj-cs"/>
                <a:sym typeface="Arial"/>
              </a:defRPr>
            </a:pPr>
            <a:endParaRPr/>
          </a:p>
          <a:p>
            <a:pPr defTabSz="868680">
              <a:defRPr sz="1710">
                <a:effectLst>
                  <a:outerShdw blurRad="36195" dist="36195" dir="2700000" rotWithShape="0">
                    <a:srgbClr val="000000"/>
                  </a:outerShdw>
                </a:effectLst>
                <a:latin typeface="+mj-lt"/>
                <a:ea typeface="+mj-ea"/>
                <a:cs typeface="+mj-cs"/>
                <a:sym typeface="Arial"/>
              </a:defRPr>
            </a:pPr>
            <a:r>
              <a:t>So rather than just adding to the high ambient noise level</a:t>
            </a:r>
          </a:p>
          <a:p>
            <a:pPr defTabSz="868680">
              <a:defRPr sz="475">
                <a:effectLst>
                  <a:outerShdw blurRad="36195" dist="36195" dir="2700000" rotWithShape="0">
                    <a:srgbClr val="000000"/>
                  </a:outerShdw>
                </a:effectLst>
                <a:latin typeface="+mj-lt"/>
                <a:ea typeface="+mj-ea"/>
                <a:cs typeface="+mj-cs"/>
                <a:sym typeface="Arial"/>
              </a:defRPr>
            </a:pPr>
            <a:endParaRPr/>
          </a:p>
          <a:p>
            <a:pPr algn="r" defTabSz="868680">
              <a:defRPr sz="1710">
                <a:effectLst>
                  <a:outerShdw blurRad="36195" dist="36195" dir="2700000" rotWithShape="0">
                    <a:srgbClr val="000000"/>
                  </a:outerShdw>
                </a:effectLst>
                <a:latin typeface="+mj-lt"/>
                <a:ea typeface="+mj-ea"/>
                <a:cs typeface="+mj-cs"/>
                <a:sym typeface="Arial"/>
              </a:defRPr>
            </a:pPr>
            <a:r>
              <a:t>I am going to share my own personal exploration of this subject</a:t>
            </a:r>
          </a:p>
          <a:p>
            <a:pPr defTabSz="868680">
              <a:defRPr sz="1520">
                <a:effectLst>
                  <a:outerShdw blurRad="36195" dist="36195" dir="2700000" rotWithShape="0">
                    <a:srgbClr val="000000"/>
                  </a:outerShdw>
                </a:effectLst>
                <a:latin typeface="+mj-lt"/>
                <a:ea typeface="+mj-ea"/>
                <a:cs typeface="+mj-cs"/>
                <a:sym typeface="Arial"/>
              </a:defRPr>
            </a:pPr>
            <a:endParaRPr/>
          </a:p>
          <a:p>
            <a:pPr defTabSz="868680">
              <a:defRPr sz="1710">
                <a:effectLst>
                  <a:outerShdw blurRad="36195" dist="36195" dir="2700000" rotWithShape="0">
                    <a:srgbClr val="000000"/>
                  </a:outerShdw>
                </a:effectLst>
                <a:latin typeface="+mj-lt"/>
                <a:ea typeface="+mj-ea"/>
                <a:cs typeface="+mj-cs"/>
                <a:sym typeface="Arial"/>
              </a:defRPr>
            </a:pPr>
            <a:r>
              <a:t>Which began by learning how NOT to judge climate change</a:t>
            </a:r>
          </a:p>
          <a:p>
            <a:pPr defTabSz="868680">
              <a:defRPr sz="1520">
                <a:effectLst>
                  <a:outerShdw blurRad="36195" dist="36195" dir="2700000" rotWithShape="0">
                    <a:srgbClr val="000000"/>
                  </a:outerShdw>
                </a:effectLst>
                <a:latin typeface="+mj-lt"/>
                <a:ea typeface="+mj-ea"/>
                <a:cs typeface="+mj-cs"/>
                <a:sym typeface="Arial"/>
              </a:defRPr>
            </a:pPr>
            <a:endParaRPr/>
          </a:p>
          <a:p>
            <a:pPr defTabSz="868680">
              <a:defRPr sz="1710">
                <a:effectLst>
                  <a:outerShdw blurRad="36195" dist="36195" dir="2700000" rotWithShape="0">
                    <a:srgbClr val="000000"/>
                  </a:outerShdw>
                </a:effectLst>
                <a:latin typeface="+mj-lt"/>
                <a:ea typeface="+mj-ea"/>
                <a:cs typeface="+mj-cs"/>
                <a:sym typeface="Arial"/>
              </a:defRPr>
            </a:pPr>
            <a:r>
              <a:t>And then progressed to "Paleoclimatology" &amp; its tools</a:t>
            </a:r>
          </a:p>
          <a:p>
            <a:pPr defTabSz="868680">
              <a:defRPr sz="760">
                <a:effectLst>
                  <a:outerShdw blurRad="36195" dist="36195" dir="2700000" rotWithShape="0">
                    <a:srgbClr val="000000"/>
                  </a:outerShdw>
                </a:effectLst>
                <a:latin typeface="+mj-lt"/>
                <a:ea typeface="+mj-ea"/>
                <a:cs typeface="+mj-cs"/>
                <a:sym typeface="Arial"/>
              </a:defRPr>
            </a:pPr>
            <a:endParaRPr/>
          </a:p>
          <a:p>
            <a:pPr defTabSz="868680">
              <a:defRPr sz="1710">
                <a:effectLst>
                  <a:outerShdw blurRad="36195" dist="36195" dir="2700000" rotWithShape="0">
                    <a:srgbClr val="000000"/>
                  </a:outerShdw>
                </a:effectLst>
                <a:latin typeface="+mj-lt"/>
                <a:ea typeface="+mj-ea"/>
                <a:cs typeface="+mj-cs"/>
                <a:sym typeface="Arial"/>
              </a:defRPr>
            </a:pPr>
            <a:r>
              <a:t>	Which yield more complete data on atmospheric gases and temperature</a:t>
            </a:r>
          </a:p>
          <a:p>
            <a:pPr defTabSz="868680">
              <a:defRPr sz="1520">
                <a:effectLst>
                  <a:outerShdw blurRad="36195" dist="36195" dir="2700000" rotWithShape="0">
                    <a:srgbClr val="000000"/>
                  </a:outerShdw>
                </a:effectLst>
                <a:latin typeface="+mj-lt"/>
                <a:ea typeface="+mj-ea"/>
                <a:cs typeface="+mj-cs"/>
                <a:sym typeface="Arial"/>
              </a:defRPr>
            </a:pPr>
            <a:endParaRPr/>
          </a:p>
          <a:p>
            <a:pPr defTabSz="868680">
              <a:defRPr sz="1710">
                <a:effectLst>
                  <a:outerShdw blurRad="36195" dist="36195" dir="2700000" rotWithShape="0">
                    <a:srgbClr val="000000"/>
                  </a:outerShdw>
                </a:effectLst>
                <a:latin typeface="+mj-lt"/>
                <a:ea typeface="+mj-ea"/>
                <a:cs typeface="+mj-cs"/>
                <a:sym typeface="Arial"/>
              </a:defRPr>
            </a:pPr>
            <a:r>
              <a:t>To the elements (and difficulties) of climate forecasting</a:t>
            </a:r>
          </a:p>
          <a:p>
            <a:pPr defTabSz="868680">
              <a:defRPr sz="1520">
                <a:effectLst>
                  <a:outerShdw blurRad="36195" dist="36195" dir="2700000" rotWithShape="0">
                    <a:srgbClr val="000000"/>
                  </a:outerShdw>
                </a:effectLst>
                <a:latin typeface="+mj-lt"/>
                <a:ea typeface="+mj-ea"/>
                <a:cs typeface="+mj-cs"/>
                <a:sym typeface="Arial"/>
              </a:defRPr>
            </a:pPr>
            <a:endParaRPr/>
          </a:p>
          <a:p>
            <a:pPr defTabSz="868680">
              <a:defRPr sz="1710">
                <a:effectLst>
                  <a:outerShdw blurRad="36195" dist="36195" dir="2700000" rotWithShape="0">
                    <a:srgbClr val="000000"/>
                  </a:outerShdw>
                </a:effectLst>
                <a:latin typeface="+mj-lt"/>
                <a:ea typeface="+mj-ea"/>
                <a:cs typeface="+mj-cs"/>
                <a:sym typeface="Arial"/>
              </a:defRPr>
            </a:pPr>
            <a:r>
              <a:t>Which took me (as described in the following note set) to the topics of:</a:t>
            </a:r>
          </a:p>
          <a:p>
            <a:pPr defTabSz="868680">
              <a:defRPr sz="1045">
                <a:effectLst>
                  <a:outerShdw blurRad="36195" dist="36195" dir="2700000" rotWithShape="0">
                    <a:srgbClr val="000000"/>
                  </a:outerShdw>
                </a:effectLst>
                <a:latin typeface="+mj-lt"/>
                <a:ea typeface="+mj-ea"/>
                <a:cs typeface="+mj-cs"/>
                <a:sym typeface="Arial"/>
              </a:defRPr>
            </a:pPr>
            <a:endParaRPr/>
          </a:p>
          <a:p>
            <a:pPr defTabSz="868680">
              <a:defRPr sz="1710">
                <a:effectLst>
                  <a:outerShdw blurRad="36195" dist="36195" dir="2700000" rotWithShape="0">
                    <a:srgbClr val="000000"/>
                  </a:outerShdw>
                </a:effectLst>
                <a:latin typeface="+mj-lt"/>
                <a:ea typeface="+mj-ea"/>
                <a:cs typeface="+mj-cs"/>
                <a:sym typeface="Arial"/>
              </a:defRPr>
            </a:pPr>
            <a:r>
              <a:t>	The "carbon footprints" of alternative energy technologies</a:t>
            </a:r>
          </a:p>
          <a:p>
            <a:pPr defTabSz="868680">
              <a:defRPr sz="1045">
                <a:effectLst>
                  <a:outerShdw blurRad="36195" dist="36195" dir="2700000" rotWithShape="0">
                    <a:srgbClr val="000000"/>
                  </a:outerShdw>
                </a:effectLst>
                <a:latin typeface="+mj-lt"/>
                <a:ea typeface="+mj-ea"/>
                <a:cs typeface="+mj-cs"/>
                <a:sym typeface="Arial"/>
              </a:defRPr>
            </a:pPr>
            <a:endParaRPr/>
          </a:p>
          <a:p>
            <a:pPr defTabSz="868680">
              <a:defRPr sz="1710">
                <a:effectLst>
                  <a:outerShdw blurRad="36195" dist="36195" dir="2700000" rotWithShape="0">
                    <a:srgbClr val="000000"/>
                  </a:outerShdw>
                </a:effectLst>
                <a:latin typeface="+mj-lt"/>
                <a:ea typeface="+mj-ea"/>
                <a:cs typeface="+mj-cs"/>
                <a:sym typeface="Arial"/>
              </a:defRPr>
            </a:pPr>
            <a:r>
              <a:t>	And to the possibly wishful proposals for "carbon sequestration"</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
          <p:cNvSpPr txBox="1">
            <a:spLocks noGrp="1"/>
          </p:cNvSpPr>
          <p:nvPr>
            <p:ph type="title"/>
          </p:nvPr>
        </p:nvSpPr>
        <p:spPr>
          <a:xfrm>
            <a:off x="304800" y="152400"/>
            <a:ext cx="8534400" cy="381000"/>
          </a:xfrm>
          <a:prstGeom prst="rect">
            <a:avLst/>
          </a:prstGeom>
        </p:spPr>
        <p:txBody>
          <a:bodyPr/>
          <a:lstStyle/>
          <a:p>
            <a:pPr defTabSz="804672">
              <a:defRPr sz="2112">
                <a:effectLst>
                  <a:outerShdw blurRad="33528" dist="33528" dir="2700000" rotWithShape="0">
                    <a:srgbClr val="000000"/>
                  </a:outerShdw>
                </a:effectLst>
              </a:defRPr>
            </a:pPr>
            <a:r>
              <a:t>Sources of data spanning </a:t>
            </a:r>
            <a:r>
              <a:rPr>
                <a:solidFill>
                  <a:srgbClr val="FFCC00"/>
                </a:solidFill>
              </a:rPr>
              <a:t>millions of years</a:t>
            </a:r>
            <a:r>
              <a:t>:</a:t>
            </a:r>
          </a:p>
        </p:txBody>
      </p:sp>
      <p:sp>
        <p:nvSpPr>
          <p:cNvPr id="203" name="Rectangle 3"/>
          <p:cNvSpPr txBox="1">
            <a:spLocks noGrp="1"/>
          </p:cNvSpPr>
          <p:nvPr>
            <p:ph type="body" idx="1"/>
          </p:nvPr>
        </p:nvSpPr>
        <p:spPr>
          <a:xfrm>
            <a:off x="228600" y="838200"/>
            <a:ext cx="8915400" cy="5715000"/>
          </a:xfrm>
          <a:prstGeom prst="rect">
            <a:avLst/>
          </a:prstGeom>
        </p:spPr>
        <p:txBody>
          <a:bodyPr/>
          <a:lstStyle/>
          <a:p>
            <a:pPr defTabSz="896111">
              <a:defRPr sz="1764" b="1">
                <a:solidFill>
                  <a:srgbClr val="FFCC00"/>
                </a:solidFill>
                <a:effectLst>
                  <a:outerShdw blurRad="37338" dist="37338" dir="2700000" rotWithShape="0">
                    <a:srgbClr val="000000"/>
                  </a:outerShdw>
                </a:effectLst>
                <a:latin typeface="+mj-lt"/>
                <a:ea typeface="+mj-ea"/>
                <a:cs typeface="+mj-cs"/>
                <a:sym typeface="Arial"/>
              </a:defRPr>
            </a:pPr>
            <a:r>
              <a:t>Morphology/Shape of Sedimentary Deposits</a:t>
            </a:r>
            <a:r>
              <a:rPr b="0"/>
              <a:t>:</a:t>
            </a:r>
          </a:p>
          <a:p>
            <a:pPr defTabSz="896111">
              <a:defRPr sz="784">
                <a:effectLst>
                  <a:outerShdw blurRad="37338" dist="37338" dir="2700000" rotWithShape="0">
                    <a:srgbClr val="000000"/>
                  </a:outerShdw>
                </a:effectLst>
                <a:latin typeface="+mj-lt"/>
                <a:ea typeface="+mj-ea"/>
                <a:cs typeface="+mj-cs"/>
                <a:sym typeface="Arial"/>
              </a:defRPr>
            </a:pPr>
            <a:endParaRPr b="0"/>
          </a:p>
          <a:p>
            <a:pPr defTabSz="896111">
              <a:defRPr sz="1764">
                <a:effectLst>
                  <a:outerShdw blurRad="37338" dist="37338" dir="2700000" rotWithShape="0">
                    <a:srgbClr val="000000"/>
                  </a:outerShdw>
                </a:effectLst>
                <a:latin typeface="+mj-lt"/>
                <a:ea typeface="+mj-ea"/>
                <a:cs typeface="+mj-cs"/>
                <a:sym typeface="Arial"/>
              </a:defRPr>
            </a:pPr>
            <a:r>
              <a:t>	E.G., Sand dunes, lake shores, glacial scars  . . . =&gt; indications of climate</a:t>
            </a:r>
          </a:p>
          <a:p>
            <a:pPr defTabSz="896111">
              <a:defRPr sz="1568" b="1">
                <a:effectLst>
                  <a:outerShdw blurRad="37338" dist="37338" dir="2700000" rotWithShape="0">
                    <a:srgbClr val="000000"/>
                  </a:outerShdw>
                </a:effectLst>
                <a:latin typeface="+mj-lt"/>
                <a:ea typeface="+mj-ea"/>
                <a:cs typeface="+mj-cs"/>
                <a:sym typeface="Arial"/>
              </a:defRPr>
            </a:pPr>
            <a:endParaRPr/>
          </a:p>
          <a:p>
            <a:pPr defTabSz="896111">
              <a:defRPr sz="1764" b="1">
                <a:solidFill>
                  <a:srgbClr val="FFCC00"/>
                </a:solidFill>
                <a:effectLst>
                  <a:outerShdw blurRad="37338" dist="37338" dir="2700000" rotWithShape="0">
                    <a:srgbClr val="000000"/>
                  </a:outerShdw>
                </a:effectLst>
                <a:latin typeface="+mj-lt"/>
                <a:ea typeface="+mj-ea"/>
                <a:cs typeface="+mj-cs"/>
                <a:sym typeface="Arial"/>
              </a:defRPr>
            </a:pPr>
            <a:r>
              <a:t>Content of Sediment Deposits:</a:t>
            </a:r>
          </a:p>
          <a:p>
            <a:pPr defTabSz="896111">
              <a:defRPr sz="784">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r>
              <a:t>	Remnants of animals, plants, pollens =&gt; indications of climate</a:t>
            </a:r>
          </a:p>
          <a:p>
            <a:pPr defTabSz="896111">
              <a:defRPr sz="1568">
                <a:effectLst>
                  <a:outerShdw blurRad="37338" dist="37338" dir="2700000" rotWithShape="0">
                    <a:srgbClr val="000000"/>
                  </a:outerShdw>
                </a:effectLst>
                <a:latin typeface="+mj-lt"/>
                <a:ea typeface="+mj-ea"/>
                <a:cs typeface="+mj-cs"/>
                <a:sym typeface="Arial"/>
              </a:defRPr>
            </a:pPr>
            <a:endParaRPr/>
          </a:p>
          <a:p>
            <a:pPr defTabSz="896111">
              <a:defRPr sz="1764" b="1">
                <a:solidFill>
                  <a:srgbClr val="FFCC00"/>
                </a:solidFill>
                <a:effectLst>
                  <a:outerShdw blurRad="37338" dist="37338" dir="2700000" rotWithShape="0">
                    <a:srgbClr val="000000"/>
                  </a:outerShdw>
                </a:effectLst>
                <a:latin typeface="+mj-lt"/>
                <a:ea typeface="+mj-ea"/>
                <a:cs typeface="+mj-cs"/>
                <a:sym typeface="Arial"/>
              </a:defRPr>
            </a:pPr>
            <a:r>
              <a:t>Chemical Analysis of Fossils</a:t>
            </a:r>
            <a:r>
              <a:rPr b="0"/>
              <a:t>:</a:t>
            </a:r>
          </a:p>
          <a:p>
            <a:pPr defTabSz="896111">
              <a:defRPr sz="1176">
                <a:effectLst>
                  <a:outerShdw blurRad="37338" dist="37338" dir="2700000" rotWithShape="0">
                    <a:srgbClr val="000000"/>
                  </a:outerShdw>
                </a:effectLst>
                <a:latin typeface="+mj-lt"/>
                <a:ea typeface="+mj-ea"/>
                <a:cs typeface="+mj-cs"/>
                <a:sym typeface="Arial"/>
              </a:defRPr>
            </a:pPr>
            <a:endParaRPr b="0"/>
          </a:p>
          <a:p>
            <a:pPr defTabSz="896111">
              <a:defRPr sz="1764" baseline="29959">
                <a:effectLst>
                  <a:outerShdw blurRad="37338" dist="37338" dir="2700000" rotWithShape="0">
                    <a:srgbClr val="000000"/>
                  </a:outerShdw>
                </a:effectLst>
                <a:latin typeface="+mj-lt"/>
                <a:ea typeface="+mj-ea"/>
                <a:cs typeface="+mj-cs"/>
                <a:sym typeface="Arial"/>
              </a:defRPr>
            </a:pPr>
            <a:r>
              <a:t>	</a:t>
            </a:r>
            <a:r>
              <a:rPr b="1">
                <a:solidFill>
                  <a:srgbClr val="FFCC00"/>
                </a:solidFill>
              </a:rPr>
              <a:t>18</a:t>
            </a:r>
            <a:r>
              <a:rPr b="1" baseline="0">
                <a:solidFill>
                  <a:srgbClr val="FFCC00"/>
                </a:solidFill>
              </a:rPr>
              <a:t>O to </a:t>
            </a:r>
            <a:r>
              <a:rPr b="1">
                <a:solidFill>
                  <a:srgbClr val="FFCC00"/>
                </a:solidFill>
              </a:rPr>
              <a:t>16</a:t>
            </a:r>
            <a:r>
              <a:rPr b="1" baseline="0">
                <a:solidFill>
                  <a:srgbClr val="FFCC00"/>
                </a:solidFill>
              </a:rPr>
              <a:t>O ratio in foraminifera fossils</a:t>
            </a:r>
            <a:r>
              <a:rPr baseline="0">
                <a:solidFill>
                  <a:srgbClr val="FFCC00"/>
                </a:solidFill>
              </a:rPr>
              <a:t> </a:t>
            </a:r>
            <a:r>
              <a:rPr baseline="0"/>
              <a:t>(~ amoeba like water dwellers) </a:t>
            </a:r>
          </a:p>
          <a:p>
            <a:pPr defTabSz="896111">
              <a:defRPr sz="784">
                <a:effectLst>
                  <a:outerShdw blurRad="37338" dist="37338" dir="2700000" rotWithShape="0">
                    <a:srgbClr val="000000"/>
                  </a:outerShdw>
                </a:effectLst>
                <a:latin typeface="+mj-lt"/>
                <a:ea typeface="+mj-ea"/>
                <a:cs typeface="+mj-cs"/>
                <a:sym typeface="Arial"/>
              </a:defRPr>
            </a:pPr>
            <a:endParaRPr baseline="0"/>
          </a:p>
          <a:p>
            <a:pPr defTabSz="896111">
              <a:defRPr sz="1764">
                <a:effectLst>
                  <a:outerShdw blurRad="37338" dist="37338" dir="2700000" rotWithShape="0">
                    <a:srgbClr val="000000"/>
                  </a:outerShdw>
                </a:effectLst>
                <a:latin typeface="+mj-lt"/>
                <a:ea typeface="+mj-ea"/>
                <a:cs typeface="+mj-cs"/>
                <a:sym typeface="Arial"/>
              </a:defRPr>
            </a:pPr>
            <a:r>
              <a:t>		Different heavy/light water evaporation rates =&gt; </a:t>
            </a:r>
          </a:p>
          <a:p>
            <a:pPr defTabSz="896111">
              <a:defRPr sz="1764" baseline="29959">
                <a:effectLst>
                  <a:outerShdw blurRad="37338" dist="37338" dir="2700000" rotWithShape="0">
                    <a:srgbClr val="000000"/>
                  </a:outerShdw>
                </a:effectLst>
                <a:latin typeface="+mj-lt"/>
                <a:ea typeface="+mj-ea"/>
                <a:cs typeface="+mj-cs"/>
                <a:sym typeface="Arial"/>
              </a:defRPr>
            </a:pPr>
            <a:r>
              <a:t>		</a:t>
            </a:r>
            <a:r>
              <a:rPr baseline="0"/>
              <a:t>Different </a:t>
            </a:r>
            <a:r>
              <a:rPr b="1"/>
              <a:t>18</a:t>
            </a:r>
            <a:r>
              <a:rPr b="1" baseline="0"/>
              <a:t>O / </a:t>
            </a:r>
            <a:r>
              <a:rPr b="1"/>
              <a:t>16</a:t>
            </a:r>
            <a:r>
              <a:rPr b="1" baseline="0"/>
              <a:t>O </a:t>
            </a:r>
            <a:r>
              <a:rPr baseline="0"/>
              <a:t>ratio in water dwellers =&gt;</a:t>
            </a:r>
          </a:p>
          <a:p>
            <a:pPr defTabSz="896111">
              <a:defRPr sz="1764">
                <a:effectLst>
                  <a:outerShdw blurRad="37338" dist="37338" dir="2700000" rotWithShape="0">
                    <a:srgbClr val="000000"/>
                  </a:outerShdw>
                </a:effectLst>
                <a:latin typeface="+mj-lt"/>
                <a:ea typeface="+mj-ea"/>
                <a:cs typeface="+mj-cs"/>
                <a:sym typeface="Arial"/>
              </a:defRPr>
            </a:pPr>
            <a:r>
              <a:t>		Temperature of body from which water evaporated</a:t>
            </a:r>
          </a:p>
          <a:p>
            <a:pPr defTabSz="896111">
              <a:defRPr sz="1764">
                <a:effectLst>
                  <a:outerShdw blurRad="37338" dist="37338" dir="2700000" rotWithShape="0">
                    <a:srgbClr val="000000"/>
                  </a:outerShdw>
                </a:effectLst>
                <a:latin typeface="+mj-lt"/>
                <a:ea typeface="+mj-ea"/>
                <a:cs typeface="+mj-cs"/>
                <a:sym typeface="Arial"/>
              </a:defRPr>
            </a:pPr>
            <a:r>
              <a:t>			 	(as with glaciers)</a:t>
            </a:r>
          </a:p>
          <a:p>
            <a:pPr defTabSz="896111">
              <a:defRPr sz="1176">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r>
              <a:t>	</a:t>
            </a:r>
            <a:r>
              <a:rPr b="1">
                <a:solidFill>
                  <a:srgbClr val="FFCC00"/>
                </a:solidFill>
              </a:rPr>
              <a:t>Mg/Ca ratio in shells </a:t>
            </a:r>
            <a:r>
              <a:t>varies with temperature at which shell was formed</a:t>
            </a:r>
          </a:p>
          <a:p>
            <a:pPr defTabSz="896111">
              <a:defRPr sz="1568">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r>
              <a:t>	</a:t>
            </a:r>
            <a:r>
              <a:rPr b="1">
                <a:solidFill>
                  <a:srgbClr val="FFCC00"/>
                </a:solidFill>
              </a:rPr>
              <a:t>Sr/Ca ratio in corals </a:t>
            </a:r>
            <a:r>
              <a:t>varies with temperature at which coral grew</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206" name="Rectangle 2"/>
          <p:cNvSpPr txBox="1">
            <a:spLocks noGrp="1"/>
          </p:cNvSpPr>
          <p:nvPr>
            <p:ph type="title"/>
          </p:nvPr>
        </p:nvSpPr>
        <p:spPr>
          <a:xfrm>
            <a:off x="304800" y="76200"/>
            <a:ext cx="8534400" cy="609600"/>
          </a:xfrm>
          <a:prstGeom prst="rect">
            <a:avLst/>
          </a:prstGeom>
        </p:spPr>
        <p:txBody>
          <a:bodyPr/>
          <a:lstStyle>
            <a:lvl1pPr>
              <a:defRPr sz="2400"/>
            </a:lvl1pPr>
          </a:lstStyle>
          <a:p>
            <a:r>
              <a:t>(continuing)</a:t>
            </a:r>
          </a:p>
        </p:txBody>
      </p:sp>
      <p:sp>
        <p:nvSpPr>
          <p:cNvPr id="207" name="Rectangle 3"/>
          <p:cNvSpPr txBox="1">
            <a:spLocks noGrp="1"/>
          </p:cNvSpPr>
          <p:nvPr>
            <p:ph type="body" idx="1"/>
          </p:nvPr>
        </p:nvSpPr>
        <p:spPr>
          <a:xfrm>
            <a:off x="42326" y="1021080"/>
            <a:ext cx="8927546" cy="5334001"/>
          </a:xfrm>
          <a:prstGeom prst="rect">
            <a:avLst/>
          </a:prstGeom>
        </p:spPr>
        <p:txBody>
          <a:bodyPr/>
          <a:lstStyle/>
          <a:p>
            <a:pPr>
              <a:defRPr sz="1800">
                <a:latin typeface="+mj-lt"/>
                <a:ea typeface="+mj-ea"/>
                <a:cs typeface="+mj-cs"/>
                <a:sym typeface="Arial"/>
              </a:defRPr>
            </a:pPr>
            <a:r>
              <a:t>	</a:t>
            </a:r>
            <a:r>
              <a:rPr b="1">
                <a:solidFill>
                  <a:srgbClr val="FFCC00"/>
                </a:solidFill>
              </a:rPr>
              <a:t>Organic Residues </a:t>
            </a:r>
            <a:r>
              <a:t>in marine sediments</a:t>
            </a:r>
            <a:r>
              <a:rPr b="1"/>
              <a:t> </a:t>
            </a:r>
            <a:r>
              <a:t>reflect ambient temperature</a:t>
            </a:r>
          </a:p>
          <a:p>
            <a:pPr>
              <a:defRPr sz="1400">
                <a:latin typeface="+mj-lt"/>
                <a:ea typeface="+mj-ea"/>
                <a:cs typeface="+mj-cs"/>
                <a:sym typeface="Arial"/>
              </a:defRPr>
            </a:pPr>
            <a:endParaRPr/>
          </a:p>
          <a:p>
            <a:pPr>
              <a:defRPr sz="1800">
                <a:latin typeface="+mj-lt"/>
                <a:ea typeface="+mj-ea"/>
                <a:cs typeface="+mj-cs"/>
                <a:sym typeface="Arial"/>
              </a:defRPr>
            </a:pPr>
            <a:r>
              <a:t>	</a:t>
            </a:r>
            <a:r>
              <a:rPr b="1">
                <a:solidFill>
                  <a:srgbClr val="FFCC00"/>
                </a:solidFill>
              </a:rPr>
              <a:t>Leaf shape </a:t>
            </a:r>
            <a:r>
              <a:t>("physiognomy") is different for leaves from different climates</a:t>
            </a:r>
          </a:p>
          <a:p>
            <a:pPr>
              <a:defRPr sz="900">
                <a:latin typeface="+mj-lt"/>
                <a:ea typeface="+mj-ea"/>
                <a:cs typeface="+mj-cs"/>
                <a:sym typeface="Arial"/>
              </a:defRPr>
            </a:pPr>
            <a:endParaRPr/>
          </a:p>
          <a:p>
            <a:pPr>
              <a:defRPr sz="1800">
                <a:latin typeface="+mj-lt"/>
                <a:ea typeface="+mj-ea"/>
                <a:cs typeface="+mj-cs"/>
                <a:sym typeface="Arial"/>
              </a:defRPr>
            </a:pPr>
            <a:r>
              <a:t>		Tropical Rain forests:  Larger leaves or many "drip tips"</a:t>
            </a:r>
          </a:p>
          <a:p>
            <a:pPr>
              <a:defRPr sz="1100">
                <a:latin typeface="+mj-lt"/>
                <a:ea typeface="+mj-ea"/>
                <a:cs typeface="+mj-cs"/>
                <a:sym typeface="Arial"/>
              </a:defRPr>
            </a:pPr>
            <a:endParaRPr/>
          </a:p>
          <a:p>
            <a:pPr>
              <a:defRPr sz="1800">
                <a:latin typeface="+mj-lt"/>
                <a:ea typeface="+mj-ea"/>
                <a:cs typeface="+mj-cs"/>
                <a:sym typeface="Arial"/>
              </a:defRPr>
            </a:pPr>
            <a:r>
              <a:t>		Cooler climates: Smaller leaves, toothed edges more common</a:t>
            </a:r>
          </a:p>
          <a:p>
            <a:pPr>
              <a:defRPr sz="1400">
                <a:latin typeface="+mj-lt"/>
                <a:ea typeface="+mj-ea"/>
                <a:cs typeface="+mj-cs"/>
                <a:sym typeface="Arial"/>
              </a:defRPr>
            </a:pPr>
            <a:endParaRPr/>
          </a:p>
          <a:p>
            <a:pPr>
              <a:defRPr sz="1800">
                <a:latin typeface="+mj-lt"/>
                <a:ea typeface="+mj-ea"/>
                <a:cs typeface="+mj-cs"/>
                <a:sym typeface="Arial"/>
              </a:defRPr>
            </a:pPr>
            <a:r>
              <a:t> 	</a:t>
            </a:r>
            <a:r>
              <a:rPr b="1">
                <a:solidFill>
                  <a:srgbClr val="FFCC00"/>
                </a:solidFill>
              </a:rPr>
              <a:t>Heavy Isotope Bonds </a:t>
            </a:r>
            <a:r>
              <a:t>(e.g. </a:t>
            </a:r>
            <a:r>
              <a:rPr b="1" baseline="30000"/>
              <a:t>13</a:t>
            </a:r>
            <a:r>
              <a:rPr b="1"/>
              <a:t>C</a:t>
            </a:r>
            <a:r>
              <a:t> to </a:t>
            </a:r>
            <a:r>
              <a:rPr b="1" baseline="30000"/>
              <a:t>18</a:t>
            </a:r>
            <a:r>
              <a:rPr b="1"/>
              <a:t>O</a:t>
            </a:r>
            <a:r>
              <a:t>) more probable at low temps </a:t>
            </a: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lgn="ctr">
              <a:defRPr sz="1800">
                <a:latin typeface="+mj-lt"/>
                <a:ea typeface="+mj-ea"/>
                <a:cs typeface="+mj-cs"/>
                <a:sym typeface="Arial"/>
              </a:defRPr>
            </a:pPr>
            <a:r>
              <a:t>Plus quite a few additional techniques</a:t>
            </a:r>
          </a:p>
          <a:p>
            <a:pPr algn="ctr">
              <a:defRPr sz="1200">
                <a:latin typeface="+mj-lt"/>
                <a:ea typeface="+mj-ea"/>
                <a:cs typeface="+mj-cs"/>
                <a:sym typeface="Arial"/>
              </a:defRPr>
            </a:pPr>
            <a:endParaRPr/>
          </a:p>
          <a:p>
            <a:pPr algn="ctr">
              <a:defRPr sz="1800">
                <a:latin typeface="+mj-lt"/>
                <a:ea typeface="+mj-ea"/>
                <a:cs typeface="+mj-cs"/>
                <a:sym typeface="Arial"/>
              </a:defRPr>
            </a:pPr>
            <a:r>
              <a:t>Most of which </a:t>
            </a:r>
            <a:r>
              <a:rPr b="1"/>
              <a:t>are</a:t>
            </a:r>
            <a:r>
              <a:t> also indirect and </a:t>
            </a:r>
            <a:r>
              <a:rPr b="1"/>
              <a:t>do</a:t>
            </a:r>
            <a:r>
              <a:t> require subtle/complex analysis</a:t>
            </a:r>
          </a:p>
          <a:p>
            <a:pPr algn="ctr">
              <a:defRPr sz="1200">
                <a:latin typeface="+mj-lt"/>
                <a:ea typeface="+mj-ea"/>
                <a:cs typeface="+mj-cs"/>
                <a:sym typeface="Arial"/>
              </a:defRPr>
            </a:pPr>
            <a:endParaRPr/>
          </a:p>
          <a:p>
            <a:pPr algn="ctr">
              <a:defRPr sz="1800">
                <a:latin typeface="+mj-lt"/>
                <a:ea typeface="+mj-ea"/>
                <a:cs typeface="+mj-cs"/>
                <a:sym typeface="Arial"/>
              </a:defRPr>
            </a:pPr>
            <a:r>
              <a:t>But which, together, can be used to build up an extremely long climate record</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5"/>
          <p:cNvSpPr txBox="1"/>
          <p:nvPr/>
        </p:nvSpPr>
        <p:spPr>
          <a:xfrm>
            <a:off x="304800" y="6329805"/>
            <a:ext cx="4419600" cy="239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100" i="1">
                <a:solidFill>
                  <a:schemeClr val="accent1"/>
                </a:solidFill>
                <a:effectLst>
                  <a:outerShdw blurRad="38100" dist="38100" dir="2700000" rotWithShape="0">
                    <a:srgbClr val="000000"/>
                  </a:outerShdw>
                </a:effectLst>
                <a:latin typeface="+mj-lt"/>
                <a:ea typeface="+mj-ea"/>
                <a:cs typeface="+mj-cs"/>
                <a:sym typeface="Arial"/>
              </a:defRPr>
            </a:lvl1pPr>
          </a:lstStyle>
          <a:p>
            <a:r>
              <a:t>IPCC Fourth Assessment Report – Working Group 1 – 2007 (p. 6):</a:t>
            </a:r>
          </a:p>
        </p:txBody>
      </p:sp>
      <p:sp>
        <p:nvSpPr>
          <p:cNvPr id="210" name="Rectangle 2"/>
          <p:cNvSpPr txBox="1">
            <a:spLocks noGrp="1"/>
          </p:cNvSpPr>
          <p:nvPr>
            <p:ph type="title"/>
          </p:nvPr>
        </p:nvSpPr>
        <p:spPr>
          <a:xfrm>
            <a:off x="304800" y="76200"/>
            <a:ext cx="8534400" cy="533400"/>
          </a:xfrm>
          <a:prstGeom prst="rect">
            <a:avLst/>
          </a:prstGeom>
        </p:spPr>
        <p:txBody>
          <a:bodyPr/>
          <a:lstStyle>
            <a:lvl1pPr>
              <a:defRPr b="1">
                <a:solidFill>
                  <a:srgbClr val="FFCC00"/>
                </a:solidFill>
              </a:defRPr>
            </a:lvl1pPr>
          </a:lstStyle>
          <a:p>
            <a:r>
              <a:t>What does resulting much more extensive data set look like?</a:t>
            </a:r>
          </a:p>
        </p:txBody>
      </p:sp>
      <p:sp>
        <p:nvSpPr>
          <p:cNvPr id="211" name="Rectangle 3"/>
          <p:cNvSpPr txBox="1">
            <a:spLocks noGrp="1"/>
          </p:cNvSpPr>
          <p:nvPr>
            <p:ph type="body" idx="1"/>
          </p:nvPr>
        </p:nvSpPr>
        <p:spPr>
          <a:xfrm>
            <a:off x="228600" y="762000"/>
            <a:ext cx="8686800" cy="5334000"/>
          </a:xfrm>
          <a:prstGeom prst="rect">
            <a:avLst/>
          </a:prstGeom>
        </p:spPr>
        <p:txBody>
          <a:bodyPr/>
          <a:lstStyle/>
          <a:p>
            <a:pPr>
              <a:defRPr sz="1800" b="1">
                <a:latin typeface="+mj-lt"/>
                <a:ea typeface="+mj-ea"/>
                <a:cs typeface="+mj-cs"/>
                <a:sym typeface="Arial"/>
              </a:defRPr>
            </a:pPr>
            <a:r>
              <a:t>Above, first call was for more globally representative recent data:</a:t>
            </a:r>
          </a:p>
          <a:p>
            <a:pPr>
              <a:defRPr sz="1400" b="1">
                <a:latin typeface="+mj-lt"/>
                <a:ea typeface="+mj-ea"/>
                <a:cs typeface="+mj-cs"/>
                <a:sym typeface="Arial"/>
              </a:defRPr>
            </a:pPr>
            <a:endParaRPr/>
          </a:p>
          <a:p>
            <a:pPr>
              <a:defRPr sz="1800">
                <a:latin typeface="+mj-lt"/>
                <a:ea typeface="+mj-ea"/>
                <a:cs typeface="+mj-cs"/>
                <a:sym typeface="Arial"/>
              </a:defRPr>
            </a:pPr>
            <a:r>
              <a:t>Data from the </a:t>
            </a:r>
            <a:r>
              <a:rPr b="1">
                <a:solidFill>
                  <a:srgbClr val="FFCC00"/>
                </a:solidFill>
              </a:rPr>
              <a:t>IPCC</a:t>
            </a:r>
            <a:r>
              <a:t> (Intergovernmental Panel on Climate Change)</a:t>
            </a:r>
          </a:p>
          <a:p>
            <a:pPr>
              <a:defRPr sz="900">
                <a:latin typeface="+mj-lt"/>
                <a:ea typeface="+mj-ea"/>
                <a:cs typeface="+mj-cs"/>
                <a:sym typeface="Arial"/>
              </a:defRPr>
            </a:pPr>
            <a:endParaRPr/>
          </a:p>
          <a:p>
            <a:pPr>
              <a:defRPr sz="1800">
                <a:latin typeface="+mj-lt"/>
                <a:ea typeface="+mj-ea"/>
                <a:cs typeface="+mj-cs"/>
                <a:sym typeface="Arial"/>
              </a:defRPr>
            </a:pPr>
            <a:r>
              <a:t>- Chartered by United Nations in 1988 </a:t>
            </a:r>
          </a:p>
          <a:p>
            <a:pPr>
              <a:defRPr sz="1000">
                <a:latin typeface="+mj-lt"/>
                <a:ea typeface="+mj-ea"/>
                <a:cs typeface="+mj-cs"/>
                <a:sym typeface="Arial"/>
              </a:defRPr>
            </a:pPr>
            <a:endParaRPr/>
          </a:p>
          <a:p>
            <a:pPr>
              <a:defRPr sz="1800">
                <a:latin typeface="+mj-lt"/>
                <a:ea typeface="+mj-ea"/>
                <a:cs typeface="+mj-cs"/>
                <a:sym typeface="Arial"/>
              </a:defRPr>
            </a:pPr>
            <a:r>
              <a:t>- Goal: Collect/analyze </a:t>
            </a:r>
            <a:r>
              <a:rPr b="1"/>
              <a:t>all available data</a:t>
            </a:r>
          </a:p>
          <a:p>
            <a:pPr>
              <a:defRPr sz="1000">
                <a:latin typeface="+mj-lt"/>
                <a:ea typeface="+mj-ea"/>
                <a:cs typeface="+mj-cs"/>
                <a:sym typeface="Arial"/>
              </a:defRPr>
            </a:pPr>
            <a:endParaRPr b="1"/>
          </a:p>
          <a:p>
            <a:pPr>
              <a:defRPr sz="1800">
                <a:latin typeface="+mj-lt"/>
                <a:ea typeface="+mj-ea"/>
                <a:cs typeface="+mj-cs"/>
                <a:sym typeface="Arial"/>
              </a:defRPr>
            </a:pPr>
            <a:r>
              <a:t>- 2007 =&gt; Nobel Peace Prize (w/ Al Gore) </a:t>
            </a:r>
          </a:p>
          <a:p>
            <a:pPr>
              <a:defRPr sz="900">
                <a:latin typeface="+mj-lt"/>
                <a:ea typeface="+mj-ea"/>
                <a:cs typeface="+mj-cs"/>
                <a:sym typeface="Arial"/>
              </a:defRPr>
            </a:pPr>
            <a:endParaRPr/>
          </a:p>
          <a:p>
            <a:pPr>
              <a:defRPr sz="1800">
                <a:latin typeface="+mj-lt"/>
                <a:ea typeface="+mj-ea"/>
                <a:cs typeface="+mj-cs"/>
                <a:sym typeface="Arial"/>
              </a:defRPr>
            </a:pPr>
            <a:r>
              <a:t>	</a:t>
            </a: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r>
              <a:t>More data =&gt; 	Higher confidence level</a:t>
            </a:r>
          </a:p>
          <a:p>
            <a:pPr>
              <a:defRPr sz="1000">
                <a:latin typeface="+mj-lt"/>
                <a:ea typeface="+mj-ea"/>
                <a:cs typeface="+mj-cs"/>
                <a:sym typeface="Arial"/>
              </a:defRPr>
            </a:pPr>
            <a:endParaRPr/>
          </a:p>
          <a:p>
            <a:pPr>
              <a:defRPr sz="1800">
                <a:latin typeface="+mj-lt"/>
                <a:ea typeface="+mj-ea"/>
                <a:cs typeface="+mj-cs"/>
                <a:sym typeface="Arial"/>
              </a:defRPr>
            </a:pPr>
            <a:r>
              <a:t>		Less scatter</a:t>
            </a:r>
          </a:p>
          <a:p>
            <a:pPr>
              <a:defRPr sz="1000">
                <a:latin typeface="+mj-lt"/>
                <a:ea typeface="+mj-ea"/>
                <a:cs typeface="+mj-cs"/>
                <a:sym typeface="Arial"/>
              </a:defRPr>
            </a:pPr>
            <a:endParaRPr/>
          </a:p>
          <a:p>
            <a:pPr>
              <a:defRPr sz="1800">
                <a:latin typeface="+mj-lt"/>
                <a:ea typeface="+mj-ea"/>
                <a:cs typeface="+mj-cs"/>
                <a:sym typeface="Arial"/>
              </a:defRPr>
            </a:pPr>
            <a:r>
              <a:t>		Clearer recent trends</a:t>
            </a:r>
          </a:p>
        </p:txBody>
      </p:sp>
      <p:pic>
        <p:nvPicPr>
          <p:cNvPr id="212" name="Picture 4" descr="Picture 4"/>
          <p:cNvPicPr>
            <a:picLocks noChangeAspect="1"/>
          </p:cNvPicPr>
          <p:nvPr/>
        </p:nvPicPr>
        <p:blipFill>
          <a:blip r:embed="rId2"/>
          <a:stretch>
            <a:fillRect/>
          </a:stretch>
        </p:blipFill>
        <p:spPr>
          <a:xfrm>
            <a:off x="4876800" y="1815272"/>
            <a:ext cx="4038600" cy="481412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Source: IPCC Fourth Assessment Report – Working Group 1 – 2007 (p. 3</a:t>
            </a:r>
            <a:r>
              <a:rPr>
                <a:solidFill>
                  <a:srgbClr val="E5FFFF"/>
                </a:solidFill>
              </a:rPr>
              <a:t>)</a:t>
            </a:r>
          </a:p>
        </p:txBody>
      </p:sp>
      <p:sp>
        <p:nvSpPr>
          <p:cNvPr id="215" name="Rectangle 2"/>
          <p:cNvSpPr txBox="1">
            <a:spLocks noGrp="1"/>
          </p:cNvSpPr>
          <p:nvPr>
            <p:ph type="title"/>
          </p:nvPr>
        </p:nvSpPr>
        <p:spPr>
          <a:xfrm>
            <a:off x="304800" y="76200"/>
            <a:ext cx="8534400" cy="685800"/>
          </a:xfrm>
          <a:prstGeom prst="rect">
            <a:avLst/>
          </a:prstGeom>
        </p:spPr>
        <p:txBody>
          <a:bodyPr/>
          <a:lstStyle>
            <a:lvl1pPr>
              <a:defRPr sz="2200"/>
            </a:lvl1pPr>
          </a:lstStyle>
          <a:p>
            <a:r>
              <a:t>Long term data on three atmospheric greenhouse gases:</a:t>
            </a:r>
          </a:p>
        </p:txBody>
      </p:sp>
      <p:sp>
        <p:nvSpPr>
          <p:cNvPr id="216" name="Rectangle 3"/>
          <p:cNvSpPr txBox="1">
            <a:spLocks noGrp="1"/>
          </p:cNvSpPr>
          <p:nvPr>
            <p:ph type="body" idx="1"/>
          </p:nvPr>
        </p:nvSpPr>
        <p:spPr>
          <a:xfrm>
            <a:off x="228600" y="762000"/>
            <a:ext cx="8534400" cy="4293831"/>
          </a:xfrm>
          <a:prstGeom prst="rect">
            <a:avLst/>
          </a:prstGeom>
        </p:spPr>
        <p:txBody>
          <a:bodyPr/>
          <a:lstStyle/>
          <a:p>
            <a:pPr>
              <a:defRPr sz="1800">
                <a:latin typeface="+mj-lt"/>
                <a:ea typeface="+mj-ea"/>
                <a:cs typeface="+mj-cs"/>
                <a:sym typeface="Arial"/>
              </a:defRPr>
            </a:pPr>
            <a:r>
              <a:t>Main figures:  8000 BC to 2005 AD		Inset figures: 1750-2005 AD</a:t>
            </a:r>
          </a:p>
          <a:p>
            <a:pPr>
              <a:spcBef>
                <a:spcPts val="200"/>
              </a:spcBef>
              <a:defRPr sz="1100">
                <a:latin typeface="+mj-lt"/>
                <a:ea typeface="+mj-ea"/>
                <a:cs typeface="+mj-cs"/>
                <a:sym typeface="Arial"/>
              </a:defRPr>
            </a:pPr>
            <a:r>
              <a:t>	</a:t>
            </a:r>
          </a:p>
          <a:p>
            <a:pPr>
              <a:defRPr sz="1800" b="1">
                <a:solidFill>
                  <a:srgbClr val="FFCC00"/>
                </a:solidFill>
                <a:latin typeface="+mj-lt"/>
                <a:ea typeface="+mj-ea"/>
                <a:cs typeface="+mj-cs"/>
                <a:sym typeface="Arial"/>
              </a:defRPr>
            </a:pPr>
            <a:r>
              <a:t>CO</a:t>
            </a:r>
            <a:r>
              <a:rPr baseline="-25000"/>
              <a:t>2</a:t>
            </a:r>
            <a:r>
              <a:t>:			      CH</a:t>
            </a:r>
            <a:r>
              <a:rPr baseline="-25000"/>
              <a:t>4</a:t>
            </a:r>
            <a:r>
              <a:t>:			          NO</a:t>
            </a:r>
            <a:r>
              <a:rPr baseline="-25000"/>
              <a:t>2</a:t>
            </a:r>
            <a:r>
              <a:t>:</a:t>
            </a:r>
          </a:p>
          <a:p>
            <a:pPr>
              <a:defRPr sz="1800" b="1">
                <a:solidFill>
                  <a:srgbClr val="FFCC00"/>
                </a:solidFill>
                <a:latin typeface="+mj-lt"/>
                <a:ea typeface="+mj-ea"/>
                <a:cs typeface="+mj-cs"/>
                <a:sym typeface="Arial"/>
              </a:defRPr>
            </a:pPr>
            <a:endParaRPr/>
          </a:p>
          <a:p>
            <a:pPr>
              <a:defRPr sz="1800" b="1">
                <a:solidFill>
                  <a:srgbClr val="FFCC00"/>
                </a:solidFill>
                <a:latin typeface="+mj-lt"/>
                <a:ea typeface="+mj-ea"/>
                <a:cs typeface="+mj-cs"/>
                <a:sym typeface="Arial"/>
              </a:defRPr>
            </a:pPr>
            <a:endParaRPr/>
          </a:p>
          <a:p>
            <a:pPr>
              <a:defRPr sz="1800" b="1">
                <a:solidFill>
                  <a:srgbClr val="FFCC00"/>
                </a:solidFill>
                <a:latin typeface="+mj-lt"/>
                <a:ea typeface="+mj-ea"/>
                <a:cs typeface="+mj-cs"/>
                <a:sym typeface="Arial"/>
              </a:defRPr>
            </a:pPr>
            <a:endParaRPr/>
          </a:p>
          <a:p>
            <a:pPr>
              <a:defRPr sz="1800" b="1">
                <a:solidFill>
                  <a:srgbClr val="FFCC00"/>
                </a:solidFill>
                <a:latin typeface="+mj-lt"/>
                <a:ea typeface="+mj-ea"/>
                <a:cs typeface="+mj-cs"/>
                <a:sym typeface="Arial"/>
              </a:defRPr>
            </a:pPr>
            <a:endParaRPr/>
          </a:p>
          <a:p>
            <a:pPr>
              <a:defRPr sz="1800" b="1">
                <a:solidFill>
                  <a:srgbClr val="FFCC00"/>
                </a:solidFill>
                <a:latin typeface="+mj-lt"/>
                <a:ea typeface="+mj-ea"/>
                <a:cs typeface="+mj-cs"/>
                <a:sym typeface="Arial"/>
              </a:defRPr>
            </a:pPr>
            <a:endParaRPr/>
          </a:p>
          <a:p>
            <a:pPr>
              <a:defRPr sz="1800" b="1">
                <a:solidFill>
                  <a:srgbClr val="FFCC00"/>
                </a:solidFill>
                <a:latin typeface="+mj-lt"/>
                <a:ea typeface="+mj-ea"/>
                <a:cs typeface="+mj-cs"/>
                <a:sym typeface="Arial"/>
              </a:defRPr>
            </a:pPr>
            <a:endParaRPr/>
          </a:p>
          <a:p>
            <a:pPr>
              <a:defRPr sz="1800" b="1">
                <a:solidFill>
                  <a:srgbClr val="FFCC00"/>
                </a:solidFill>
                <a:latin typeface="+mj-lt"/>
                <a:ea typeface="+mj-ea"/>
                <a:cs typeface="+mj-cs"/>
                <a:sym typeface="Arial"/>
              </a:defRPr>
            </a:pPr>
            <a:endParaRPr/>
          </a:p>
          <a:p>
            <a:pPr>
              <a:defRPr sz="1000" b="1">
                <a:solidFill>
                  <a:srgbClr val="FFCC00"/>
                </a:solidFill>
                <a:latin typeface="+mj-lt"/>
                <a:ea typeface="+mj-ea"/>
                <a:cs typeface="+mj-cs"/>
                <a:sym typeface="Arial"/>
              </a:defRPr>
            </a:pPr>
            <a:endParaRPr/>
          </a:p>
          <a:p>
            <a:pPr>
              <a:defRPr sz="1800" b="1">
                <a:latin typeface="+mj-lt"/>
                <a:ea typeface="+mj-ea"/>
                <a:cs typeface="+mj-cs"/>
                <a:sym typeface="Arial"/>
              </a:defRPr>
            </a:pPr>
            <a:r>
              <a:t>Note recurring pattern:</a:t>
            </a:r>
          </a:p>
        </p:txBody>
      </p:sp>
      <p:pic>
        <p:nvPicPr>
          <p:cNvPr id="217" name="Picture 6" descr="Picture 6"/>
          <p:cNvPicPr>
            <a:picLocks noChangeAspect="1"/>
          </p:cNvPicPr>
          <p:nvPr/>
        </p:nvPicPr>
        <p:blipFill>
          <a:blip r:embed="rId2"/>
          <a:stretch>
            <a:fillRect/>
          </a:stretch>
        </p:blipFill>
        <p:spPr>
          <a:xfrm>
            <a:off x="6509380" y="1752600"/>
            <a:ext cx="2558420" cy="2144988"/>
          </a:xfrm>
          <a:prstGeom prst="rect">
            <a:avLst/>
          </a:prstGeom>
          <a:ln w="12700">
            <a:miter lim="400000"/>
          </a:ln>
        </p:spPr>
      </p:pic>
      <p:grpSp>
        <p:nvGrpSpPr>
          <p:cNvPr id="220" name="Group 10"/>
          <p:cNvGrpSpPr/>
          <p:nvPr/>
        </p:nvGrpSpPr>
        <p:grpSpPr>
          <a:xfrm>
            <a:off x="259079" y="1752599"/>
            <a:ext cx="2865122" cy="2133601"/>
            <a:chOff x="0" y="0"/>
            <a:chExt cx="2865120" cy="2133599"/>
          </a:xfrm>
        </p:grpSpPr>
        <p:pic>
          <p:nvPicPr>
            <p:cNvPr id="218" name="Picture 4" descr="Picture 4"/>
            <p:cNvPicPr>
              <a:picLocks noChangeAspect="1"/>
            </p:cNvPicPr>
            <p:nvPr/>
          </p:nvPicPr>
          <p:blipFill>
            <a:blip r:embed="rId3"/>
            <a:stretch>
              <a:fillRect/>
            </a:stretch>
          </p:blipFill>
          <p:spPr>
            <a:xfrm>
              <a:off x="515" y="-1"/>
              <a:ext cx="2862031" cy="1924425"/>
            </a:xfrm>
            <a:prstGeom prst="rect">
              <a:avLst/>
            </a:prstGeom>
            <a:ln w="12700" cap="flat">
              <a:noFill/>
              <a:miter lim="400000"/>
            </a:ln>
            <a:effectLst/>
          </p:spPr>
        </p:pic>
        <p:pic>
          <p:nvPicPr>
            <p:cNvPr id="219" name="Picture 8" descr="Picture 8"/>
            <p:cNvPicPr>
              <a:picLocks noChangeAspect="1"/>
            </p:cNvPicPr>
            <p:nvPr/>
          </p:nvPicPr>
          <p:blipFill>
            <a:blip r:embed="rId4"/>
            <a:srcRect l="10125" r="9000"/>
            <a:stretch>
              <a:fillRect/>
            </a:stretch>
          </p:blipFill>
          <p:spPr>
            <a:xfrm>
              <a:off x="0" y="1833780"/>
              <a:ext cx="2865121" cy="299820"/>
            </a:xfrm>
            <a:prstGeom prst="rect">
              <a:avLst/>
            </a:prstGeom>
            <a:ln w="12700" cap="flat">
              <a:noFill/>
              <a:miter lim="400000"/>
            </a:ln>
            <a:effectLst/>
          </p:spPr>
        </p:pic>
      </p:grpSp>
      <p:grpSp>
        <p:nvGrpSpPr>
          <p:cNvPr id="223" name="Group 11"/>
          <p:cNvGrpSpPr/>
          <p:nvPr/>
        </p:nvGrpSpPr>
        <p:grpSpPr>
          <a:xfrm>
            <a:off x="3505198" y="1752600"/>
            <a:ext cx="2667002" cy="2133601"/>
            <a:chOff x="0" y="0"/>
            <a:chExt cx="2667001" cy="2133600"/>
          </a:xfrm>
        </p:grpSpPr>
        <p:pic>
          <p:nvPicPr>
            <p:cNvPr id="221" name="Picture 5" descr="Picture 5"/>
            <p:cNvPicPr>
              <a:picLocks noChangeAspect="1"/>
            </p:cNvPicPr>
            <p:nvPr/>
          </p:nvPicPr>
          <p:blipFill>
            <a:blip r:embed="rId5"/>
            <a:stretch>
              <a:fillRect/>
            </a:stretch>
          </p:blipFill>
          <p:spPr>
            <a:xfrm>
              <a:off x="-1" y="-1"/>
              <a:ext cx="2662048" cy="1933228"/>
            </a:xfrm>
            <a:prstGeom prst="rect">
              <a:avLst/>
            </a:prstGeom>
            <a:ln w="12700" cap="flat">
              <a:noFill/>
              <a:miter lim="400000"/>
            </a:ln>
            <a:effectLst/>
          </p:spPr>
        </p:pic>
        <p:pic>
          <p:nvPicPr>
            <p:cNvPr id="222" name="Picture 9" descr="Picture 9"/>
            <p:cNvPicPr>
              <a:picLocks noChangeAspect="1"/>
            </p:cNvPicPr>
            <p:nvPr/>
          </p:nvPicPr>
          <p:blipFill>
            <a:blip r:embed="rId4"/>
            <a:srcRect l="9000" r="9000"/>
            <a:stretch>
              <a:fillRect/>
            </a:stretch>
          </p:blipFill>
          <p:spPr>
            <a:xfrm>
              <a:off x="1" y="1832916"/>
              <a:ext cx="2667001" cy="300685"/>
            </a:xfrm>
            <a:prstGeom prst="rect">
              <a:avLst/>
            </a:prstGeom>
            <a:ln w="12700" cap="flat">
              <a:noFill/>
              <a:miter lim="400000"/>
            </a:ln>
            <a:effectLst/>
          </p:spPr>
        </p:pic>
      </p:grpSp>
      <p:grpSp>
        <p:nvGrpSpPr>
          <p:cNvPr id="231" name="Group 39"/>
          <p:cNvGrpSpPr/>
          <p:nvPr/>
        </p:nvGrpSpPr>
        <p:grpSpPr>
          <a:xfrm>
            <a:off x="2438399" y="4722812"/>
            <a:ext cx="4420395" cy="1601789"/>
            <a:chOff x="0" y="0"/>
            <a:chExt cx="4420393" cy="1601788"/>
          </a:xfrm>
        </p:grpSpPr>
        <p:sp>
          <p:nvSpPr>
            <p:cNvPr id="224" name="TextBox 25"/>
            <p:cNvSpPr txBox="1"/>
            <p:nvPr/>
          </p:nvSpPr>
          <p:spPr>
            <a:xfrm rot="16200000">
              <a:off x="-302736" y="457517"/>
              <a:ext cx="1219201"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solidFill>
                    <a:srgbClr val="FFFFFF"/>
                  </a:solidFill>
                  <a:latin typeface="Tahoma"/>
                  <a:ea typeface="Tahoma"/>
                  <a:cs typeface="Tahoma"/>
                  <a:sym typeface="Tahoma"/>
                </a:defRPr>
              </a:lvl1pPr>
            </a:lstStyle>
            <a:p>
              <a:r>
                <a:t>- 10,000 BC</a:t>
              </a:r>
            </a:p>
          </p:txBody>
        </p:sp>
        <p:sp>
          <p:nvSpPr>
            <p:cNvPr id="225" name="Straight Connector 15"/>
            <p:cNvSpPr/>
            <p:nvPr/>
          </p:nvSpPr>
          <p:spPr>
            <a:xfrm>
              <a:off x="792" y="1600199"/>
              <a:ext cx="4419602" cy="1590"/>
            </a:xfrm>
            <a:prstGeom prst="line">
              <a:avLst/>
            </a:prstGeom>
            <a:solidFill>
              <a:schemeClr val="accent1"/>
            </a:solidFill>
            <a:ln w="28575"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26" name="Straight Connector 22"/>
            <p:cNvSpPr/>
            <p:nvPr/>
          </p:nvSpPr>
          <p:spPr>
            <a:xfrm>
              <a:off x="229394" y="1219199"/>
              <a:ext cx="3505201" cy="1590"/>
            </a:xfrm>
            <a:prstGeom prst="line">
              <a:avLst/>
            </a:prstGeom>
            <a:solidFill>
              <a:schemeClr val="accent1"/>
            </a:solidFill>
            <a:ln w="381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7" name="TextBox 26"/>
            <p:cNvSpPr txBox="1"/>
            <p:nvPr/>
          </p:nvSpPr>
          <p:spPr>
            <a:xfrm rot="16200000">
              <a:off x="3275686" y="686117"/>
              <a:ext cx="762001"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solidFill>
                    <a:srgbClr val="FFFFFF"/>
                  </a:solidFill>
                  <a:latin typeface="Tahoma"/>
                  <a:ea typeface="Tahoma"/>
                  <a:cs typeface="Tahoma"/>
                  <a:sym typeface="Tahoma"/>
                </a:defRPr>
              </a:lvl1pPr>
            </a:lstStyle>
            <a:p>
              <a:r>
                <a:t>- 1800</a:t>
              </a:r>
            </a:p>
          </p:txBody>
        </p:sp>
        <p:sp>
          <p:nvSpPr>
            <p:cNvPr id="228" name="TextBox 27"/>
            <p:cNvSpPr txBox="1"/>
            <p:nvPr/>
          </p:nvSpPr>
          <p:spPr>
            <a:xfrm rot="16200000">
              <a:off x="3507264" y="684530"/>
              <a:ext cx="914401"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solidFill>
                    <a:srgbClr val="FFFFFF"/>
                  </a:solidFill>
                  <a:latin typeface="Tahoma"/>
                  <a:ea typeface="Tahoma"/>
                  <a:cs typeface="Tahoma"/>
                  <a:sym typeface="Tahoma"/>
                </a:defRPr>
              </a:lvl1pPr>
            </a:lstStyle>
            <a:p>
              <a:r>
                <a:t>- Now</a:t>
              </a:r>
            </a:p>
          </p:txBody>
        </p:sp>
        <p:sp>
          <p:nvSpPr>
            <p:cNvPr id="229" name="Straight Connector 30"/>
            <p:cNvSpPr/>
            <p:nvPr/>
          </p:nvSpPr>
          <p:spPr>
            <a:xfrm flipV="1">
              <a:off x="-1" y="0"/>
              <a:ext cx="1590" cy="1600200"/>
            </a:xfrm>
            <a:prstGeom prst="line">
              <a:avLst/>
            </a:prstGeom>
            <a:solidFill>
              <a:schemeClr val="accent1"/>
            </a:solidFill>
            <a:ln w="28575"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30" name="Freeform 38"/>
            <p:cNvSpPr/>
            <p:nvPr/>
          </p:nvSpPr>
          <p:spPr>
            <a:xfrm>
              <a:off x="3636435" y="82021"/>
              <a:ext cx="304801" cy="1135475"/>
            </a:xfrm>
            <a:custGeom>
              <a:avLst/>
              <a:gdLst/>
              <a:ahLst/>
              <a:cxnLst>
                <a:cxn ang="0">
                  <a:pos x="wd2" y="hd2"/>
                </a:cxn>
                <a:cxn ang="5400000">
                  <a:pos x="wd2" y="hd2"/>
                </a:cxn>
                <a:cxn ang="10800000">
                  <a:pos x="wd2" y="hd2"/>
                </a:cxn>
                <a:cxn ang="16200000">
                  <a:pos x="wd2" y="hd2"/>
                </a:cxn>
              </a:cxnLst>
              <a:rect l="0" t="0" r="r" b="b"/>
              <a:pathLst>
                <a:path w="21600" h="21578" extrusionOk="0">
                  <a:moveTo>
                    <a:pt x="0" y="21560"/>
                  </a:moveTo>
                  <a:lnTo>
                    <a:pt x="6887" y="21560"/>
                  </a:lnTo>
                  <a:cubicBezTo>
                    <a:pt x="7252" y="21560"/>
                    <a:pt x="7461" y="21600"/>
                    <a:pt x="8139" y="21560"/>
                  </a:cubicBezTo>
                  <a:cubicBezTo>
                    <a:pt x="8817" y="21520"/>
                    <a:pt x="10017" y="21479"/>
                    <a:pt x="10957" y="21318"/>
                  </a:cubicBezTo>
                  <a:cubicBezTo>
                    <a:pt x="11896" y="21158"/>
                    <a:pt x="12730" y="21171"/>
                    <a:pt x="13774" y="20594"/>
                  </a:cubicBezTo>
                  <a:cubicBezTo>
                    <a:pt x="14817" y="20018"/>
                    <a:pt x="15913" y="21292"/>
                    <a:pt x="17217" y="17859"/>
                  </a:cubicBezTo>
                  <a:cubicBezTo>
                    <a:pt x="18522" y="14427"/>
                    <a:pt x="21600" y="0"/>
                    <a:pt x="21600" y="0"/>
                  </a:cubicBezTo>
                </a:path>
              </a:pathLst>
            </a:custGeom>
            <a:noFill/>
            <a:ln w="381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Source: IPCC Fourth Assessment Report – Working Group 1 – 2007 (p. 135)</a:t>
            </a:r>
          </a:p>
        </p:txBody>
      </p:sp>
      <p:sp>
        <p:nvSpPr>
          <p:cNvPr id="234" name="Rectangle 2"/>
          <p:cNvSpPr txBox="1">
            <a:spLocks noGrp="1"/>
          </p:cNvSpPr>
          <p:nvPr>
            <p:ph type="title"/>
          </p:nvPr>
        </p:nvSpPr>
        <p:spPr>
          <a:xfrm>
            <a:off x="304800" y="76200"/>
            <a:ext cx="8534400" cy="838200"/>
          </a:xfrm>
          <a:prstGeom prst="rect">
            <a:avLst/>
          </a:prstGeom>
        </p:spPr>
        <p:txBody>
          <a:bodyPr/>
          <a:lstStyle>
            <a:lvl1pPr>
              <a:defRPr sz="2200"/>
            </a:lvl1pPr>
          </a:lstStyle>
          <a:p>
            <a:r>
              <a:t>Or, expanding greenhouse gas data for last two millennia:</a:t>
            </a:r>
          </a:p>
        </p:txBody>
      </p:sp>
      <p:sp>
        <p:nvSpPr>
          <p:cNvPr id="235" name="Rectangle 3"/>
          <p:cNvSpPr txBox="1">
            <a:spLocks noGrp="1"/>
          </p:cNvSpPr>
          <p:nvPr>
            <p:ph type="body" sz="quarter" idx="1"/>
          </p:nvPr>
        </p:nvSpPr>
        <p:spPr>
          <a:xfrm>
            <a:off x="228600" y="990600"/>
            <a:ext cx="8534400" cy="381000"/>
          </a:xfrm>
          <a:prstGeom prst="rect">
            <a:avLst/>
          </a:prstGeom>
        </p:spPr>
        <p:txBody>
          <a:bodyPr/>
          <a:lstStyle>
            <a:lvl1pPr>
              <a:defRPr sz="1800">
                <a:latin typeface="+mj-lt"/>
                <a:ea typeface="+mj-ea"/>
                <a:cs typeface="+mj-cs"/>
                <a:sym typeface="Arial"/>
              </a:defRPr>
            </a:lvl1pPr>
          </a:lstStyle>
          <a:p>
            <a:r>
              <a:t>From the IPCC Fourth Assessment Report (2007):</a:t>
            </a:r>
          </a:p>
        </p:txBody>
      </p:sp>
      <p:pic>
        <p:nvPicPr>
          <p:cNvPr id="236" name="Picture 11" descr="Picture 11"/>
          <p:cNvPicPr>
            <a:picLocks noChangeAspect="1"/>
          </p:cNvPicPr>
          <p:nvPr/>
        </p:nvPicPr>
        <p:blipFill>
          <a:blip r:embed="rId2"/>
          <a:stretch>
            <a:fillRect/>
          </a:stretch>
        </p:blipFill>
        <p:spPr>
          <a:xfrm>
            <a:off x="1987550" y="1549400"/>
            <a:ext cx="5168900" cy="37846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5"/>
          <p:cNvSpPr txBox="1"/>
          <p:nvPr/>
        </p:nvSpPr>
        <p:spPr>
          <a:xfrm>
            <a:off x="0" y="6088089"/>
            <a:ext cx="9144000" cy="633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gn="ctr">
              <a:defRPr sz="2800" i="1">
                <a:solidFill>
                  <a:srgbClr val="E5FFFF"/>
                </a:solidFill>
                <a:effectLst>
                  <a:outerShdw blurRad="38100" dist="38100" dir="2700000" rotWithShape="0">
                    <a:srgbClr val="000000"/>
                  </a:outerShdw>
                </a:effectLst>
                <a:latin typeface="+mj-lt"/>
                <a:ea typeface="+mj-ea"/>
                <a:cs typeface="+mj-cs"/>
                <a:sym typeface="Arial"/>
              </a:defRPr>
            </a:pPr>
            <a:endParaRPr/>
          </a:p>
          <a:p>
            <a:pPr algn="ctr">
              <a:defRPr sz="1000" i="1">
                <a:solidFill>
                  <a:schemeClr val="accent1"/>
                </a:solidFill>
                <a:effectLst>
                  <a:outerShdw blurRad="38100" dist="38100" dir="2700000" rotWithShape="0">
                    <a:srgbClr val="000000"/>
                  </a:outerShdw>
                </a:effectLst>
                <a:latin typeface="+mj-lt"/>
                <a:ea typeface="+mj-ea"/>
                <a:cs typeface="+mj-cs"/>
                <a:sym typeface="Arial"/>
              </a:defRPr>
            </a:pPr>
            <a:r>
              <a:t>http://www.grida.no/graphicslib/detail/historical-trends-in-carbon-dioxide-concentrations-and-temperature-on-a-geological-and-recent-time-scale_a210</a:t>
            </a:r>
          </a:p>
        </p:txBody>
      </p:sp>
      <p:sp>
        <p:nvSpPr>
          <p:cNvPr id="239" name="Rectangle 2"/>
          <p:cNvSpPr txBox="1">
            <a:spLocks noGrp="1"/>
          </p:cNvSpPr>
          <p:nvPr>
            <p:ph type="title"/>
          </p:nvPr>
        </p:nvSpPr>
        <p:spPr>
          <a:xfrm>
            <a:off x="304800" y="76200"/>
            <a:ext cx="8534400" cy="609600"/>
          </a:xfrm>
          <a:prstGeom prst="rect">
            <a:avLst/>
          </a:prstGeom>
        </p:spPr>
        <p:txBody>
          <a:bodyPr/>
          <a:lstStyle/>
          <a:p>
            <a:pPr>
              <a:defRPr sz="2400"/>
            </a:pPr>
            <a:r>
              <a:t>Or CO</a:t>
            </a:r>
            <a:r>
              <a:rPr baseline="-25000"/>
              <a:t>2</a:t>
            </a:r>
            <a:r>
              <a:t> back to a half million years ago:</a:t>
            </a:r>
          </a:p>
        </p:txBody>
      </p:sp>
      <p:sp>
        <p:nvSpPr>
          <p:cNvPr id="240" name="Rectangle 3"/>
          <p:cNvSpPr txBox="1">
            <a:spLocks noGrp="1"/>
          </p:cNvSpPr>
          <p:nvPr>
            <p:ph type="body" idx="1"/>
          </p:nvPr>
        </p:nvSpPr>
        <p:spPr>
          <a:xfrm>
            <a:off x="228600" y="762000"/>
            <a:ext cx="8686800" cy="6636981"/>
          </a:xfrm>
          <a:prstGeom prst="rect">
            <a:avLst/>
          </a:prstGeom>
        </p:spPr>
        <p:txBody>
          <a:bodyPr/>
          <a:lstStyle/>
          <a:p>
            <a:pPr>
              <a:defRPr sz="1800"/>
            </a:pPr>
            <a:r>
              <a:t>From the United Nations Environmental Project / GRID Arendal:</a:t>
            </a: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latin typeface="Tahoma Bold"/>
                <a:ea typeface="Tahoma Bold"/>
                <a:cs typeface="Tahoma Bold"/>
                <a:sym typeface="Tahoma Bold"/>
              </a:defRPr>
            </a:pPr>
            <a:r>
              <a:t>Clearly indicating (at least to me) that:  </a:t>
            </a:r>
          </a:p>
          <a:p>
            <a:pPr>
              <a:defRPr sz="500"/>
            </a:pPr>
            <a:endParaRPr/>
          </a:p>
          <a:p>
            <a:pPr>
              <a:defRPr sz="1800"/>
            </a:pPr>
            <a:r>
              <a:t>	Although atmospheric CO</a:t>
            </a:r>
            <a:r>
              <a:rPr baseline="-25000"/>
              <a:t>2</a:t>
            </a:r>
            <a:r>
              <a:t> concentration </a:t>
            </a:r>
            <a:r>
              <a:rPr>
                <a:latin typeface="Tahoma Bold"/>
                <a:ea typeface="Tahoma Bold"/>
                <a:cs typeface="Tahoma Bold"/>
                <a:sym typeface="Tahoma Bold"/>
              </a:rPr>
              <a:t>has</a:t>
            </a:r>
            <a:r>
              <a:t> indeed varied a lot</a:t>
            </a:r>
          </a:p>
          <a:p>
            <a:pPr>
              <a:defRPr sz="300"/>
            </a:pPr>
            <a:endParaRPr/>
          </a:p>
          <a:p>
            <a:pPr>
              <a:defRPr sz="1800"/>
            </a:pPr>
            <a:r>
              <a:t>		Especially during ice age cycles at left</a:t>
            </a:r>
          </a:p>
          <a:p>
            <a:pPr>
              <a:defRPr sz="800"/>
            </a:pPr>
            <a:endParaRPr/>
          </a:p>
          <a:p>
            <a:pPr>
              <a:defRPr sz="1800"/>
            </a:pPr>
            <a:r>
              <a:t>	Rise in last ~100 years is unprecedented</a:t>
            </a:r>
          </a:p>
        </p:txBody>
      </p:sp>
      <p:grpSp>
        <p:nvGrpSpPr>
          <p:cNvPr id="244" name="Group 17"/>
          <p:cNvGrpSpPr/>
          <p:nvPr/>
        </p:nvGrpSpPr>
        <p:grpSpPr>
          <a:xfrm>
            <a:off x="538161" y="1368425"/>
            <a:ext cx="7843378" cy="2898775"/>
            <a:chOff x="0" y="0"/>
            <a:chExt cx="7843376" cy="2898775"/>
          </a:xfrm>
        </p:grpSpPr>
        <p:pic>
          <p:nvPicPr>
            <p:cNvPr id="241" name="Picture 7" descr="Picture 7"/>
            <p:cNvPicPr>
              <a:picLocks noChangeAspect="1"/>
            </p:cNvPicPr>
            <p:nvPr/>
          </p:nvPicPr>
          <p:blipFill>
            <a:blip r:embed="rId2"/>
            <a:stretch>
              <a:fillRect/>
            </a:stretch>
          </p:blipFill>
          <p:spPr>
            <a:xfrm>
              <a:off x="0" y="0"/>
              <a:ext cx="7087169" cy="2898775"/>
            </a:xfrm>
            <a:prstGeom prst="rect">
              <a:avLst/>
            </a:prstGeom>
            <a:ln w="12700" cap="flat">
              <a:noFill/>
              <a:miter lim="400000"/>
            </a:ln>
            <a:effectLst/>
          </p:spPr>
        </p:pic>
        <p:sp>
          <p:nvSpPr>
            <p:cNvPr id="242" name="Elbow Connector 6"/>
            <p:cNvSpPr/>
            <p:nvPr/>
          </p:nvSpPr>
          <p:spPr>
            <a:xfrm rot="10800000">
              <a:off x="7081838" y="139701"/>
              <a:ext cx="609601" cy="3809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00" y="0"/>
                  </a:lnTo>
                  <a:lnTo>
                    <a:pt x="600" y="21600"/>
                  </a:lnTo>
                  <a:lnTo>
                    <a:pt x="21600" y="21600"/>
                  </a:lnTo>
                </a:path>
              </a:pathLst>
            </a:custGeom>
            <a:noFill/>
            <a:ln w="57150" cap="flat">
              <a:solidFill>
                <a:srgbClr val="FFCC00"/>
              </a:solidFill>
              <a:prstDash val="solid"/>
              <a:round/>
              <a:tailEnd type="triangle" w="med" len="med"/>
            </a:ln>
            <a:effectLst/>
          </p:spPr>
          <p:txBody>
            <a:bodyPr wrap="square" lIns="45719" tIns="45719" rIns="45719" bIns="45719" numCol="1" anchor="t">
              <a:noAutofit/>
            </a:bodyPr>
            <a:lstStyle/>
            <a:p>
              <a:endParaRPr/>
            </a:p>
          </p:txBody>
        </p:sp>
        <p:sp>
          <p:nvSpPr>
            <p:cNvPr id="243" name="TextBox 16"/>
            <p:cNvSpPr txBox="1"/>
            <p:nvPr/>
          </p:nvSpPr>
          <p:spPr>
            <a:xfrm rot="16200000">
              <a:off x="6394306" y="1433830"/>
              <a:ext cx="2590801" cy="3073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400">
                  <a:solidFill>
                    <a:srgbClr val="FFCC00"/>
                  </a:solidFill>
                </a:defRPr>
              </a:pPr>
              <a:r>
                <a:t>  </a:t>
              </a:r>
              <a:r>
                <a:rPr>
                  <a:latin typeface="Tahoma"/>
                  <a:ea typeface="Tahoma"/>
                  <a:cs typeface="Tahoma"/>
                  <a:sym typeface="Tahoma"/>
                </a:rPr>
                <a:t>New level as of May 2013</a:t>
              </a: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Rectangle 5"/>
          <p:cNvSpPr txBox="1"/>
          <p:nvPr/>
        </p:nvSpPr>
        <p:spPr>
          <a:xfrm>
            <a:off x="6324600" y="3333020"/>
            <a:ext cx="2819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"Physics for Future Presidents"</a:t>
            </a:r>
          </a:p>
        </p:txBody>
      </p:sp>
      <p:sp>
        <p:nvSpPr>
          <p:cNvPr id="247" name="Subtitle 5"/>
          <p:cNvSpPr txBox="1">
            <a:spLocks noGrp="1"/>
          </p:cNvSpPr>
          <p:nvPr>
            <p:ph type="body" idx="1"/>
          </p:nvPr>
        </p:nvSpPr>
        <p:spPr>
          <a:xfrm>
            <a:off x="304800" y="838200"/>
            <a:ext cx="8534400" cy="5257800"/>
          </a:xfrm>
          <a:prstGeom prst="rect">
            <a:avLst/>
          </a:prstGeom>
        </p:spPr>
        <p:txBody>
          <a:bodyPr/>
          <a:lstStyle/>
          <a:p>
            <a:pPr>
              <a:defRPr>
                <a:latin typeface="+mj-lt"/>
                <a:ea typeface="+mj-ea"/>
                <a:cs typeface="+mj-cs"/>
                <a:sym typeface="Arial"/>
              </a:defRPr>
            </a:pPr>
            <a:r>
              <a:t>Raw CO</a:t>
            </a:r>
            <a:r>
              <a:rPr baseline="-25000"/>
              <a:t>2</a:t>
            </a:r>
            <a:r>
              <a:t> data for last 1200 years:  </a:t>
            </a:r>
          </a:p>
          <a:p>
            <a:pPr>
              <a:defRPr sz="1200">
                <a:latin typeface="+mj-lt"/>
                <a:ea typeface="+mj-ea"/>
                <a:cs typeface="+mj-cs"/>
                <a:sym typeface="Arial"/>
              </a:defRPr>
            </a:pPr>
            <a:endParaRPr/>
          </a:p>
          <a:p>
            <a:pPr>
              <a:defRPr>
                <a:latin typeface="+mj-lt"/>
                <a:ea typeface="+mj-ea"/>
                <a:cs typeface="+mj-cs"/>
                <a:sym typeface="Arial"/>
              </a:defRPr>
            </a:pPr>
            <a:r>
              <a:t>	Upward trend is huge and &gt;&gt; data variation</a:t>
            </a:r>
          </a:p>
          <a:p>
            <a:pPr>
              <a:defRPr sz="1400">
                <a:latin typeface="+mj-lt"/>
                <a:ea typeface="+mj-ea"/>
                <a:cs typeface="+mj-cs"/>
                <a:sym typeface="Arial"/>
              </a:defRPr>
            </a:pPr>
            <a:endParaRPr/>
          </a:p>
          <a:p>
            <a:pPr>
              <a:defRPr>
                <a:latin typeface="+mj-lt"/>
                <a:ea typeface="+mj-ea"/>
                <a:cs typeface="+mj-cs"/>
                <a:sym typeface="Arial"/>
              </a:defRPr>
            </a:pPr>
            <a:r>
              <a:t>	(</a:t>
            </a:r>
            <a:r>
              <a:rPr b="1"/>
              <a:t>much</a:t>
            </a:r>
            <a:r>
              <a:t> less ambiguous than temperature data)</a:t>
            </a:r>
          </a:p>
          <a:p>
            <a:pPr>
              <a:defRPr>
                <a:latin typeface="+mj-lt"/>
                <a:ea typeface="+mj-ea"/>
                <a:cs typeface="+mj-cs"/>
                <a:sym typeface="Arial"/>
              </a:defRPr>
            </a:pPr>
            <a:endParaRPr/>
          </a:p>
          <a:p>
            <a:pPr>
              <a:defRPr>
                <a:latin typeface="+mj-lt"/>
                <a:ea typeface="+mj-ea"/>
                <a:cs typeface="+mj-cs"/>
                <a:sym typeface="Arial"/>
              </a:defRPr>
            </a:pPr>
            <a:r>
              <a:t>Sharp modern rise has no historical precedent</a:t>
            </a:r>
          </a:p>
          <a:p>
            <a:pPr>
              <a:defRPr>
                <a:latin typeface="+mj-lt"/>
                <a:ea typeface="+mj-ea"/>
                <a:cs typeface="+mj-cs"/>
                <a:sym typeface="Arial"/>
              </a:defRPr>
            </a:pPr>
            <a:endParaRPr/>
          </a:p>
          <a:p>
            <a:pPr>
              <a:defRPr sz="1100">
                <a:latin typeface="+mj-lt"/>
                <a:ea typeface="+mj-ea"/>
                <a:cs typeface="+mj-cs"/>
                <a:sym typeface="Arial"/>
              </a:defRPr>
            </a:pPr>
            <a:endParaRPr/>
          </a:p>
          <a:p>
            <a:pPr>
              <a:defRPr>
                <a:latin typeface="+mj-lt"/>
                <a:ea typeface="+mj-ea"/>
                <a:cs typeface="+mj-cs"/>
                <a:sym typeface="Arial"/>
              </a:defRPr>
            </a:pPr>
            <a:r>
              <a:t>But possible correlation with industrial revolution (and fossil fuels) is clear</a:t>
            </a:r>
          </a:p>
        </p:txBody>
      </p:sp>
      <p:sp>
        <p:nvSpPr>
          <p:cNvPr id="248" name="Rectangle 2"/>
          <p:cNvSpPr txBox="1">
            <a:spLocks noGrp="1"/>
          </p:cNvSpPr>
          <p:nvPr>
            <p:ph type="title"/>
          </p:nvPr>
        </p:nvSpPr>
        <p:spPr>
          <a:xfrm>
            <a:off x="304800" y="76200"/>
            <a:ext cx="8534400" cy="609600"/>
          </a:xfrm>
          <a:prstGeom prst="rect">
            <a:avLst/>
          </a:prstGeom>
        </p:spPr>
        <p:txBody>
          <a:bodyPr/>
          <a:lstStyle/>
          <a:p>
            <a:pPr>
              <a:defRPr sz="2400"/>
            </a:pPr>
            <a:r>
              <a:t>CO</a:t>
            </a:r>
            <a:r>
              <a:rPr baseline="-25000"/>
              <a:t>2</a:t>
            </a:r>
            <a:r>
              <a:t> data's "signal to noise ratio" and causality:</a:t>
            </a:r>
          </a:p>
        </p:txBody>
      </p:sp>
      <p:pic>
        <p:nvPicPr>
          <p:cNvPr id="249" name="Picture 4" descr="Picture 4"/>
          <p:cNvPicPr>
            <a:picLocks noChangeAspect="1"/>
          </p:cNvPicPr>
          <p:nvPr/>
        </p:nvPicPr>
        <p:blipFill>
          <a:blip r:embed="rId2"/>
          <a:stretch>
            <a:fillRect/>
          </a:stretch>
        </p:blipFill>
        <p:spPr>
          <a:xfrm>
            <a:off x="6788845" y="914400"/>
            <a:ext cx="2126556" cy="2362200"/>
          </a:xfrm>
          <a:prstGeom prst="rect">
            <a:avLst/>
          </a:prstGeom>
          <a:ln w="12700">
            <a:miter lim="400000"/>
          </a:ln>
        </p:spPr>
      </p:pic>
      <p:pic>
        <p:nvPicPr>
          <p:cNvPr id="250" name="Picture 6" descr="Picture 6"/>
          <p:cNvPicPr>
            <a:picLocks noChangeAspect="1"/>
          </p:cNvPicPr>
          <p:nvPr/>
        </p:nvPicPr>
        <p:blipFill>
          <a:blip r:embed="rId3"/>
          <a:stretch>
            <a:fillRect/>
          </a:stretch>
        </p:blipFill>
        <p:spPr>
          <a:xfrm>
            <a:off x="990600" y="4191972"/>
            <a:ext cx="4419600" cy="2238033"/>
          </a:xfrm>
          <a:prstGeom prst="rect">
            <a:avLst/>
          </a:prstGeom>
          <a:ln w="12700">
            <a:miter lim="400000"/>
          </a:ln>
        </p:spPr>
      </p:pic>
      <p:sp>
        <p:nvSpPr>
          <p:cNvPr id="251" name="Rectangle 5"/>
          <p:cNvSpPr txBox="1"/>
          <p:nvPr/>
        </p:nvSpPr>
        <p:spPr>
          <a:xfrm>
            <a:off x="304800" y="6457220"/>
            <a:ext cx="55626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"America's Climate Choices" – Figure 2.2 - National Academies Press (2011)</a:t>
            </a:r>
          </a:p>
        </p:txBody>
      </p:sp>
      <p:sp>
        <p:nvSpPr>
          <p:cNvPr id="252" name="Rectangle 5"/>
          <p:cNvSpPr txBox="1"/>
          <p:nvPr/>
        </p:nvSpPr>
        <p:spPr>
          <a:xfrm>
            <a:off x="5410200" y="4841976"/>
            <a:ext cx="3352800" cy="11016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gn="ctr">
              <a:defRPr sz="1400">
                <a:solidFill>
                  <a:srgbClr val="E5FFFF"/>
                </a:solidFill>
                <a:effectLst>
                  <a:outerShdw blurRad="38100" dist="38100" dir="2700000" rotWithShape="0">
                    <a:srgbClr val="000000"/>
                  </a:outerShdw>
                </a:effectLst>
                <a:latin typeface="+mj-lt"/>
                <a:ea typeface="+mj-ea"/>
                <a:cs typeface="+mj-cs"/>
                <a:sym typeface="Arial"/>
              </a:defRPr>
            </a:pPr>
            <a:r>
              <a:t>US National Research Council</a:t>
            </a:r>
            <a:endParaRPr>
              <a:solidFill>
                <a:srgbClr val="FFFFFF"/>
              </a:solidFill>
            </a:endParaRPr>
          </a:p>
          <a:p>
            <a:pPr algn="ctr">
              <a:defRPr sz="1400">
                <a:solidFill>
                  <a:srgbClr val="E5FFFF"/>
                </a:solidFill>
                <a:effectLst>
                  <a:outerShdw blurRad="38100" dist="38100" dir="2700000" rotWithShape="0">
                    <a:srgbClr val="000000"/>
                  </a:outerShdw>
                </a:effectLst>
                <a:latin typeface="+mj-lt"/>
                <a:ea typeface="+mj-ea"/>
                <a:cs typeface="+mj-cs"/>
                <a:sym typeface="Arial"/>
              </a:defRPr>
            </a:pPr>
            <a:endParaRPr>
              <a:solidFill>
                <a:srgbClr val="FFFFFF"/>
              </a:solidFill>
            </a:endParaRPr>
          </a:p>
          <a:p>
            <a:pPr algn="ctr">
              <a:defRPr sz="1400">
                <a:solidFill>
                  <a:srgbClr val="E5FFFF"/>
                </a:solidFill>
                <a:effectLst>
                  <a:outerShdw blurRad="38100" dist="38100" dir="2700000" rotWithShape="0">
                    <a:srgbClr val="000000"/>
                  </a:outerShdw>
                </a:effectLst>
                <a:latin typeface="+mj-lt"/>
                <a:ea typeface="+mj-ea"/>
                <a:cs typeface="+mj-cs"/>
                <a:sym typeface="Arial"/>
              </a:defRPr>
            </a:pPr>
            <a:r>
              <a:t>(National Academy of Science &amp;</a:t>
            </a:r>
            <a:endParaRPr>
              <a:solidFill>
                <a:srgbClr val="FFFFFF"/>
              </a:solidFill>
            </a:endParaRPr>
          </a:p>
          <a:p>
            <a:pPr algn="ctr">
              <a:defRPr sz="1400">
                <a:solidFill>
                  <a:srgbClr val="E5FFFF"/>
                </a:solidFill>
                <a:effectLst>
                  <a:outerShdw blurRad="38100" dist="38100" dir="2700000" rotWithShape="0">
                    <a:srgbClr val="000000"/>
                  </a:outerShdw>
                </a:effectLst>
                <a:latin typeface="+mj-lt"/>
                <a:ea typeface="+mj-ea"/>
                <a:cs typeface="+mj-cs"/>
                <a:sym typeface="Arial"/>
              </a:defRPr>
            </a:pPr>
            <a:endParaRPr>
              <a:solidFill>
                <a:srgbClr val="FFFFFF"/>
              </a:solidFill>
            </a:endParaRPr>
          </a:p>
          <a:p>
            <a:pPr algn="ctr">
              <a:defRPr sz="1400">
                <a:solidFill>
                  <a:srgbClr val="E5FFFF"/>
                </a:solidFill>
                <a:effectLst>
                  <a:outerShdw blurRad="38100" dist="38100" dir="2700000" rotWithShape="0">
                    <a:srgbClr val="000000"/>
                  </a:outerShdw>
                </a:effectLst>
                <a:latin typeface="+mj-lt"/>
                <a:ea typeface="+mj-ea"/>
                <a:cs typeface="+mj-cs"/>
                <a:sym typeface="Arial"/>
              </a:defRPr>
            </a:pPr>
            <a:r>
              <a:t> National Academy of Engineering)</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255" name="Subtitle 5"/>
          <p:cNvSpPr txBox="1">
            <a:spLocks noGrp="1"/>
          </p:cNvSpPr>
          <p:nvPr>
            <p:ph type="body" idx="1"/>
          </p:nvPr>
        </p:nvSpPr>
        <p:spPr>
          <a:xfrm>
            <a:off x="304800" y="838200"/>
            <a:ext cx="8839200" cy="5791200"/>
          </a:xfrm>
          <a:prstGeom prst="rect">
            <a:avLst/>
          </a:prstGeom>
        </p:spPr>
        <p:txBody>
          <a:bodyPr/>
          <a:lstStyle/>
          <a:p>
            <a:pPr>
              <a:defRPr>
                <a:latin typeface="+mj-lt"/>
                <a:ea typeface="+mj-ea"/>
                <a:cs typeface="+mj-cs"/>
                <a:sym typeface="Arial"/>
              </a:defRPr>
            </a:pPr>
            <a:r>
              <a:t>Data above are so clear and so unprecedented</a:t>
            </a:r>
          </a:p>
          <a:p>
            <a:pPr>
              <a:defRPr sz="400">
                <a:latin typeface="+mj-lt"/>
                <a:ea typeface="+mj-ea"/>
                <a:cs typeface="+mj-cs"/>
                <a:sym typeface="Arial"/>
              </a:defRPr>
            </a:pPr>
            <a:endParaRPr/>
          </a:p>
          <a:p>
            <a:pPr>
              <a:defRPr>
                <a:latin typeface="+mj-lt"/>
                <a:ea typeface="+mj-ea"/>
                <a:cs typeface="+mj-cs"/>
                <a:sym typeface="Arial"/>
              </a:defRPr>
            </a:pPr>
            <a:r>
              <a:t>	that I know of no group of reputable scientists</a:t>
            </a:r>
          </a:p>
          <a:p>
            <a:pPr>
              <a:defRPr sz="500">
                <a:latin typeface="+mj-lt"/>
                <a:ea typeface="+mj-ea"/>
                <a:cs typeface="+mj-cs"/>
                <a:sym typeface="Arial"/>
              </a:defRPr>
            </a:pPr>
            <a:endParaRPr/>
          </a:p>
          <a:p>
            <a:pPr>
              <a:defRPr>
                <a:latin typeface="+mj-lt"/>
                <a:ea typeface="+mj-ea"/>
                <a:cs typeface="+mj-cs"/>
                <a:sym typeface="Arial"/>
              </a:defRPr>
            </a:pPr>
            <a:r>
              <a:t>		who, however skeptical, do not now accept:</a:t>
            </a:r>
          </a:p>
          <a:p>
            <a:pPr>
              <a:defRPr sz="1100">
                <a:latin typeface="+mj-lt"/>
                <a:ea typeface="+mj-ea"/>
                <a:cs typeface="+mj-cs"/>
                <a:sym typeface="Arial"/>
              </a:defRPr>
            </a:pPr>
            <a:endParaRPr/>
          </a:p>
          <a:p>
            <a:pPr>
              <a:defRPr>
                <a:latin typeface="+mj-lt"/>
                <a:ea typeface="+mj-ea"/>
                <a:cs typeface="+mj-cs"/>
                <a:sym typeface="Arial"/>
              </a:defRPr>
            </a:pPr>
            <a:r>
              <a:t>	</a:t>
            </a:r>
            <a:r>
              <a:rPr>
                <a:solidFill>
                  <a:srgbClr val="FFCC00"/>
                </a:solidFill>
              </a:rPr>
              <a:t>- Reality of recent CO</a:t>
            </a:r>
            <a:r>
              <a:rPr baseline="-25000">
                <a:solidFill>
                  <a:srgbClr val="FFCC00"/>
                </a:solidFill>
              </a:rPr>
              <a:t>2</a:t>
            </a:r>
            <a:r>
              <a:rPr>
                <a:solidFill>
                  <a:srgbClr val="FFCC00"/>
                </a:solidFill>
              </a:rPr>
              <a:t> atmospheric gas spike</a:t>
            </a:r>
          </a:p>
          <a:p>
            <a:pPr>
              <a:defRPr sz="800">
                <a:solidFill>
                  <a:srgbClr val="FFCC00"/>
                </a:solidFill>
                <a:latin typeface="+mj-lt"/>
                <a:ea typeface="+mj-ea"/>
                <a:cs typeface="+mj-cs"/>
                <a:sym typeface="Arial"/>
              </a:defRPr>
            </a:pPr>
            <a:endParaRPr>
              <a:solidFill>
                <a:srgbClr val="FFCC00"/>
              </a:solidFill>
            </a:endParaRPr>
          </a:p>
          <a:p>
            <a:pPr>
              <a:defRPr>
                <a:solidFill>
                  <a:srgbClr val="FFCC00"/>
                </a:solidFill>
                <a:latin typeface="+mj-lt"/>
                <a:ea typeface="+mj-ea"/>
                <a:cs typeface="+mj-cs"/>
                <a:sym typeface="Arial"/>
              </a:defRPr>
            </a:pPr>
            <a:r>
              <a:t>	- Uniqueness of this CO</a:t>
            </a:r>
            <a:r>
              <a:rPr baseline="-25000"/>
              <a:t>2</a:t>
            </a:r>
            <a:r>
              <a:t> atmospheric gas spike</a:t>
            </a:r>
          </a:p>
          <a:p>
            <a:pPr>
              <a:defRPr sz="800">
                <a:solidFill>
                  <a:srgbClr val="FFCC00"/>
                </a:solidFill>
                <a:latin typeface="+mj-lt"/>
                <a:ea typeface="+mj-ea"/>
                <a:cs typeface="+mj-cs"/>
                <a:sym typeface="Arial"/>
              </a:defRPr>
            </a:pPr>
            <a:endParaRPr/>
          </a:p>
          <a:p>
            <a:pPr>
              <a:defRPr>
                <a:solidFill>
                  <a:srgbClr val="FFCC00"/>
                </a:solidFill>
                <a:latin typeface="+mj-lt"/>
                <a:ea typeface="+mj-ea"/>
                <a:cs typeface="+mj-cs"/>
                <a:sym typeface="Arial"/>
              </a:defRPr>
            </a:pPr>
            <a:r>
              <a:t>	- </a:t>
            </a:r>
            <a:r>
              <a:rPr b="1"/>
              <a:t>Human role </a:t>
            </a:r>
            <a:r>
              <a:t>in driving CO</a:t>
            </a:r>
            <a:r>
              <a:rPr baseline="-25000"/>
              <a:t>2</a:t>
            </a:r>
            <a:r>
              <a:t> atmospheric gas spike</a:t>
            </a:r>
          </a:p>
          <a:p>
            <a:pPr>
              <a:defRPr sz="1400">
                <a:latin typeface="+mj-lt"/>
                <a:ea typeface="+mj-ea"/>
                <a:cs typeface="+mj-cs"/>
                <a:sym typeface="Arial"/>
              </a:defRPr>
            </a:pPr>
            <a:endParaRPr/>
          </a:p>
          <a:p>
            <a:pPr>
              <a:defRPr>
                <a:latin typeface="+mj-lt"/>
                <a:ea typeface="+mj-ea"/>
                <a:cs typeface="+mj-cs"/>
                <a:sym typeface="Arial"/>
              </a:defRPr>
            </a:pPr>
            <a:r>
              <a:t>HOWEVER don't confuse this </a:t>
            </a:r>
            <a:r>
              <a:rPr b="1"/>
              <a:t>CO</a:t>
            </a:r>
            <a:r>
              <a:rPr b="1" baseline="-25000"/>
              <a:t>2</a:t>
            </a:r>
            <a:r>
              <a:rPr b="1"/>
              <a:t> data </a:t>
            </a:r>
            <a:r>
              <a:t>with (noisier) </a:t>
            </a:r>
            <a:r>
              <a:rPr b="1"/>
              <a:t>temperature data</a:t>
            </a:r>
          </a:p>
          <a:p>
            <a:pPr>
              <a:defRPr sz="800">
                <a:latin typeface="+mj-lt"/>
                <a:ea typeface="+mj-ea"/>
                <a:cs typeface="+mj-cs"/>
                <a:sym typeface="Arial"/>
              </a:defRPr>
            </a:pPr>
            <a:endParaRPr b="1"/>
          </a:p>
          <a:p>
            <a:pPr>
              <a:defRPr>
                <a:latin typeface="+mj-lt"/>
                <a:ea typeface="+mj-ea"/>
                <a:cs typeface="+mj-cs"/>
                <a:sym typeface="Arial"/>
              </a:defRPr>
            </a:pPr>
            <a:r>
              <a:t>Also, while we know that greenhouse CO</a:t>
            </a:r>
            <a:r>
              <a:rPr baseline="-25000"/>
              <a:t>2</a:t>
            </a:r>
            <a:r>
              <a:t> should have a warming effect</a:t>
            </a:r>
          </a:p>
          <a:p>
            <a:pPr>
              <a:defRPr sz="800">
                <a:latin typeface="+mj-lt"/>
                <a:ea typeface="+mj-ea"/>
                <a:cs typeface="+mj-cs"/>
                <a:sym typeface="Arial"/>
              </a:defRPr>
            </a:pPr>
            <a:endParaRPr/>
          </a:p>
          <a:p>
            <a:pPr>
              <a:defRPr>
                <a:latin typeface="+mj-lt"/>
                <a:ea typeface="+mj-ea"/>
                <a:cs typeface="+mj-cs"/>
                <a:sym typeface="Arial"/>
              </a:defRPr>
            </a:pPr>
            <a:r>
              <a:t>Above (alone) does not prove CO</a:t>
            </a:r>
            <a:r>
              <a:rPr baseline="-25000"/>
              <a:t>2</a:t>
            </a:r>
            <a:r>
              <a:t> </a:t>
            </a:r>
            <a:r>
              <a:rPr b="1"/>
              <a:t>drives</a:t>
            </a:r>
            <a:r>
              <a:t> global warming</a:t>
            </a:r>
          </a:p>
          <a:p>
            <a:pPr>
              <a:defRPr sz="700">
                <a:latin typeface="+mj-lt"/>
                <a:ea typeface="+mj-ea"/>
                <a:cs typeface="+mj-cs"/>
                <a:sym typeface="Arial"/>
              </a:defRPr>
            </a:pPr>
            <a:endParaRPr/>
          </a:p>
          <a:p>
            <a:pPr algn="ctr">
              <a:defRPr>
                <a:latin typeface="+mj-lt"/>
                <a:ea typeface="+mj-ea"/>
                <a:cs typeface="+mj-cs"/>
                <a:sym typeface="Arial"/>
              </a:defRPr>
            </a:pPr>
            <a:r>
              <a:t>(We need still </a:t>
            </a:r>
            <a:r>
              <a:rPr b="1"/>
              <a:t>more</a:t>
            </a:r>
            <a:r>
              <a:t> evidence!)</a:t>
            </a:r>
          </a:p>
        </p:txBody>
      </p:sp>
      <p:sp>
        <p:nvSpPr>
          <p:cNvPr id="256" name="Rectangle 2"/>
          <p:cNvSpPr txBox="1">
            <a:spLocks noGrp="1"/>
          </p:cNvSpPr>
          <p:nvPr>
            <p:ph type="title"/>
          </p:nvPr>
        </p:nvSpPr>
        <p:spPr>
          <a:xfrm>
            <a:off x="304800" y="76200"/>
            <a:ext cx="8534400" cy="457200"/>
          </a:xfrm>
          <a:prstGeom prst="rect">
            <a:avLst/>
          </a:prstGeom>
        </p:spPr>
        <p:txBody>
          <a:bodyPr/>
          <a:lstStyle/>
          <a:p>
            <a:pPr defTabSz="813816">
              <a:defRPr sz="2136" b="1">
                <a:effectLst>
                  <a:outerShdw blurRad="33909" dist="33909" dir="2700000" rotWithShape="0">
                    <a:srgbClr val="000000"/>
                  </a:outerShdw>
                </a:effectLst>
              </a:defRPr>
            </a:pPr>
            <a:r>
              <a:t>CO</a:t>
            </a:r>
            <a:r>
              <a:rPr baseline="-27348"/>
              <a:t>2</a:t>
            </a:r>
            <a:r>
              <a:t> bottom lines: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IPCC Fourth Assessment Report – WG1 – 2007 (p. 11)</a:t>
            </a:r>
          </a:p>
        </p:txBody>
      </p:sp>
      <p:sp>
        <p:nvSpPr>
          <p:cNvPr id="259" name="Subtitle 5"/>
          <p:cNvSpPr txBox="1">
            <a:spLocks noGrp="1"/>
          </p:cNvSpPr>
          <p:nvPr>
            <p:ph type="body" idx="1"/>
          </p:nvPr>
        </p:nvSpPr>
        <p:spPr>
          <a:xfrm>
            <a:off x="304800" y="633753"/>
            <a:ext cx="8534400" cy="5754213"/>
          </a:xfrm>
          <a:prstGeom prst="rect">
            <a:avLst/>
          </a:prstGeom>
        </p:spPr>
        <p:txBody>
          <a:bodyPr/>
          <a:lstStyle/>
          <a:p>
            <a:pPr defTabSz="905255">
              <a:defRPr sz="1979">
                <a:effectLst>
                  <a:outerShdw blurRad="37719" dist="37719" dir="2700000" rotWithShape="0">
                    <a:srgbClr val="000000"/>
                  </a:outerShdw>
                </a:effectLst>
                <a:latin typeface="+mj-lt"/>
                <a:ea typeface="+mj-ea"/>
                <a:cs typeface="+mj-cs"/>
                <a:sym typeface="Arial"/>
              </a:defRPr>
            </a:pPr>
            <a:r>
              <a:rPr dirty="0"/>
              <a:t>2007 IPCC data for last 200 years  = Black lines    </a:t>
            </a:r>
          </a:p>
          <a:p>
            <a:pPr defTabSz="905255">
              <a:spcBef>
                <a:spcPts val="100"/>
              </a:spcBef>
              <a:defRPr sz="792">
                <a:effectLst>
                  <a:outerShdw blurRad="37719" dist="37719" dir="2700000" rotWithShape="0">
                    <a:srgbClr val="000000"/>
                  </a:outerShdw>
                </a:effectLst>
                <a:latin typeface="+mj-lt"/>
                <a:ea typeface="+mj-ea"/>
                <a:cs typeface="+mj-cs"/>
                <a:sym typeface="Arial"/>
              </a:defRPr>
            </a:pPr>
            <a:r>
              <a:rPr dirty="0"/>
              <a:t> </a:t>
            </a:r>
            <a:endParaRPr sz="494" dirty="0"/>
          </a:p>
          <a:p>
            <a:pPr algn="ctr" defTabSz="905255">
              <a:spcBef>
                <a:spcPts val="300"/>
              </a:spcBef>
              <a:defRPr sz="1386">
                <a:effectLst>
                  <a:outerShdw blurRad="37719" dist="37719" dir="2700000" rotWithShape="0">
                    <a:srgbClr val="000000"/>
                  </a:outerShdw>
                </a:effectLst>
                <a:latin typeface="+mj-lt"/>
                <a:ea typeface="+mj-ea"/>
                <a:cs typeface="+mj-cs"/>
                <a:sym typeface="Arial"/>
              </a:defRPr>
            </a:pPr>
            <a:r>
              <a:rPr dirty="0"/>
              <a:t>(for the moment, disregard colored bands = models)</a:t>
            </a:r>
            <a:endParaRPr sz="1782" dirty="0"/>
          </a:p>
          <a:p>
            <a:pPr defTabSz="905255">
              <a:defRPr sz="1979">
                <a:effectLst>
                  <a:outerShdw blurRad="37719" dist="37719" dir="2700000" rotWithShape="0">
                    <a:srgbClr val="000000"/>
                  </a:outerShdw>
                </a:effectLst>
                <a:latin typeface="+mj-lt"/>
                <a:ea typeface="+mj-ea"/>
                <a:cs typeface="+mj-cs"/>
                <a:sym typeface="Arial"/>
              </a:defRPr>
            </a:pPr>
            <a:endParaRPr sz="1782" dirty="0"/>
          </a:p>
          <a:p>
            <a:pPr defTabSz="905255">
              <a:defRPr sz="1979">
                <a:effectLst>
                  <a:outerShdw blurRad="37719" dist="37719" dir="2700000" rotWithShape="0">
                    <a:srgbClr val="000000"/>
                  </a:outerShdw>
                </a:effectLst>
                <a:latin typeface="+mj-lt"/>
                <a:ea typeface="+mj-ea"/>
                <a:cs typeface="+mj-cs"/>
                <a:sym typeface="Arial"/>
              </a:defRPr>
            </a:pPr>
            <a:endParaRPr sz="1782" dirty="0"/>
          </a:p>
          <a:p>
            <a:pPr defTabSz="905255">
              <a:defRPr sz="1979">
                <a:effectLst>
                  <a:outerShdw blurRad="37719" dist="37719" dir="2700000" rotWithShape="0">
                    <a:srgbClr val="000000"/>
                  </a:outerShdw>
                </a:effectLst>
                <a:latin typeface="+mj-lt"/>
                <a:ea typeface="+mj-ea"/>
                <a:cs typeface="+mj-cs"/>
                <a:sym typeface="Arial"/>
              </a:defRPr>
            </a:pPr>
            <a:endParaRPr sz="1782" dirty="0"/>
          </a:p>
          <a:p>
            <a:pPr defTabSz="905255">
              <a:defRPr sz="3465">
                <a:effectLst>
                  <a:outerShdw blurRad="37719" dist="37719" dir="2700000" rotWithShape="0">
                    <a:srgbClr val="000000"/>
                  </a:outerShdw>
                </a:effectLst>
                <a:latin typeface="+mj-lt"/>
                <a:ea typeface="+mj-ea"/>
                <a:cs typeface="+mj-cs"/>
                <a:sym typeface="Arial"/>
              </a:defRPr>
            </a:pPr>
            <a:endParaRPr sz="3267" dirty="0"/>
          </a:p>
          <a:p>
            <a:pPr defTabSz="905255">
              <a:defRPr sz="1979">
                <a:effectLst>
                  <a:outerShdw blurRad="37719" dist="37719" dir="2700000" rotWithShape="0">
                    <a:srgbClr val="000000"/>
                  </a:outerShdw>
                </a:effectLst>
                <a:latin typeface="+mj-lt"/>
                <a:ea typeface="+mj-ea"/>
                <a:cs typeface="+mj-cs"/>
                <a:sym typeface="Arial"/>
              </a:defRPr>
            </a:pPr>
            <a:endParaRPr sz="1782" dirty="0"/>
          </a:p>
          <a:p>
            <a:pPr defTabSz="905255">
              <a:defRPr sz="1979">
                <a:effectLst>
                  <a:outerShdw blurRad="37719" dist="37719" dir="2700000" rotWithShape="0">
                    <a:srgbClr val="000000"/>
                  </a:outerShdw>
                </a:effectLst>
                <a:latin typeface="+mj-lt"/>
                <a:ea typeface="+mj-ea"/>
                <a:cs typeface="+mj-cs"/>
                <a:sym typeface="Arial"/>
              </a:defRPr>
            </a:pPr>
            <a:endParaRPr sz="1782" dirty="0"/>
          </a:p>
          <a:p>
            <a:pPr defTabSz="905255">
              <a:defRPr sz="1979">
                <a:effectLst>
                  <a:outerShdw blurRad="37719" dist="37719" dir="2700000" rotWithShape="0">
                    <a:srgbClr val="000000"/>
                  </a:outerShdw>
                </a:effectLst>
                <a:latin typeface="+mj-lt"/>
                <a:ea typeface="+mj-ea"/>
                <a:cs typeface="+mj-cs"/>
                <a:sym typeface="Arial"/>
              </a:defRPr>
            </a:pPr>
            <a:endParaRPr sz="1782" dirty="0"/>
          </a:p>
          <a:p>
            <a:pPr defTabSz="905255">
              <a:defRPr sz="1979">
                <a:effectLst>
                  <a:outerShdw blurRad="37719" dist="37719" dir="2700000" rotWithShape="0">
                    <a:srgbClr val="000000"/>
                  </a:outerShdw>
                </a:effectLst>
                <a:latin typeface="+mj-lt"/>
                <a:ea typeface="+mj-ea"/>
                <a:cs typeface="+mj-cs"/>
                <a:sym typeface="Arial"/>
              </a:defRPr>
            </a:pPr>
            <a:endParaRPr sz="1782" dirty="0"/>
          </a:p>
          <a:p>
            <a:pPr defTabSz="905255">
              <a:defRPr sz="1979">
                <a:effectLst>
                  <a:outerShdw blurRad="37719" dist="37719" dir="2700000" rotWithShape="0">
                    <a:srgbClr val="000000"/>
                  </a:outerShdw>
                </a:effectLst>
                <a:latin typeface="+mj-lt"/>
                <a:ea typeface="+mj-ea"/>
                <a:cs typeface="+mj-cs"/>
                <a:sym typeface="Arial"/>
              </a:defRPr>
            </a:pPr>
            <a:endParaRPr sz="1782" dirty="0"/>
          </a:p>
          <a:p>
            <a:pPr defTabSz="905255">
              <a:defRPr sz="1979">
                <a:effectLst>
                  <a:outerShdw blurRad="37719" dist="37719" dir="2700000" rotWithShape="0">
                    <a:srgbClr val="000000"/>
                  </a:outerShdw>
                </a:effectLst>
                <a:latin typeface="+mj-lt"/>
                <a:ea typeface="+mj-ea"/>
                <a:cs typeface="+mj-cs"/>
                <a:sym typeface="Arial"/>
              </a:defRPr>
            </a:pPr>
            <a:endParaRPr sz="1782" dirty="0"/>
          </a:p>
          <a:p>
            <a:pPr defTabSz="905255">
              <a:defRPr sz="1979">
                <a:effectLst>
                  <a:outerShdw blurRad="37719" dist="37719" dir="2700000" rotWithShape="0">
                    <a:srgbClr val="000000"/>
                  </a:outerShdw>
                </a:effectLst>
                <a:latin typeface="+mj-lt"/>
                <a:ea typeface="+mj-ea"/>
                <a:cs typeface="+mj-cs"/>
                <a:sym typeface="Arial"/>
              </a:defRPr>
            </a:pPr>
            <a:endParaRPr sz="1782" dirty="0"/>
          </a:p>
          <a:p>
            <a:pPr defTabSz="905255">
              <a:defRPr sz="1979">
                <a:effectLst>
                  <a:outerShdw blurRad="37719" dist="37719" dir="2700000" rotWithShape="0">
                    <a:srgbClr val="000000"/>
                  </a:outerShdw>
                </a:effectLst>
                <a:latin typeface="+mj-lt"/>
                <a:ea typeface="+mj-ea"/>
                <a:cs typeface="+mj-cs"/>
                <a:sym typeface="Arial"/>
              </a:defRPr>
            </a:pPr>
            <a:endParaRPr sz="1782" dirty="0"/>
          </a:p>
          <a:p>
            <a:pPr defTabSz="905255">
              <a:defRPr sz="2772">
                <a:effectLst>
                  <a:outerShdw blurRad="37719" dist="37719" dir="2700000" rotWithShape="0">
                    <a:srgbClr val="000000"/>
                  </a:outerShdw>
                </a:effectLst>
                <a:latin typeface="+mj-lt"/>
                <a:ea typeface="+mj-ea"/>
                <a:cs typeface="+mj-cs"/>
                <a:sym typeface="Arial"/>
              </a:defRPr>
            </a:pPr>
            <a:endParaRPr sz="2800" dirty="0"/>
          </a:p>
          <a:p>
            <a:pPr defTabSz="905255">
              <a:defRPr sz="1979">
                <a:solidFill>
                  <a:srgbClr val="FFCC00"/>
                </a:solidFill>
                <a:effectLst>
                  <a:outerShdw blurRad="37719" dist="37719" dir="2700000" rotWithShape="0">
                    <a:srgbClr val="000000"/>
                  </a:outerShdw>
                </a:effectLst>
                <a:latin typeface="+mj-lt"/>
                <a:ea typeface="+mj-ea"/>
                <a:cs typeface="+mj-cs"/>
                <a:sym typeface="Arial"/>
              </a:defRPr>
            </a:pPr>
            <a:r>
              <a:rPr dirty="0"/>
              <a:t>Now documented </a:t>
            </a:r>
            <a:r>
              <a:rPr b="1" dirty="0"/>
              <a:t>worldwide: </a:t>
            </a:r>
            <a:r>
              <a:rPr dirty="0"/>
              <a:t>Strong upward trends over the last 200 years</a:t>
            </a:r>
          </a:p>
        </p:txBody>
      </p:sp>
      <p:sp>
        <p:nvSpPr>
          <p:cNvPr id="260" name="Rectangle 2"/>
          <p:cNvSpPr txBox="1">
            <a:spLocks noGrp="1"/>
          </p:cNvSpPr>
          <p:nvPr>
            <p:ph type="title"/>
          </p:nvPr>
        </p:nvSpPr>
        <p:spPr>
          <a:xfrm>
            <a:off x="0" y="76200"/>
            <a:ext cx="9144000" cy="457200"/>
          </a:xfrm>
          <a:prstGeom prst="rect">
            <a:avLst/>
          </a:prstGeom>
        </p:spPr>
        <p:txBody>
          <a:bodyPr/>
          <a:lstStyle/>
          <a:p>
            <a:pPr>
              <a:defRPr sz="2200"/>
            </a:pPr>
            <a:r>
              <a:t>But now returning to more ambiguous </a:t>
            </a:r>
            <a:r>
              <a:rPr b="1"/>
              <a:t>temperature</a:t>
            </a:r>
            <a:r>
              <a:t> data: </a:t>
            </a:r>
          </a:p>
        </p:txBody>
      </p:sp>
      <p:pic>
        <p:nvPicPr>
          <p:cNvPr id="261" name="Picture 4" descr="Picture 4"/>
          <p:cNvPicPr>
            <a:picLocks noChangeAspect="1"/>
          </p:cNvPicPr>
          <p:nvPr/>
        </p:nvPicPr>
        <p:blipFill>
          <a:blip r:embed="rId2"/>
          <a:stretch>
            <a:fillRect/>
          </a:stretch>
        </p:blipFill>
        <p:spPr>
          <a:xfrm>
            <a:off x="2209800" y="1611518"/>
            <a:ext cx="4876800" cy="425588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ubtitle 5"/>
          <p:cNvSpPr txBox="1">
            <a:spLocks noGrp="1"/>
          </p:cNvSpPr>
          <p:nvPr>
            <p:ph type="body" idx="1"/>
          </p:nvPr>
        </p:nvSpPr>
        <p:spPr>
          <a:xfrm>
            <a:off x="304800" y="762000"/>
            <a:ext cx="8534400" cy="5562600"/>
          </a:xfrm>
          <a:prstGeom prst="rect">
            <a:avLst/>
          </a:prstGeom>
        </p:spPr>
        <p:txBody>
          <a:bodyPr/>
          <a:lstStyle/>
          <a:p>
            <a:pPr>
              <a:defRPr>
                <a:latin typeface="+mj-lt"/>
                <a:ea typeface="+mj-ea"/>
                <a:cs typeface="+mj-cs"/>
                <a:sym typeface="Arial"/>
              </a:defRPr>
            </a:pPr>
            <a:r>
              <a:t>From Muller's "Physics for Future Presidents:"</a:t>
            </a: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sz="3500">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r>
              <a:t>Last full ice age at left, mini-ice ages / oscillations later</a:t>
            </a:r>
          </a:p>
        </p:txBody>
      </p:sp>
      <p:sp>
        <p:nvSpPr>
          <p:cNvPr id="264" name="Rectangle 2"/>
          <p:cNvSpPr txBox="1">
            <a:spLocks noGrp="1"/>
          </p:cNvSpPr>
          <p:nvPr>
            <p:ph type="title"/>
          </p:nvPr>
        </p:nvSpPr>
        <p:spPr>
          <a:xfrm>
            <a:off x="304800" y="152400"/>
            <a:ext cx="8534400" cy="457200"/>
          </a:xfrm>
          <a:prstGeom prst="rect">
            <a:avLst/>
          </a:prstGeom>
        </p:spPr>
        <p:txBody>
          <a:bodyPr/>
          <a:lstStyle>
            <a:lvl1pPr>
              <a:defRPr sz="2400"/>
            </a:lvl1pPr>
          </a:lstStyle>
          <a:p>
            <a:r>
              <a:t>Or, temperature data looking back 12,000 years:</a:t>
            </a:r>
          </a:p>
        </p:txBody>
      </p:sp>
      <p:pic>
        <p:nvPicPr>
          <p:cNvPr id="265" name="Picture 6" descr="Picture 6"/>
          <p:cNvPicPr>
            <a:picLocks noChangeAspect="1"/>
          </p:cNvPicPr>
          <p:nvPr/>
        </p:nvPicPr>
        <p:blipFill>
          <a:blip r:embed="rId2"/>
          <a:stretch>
            <a:fillRect/>
          </a:stretch>
        </p:blipFill>
        <p:spPr>
          <a:xfrm>
            <a:off x="2667000" y="1295400"/>
            <a:ext cx="4851400" cy="44577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130" name="Rectangle 2"/>
          <p:cNvSpPr txBox="1">
            <a:spLocks noGrp="1"/>
          </p:cNvSpPr>
          <p:nvPr>
            <p:ph type="title"/>
          </p:nvPr>
        </p:nvSpPr>
        <p:spPr>
          <a:xfrm>
            <a:off x="304800" y="76200"/>
            <a:ext cx="8534400" cy="533400"/>
          </a:xfrm>
          <a:prstGeom prst="rect">
            <a:avLst/>
          </a:prstGeom>
        </p:spPr>
        <p:txBody>
          <a:bodyPr/>
          <a:lstStyle>
            <a:lvl1pPr>
              <a:defRPr sz="2200"/>
            </a:lvl1pPr>
          </a:lstStyle>
          <a:p>
            <a:r>
              <a:t>I am in no way involved in climate research – But I am a scientist!</a:t>
            </a:r>
          </a:p>
        </p:txBody>
      </p:sp>
      <p:sp>
        <p:nvSpPr>
          <p:cNvPr id="131" name="Rectangle 3"/>
          <p:cNvSpPr txBox="1">
            <a:spLocks noGrp="1"/>
          </p:cNvSpPr>
          <p:nvPr>
            <p:ph type="body" idx="1"/>
          </p:nvPr>
        </p:nvSpPr>
        <p:spPr>
          <a:xfrm>
            <a:off x="228600" y="838200"/>
            <a:ext cx="8915400" cy="5638800"/>
          </a:xfrm>
          <a:prstGeom prst="rect">
            <a:avLst/>
          </a:prstGeom>
        </p:spPr>
        <p:txBody>
          <a:bodyPr/>
          <a:lstStyle/>
          <a:p>
            <a:pPr>
              <a:defRPr sz="1800">
                <a:latin typeface="+mj-lt"/>
                <a:ea typeface="+mj-ea"/>
                <a:cs typeface="+mj-cs"/>
                <a:sym typeface="Arial"/>
              </a:defRPr>
            </a:pPr>
            <a:r>
              <a:t>As a scientist I know that the ultimate test of any theory is </a:t>
            </a:r>
            <a:r>
              <a:rPr b="1"/>
              <a:t>successful prediction</a:t>
            </a:r>
          </a:p>
          <a:p>
            <a:pPr>
              <a:defRPr sz="900">
                <a:latin typeface="+mj-lt"/>
                <a:ea typeface="+mj-ea"/>
                <a:cs typeface="+mj-cs"/>
                <a:sym typeface="Arial"/>
              </a:defRPr>
            </a:pPr>
            <a:endParaRPr b="1"/>
          </a:p>
          <a:p>
            <a:pPr>
              <a:defRPr sz="1800">
                <a:latin typeface="+mj-lt"/>
                <a:ea typeface="+mj-ea"/>
                <a:cs typeface="+mj-cs"/>
                <a:sym typeface="Arial"/>
              </a:defRPr>
            </a:pPr>
            <a:r>
              <a:t>	So I'd noted poor forecasting of upcoming winters or hurricane seasons</a:t>
            </a:r>
          </a:p>
          <a:p>
            <a:pPr>
              <a:defRPr sz="900">
                <a:latin typeface="+mj-lt"/>
                <a:ea typeface="+mj-ea"/>
                <a:cs typeface="+mj-cs"/>
                <a:sym typeface="Arial"/>
              </a:defRPr>
            </a:pPr>
            <a:endParaRPr/>
          </a:p>
          <a:p>
            <a:pPr>
              <a:defRPr sz="1800">
                <a:latin typeface="+mj-lt"/>
                <a:ea typeface="+mj-ea"/>
                <a:cs typeface="+mj-cs"/>
                <a:sym typeface="Arial"/>
              </a:defRPr>
            </a:pPr>
            <a:r>
              <a:t>	Which certainly </a:t>
            </a:r>
            <a:r>
              <a:rPr b="1"/>
              <a:t>suggested</a:t>
            </a:r>
            <a:r>
              <a:t> that climate modeling </a:t>
            </a:r>
            <a:r>
              <a:rPr b="1"/>
              <a:t>was</a:t>
            </a:r>
            <a:r>
              <a:t> still in its infancy</a:t>
            </a:r>
          </a:p>
          <a:p>
            <a:pPr>
              <a:defRPr sz="1600">
                <a:latin typeface="+mj-lt"/>
                <a:ea typeface="+mj-ea"/>
                <a:cs typeface="+mj-cs"/>
                <a:sym typeface="Arial"/>
              </a:defRPr>
            </a:pPr>
            <a:endParaRPr/>
          </a:p>
          <a:p>
            <a:pPr>
              <a:defRPr sz="1800">
                <a:latin typeface="+mj-lt"/>
                <a:ea typeface="+mj-ea"/>
                <a:cs typeface="+mj-cs"/>
                <a:sym typeface="Arial"/>
              </a:defRPr>
            </a:pPr>
            <a:r>
              <a:t>I thus sought 3</a:t>
            </a:r>
            <a:r>
              <a:rPr baseline="30000"/>
              <a:t>rd</a:t>
            </a:r>
            <a:r>
              <a:t> party (~uninvolved) scientific sources and came across the book:</a:t>
            </a:r>
          </a:p>
          <a:p>
            <a:pPr>
              <a:defRPr sz="900">
                <a:latin typeface="+mj-lt"/>
                <a:ea typeface="+mj-ea"/>
                <a:cs typeface="+mj-cs"/>
                <a:sym typeface="Arial"/>
              </a:defRPr>
            </a:pPr>
            <a:endParaRPr/>
          </a:p>
          <a:p>
            <a:pPr algn="ctr">
              <a:defRPr sz="1800">
                <a:solidFill>
                  <a:srgbClr val="FFCC00"/>
                </a:solidFill>
                <a:latin typeface="+mj-lt"/>
                <a:ea typeface="+mj-ea"/>
                <a:cs typeface="+mj-cs"/>
                <a:sym typeface="Arial"/>
              </a:defRPr>
            </a:pPr>
            <a:r>
              <a:t>"Physics for Future Presidents" by U.C. Berkeley's Richard Muller</a:t>
            </a:r>
          </a:p>
          <a:p>
            <a:pPr>
              <a:defRPr sz="1800">
                <a:latin typeface="+mj-lt"/>
                <a:ea typeface="+mj-ea"/>
                <a:cs typeface="+mj-cs"/>
                <a:sym typeface="Arial"/>
              </a:defRPr>
            </a:pPr>
            <a:endParaRPr/>
          </a:p>
          <a:p>
            <a:pPr>
              <a:defRPr sz="1800">
                <a:latin typeface="+mj-lt"/>
                <a:ea typeface="+mj-ea"/>
                <a:cs typeface="+mj-cs"/>
                <a:sym typeface="Arial"/>
              </a:defRPr>
            </a:pPr>
            <a:r>
              <a:t>As in our textbook, Muller reduces important technical topics to basic science</a:t>
            </a:r>
          </a:p>
          <a:p>
            <a:pPr>
              <a:defRPr sz="900">
                <a:latin typeface="+mj-lt"/>
                <a:ea typeface="+mj-ea"/>
                <a:cs typeface="+mj-cs"/>
                <a:sym typeface="Arial"/>
              </a:defRPr>
            </a:pPr>
            <a:endParaRPr/>
          </a:p>
          <a:p>
            <a:pPr>
              <a:defRPr sz="1800">
                <a:latin typeface="+mj-lt"/>
                <a:ea typeface="+mj-ea"/>
                <a:cs typeface="+mj-cs"/>
                <a:sym typeface="Arial"/>
              </a:defRPr>
            </a:pPr>
            <a:r>
              <a:t>	With the goal of estimating basic limits and/or ultimate possibilities</a:t>
            </a:r>
          </a:p>
          <a:p>
            <a:pPr>
              <a:defRPr sz="1400">
                <a:latin typeface="+mj-lt"/>
                <a:ea typeface="+mj-ea"/>
                <a:cs typeface="+mj-cs"/>
                <a:sym typeface="Arial"/>
              </a:defRPr>
            </a:pPr>
            <a:endParaRPr/>
          </a:p>
          <a:p>
            <a:pPr>
              <a:defRPr sz="1800">
                <a:latin typeface="+mj-lt"/>
                <a:ea typeface="+mj-ea"/>
                <a:cs typeface="+mj-cs"/>
                <a:sym typeface="Arial"/>
              </a:defRPr>
            </a:pPr>
            <a:r>
              <a:t>And also as in our textbook, Muller brings with him a scientist's skepticism</a:t>
            </a:r>
          </a:p>
          <a:p>
            <a:pPr>
              <a:defRPr sz="1000">
                <a:latin typeface="+mj-lt"/>
                <a:ea typeface="+mj-ea"/>
                <a:cs typeface="+mj-cs"/>
                <a:sym typeface="Arial"/>
              </a:defRPr>
            </a:pPr>
            <a:endParaRPr/>
          </a:p>
          <a:p>
            <a:pPr>
              <a:defRPr sz="1800">
                <a:latin typeface="+mj-lt"/>
                <a:ea typeface="+mj-ea"/>
                <a:cs typeface="+mj-cs"/>
                <a:sym typeface="Arial"/>
              </a:defRPr>
            </a:pPr>
            <a:r>
              <a:t>	Not in the "denier's" sense, but in the sense of "Show me the evidence!"</a:t>
            </a:r>
          </a:p>
          <a:p>
            <a:pPr>
              <a:defRPr sz="1800">
                <a:latin typeface="+mj-lt"/>
                <a:ea typeface="+mj-ea"/>
                <a:cs typeface="+mj-cs"/>
                <a:sym typeface="Arial"/>
              </a:defRPr>
            </a:pPr>
            <a:endParaRPr/>
          </a:p>
          <a:p>
            <a:pPr algn="ctr">
              <a:defRPr sz="1800">
                <a:latin typeface="+mj-lt"/>
                <a:ea typeface="+mj-ea"/>
                <a:cs typeface="+mj-cs"/>
                <a:sym typeface="Arial"/>
              </a:defRPr>
            </a:pPr>
            <a:r>
              <a:t>(Which ultimately pushed him to center stage in the climate change controversy)</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Rectangle 5"/>
          <p:cNvSpPr txBox="1"/>
          <p:nvPr/>
        </p:nvSpPr>
        <p:spPr>
          <a:xfrm>
            <a:off x="6629400" y="2377345"/>
            <a:ext cx="2209800"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Source: Richard Muller's "Physics for Future Presidents"</a:t>
            </a:r>
          </a:p>
        </p:txBody>
      </p:sp>
      <p:sp>
        <p:nvSpPr>
          <p:cNvPr id="268" name="Rectangle 2"/>
          <p:cNvSpPr txBox="1">
            <a:spLocks noGrp="1"/>
          </p:cNvSpPr>
          <p:nvPr>
            <p:ph type="title"/>
          </p:nvPr>
        </p:nvSpPr>
        <p:spPr>
          <a:xfrm>
            <a:off x="304800" y="76200"/>
            <a:ext cx="8534400" cy="533400"/>
          </a:xfrm>
          <a:prstGeom prst="rect">
            <a:avLst/>
          </a:prstGeom>
        </p:spPr>
        <p:txBody>
          <a:bodyPr/>
          <a:lstStyle>
            <a:lvl1pPr>
              <a:defRPr sz="2400"/>
            </a:lvl1pPr>
          </a:lstStyle>
          <a:p>
            <a:r>
              <a:t>Or, temperature data looking back 600,000 years:</a:t>
            </a:r>
          </a:p>
        </p:txBody>
      </p:sp>
      <p:sp>
        <p:nvSpPr>
          <p:cNvPr id="269" name="Rectangle 3"/>
          <p:cNvSpPr txBox="1">
            <a:spLocks noGrp="1"/>
          </p:cNvSpPr>
          <p:nvPr>
            <p:ph type="body" idx="1"/>
          </p:nvPr>
        </p:nvSpPr>
        <p:spPr>
          <a:xfrm>
            <a:off x="228600" y="762000"/>
            <a:ext cx="8534400" cy="6096000"/>
          </a:xfrm>
          <a:prstGeom prst="rect">
            <a:avLst/>
          </a:prstGeom>
        </p:spPr>
        <p:txBody>
          <a:bodyPr/>
          <a:lstStyle/>
          <a:p>
            <a:pPr>
              <a:defRPr>
                <a:latin typeface="+mj-lt"/>
                <a:ea typeface="+mj-ea"/>
                <a:cs typeface="+mj-cs"/>
                <a:sym typeface="Arial"/>
              </a:defRPr>
            </a:pPr>
            <a:r>
              <a:t>This plot, from Muller's book and Gore's movie, adds in CO</a:t>
            </a:r>
            <a:r>
              <a:rPr baseline="-25000"/>
              <a:t>2</a:t>
            </a:r>
            <a:r>
              <a:t> data:</a:t>
            </a: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a:latin typeface="+mj-lt"/>
                <a:ea typeface="+mj-ea"/>
                <a:cs typeface="+mj-cs"/>
                <a:sym typeface="Arial"/>
              </a:defRPr>
            </a:pPr>
            <a:endParaRPr sz="1800"/>
          </a:p>
          <a:p>
            <a:pPr>
              <a:defRPr sz="1600">
                <a:latin typeface="+mj-lt"/>
                <a:ea typeface="+mj-ea"/>
                <a:cs typeface="+mj-cs"/>
                <a:sym typeface="Arial"/>
              </a:defRPr>
            </a:pPr>
            <a:endParaRPr sz="1800"/>
          </a:p>
          <a:p>
            <a:pPr>
              <a:defRPr sz="2400" b="1">
                <a:solidFill>
                  <a:srgbClr val="FFCC00"/>
                </a:solidFill>
                <a:latin typeface="+mj-lt"/>
                <a:ea typeface="+mj-ea"/>
                <a:cs typeface="+mj-cs"/>
                <a:sym typeface="Arial"/>
              </a:defRPr>
            </a:pPr>
            <a:endParaRPr sz="1800"/>
          </a:p>
          <a:p>
            <a:pPr>
              <a:defRPr sz="1800" b="1">
                <a:solidFill>
                  <a:srgbClr val="FFCC00"/>
                </a:solidFill>
                <a:latin typeface="+mj-lt"/>
                <a:ea typeface="+mj-ea"/>
                <a:cs typeface="+mj-cs"/>
                <a:sym typeface="Arial"/>
              </a:defRPr>
            </a:pPr>
            <a:r>
              <a:t>Gore and others point out this correlation of CO</a:t>
            </a:r>
            <a:r>
              <a:rPr baseline="-25000"/>
              <a:t>2</a:t>
            </a:r>
            <a:r>
              <a:t> with temperature</a:t>
            </a:r>
          </a:p>
          <a:p>
            <a:pPr>
              <a:defRPr sz="900">
                <a:latin typeface="+mj-lt"/>
                <a:ea typeface="+mj-ea"/>
                <a:cs typeface="+mj-cs"/>
                <a:sym typeface="Arial"/>
              </a:defRPr>
            </a:pPr>
            <a:endParaRPr/>
          </a:p>
          <a:p>
            <a:pPr>
              <a:defRPr sz="1800">
                <a:latin typeface="+mj-lt"/>
                <a:ea typeface="+mj-ea"/>
                <a:cs typeface="+mj-cs"/>
                <a:sym typeface="Arial"/>
              </a:defRPr>
            </a:pPr>
            <a:r>
              <a:t>But Muller reminds us that correlation does NOT tell which one causes which</a:t>
            </a:r>
          </a:p>
          <a:p>
            <a:pPr>
              <a:defRPr sz="700">
                <a:latin typeface="+mj-lt"/>
                <a:ea typeface="+mj-ea"/>
                <a:cs typeface="+mj-cs"/>
                <a:sym typeface="Arial"/>
              </a:defRPr>
            </a:pPr>
            <a:endParaRPr/>
          </a:p>
          <a:p>
            <a:pPr>
              <a:defRPr sz="1800">
                <a:latin typeface="+mj-lt"/>
                <a:ea typeface="+mj-ea"/>
                <a:cs typeface="+mj-cs"/>
                <a:sym typeface="Arial"/>
              </a:defRPr>
            </a:pPr>
            <a:r>
              <a:t>	</a:t>
            </a:r>
            <a:r>
              <a:rPr b="1"/>
              <a:t>Or if something else </a:t>
            </a:r>
            <a:r>
              <a:t>could be causing </a:t>
            </a:r>
            <a:r>
              <a:rPr b="1"/>
              <a:t>both</a:t>
            </a:r>
            <a:r>
              <a:t> of these to change</a:t>
            </a:r>
          </a:p>
          <a:p>
            <a:pPr>
              <a:defRPr sz="1200">
                <a:latin typeface="+mj-lt"/>
                <a:ea typeface="+mj-ea"/>
                <a:cs typeface="+mj-cs"/>
                <a:sym typeface="Arial"/>
              </a:defRPr>
            </a:pPr>
            <a:endParaRPr/>
          </a:p>
          <a:p>
            <a:pPr algn="ctr">
              <a:defRPr sz="1800">
                <a:solidFill>
                  <a:srgbClr val="FFCC00"/>
                </a:solidFill>
                <a:latin typeface="+mj-lt"/>
                <a:ea typeface="+mj-ea"/>
                <a:cs typeface="+mj-cs"/>
                <a:sym typeface="Arial"/>
              </a:defRPr>
            </a:pPr>
            <a:r>
              <a:t>Wait a second! CO</a:t>
            </a:r>
            <a:r>
              <a:rPr baseline="-25000"/>
              <a:t>2</a:t>
            </a:r>
            <a:r>
              <a:t> is a greenhouse gas</a:t>
            </a:r>
          </a:p>
          <a:p>
            <a:pPr algn="ctr">
              <a:defRPr sz="700">
                <a:solidFill>
                  <a:srgbClr val="FFCC00"/>
                </a:solidFill>
                <a:latin typeface="+mj-lt"/>
                <a:ea typeface="+mj-ea"/>
                <a:cs typeface="+mj-cs"/>
                <a:sym typeface="Arial"/>
              </a:defRPr>
            </a:pPr>
            <a:endParaRPr/>
          </a:p>
          <a:p>
            <a:pPr algn="ctr">
              <a:defRPr sz="1800">
                <a:solidFill>
                  <a:srgbClr val="FFCC00"/>
                </a:solidFill>
                <a:latin typeface="+mj-lt"/>
                <a:ea typeface="+mj-ea"/>
                <a:cs typeface="+mj-cs"/>
                <a:sym typeface="Arial"/>
              </a:defRPr>
            </a:pPr>
            <a:r>
              <a:t>Doesn't that, by definition, mean that </a:t>
            </a:r>
            <a:r>
              <a:rPr b="1"/>
              <a:t>it</a:t>
            </a:r>
            <a:r>
              <a:t> causes warming?</a:t>
            </a:r>
          </a:p>
        </p:txBody>
      </p:sp>
      <p:pic>
        <p:nvPicPr>
          <p:cNvPr id="270" name="Picture 4" descr="Picture 4"/>
          <p:cNvPicPr>
            <a:picLocks noChangeAspect="1"/>
          </p:cNvPicPr>
          <p:nvPr/>
        </p:nvPicPr>
        <p:blipFill>
          <a:blip r:embed="rId2"/>
          <a:stretch>
            <a:fillRect/>
          </a:stretch>
        </p:blipFill>
        <p:spPr>
          <a:xfrm>
            <a:off x="2533134" y="1295400"/>
            <a:ext cx="3867666" cy="268739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ectangle 5"/>
          <p:cNvSpPr txBox="1"/>
          <p:nvPr/>
        </p:nvSpPr>
        <p:spPr>
          <a:xfrm>
            <a:off x="304800" y="6279420"/>
            <a:ext cx="8534400"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gn="ctr">
              <a:defRPr sz="1200">
                <a:solidFill>
                  <a:srgbClr val="059797"/>
                </a:solidFill>
                <a:effectLst>
                  <a:outerShdw blurRad="38100" dist="38100" dir="2700000" rotWithShape="0">
                    <a:srgbClr val="000000"/>
                  </a:outerShdw>
                </a:effectLst>
                <a:latin typeface="+mj-lt"/>
                <a:ea typeface="+mj-ea"/>
                <a:cs typeface="+mj-cs"/>
                <a:sym typeface="Arial"/>
              </a:defRPr>
            </a:pPr>
            <a:r>
              <a:rPr baseline="31999"/>
              <a:t>1</a:t>
            </a:r>
            <a:r>
              <a:t>Source: Temperature sensitivity of soil respiration rates enhanced by microbial community response, </a:t>
            </a:r>
          </a:p>
          <a:p>
            <a:pPr algn="ctr">
              <a:defRPr sz="1200">
                <a:solidFill>
                  <a:srgbClr val="059797"/>
                </a:solidFill>
                <a:effectLst>
                  <a:outerShdw blurRad="38100" dist="38100" dir="2700000" rotWithShape="0">
                    <a:srgbClr val="000000"/>
                  </a:outerShdw>
                </a:effectLst>
                <a:latin typeface="+mj-lt"/>
                <a:ea typeface="+mj-ea"/>
                <a:cs typeface="+mj-cs"/>
                <a:sym typeface="Arial"/>
              </a:defRPr>
            </a:pPr>
            <a:r>
              <a:t>Karhu et al., Nature 513, pp. 81-84 (September 2014)</a:t>
            </a:r>
          </a:p>
        </p:txBody>
      </p:sp>
      <p:sp>
        <p:nvSpPr>
          <p:cNvPr id="273" name="Rectangle 2"/>
          <p:cNvSpPr txBox="1">
            <a:spLocks noGrp="1"/>
          </p:cNvSpPr>
          <p:nvPr>
            <p:ph type="title"/>
          </p:nvPr>
        </p:nvSpPr>
        <p:spPr>
          <a:xfrm>
            <a:off x="304800" y="76200"/>
            <a:ext cx="8534400" cy="533400"/>
          </a:xfrm>
          <a:prstGeom prst="rect">
            <a:avLst/>
          </a:prstGeom>
        </p:spPr>
        <p:txBody>
          <a:bodyPr/>
          <a:lstStyle/>
          <a:p>
            <a:pPr>
              <a:defRPr sz="2200"/>
            </a:pPr>
            <a:r>
              <a:t>CO</a:t>
            </a:r>
            <a:r>
              <a:rPr baseline="-5999"/>
              <a:t>2</a:t>
            </a:r>
            <a:r>
              <a:t> as a cause AND effect of warming:</a:t>
            </a:r>
          </a:p>
        </p:txBody>
      </p:sp>
      <p:sp>
        <p:nvSpPr>
          <p:cNvPr id="274" name="Rectangle 3"/>
          <p:cNvSpPr txBox="1">
            <a:spLocks noGrp="1"/>
          </p:cNvSpPr>
          <p:nvPr>
            <p:ph type="body" idx="1"/>
          </p:nvPr>
        </p:nvSpPr>
        <p:spPr>
          <a:xfrm>
            <a:off x="228600" y="863600"/>
            <a:ext cx="8763000" cy="5338009"/>
          </a:xfrm>
          <a:prstGeom prst="rect">
            <a:avLst/>
          </a:prstGeom>
        </p:spPr>
        <p:txBody>
          <a:bodyPr/>
          <a:lstStyle/>
          <a:p>
            <a:pPr>
              <a:defRPr sz="1800">
                <a:latin typeface="+mj-lt"/>
                <a:ea typeface="+mj-ea"/>
                <a:cs typeface="+mj-cs"/>
                <a:sym typeface="Arial"/>
              </a:defRPr>
            </a:pPr>
            <a:r>
              <a:t>Yes, CO</a:t>
            </a:r>
            <a:r>
              <a:rPr sz="1700"/>
              <a:t>2</a:t>
            </a:r>
            <a:r>
              <a:t> is a strongly infrared-radiation-absorbing gas</a:t>
            </a:r>
          </a:p>
          <a:p>
            <a:pPr>
              <a:defRPr sz="800">
                <a:latin typeface="+mj-lt"/>
                <a:ea typeface="+mj-ea"/>
                <a:cs typeface="+mj-cs"/>
                <a:sym typeface="Arial"/>
              </a:defRPr>
            </a:pPr>
            <a:endParaRPr/>
          </a:p>
          <a:p>
            <a:pPr>
              <a:defRPr sz="1800">
                <a:latin typeface="+mj-lt"/>
                <a:ea typeface="+mj-ea"/>
                <a:cs typeface="+mj-cs"/>
                <a:sym typeface="Arial"/>
              </a:defRPr>
            </a:pPr>
            <a:r>
              <a:t>	Which means that it will absorb incoming IR light from the sun</a:t>
            </a:r>
          </a:p>
          <a:p>
            <a:pPr>
              <a:defRPr sz="700">
                <a:latin typeface="+mj-lt"/>
                <a:ea typeface="+mj-ea"/>
                <a:cs typeface="+mj-cs"/>
                <a:sym typeface="Arial"/>
              </a:defRPr>
            </a:pPr>
            <a:endParaRPr/>
          </a:p>
          <a:p>
            <a:pPr>
              <a:defRPr sz="1800">
                <a:latin typeface="+mj-lt"/>
                <a:ea typeface="+mj-ea"/>
                <a:cs typeface="+mj-cs"/>
                <a:sym typeface="Arial"/>
              </a:defRPr>
            </a:pPr>
            <a:r>
              <a:t>	AND absorb heat that earth would have re-released to space</a:t>
            </a:r>
          </a:p>
          <a:p>
            <a:pPr>
              <a:defRPr sz="800">
                <a:latin typeface="+mj-lt"/>
                <a:ea typeface="+mj-ea"/>
                <a:cs typeface="+mj-cs"/>
                <a:sym typeface="Arial"/>
              </a:defRPr>
            </a:pPr>
            <a:endParaRPr/>
          </a:p>
          <a:p>
            <a:pPr>
              <a:defRPr sz="1800">
                <a:latin typeface="+mj-lt"/>
                <a:ea typeface="+mj-ea"/>
                <a:cs typeface="+mj-cs"/>
                <a:sym typeface="Arial"/>
              </a:defRPr>
            </a:pPr>
            <a:r>
              <a:t>		</a:t>
            </a:r>
            <a:r>
              <a:rPr>
                <a:solidFill>
                  <a:srgbClr val="FBC901"/>
                </a:solidFill>
              </a:rPr>
              <a:t>So atmospheric CO</a:t>
            </a:r>
            <a:r>
              <a:rPr baseline="-5999">
                <a:solidFill>
                  <a:srgbClr val="FBC901"/>
                </a:solidFill>
              </a:rPr>
              <a:t>2 </a:t>
            </a:r>
            <a:r>
              <a:rPr>
                <a:solidFill>
                  <a:srgbClr val="FBC901"/>
                </a:solidFill>
              </a:rPr>
              <a:t>is a CAUSE of warming</a:t>
            </a:r>
          </a:p>
          <a:p>
            <a:pPr>
              <a:defRPr sz="1400">
                <a:latin typeface="+mj-lt"/>
                <a:ea typeface="+mj-ea"/>
                <a:cs typeface="+mj-cs"/>
                <a:sym typeface="Arial"/>
              </a:defRPr>
            </a:pPr>
            <a:r>
              <a:t> </a:t>
            </a:r>
          </a:p>
          <a:p>
            <a:pPr>
              <a:defRPr sz="1800">
                <a:latin typeface="+mj-lt"/>
                <a:ea typeface="+mj-ea"/>
                <a:cs typeface="+mj-cs"/>
                <a:sym typeface="Arial"/>
              </a:defRPr>
            </a:pPr>
            <a:r>
              <a:t>But microbial activity also releases CO</a:t>
            </a:r>
            <a:r>
              <a:rPr baseline="-5999"/>
              <a:t>2</a:t>
            </a:r>
            <a:r>
              <a:t> from earth surface soils</a:t>
            </a:r>
          </a:p>
          <a:p>
            <a:pPr>
              <a:defRPr sz="1400">
                <a:latin typeface="+mj-lt"/>
                <a:ea typeface="+mj-ea"/>
                <a:cs typeface="+mj-cs"/>
                <a:sym typeface="Arial"/>
              </a:defRPr>
            </a:pPr>
            <a:endParaRPr/>
          </a:p>
          <a:p>
            <a:pPr>
              <a:defRPr sz="1800">
                <a:latin typeface="+mj-lt"/>
                <a:ea typeface="+mj-ea"/>
                <a:cs typeface="+mj-cs"/>
                <a:sym typeface="Arial"/>
              </a:defRPr>
            </a:pPr>
            <a:r>
              <a:t>and warming of soils increases their activity:</a:t>
            </a:r>
          </a:p>
          <a:p>
            <a:pPr>
              <a:defRPr sz="1400">
                <a:latin typeface="+mj-lt"/>
                <a:ea typeface="+mj-ea"/>
                <a:cs typeface="+mj-cs"/>
                <a:sym typeface="Arial"/>
              </a:defRPr>
            </a:pPr>
            <a:endParaRPr/>
          </a:p>
          <a:p>
            <a:pPr marL="0" lvl="1" indent="661307">
              <a:buSzTx/>
              <a:buNone/>
              <a:defRPr sz="1800">
                <a:latin typeface="+mj-lt"/>
                <a:ea typeface="+mj-ea"/>
                <a:cs typeface="+mj-cs"/>
                <a:sym typeface="Arial"/>
              </a:defRPr>
            </a:pPr>
            <a:r>
              <a:t>"Soils store about four times as much carbon as plant biomass, and soil microbial respiration releases about 60 petagrams of carbon per year to the atmosphere as carbon dioxide. Short-term experiments have shown that soil microbial respiration increases exponentially with temperature</a:t>
            </a:r>
            <a:r>
              <a:rPr baseline="31999"/>
              <a:t>1</a:t>
            </a:r>
            <a:r>
              <a:t>"</a:t>
            </a:r>
          </a:p>
          <a:p>
            <a:pPr>
              <a:defRPr sz="1400">
                <a:latin typeface="+mj-lt"/>
                <a:ea typeface="+mj-ea"/>
                <a:cs typeface="+mj-cs"/>
                <a:sym typeface="Arial"/>
              </a:defRPr>
            </a:pPr>
            <a:endParaRPr/>
          </a:p>
          <a:p>
            <a:pPr algn="ctr">
              <a:defRPr sz="1800">
                <a:solidFill>
                  <a:srgbClr val="FBC901"/>
                </a:solidFill>
                <a:latin typeface="+mj-lt"/>
                <a:ea typeface="+mj-ea"/>
                <a:cs typeface="+mj-cs"/>
                <a:sym typeface="Arial"/>
              </a:defRPr>
            </a:pPr>
            <a:r>
              <a:t>So atmospheric CO</a:t>
            </a:r>
            <a:r>
              <a:rPr baseline="-5999"/>
              <a:t>2</a:t>
            </a:r>
            <a:r>
              <a:t> is an EFFECT of warming</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277" name="Rectangle 2"/>
          <p:cNvSpPr txBox="1">
            <a:spLocks noGrp="1"/>
          </p:cNvSpPr>
          <p:nvPr>
            <p:ph type="title"/>
          </p:nvPr>
        </p:nvSpPr>
        <p:spPr>
          <a:xfrm>
            <a:off x="304800" y="76200"/>
            <a:ext cx="8534400" cy="533400"/>
          </a:xfrm>
          <a:prstGeom prst="rect">
            <a:avLst/>
          </a:prstGeom>
        </p:spPr>
        <p:txBody>
          <a:bodyPr/>
          <a:lstStyle>
            <a:lvl1pPr>
              <a:defRPr sz="2400"/>
            </a:lvl1pPr>
          </a:lstStyle>
          <a:p>
            <a:r>
              <a:t>Raising a very scary possibility:</a:t>
            </a:r>
          </a:p>
        </p:txBody>
      </p:sp>
      <p:sp>
        <p:nvSpPr>
          <p:cNvPr id="278" name="Rectangle 3"/>
          <p:cNvSpPr txBox="1">
            <a:spLocks noGrp="1"/>
          </p:cNvSpPr>
          <p:nvPr>
            <p:ph type="body" idx="1"/>
          </p:nvPr>
        </p:nvSpPr>
        <p:spPr>
          <a:xfrm>
            <a:off x="228600" y="762000"/>
            <a:ext cx="8763000" cy="6096000"/>
          </a:xfrm>
          <a:prstGeom prst="rect">
            <a:avLst/>
          </a:prstGeom>
        </p:spPr>
        <p:txBody>
          <a:bodyPr/>
          <a:lstStyle/>
          <a:p>
            <a:pPr>
              <a:defRPr>
                <a:latin typeface="+mj-lt"/>
                <a:ea typeface="+mj-ea"/>
                <a:cs typeface="+mj-cs"/>
                <a:sym typeface="Arial"/>
              </a:defRPr>
            </a:pPr>
            <a:r>
              <a:t>Warming and CO</a:t>
            </a:r>
            <a:r>
              <a:rPr baseline="-5999"/>
              <a:t>2</a:t>
            </a:r>
            <a:r>
              <a:t> each cause the other = Positive feedback</a:t>
            </a:r>
          </a:p>
          <a:p>
            <a:pPr>
              <a:defRPr sz="1400">
                <a:latin typeface="+mj-lt"/>
                <a:ea typeface="+mj-ea"/>
                <a:cs typeface="+mj-cs"/>
                <a:sym typeface="Arial"/>
              </a:defRPr>
            </a:pPr>
            <a:endParaRPr/>
          </a:p>
          <a:p>
            <a:pPr>
              <a:defRPr>
                <a:latin typeface="+mj-lt"/>
                <a:ea typeface="+mj-ea"/>
                <a:cs typeface="+mj-cs"/>
                <a:sym typeface="Arial"/>
              </a:defRPr>
            </a:pPr>
            <a:r>
              <a:t>That is, scenarios like this are then fed:</a:t>
            </a:r>
          </a:p>
          <a:p>
            <a:pPr>
              <a:defRPr sz="900">
                <a:latin typeface="+mj-lt"/>
                <a:ea typeface="+mj-ea"/>
                <a:cs typeface="+mj-cs"/>
                <a:sym typeface="Arial"/>
              </a:defRPr>
            </a:pPr>
            <a:endParaRPr/>
          </a:p>
          <a:p>
            <a:pPr marL="0" lvl="1" indent="661307">
              <a:buSzTx/>
              <a:buNone/>
              <a:defRPr>
                <a:latin typeface="+mj-lt"/>
                <a:ea typeface="+mj-ea"/>
                <a:cs typeface="+mj-cs"/>
                <a:sym typeface="Arial"/>
              </a:defRPr>
            </a:pPr>
            <a:r>
              <a:t>little more CO</a:t>
            </a:r>
            <a:r>
              <a:rPr baseline="-5999"/>
              <a:t>2</a:t>
            </a:r>
            <a:r>
              <a:t> =&gt; little warmer =&gt; lot more CO</a:t>
            </a:r>
            <a:r>
              <a:rPr baseline="-5999"/>
              <a:t>2</a:t>
            </a:r>
            <a:r>
              <a:t> =&gt; lot warmer . . .</a:t>
            </a:r>
          </a:p>
          <a:p>
            <a:pPr>
              <a:defRPr sz="900">
                <a:latin typeface="+mj-lt"/>
                <a:ea typeface="+mj-ea"/>
                <a:cs typeface="+mj-cs"/>
                <a:sym typeface="Arial"/>
              </a:defRPr>
            </a:pPr>
            <a:endParaRPr/>
          </a:p>
          <a:p>
            <a:pPr marL="0" lvl="1" indent="661307">
              <a:buSzTx/>
              <a:buNone/>
              <a:defRPr>
                <a:latin typeface="+mj-lt"/>
                <a:ea typeface="+mj-ea"/>
                <a:cs typeface="+mj-cs"/>
                <a:sym typeface="Arial"/>
              </a:defRPr>
            </a:pPr>
            <a:r>
              <a:t>Action =&gt; Reaction =&gt; Stronger Action =&gt; Stronger reaction . . .</a:t>
            </a:r>
          </a:p>
          <a:p>
            <a:pPr>
              <a:defRPr sz="1400">
                <a:latin typeface="+mj-lt"/>
                <a:ea typeface="+mj-ea"/>
                <a:cs typeface="+mj-cs"/>
                <a:sym typeface="Arial"/>
              </a:defRPr>
            </a:pPr>
            <a:endParaRPr/>
          </a:p>
          <a:p>
            <a:pPr>
              <a:defRPr>
                <a:latin typeface="+mj-lt"/>
                <a:ea typeface="+mj-ea"/>
                <a:cs typeface="+mj-cs"/>
                <a:sym typeface="Arial"/>
              </a:defRPr>
            </a:pPr>
            <a:r>
              <a:t>This leads to fears about a possible "TIPPING POINT"</a:t>
            </a:r>
          </a:p>
          <a:p>
            <a:pPr>
              <a:defRPr sz="1400">
                <a:latin typeface="+mj-lt"/>
                <a:ea typeface="+mj-ea"/>
                <a:cs typeface="+mj-cs"/>
                <a:sym typeface="Arial"/>
              </a:defRPr>
            </a:pPr>
            <a:endParaRPr/>
          </a:p>
          <a:p>
            <a:pPr>
              <a:defRPr>
                <a:solidFill>
                  <a:srgbClr val="FBC901"/>
                </a:solidFill>
                <a:latin typeface="+mj-lt"/>
                <a:ea typeface="+mj-ea"/>
                <a:cs typeface="+mj-cs"/>
                <a:sym typeface="Arial"/>
              </a:defRPr>
            </a:pPr>
            <a:r>
              <a:t>Where, at some point, this feedback loop might become so self-reinforcing</a:t>
            </a:r>
          </a:p>
          <a:p>
            <a:pPr>
              <a:defRPr sz="800">
                <a:solidFill>
                  <a:srgbClr val="FBC901"/>
                </a:solidFill>
                <a:latin typeface="+mj-lt"/>
                <a:ea typeface="+mj-ea"/>
                <a:cs typeface="+mj-cs"/>
                <a:sym typeface="Arial"/>
              </a:defRPr>
            </a:pPr>
            <a:endParaRPr/>
          </a:p>
          <a:p>
            <a:pPr marL="0" lvl="1" indent="661307">
              <a:buSzTx/>
              <a:buNone/>
              <a:defRPr>
                <a:solidFill>
                  <a:srgbClr val="FBC901"/>
                </a:solidFill>
                <a:latin typeface="+mj-lt"/>
                <a:ea typeface="+mj-ea"/>
                <a:cs typeface="+mj-cs"/>
                <a:sym typeface="Arial"/>
              </a:defRPr>
            </a:pPr>
            <a:r>
              <a:t>That, even if we drastically cut OUR CO2 emissions, </a:t>
            </a:r>
          </a:p>
          <a:p>
            <a:pPr>
              <a:defRPr sz="900">
                <a:solidFill>
                  <a:srgbClr val="FBC901"/>
                </a:solidFill>
                <a:latin typeface="+mj-lt"/>
                <a:ea typeface="+mj-ea"/>
                <a:cs typeface="+mj-cs"/>
                <a:sym typeface="Arial"/>
              </a:defRPr>
            </a:pPr>
            <a:endParaRPr/>
          </a:p>
          <a:p>
            <a:pPr marL="0" lvl="2" indent="1104900">
              <a:buSzTx/>
              <a:buNone/>
              <a:defRPr>
                <a:solidFill>
                  <a:srgbClr val="FBC901"/>
                </a:solidFill>
                <a:latin typeface="+mj-lt"/>
                <a:ea typeface="+mj-ea"/>
                <a:cs typeface="+mj-cs"/>
                <a:sym typeface="Arial"/>
              </a:defRPr>
            </a:pPr>
            <a:r>
              <a:t>its growth might become unstoppable</a:t>
            </a:r>
          </a:p>
          <a:p>
            <a:pPr>
              <a:defRPr sz="1400">
                <a:latin typeface="+mj-lt"/>
                <a:ea typeface="+mj-ea"/>
                <a:cs typeface="+mj-cs"/>
                <a:sym typeface="Arial"/>
              </a:defRPr>
            </a:pPr>
            <a:endParaRPr/>
          </a:p>
          <a:p>
            <a:pPr>
              <a:defRPr>
                <a:latin typeface="+mj-lt"/>
                <a:ea typeface="+mj-ea"/>
                <a:cs typeface="+mj-cs"/>
                <a:sym typeface="Arial"/>
              </a:defRPr>
            </a:pPr>
            <a:r>
              <a:t>Suggesting we'd better learn more about this phenomenon NOW!</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ctangle 5"/>
          <p:cNvSpPr txBox="1"/>
          <p:nvPr/>
        </p:nvSpPr>
        <p:spPr>
          <a:xfrm>
            <a:off x="152400" y="6457220"/>
            <a:ext cx="88392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IPCC Fifth Assessment Report – WG1 – 2013 (p. 6)</a:t>
            </a:r>
          </a:p>
        </p:txBody>
      </p:sp>
      <p:sp>
        <p:nvSpPr>
          <p:cNvPr id="281" name="Rectangle 3"/>
          <p:cNvSpPr txBox="1">
            <a:spLocks noGrp="1"/>
          </p:cNvSpPr>
          <p:nvPr>
            <p:ph type="body" idx="1"/>
          </p:nvPr>
        </p:nvSpPr>
        <p:spPr>
          <a:xfrm>
            <a:off x="228600" y="762000"/>
            <a:ext cx="8534400" cy="5334000"/>
          </a:xfrm>
          <a:prstGeom prst="rect">
            <a:avLst/>
          </a:prstGeom>
        </p:spPr>
        <p:txBody>
          <a:bodyPr/>
          <a:lstStyle>
            <a:lvl1pPr>
              <a:defRPr sz="1800">
                <a:latin typeface="+mj-lt"/>
                <a:ea typeface="+mj-ea"/>
                <a:cs typeface="+mj-cs"/>
                <a:sym typeface="Arial"/>
              </a:defRPr>
            </a:lvl1pPr>
          </a:lstStyle>
          <a:p>
            <a:r>
              <a:t>200 years of worldwide TEMPERATURE data:</a:t>
            </a:r>
          </a:p>
        </p:txBody>
      </p:sp>
      <p:sp>
        <p:nvSpPr>
          <p:cNvPr id="282" name="Rectangle 2"/>
          <p:cNvSpPr txBox="1">
            <a:spLocks noGrp="1"/>
          </p:cNvSpPr>
          <p:nvPr>
            <p:ph type="title"/>
          </p:nvPr>
        </p:nvSpPr>
        <p:spPr>
          <a:xfrm>
            <a:off x="304800" y="76200"/>
            <a:ext cx="8534400" cy="609600"/>
          </a:xfrm>
          <a:prstGeom prst="rect">
            <a:avLst/>
          </a:prstGeom>
        </p:spPr>
        <p:txBody>
          <a:bodyPr/>
          <a:lstStyle>
            <a:lvl1pPr>
              <a:defRPr sz="2200"/>
            </a:lvl1pPr>
          </a:lstStyle>
          <a:p>
            <a:r>
              <a:t>So here is IPCC's much more careful look at a possible correlation</a:t>
            </a:r>
          </a:p>
        </p:txBody>
      </p:sp>
      <p:pic>
        <p:nvPicPr>
          <p:cNvPr id="283" name="Picture 6" descr="Picture 6"/>
          <p:cNvPicPr>
            <a:picLocks noChangeAspect="1"/>
          </p:cNvPicPr>
          <p:nvPr/>
        </p:nvPicPr>
        <p:blipFill>
          <a:blip r:embed="rId2"/>
          <a:stretch>
            <a:fillRect/>
          </a:stretch>
        </p:blipFill>
        <p:spPr>
          <a:xfrm>
            <a:off x="2057400" y="1219200"/>
            <a:ext cx="4724400" cy="521616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Rectangle 5"/>
          <p:cNvSpPr txBox="1"/>
          <p:nvPr/>
        </p:nvSpPr>
        <p:spPr>
          <a:xfrm>
            <a:off x="304800" y="36378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IPCC Fifth Assessment Report – WG1 - 2013 (p. 128)</a:t>
            </a:r>
          </a:p>
        </p:txBody>
      </p:sp>
      <p:sp>
        <p:nvSpPr>
          <p:cNvPr id="286" name="Rectangle 2"/>
          <p:cNvSpPr txBox="1">
            <a:spLocks noGrp="1"/>
          </p:cNvSpPr>
          <p:nvPr>
            <p:ph type="title"/>
          </p:nvPr>
        </p:nvSpPr>
        <p:spPr>
          <a:xfrm>
            <a:off x="304800" y="76200"/>
            <a:ext cx="8534400" cy="609600"/>
          </a:xfrm>
          <a:prstGeom prst="rect">
            <a:avLst/>
          </a:prstGeom>
        </p:spPr>
        <p:txBody>
          <a:bodyPr/>
          <a:lstStyle/>
          <a:p>
            <a:pPr>
              <a:defRPr sz="2200"/>
            </a:pPr>
            <a:r>
              <a:t>Correlation of that temperature "anomaly" with </a:t>
            </a:r>
            <a:r>
              <a:rPr b="1" u="sng"/>
              <a:t>man-made</a:t>
            </a:r>
            <a:r>
              <a:t> CO</a:t>
            </a:r>
            <a:r>
              <a:rPr baseline="-25000"/>
              <a:t>2</a:t>
            </a:r>
            <a:r>
              <a:t> </a:t>
            </a:r>
          </a:p>
        </p:txBody>
      </p:sp>
      <p:sp>
        <p:nvSpPr>
          <p:cNvPr id="287" name="Rectangle 3"/>
          <p:cNvSpPr txBox="1">
            <a:spLocks noGrp="1"/>
          </p:cNvSpPr>
          <p:nvPr>
            <p:ph type="body" sz="half" idx="1"/>
          </p:nvPr>
        </p:nvSpPr>
        <p:spPr>
          <a:xfrm>
            <a:off x="228600" y="4038600"/>
            <a:ext cx="8534400" cy="2590800"/>
          </a:xfrm>
          <a:prstGeom prst="rect">
            <a:avLst/>
          </a:prstGeom>
        </p:spPr>
        <p:txBody>
          <a:bodyPr/>
          <a:lstStyle/>
          <a:p>
            <a:pPr defTabSz="868680">
              <a:defRPr sz="1710">
                <a:effectLst>
                  <a:outerShdw blurRad="36195" dist="36195" dir="2700000" rotWithShape="0">
                    <a:srgbClr val="000000"/>
                  </a:outerShdw>
                </a:effectLst>
                <a:latin typeface="+mj-lt"/>
                <a:ea typeface="+mj-ea"/>
                <a:cs typeface="+mj-cs"/>
                <a:sym typeface="Arial"/>
              </a:defRPr>
            </a:pPr>
            <a:r>
              <a:t>Note that this is a plot of ΔT vs ΔCO</a:t>
            </a:r>
            <a:r>
              <a:rPr baseline="-25999"/>
              <a:t>2</a:t>
            </a:r>
            <a:r>
              <a:t> (and not, as earlier, one or other vs. time) </a:t>
            </a:r>
          </a:p>
          <a:p>
            <a:pPr defTabSz="868680">
              <a:defRPr sz="760">
                <a:effectLst>
                  <a:outerShdw blurRad="36195" dist="36195" dir="2700000" rotWithShape="0">
                    <a:srgbClr val="000000"/>
                  </a:outerShdw>
                </a:effectLst>
                <a:latin typeface="+mj-lt"/>
                <a:ea typeface="+mj-ea"/>
                <a:cs typeface="+mj-cs"/>
                <a:sym typeface="Arial"/>
              </a:defRPr>
            </a:pPr>
            <a:endParaRPr/>
          </a:p>
          <a:p>
            <a:pPr defTabSz="868680">
              <a:defRPr sz="1710">
                <a:effectLst>
                  <a:outerShdw blurRad="36195" dist="36195" dir="2700000" rotWithShape="0">
                    <a:srgbClr val="000000"/>
                  </a:outerShdw>
                </a:effectLst>
                <a:latin typeface="+mj-lt"/>
                <a:ea typeface="+mj-ea"/>
                <a:cs typeface="+mj-cs"/>
                <a:sym typeface="Arial"/>
              </a:defRPr>
            </a:pPr>
            <a:r>
              <a:t>	But the data set does include values 1870 to present</a:t>
            </a:r>
          </a:p>
          <a:p>
            <a:pPr defTabSz="868680">
              <a:defRPr sz="1140">
                <a:effectLst>
                  <a:outerShdw blurRad="36195" dist="36195" dir="2700000" rotWithShape="0">
                    <a:srgbClr val="000000"/>
                  </a:outerShdw>
                </a:effectLst>
                <a:latin typeface="+mj-lt"/>
                <a:ea typeface="+mj-ea"/>
                <a:cs typeface="+mj-cs"/>
                <a:sym typeface="Arial"/>
              </a:defRPr>
            </a:pPr>
            <a:endParaRPr/>
          </a:p>
          <a:p>
            <a:pPr defTabSz="868680">
              <a:defRPr sz="1710">
                <a:effectLst>
                  <a:outerShdw blurRad="36195" dist="36195" dir="2700000" rotWithShape="0">
                    <a:srgbClr val="000000"/>
                  </a:outerShdw>
                </a:effectLst>
                <a:latin typeface="+mj-lt"/>
                <a:ea typeface="+mj-ea"/>
                <a:cs typeface="+mj-cs"/>
                <a:sym typeface="Arial"/>
              </a:defRPr>
            </a:pPr>
            <a:r>
              <a:t>More thorough correlation, here with only man-made CO</a:t>
            </a:r>
            <a:r>
              <a:rPr baseline="-25999"/>
              <a:t>2</a:t>
            </a:r>
            <a:r>
              <a:t>, looks excellent</a:t>
            </a:r>
          </a:p>
          <a:p>
            <a:pPr algn="ctr" defTabSz="868680">
              <a:defRPr sz="1520">
                <a:effectLst>
                  <a:outerShdw blurRad="36195" dist="36195" dir="2700000" rotWithShape="0">
                    <a:srgbClr val="000000"/>
                  </a:outerShdw>
                </a:effectLst>
                <a:latin typeface="+mj-lt"/>
                <a:ea typeface="+mj-ea"/>
                <a:cs typeface="+mj-cs"/>
                <a:sym typeface="Arial"/>
              </a:defRPr>
            </a:pPr>
            <a:endParaRPr/>
          </a:p>
          <a:p>
            <a:pPr algn="ctr" defTabSz="868680">
              <a:defRPr sz="1710">
                <a:solidFill>
                  <a:srgbClr val="FFCC00"/>
                </a:solidFill>
                <a:effectLst>
                  <a:outerShdw blurRad="36195" dist="36195" dir="2700000" rotWithShape="0">
                    <a:srgbClr val="000000"/>
                  </a:outerShdw>
                </a:effectLst>
                <a:latin typeface="+mj-lt"/>
                <a:ea typeface="+mj-ea"/>
                <a:cs typeface="+mj-cs"/>
                <a:sym typeface="Arial"/>
              </a:defRPr>
            </a:pPr>
            <a:r>
              <a:t>"OK, what if temperature and CO</a:t>
            </a:r>
            <a:r>
              <a:rPr baseline="-25999"/>
              <a:t>2</a:t>
            </a:r>
            <a:r>
              <a:t> DO track? Are things really getting out of hand? </a:t>
            </a:r>
          </a:p>
          <a:p>
            <a:pPr algn="ctr" defTabSz="868680">
              <a:defRPr sz="855">
                <a:solidFill>
                  <a:srgbClr val="FFCC00"/>
                </a:solidFill>
                <a:effectLst>
                  <a:outerShdw blurRad="36195" dist="36195" dir="2700000" rotWithShape="0">
                    <a:srgbClr val="000000"/>
                  </a:outerShdw>
                </a:effectLst>
                <a:latin typeface="+mj-lt"/>
                <a:ea typeface="+mj-ea"/>
                <a:cs typeface="+mj-cs"/>
                <a:sym typeface="Arial"/>
              </a:defRPr>
            </a:pPr>
            <a:endParaRPr/>
          </a:p>
          <a:p>
            <a:pPr algn="ctr" defTabSz="868680">
              <a:defRPr sz="1710">
                <a:solidFill>
                  <a:srgbClr val="FFCC00"/>
                </a:solidFill>
                <a:effectLst>
                  <a:outerShdw blurRad="36195" dist="36195" dir="2700000" rotWithShape="0">
                    <a:srgbClr val="000000"/>
                  </a:outerShdw>
                </a:effectLst>
                <a:latin typeface="+mj-lt"/>
                <a:ea typeface="+mj-ea"/>
                <a:cs typeface="+mj-cs"/>
                <a:sym typeface="Arial"/>
              </a:defRPr>
            </a:pPr>
            <a:r>
              <a:t>For instance, I've read about a recent (unexpected) PAUSE in global warming"</a:t>
            </a:r>
          </a:p>
        </p:txBody>
      </p:sp>
      <p:pic>
        <p:nvPicPr>
          <p:cNvPr id="288" name="Picture 5" descr="Picture 5"/>
          <p:cNvPicPr>
            <a:picLocks noChangeAspect="1"/>
          </p:cNvPicPr>
          <p:nvPr/>
        </p:nvPicPr>
        <p:blipFill>
          <a:blip r:embed="rId2"/>
          <a:srcRect b="23084"/>
          <a:stretch>
            <a:fillRect/>
          </a:stretch>
        </p:blipFill>
        <p:spPr>
          <a:xfrm>
            <a:off x="2438400" y="685800"/>
            <a:ext cx="3962400" cy="283561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Rectangle 5"/>
          <p:cNvSpPr txBox="1"/>
          <p:nvPr/>
        </p:nvSpPr>
        <p:spPr>
          <a:xfrm>
            <a:off x="6019800" y="5161820"/>
            <a:ext cx="25146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Source: BerkeleyEarth.org</a:t>
            </a:r>
          </a:p>
        </p:txBody>
      </p:sp>
      <p:sp>
        <p:nvSpPr>
          <p:cNvPr id="291" name="Rectangle 3"/>
          <p:cNvSpPr txBox="1">
            <a:spLocks noGrp="1"/>
          </p:cNvSpPr>
          <p:nvPr>
            <p:ph type="body" idx="1"/>
          </p:nvPr>
        </p:nvSpPr>
        <p:spPr>
          <a:xfrm>
            <a:off x="228600" y="762000"/>
            <a:ext cx="8534400" cy="5334000"/>
          </a:xfrm>
          <a:prstGeom prst="rect">
            <a:avLst/>
          </a:prstGeom>
        </p:spPr>
        <p:txBody>
          <a:bodyPr/>
          <a:lstStyle/>
          <a:p>
            <a:pPr>
              <a:defRPr sz="1800">
                <a:latin typeface="+mj-lt"/>
                <a:ea typeface="+mj-ea"/>
                <a:cs typeface="+mj-cs"/>
                <a:sym typeface="Arial"/>
              </a:defRPr>
            </a:pPr>
            <a:r>
              <a:t>Below, expanded, is earth surface temperature data from last 65 years</a:t>
            </a:r>
          </a:p>
          <a:p>
            <a:pPr>
              <a:defRPr sz="1100">
                <a:latin typeface="+mj-lt"/>
                <a:ea typeface="+mj-ea"/>
                <a:cs typeface="+mj-cs"/>
                <a:sym typeface="Arial"/>
              </a:defRPr>
            </a:pPr>
            <a:endParaRPr/>
          </a:p>
          <a:p>
            <a:pPr>
              <a:defRPr sz="1800">
                <a:latin typeface="+mj-lt"/>
                <a:ea typeface="+mj-ea"/>
                <a:cs typeface="+mj-cs"/>
                <a:sym typeface="Arial"/>
              </a:defRPr>
            </a:pPr>
            <a:r>
              <a:t>"BerkeleyEarth.org" has fitted this, over 10-15 years spans, by straight lines</a:t>
            </a:r>
          </a:p>
          <a:p>
            <a:pPr>
              <a:defRPr sz="1100">
                <a:latin typeface="+mj-lt"/>
                <a:ea typeface="+mj-ea"/>
                <a:cs typeface="+mj-cs"/>
                <a:sym typeface="Arial"/>
              </a:defRPr>
            </a:pPr>
            <a:endParaRPr/>
          </a:p>
          <a:p>
            <a:pPr>
              <a:defRPr sz="1800">
                <a:latin typeface="+mj-lt"/>
                <a:ea typeface="+mj-ea"/>
                <a:cs typeface="+mj-cs"/>
                <a:sym typeface="Arial"/>
              </a:defRPr>
            </a:pPr>
            <a:r>
              <a:t>	</a:t>
            </a:r>
            <a:r>
              <a:rPr b="1"/>
              <a:t>Six segments show increases, three segments show decrease</a:t>
            </a:r>
          </a:p>
          <a:p>
            <a:pPr>
              <a:defRPr sz="1800">
                <a:latin typeface="+mj-lt"/>
                <a:ea typeface="+mj-ea"/>
                <a:cs typeface="+mj-cs"/>
                <a:sym typeface="Arial"/>
              </a:defRPr>
            </a:pPr>
            <a:endParaRPr b="1"/>
          </a:p>
          <a:p>
            <a:pPr>
              <a:defRPr sz="1800">
                <a:solidFill>
                  <a:srgbClr val="FFCC00"/>
                </a:solidFill>
                <a:latin typeface="+mj-lt"/>
                <a:ea typeface="+mj-ea"/>
                <a:cs typeface="+mj-cs"/>
                <a:sym typeface="Arial"/>
              </a:defRPr>
            </a:pPr>
            <a:r>
              <a:t>Much touted "Pause" refers to final short segment</a:t>
            </a:r>
          </a:p>
          <a:p>
            <a:pPr>
              <a:defRPr sz="1800">
                <a:latin typeface="+mj-lt"/>
                <a:ea typeface="+mj-ea"/>
                <a:cs typeface="+mj-cs"/>
                <a:sym typeface="Arial"/>
              </a:defRPr>
            </a:pPr>
            <a:endParaRPr/>
          </a:p>
          <a:p>
            <a:pPr>
              <a:defRPr sz="1800">
                <a:latin typeface="+mj-lt"/>
                <a:ea typeface="+mj-ea"/>
                <a:cs typeface="+mj-cs"/>
                <a:sym typeface="Arial"/>
              </a:defRPr>
            </a:pPr>
            <a:r>
              <a:t>Is this significant?  No, at least not yet</a:t>
            </a:r>
          </a:p>
          <a:p>
            <a:pPr>
              <a:defRPr sz="1100">
                <a:latin typeface="+mj-lt"/>
                <a:ea typeface="+mj-ea"/>
                <a:cs typeface="+mj-cs"/>
                <a:sym typeface="Arial"/>
              </a:defRPr>
            </a:pPr>
            <a:endParaRPr/>
          </a:p>
          <a:p>
            <a:pPr>
              <a:defRPr sz="1800">
                <a:latin typeface="+mj-lt"/>
                <a:ea typeface="+mj-ea"/>
                <a:cs typeface="+mj-cs"/>
                <a:sym typeface="Arial"/>
              </a:defRPr>
            </a:pPr>
            <a:r>
              <a:t>	Not given the large overall variations</a:t>
            </a:r>
          </a:p>
          <a:p>
            <a:pPr>
              <a:defRPr sz="1100">
                <a:latin typeface="+mj-lt"/>
                <a:ea typeface="+mj-ea"/>
                <a:cs typeface="+mj-cs"/>
                <a:sym typeface="Arial"/>
              </a:defRPr>
            </a:pPr>
            <a:endParaRPr/>
          </a:p>
          <a:p>
            <a:pPr>
              <a:defRPr sz="1800">
                <a:latin typeface="+mj-lt"/>
                <a:ea typeface="+mj-ea"/>
                <a:cs typeface="+mj-cs"/>
                <a:sym typeface="Arial"/>
              </a:defRPr>
            </a:pPr>
            <a:r>
              <a:t>	Not unless pause continues a lot longer</a:t>
            </a:r>
          </a:p>
          <a:p>
            <a:pPr>
              <a:defRPr sz="1800">
                <a:latin typeface="+mj-lt"/>
                <a:ea typeface="+mj-ea"/>
                <a:cs typeface="+mj-cs"/>
                <a:sym typeface="Arial"/>
              </a:defRPr>
            </a:pPr>
            <a:endParaRPr/>
          </a:p>
          <a:p>
            <a:pPr>
              <a:defRPr sz="1800">
                <a:latin typeface="+mj-lt"/>
                <a:ea typeface="+mj-ea"/>
                <a:cs typeface="+mj-cs"/>
                <a:sym typeface="Arial"/>
              </a:defRPr>
            </a:pPr>
            <a:r>
              <a:t>At this point "pause" = statistical variation</a:t>
            </a:r>
          </a:p>
          <a:p>
            <a:pPr>
              <a:defRPr sz="1800">
                <a:latin typeface="+mj-lt"/>
                <a:ea typeface="+mj-ea"/>
                <a:cs typeface="+mj-cs"/>
                <a:sym typeface="Arial"/>
              </a:defRPr>
            </a:pPr>
            <a:endParaRPr/>
          </a:p>
          <a:p>
            <a:pPr>
              <a:defRPr sz="1800">
                <a:latin typeface="+mj-lt"/>
                <a:ea typeface="+mj-ea"/>
                <a:cs typeface="+mj-cs"/>
                <a:sym typeface="Arial"/>
              </a:defRPr>
            </a:pPr>
            <a:r>
              <a:t>And when data are averaged enough to quiet variation, trend is clearly upward</a:t>
            </a:r>
          </a:p>
        </p:txBody>
      </p:sp>
      <p:sp>
        <p:nvSpPr>
          <p:cNvPr id="292" name="Rectangle 2"/>
          <p:cNvSpPr txBox="1">
            <a:spLocks noGrp="1"/>
          </p:cNvSpPr>
          <p:nvPr>
            <p:ph type="title"/>
          </p:nvPr>
        </p:nvSpPr>
        <p:spPr>
          <a:xfrm>
            <a:off x="304800" y="76200"/>
            <a:ext cx="8534400" cy="609600"/>
          </a:xfrm>
          <a:prstGeom prst="rect">
            <a:avLst/>
          </a:prstGeom>
        </p:spPr>
        <p:txBody>
          <a:bodyPr/>
          <a:lstStyle>
            <a:lvl1pPr>
              <a:defRPr sz="2400"/>
            </a:lvl1pPr>
          </a:lstStyle>
          <a:p>
            <a:r>
              <a:t>"Global Warming Pause"</a:t>
            </a:r>
          </a:p>
        </p:txBody>
      </p:sp>
      <p:pic>
        <p:nvPicPr>
          <p:cNvPr id="293" name="Picture 4" descr="Picture 4"/>
          <p:cNvPicPr>
            <a:picLocks noChangeAspect="1"/>
          </p:cNvPicPr>
          <p:nvPr/>
        </p:nvPicPr>
        <p:blipFill>
          <a:blip r:embed="rId2"/>
          <a:stretch>
            <a:fillRect/>
          </a:stretch>
        </p:blipFill>
        <p:spPr>
          <a:xfrm>
            <a:off x="5715000" y="2286000"/>
            <a:ext cx="3245587" cy="2819400"/>
          </a:xfrm>
          <a:prstGeom prst="rect">
            <a:avLst/>
          </a:prstGeom>
          <a:ln w="12700">
            <a:miter lim="400000"/>
          </a:ln>
        </p:spPr>
      </p:pic>
      <p:sp>
        <p:nvSpPr>
          <p:cNvPr id="29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Rectangle 5"/>
          <p:cNvSpPr txBox="1"/>
          <p:nvPr/>
        </p:nvSpPr>
        <p:spPr>
          <a:xfrm rot="16200000">
            <a:off x="7258649" y="1467449"/>
            <a:ext cx="3276601" cy="341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tabLst>
                <a:tab pos="457200" algn="l"/>
                <a:tab pos="914400" algn="l"/>
                <a:tab pos="1371600" algn="l"/>
                <a:tab pos="1828800" algn="l"/>
                <a:tab pos="2286000" algn="l"/>
              </a:tabLst>
              <a:defRPr sz="900" i="1">
                <a:solidFill>
                  <a:schemeClr val="accent1"/>
                </a:solidFill>
                <a:effectLst>
                  <a:outerShdw blurRad="38100" dist="38100" dir="2700000" rotWithShape="0">
                    <a:srgbClr val="000000"/>
                  </a:outerShdw>
                </a:effectLst>
                <a:latin typeface="+mj-lt"/>
                <a:ea typeface="+mj-ea"/>
                <a:cs typeface="+mj-cs"/>
                <a:sym typeface="Arial"/>
              </a:defRPr>
            </a:lvl1pPr>
          </a:lstStyle>
          <a:p>
            <a:r>
              <a:t>FIGURE:  http://www.nytimes.com/interactive/2016/09/04/science/global-warming-increases-nuisance-flooding.html</a:t>
            </a:r>
          </a:p>
        </p:txBody>
      </p:sp>
      <p:sp>
        <p:nvSpPr>
          <p:cNvPr id="297" name="Rectangle 2"/>
          <p:cNvSpPr txBox="1">
            <a:spLocks noGrp="1"/>
          </p:cNvSpPr>
          <p:nvPr>
            <p:ph type="title"/>
          </p:nvPr>
        </p:nvSpPr>
        <p:spPr>
          <a:xfrm>
            <a:off x="0" y="76200"/>
            <a:ext cx="8839200" cy="381000"/>
          </a:xfrm>
          <a:prstGeom prst="rect">
            <a:avLst/>
          </a:prstGeom>
        </p:spPr>
        <p:txBody>
          <a:bodyPr/>
          <a:lstStyle/>
          <a:p>
            <a:r>
              <a:t>NEW Correlations: NYT (9/2016) - “Sharp Increase in ‘Sunny Day’ Flooding:” </a:t>
            </a:r>
          </a:p>
        </p:txBody>
      </p:sp>
      <p:pic>
        <p:nvPicPr>
          <p:cNvPr id="298" name="Picture 5" descr="Picture 5"/>
          <p:cNvPicPr>
            <a:picLocks noChangeAspect="1"/>
          </p:cNvPicPr>
          <p:nvPr/>
        </p:nvPicPr>
        <p:blipFill>
          <a:blip r:embed="rId2"/>
          <a:stretch>
            <a:fillRect/>
          </a:stretch>
        </p:blipFill>
        <p:spPr>
          <a:xfrm>
            <a:off x="520303" y="584200"/>
            <a:ext cx="3396667" cy="1243287"/>
          </a:xfrm>
          <a:prstGeom prst="rect">
            <a:avLst/>
          </a:prstGeom>
          <a:ln w="12700">
            <a:miter lim="400000"/>
          </a:ln>
        </p:spPr>
      </p:pic>
      <p:pic>
        <p:nvPicPr>
          <p:cNvPr id="299" name="Picture 6" descr="Picture 6"/>
          <p:cNvPicPr>
            <a:picLocks noChangeAspect="1"/>
          </p:cNvPicPr>
          <p:nvPr/>
        </p:nvPicPr>
        <p:blipFill>
          <a:blip r:embed="rId3"/>
          <a:stretch>
            <a:fillRect/>
          </a:stretch>
        </p:blipFill>
        <p:spPr>
          <a:xfrm>
            <a:off x="4653765" y="577850"/>
            <a:ext cx="3588931" cy="1243287"/>
          </a:xfrm>
          <a:prstGeom prst="rect">
            <a:avLst/>
          </a:prstGeom>
          <a:ln w="12700">
            <a:miter lim="400000"/>
          </a:ln>
        </p:spPr>
      </p:pic>
      <p:pic>
        <p:nvPicPr>
          <p:cNvPr id="300" name="Picture 7" descr="Picture 7"/>
          <p:cNvPicPr>
            <a:picLocks noChangeAspect="1"/>
          </p:cNvPicPr>
          <p:nvPr/>
        </p:nvPicPr>
        <p:blipFill>
          <a:blip r:embed="rId4"/>
          <a:stretch>
            <a:fillRect/>
          </a:stretch>
        </p:blipFill>
        <p:spPr>
          <a:xfrm>
            <a:off x="520303" y="1962150"/>
            <a:ext cx="3396669" cy="1170153"/>
          </a:xfrm>
          <a:prstGeom prst="rect">
            <a:avLst/>
          </a:prstGeom>
          <a:ln w="12700">
            <a:miter lim="400000"/>
          </a:ln>
        </p:spPr>
      </p:pic>
      <p:pic>
        <p:nvPicPr>
          <p:cNvPr id="301" name="Picture 8" descr="Picture 8"/>
          <p:cNvPicPr>
            <a:picLocks noChangeAspect="1"/>
          </p:cNvPicPr>
          <p:nvPr/>
        </p:nvPicPr>
        <p:blipFill>
          <a:blip r:embed="rId5"/>
          <a:stretch>
            <a:fillRect/>
          </a:stretch>
        </p:blipFill>
        <p:spPr>
          <a:xfrm>
            <a:off x="4648200" y="1946323"/>
            <a:ext cx="3588933" cy="1215816"/>
          </a:xfrm>
          <a:prstGeom prst="rect">
            <a:avLst/>
          </a:prstGeom>
          <a:ln w="12700">
            <a:miter lim="400000"/>
          </a:ln>
        </p:spPr>
      </p:pic>
      <p:pic>
        <p:nvPicPr>
          <p:cNvPr id="302" name="Picture 9" descr="Picture 9"/>
          <p:cNvPicPr>
            <a:picLocks noChangeAspect="1"/>
          </p:cNvPicPr>
          <p:nvPr/>
        </p:nvPicPr>
        <p:blipFill>
          <a:blip r:embed="rId6"/>
          <a:stretch>
            <a:fillRect/>
          </a:stretch>
        </p:blipFill>
        <p:spPr>
          <a:xfrm>
            <a:off x="525869" y="3276600"/>
            <a:ext cx="3396668" cy="1170153"/>
          </a:xfrm>
          <a:prstGeom prst="rect">
            <a:avLst/>
          </a:prstGeom>
          <a:ln w="12700">
            <a:miter lim="400000"/>
          </a:ln>
        </p:spPr>
      </p:pic>
      <p:pic>
        <p:nvPicPr>
          <p:cNvPr id="303" name="Picture 10" descr="Picture 10"/>
          <p:cNvPicPr>
            <a:picLocks noChangeAspect="1"/>
          </p:cNvPicPr>
          <p:nvPr/>
        </p:nvPicPr>
        <p:blipFill>
          <a:blip r:embed="rId7"/>
          <a:stretch>
            <a:fillRect/>
          </a:stretch>
        </p:blipFill>
        <p:spPr>
          <a:xfrm>
            <a:off x="4653764" y="3282951"/>
            <a:ext cx="3583591" cy="1170153"/>
          </a:xfrm>
          <a:prstGeom prst="rect">
            <a:avLst/>
          </a:prstGeom>
          <a:ln w="12700">
            <a:miter lim="400000"/>
          </a:ln>
        </p:spPr>
      </p:pic>
      <p:pic>
        <p:nvPicPr>
          <p:cNvPr id="304" name="Picture 11" descr="Picture 11"/>
          <p:cNvPicPr>
            <a:picLocks noChangeAspect="1"/>
          </p:cNvPicPr>
          <p:nvPr/>
        </p:nvPicPr>
        <p:blipFill>
          <a:blip r:embed="rId8"/>
          <a:stretch>
            <a:fillRect/>
          </a:stretch>
        </p:blipFill>
        <p:spPr>
          <a:xfrm>
            <a:off x="538569" y="4591050"/>
            <a:ext cx="3364187" cy="1182342"/>
          </a:xfrm>
          <a:prstGeom prst="rect">
            <a:avLst/>
          </a:prstGeom>
          <a:ln w="12700">
            <a:miter lim="400000"/>
          </a:ln>
        </p:spPr>
      </p:pic>
      <p:pic>
        <p:nvPicPr>
          <p:cNvPr id="305" name="Picture 12" descr="Picture 12"/>
          <p:cNvPicPr>
            <a:picLocks noChangeAspect="1"/>
          </p:cNvPicPr>
          <p:nvPr/>
        </p:nvPicPr>
        <p:blipFill>
          <a:blip r:embed="rId9"/>
          <a:stretch>
            <a:fillRect/>
          </a:stretch>
        </p:blipFill>
        <p:spPr>
          <a:xfrm>
            <a:off x="4653764" y="4591051"/>
            <a:ext cx="3583591" cy="2120899"/>
          </a:xfrm>
          <a:prstGeom prst="rect">
            <a:avLst/>
          </a:prstGeom>
          <a:ln w="12700">
            <a:miter lim="400000"/>
          </a:ln>
        </p:spPr>
      </p:pic>
      <p:sp>
        <p:nvSpPr>
          <p:cNvPr id="306" name="TextBox 13"/>
          <p:cNvSpPr txBox="1"/>
          <p:nvPr/>
        </p:nvSpPr>
        <p:spPr>
          <a:xfrm>
            <a:off x="0" y="5867400"/>
            <a:ext cx="4572000" cy="828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100">
                <a:solidFill>
                  <a:srgbClr val="FFFFFF"/>
                </a:solidFill>
                <a:latin typeface="Tahoma"/>
                <a:ea typeface="Tahoma"/>
                <a:cs typeface="Tahoma"/>
                <a:sym typeface="Tahoma"/>
              </a:defRPr>
            </a:pPr>
            <a:r>
              <a:t>“Mean sea level rise is relative to 1950, or 1996 for Virginia Key, Miami.</a:t>
            </a:r>
          </a:p>
          <a:p>
            <a:pPr algn="ctr">
              <a:defRPr sz="500">
                <a:solidFill>
                  <a:srgbClr val="FFFFFF"/>
                </a:solidFill>
                <a:latin typeface="Tahoma"/>
                <a:ea typeface="Tahoma"/>
                <a:cs typeface="Tahoma"/>
                <a:sym typeface="Tahoma"/>
              </a:defRPr>
            </a:pPr>
            <a:endParaRPr/>
          </a:p>
          <a:p>
            <a:pPr algn="ctr">
              <a:defRPr sz="1100">
                <a:solidFill>
                  <a:srgbClr val="FFFFFF"/>
                </a:solidFill>
                <a:latin typeface="Tahoma"/>
                <a:ea typeface="Tahoma"/>
                <a:cs typeface="Tahoma"/>
                <a:sym typeface="Tahoma"/>
              </a:defRPr>
            </a:pPr>
            <a:r>
              <a:t>Sources: National Oceanic and Atmospheric Administration; National Ocean Service; William Sweet et al., “Sea Level Rise and Nuisance Flood Frequency Changes Around the United States”</a:t>
            </a:r>
          </a:p>
        </p:txBody>
      </p:sp>
      <p:sp>
        <p:nvSpPr>
          <p:cNvPr id="307" name="Rectangle 5"/>
          <p:cNvSpPr txBox="1"/>
          <p:nvPr/>
        </p:nvSpPr>
        <p:spPr>
          <a:xfrm rot="16200000">
            <a:off x="7135029" y="4892219"/>
            <a:ext cx="3505201" cy="341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900" i="1">
                <a:solidFill>
                  <a:schemeClr val="accent1"/>
                </a:solidFill>
                <a:effectLst>
                  <a:outerShdw blurRad="38100" dist="38100" dir="2700000" rotWithShape="0">
                    <a:srgbClr val="000000"/>
                  </a:outerShdw>
                </a:effectLst>
                <a:latin typeface="+mj-lt"/>
                <a:ea typeface="+mj-ea"/>
                <a:cs typeface="+mj-cs"/>
                <a:sym typeface="Arial"/>
              </a:defRPr>
            </a:lvl1pPr>
          </a:lstStyle>
          <a:p>
            <a:r>
              <a:t>ARTICLE: http://www.nytimes.com/2016/09/04/science/flooding-of-coast-caused-by-global-warming-has-already-begun.html?_r=0 </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From Richard Muller's "Physics for Future Presidents"</a:t>
            </a:r>
          </a:p>
        </p:txBody>
      </p:sp>
      <p:sp>
        <p:nvSpPr>
          <p:cNvPr id="310" name="Rectangle 2"/>
          <p:cNvSpPr txBox="1">
            <a:spLocks noGrp="1"/>
          </p:cNvSpPr>
          <p:nvPr>
            <p:ph type="title"/>
          </p:nvPr>
        </p:nvSpPr>
        <p:spPr>
          <a:xfrm>
            <a:off x="0" y="76200"/>
            <a:ext cx="9144000" cy="685800"/>
          </a:xfrm>
          <a:prstGeom prst="rect">
            <a:avLst/>
          </a:prstGeom>
        </p:spPr>
        <p:txBody>
          <a:bodyPr/>
          <a:lstStyle/>
          <a:p>
            <a:pPr>
              <a:defRPr sz="2200">
                <a:solidFill>
                  <a:srgbClr val="FFFFFF"/>
                </a:solidFill>
              </a:defRPr>
            </a:pPr>
            <a:r>
              <a:t>But </a:t>
            </a:r>
            <a:r>
              <a:rPr i="0">
                <a:latin typeface="Tahoma Bold"/>
                <a:ea typeface="Tahoma Bold"/>
                <a:cs typeface="Tahoma Bold"/>
                <a:sym typeface="Tahoma Bold"/>
              </a:rPr>
              <a:t>predicting</a:t>
            </a:r>
            <a:r>
              <a:t> climate changes would be a lot more convincing!</a:t>
            </a:r>
          </a:p>
        </p:txBody>
      </p:sp>
      <p:sp>
        <p:nvSpPr>
          <p:cNvPr id="311" name="Rectangle 3"/>
          <p:cNvSpPr txBox="1">
            <a:spLocks noGrp="1"/>
          </p:cNvSpPr>
          <p:nvPr>
            <p:ph type="body" idx="1"/>
          </p:nvPr>
        </p:nvSpPr>
        <p:spPr>
          <a:xfrm>
            <a:off x="228600" y="914400"/>
            <a:ext cx="8534400" cy="5334000"/>
          </a:xfrm>
          <a:prstGeom prst="rect">
            <a:avLst/>
          </a:prstGeom>
        </p:spPr>
        <p:txBody>
          <a:bodyPr/>
          <a:lstStyle/>
          <a:p>
            <a:pPr>
              <a:defRPr sz="1800">
                <a:latin typeface="+mj-lt"/>
                <a:ea typeface="+mj-ea"/>
                <a:cs typeface="+mj-cs"/>
                <a:sym typeface="Arial"/>
              </a:defRPr>
            </a:pPr>
            <a:r>
              <a:t>And so on to the topic of: </a:t>
            </a:r>
            <a:r>
              <a:rPr b="1"/>
              <a:t> </a:t>
            </a:r>
            <a:r>
              <a:rPr sz="2000" b="1">
                <a:solidFill>
                  <a:srgbClr val="FFCC00"/>
                </a:solidFill>
              </a:rPr>
              <a:t>Building Climatological Models</a:t>
            </a:r>
            <a:endParaRPr b="1"/>
          </a:p>
          <a:p>
            <a:pPr>
              <a:defRPr sz="1800" b="1">
                <a:latin typeface="+mj-lt"/>
                <a:ea typeface="+mj-ea"/>
                <a:cs typeface="+mj-cs"/>
                <a:sym typeface="Arial"/>
              </a:defRPr>
            </a:pPr>
            <a:endParaRPr b="1"/>
          </a:p>
          <a:p>
            <a:pPr>
              <a:defRPr sz="1800" b="1">
                <a:latin typeface="+mj-lt"/>
                <a:ea typeface="+mj-ea"/>
                <a:cs typeface="+mj-cs"/>
                <a:sym typeface="Arial"/>
              </a:defRPr>
            </a:pPr>
            <a:r>
              <a:t>A very basic representation of the effect of greenhouse gases:</a:t>
            </a:r>
          </a:p>
          <a:p>
            <a:pPr>
              <a:defRPr sz="1800">
                <a:latin typeface="+mj-lt"/>
                <a:ea typeface="+mj-ea"/>
                <a:cs typeface="+mj-cs"/>
                <a:sym typeface="Arial"/>
              </a:defRPr>
            </a:pPr>
            <a:endParaRPr/>
          </a:p>
          <a:p>
            <a:pPr>
              <a:defRPr sz="1800">
                <a:latin typeface="+mj-lt"/>
                <a:ea typeface="+mj-ea"/>
                <a:cs typeface="+mj-cs"/>
                <a:sym typeface="Arial"/>
              </a:defRPr>
            </a:pPr>
            <a:r>
              <a:t>Sunlight in =&gt; Heats Ground =&gt; IR radiation upward =&gt; Some bounced back</a:t>
            </a:r>
          </a:p>
        </p:txBody>
      </p:sp>
      <p:pic>
        <p:nvPicPr>
          <p:cNvPr id="312" name="Picture 4" descr="Picture 4"/>
          <p:cNvPicPr>
            <a:picLocks noChangeAspect="1"/>
          </p:cNvPicPr>
          <p:nvPr/>
        </p:nvPicPr>
        <p:blipFill>
          <a:blip r:embed="rId2"/>
          <a:stretch>
            <a:fillRect/>
          </a:stretch>
        </p:blipFill>
        <p:spPr>
          <a:xfrm>
            <a:off x="2895600" y="2890836"/>
            <a:ext cx="3733800" cy="343376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IPCC Fourth Assessment Report – Working Group 1 – 2007 (p. 96)</a:t>
            </a:r>
          </a:p>
        </p:txBody>
      </p:sp>
      <p:sp>
        <p:nvSpPr>
          <p:cNvPr id="315" name="Rectangle 2"/>
          <p:cNvSpPr txBox="1">
            <a:spLocks noGrp="1"/>
          </p:cNvSpPr>
          <p:nvPr>
            <p:ph type="title"/>
          </p:nvPr>
        </p:nvSpPr>
        <p:spPr>
          <a:xfrm>
            <a:off x="304800" y="76200"/>
            <a:ext cx="8534400" cy="609600"/>
          </a:xfrm>
          <a:prstGeom prst="rect">
            <a:avLst/>
          </a:prstGeom>
        </p:spPr>
        <p:txBody>
          <a:bodyPr/>
          <a:lstStyle>
            <a:lvl1pPr>
              <a:defRPr sz="2400"/>
            </a:lvl1pPr>
          </a:lstStyle>
          <a:p>
            <a:r>
              <a:t>But there is a whole lot more going on in the atmosphere:</a:t>
            </a:r>
          </a:p>
        </p:txBody>
      </p:sp>
      <p:sp>
        <p:nvSpPr>
          <p:cNvPr id="316" name="Rectangle 3"/>
          <p:cNvSpPr txBox="1">
            <a:spLocks noGrp="1"/>
          </p:cNvSpPr>
          <p:nvPr>
            <p:ph type="body" sz="half" idx="1"/>
          </p:nvPr>
        </p:nvSpPr>
        <p:spPr>
          <a:xfrm>
            <a:off x="228600" y="4267200"/>
            <a:ext cx="8915400" cy="2133600"/>
          </a:xfrm>
          <a:prstGeom prst="rect">
            <a:avLst/>
          </a:prstGeom>
        </p:spPr>
        <p:txBody>
          <a:bodyPr/>
          <a:lstStyle/>
          <a:p>
            <a:pPr>
              <a:defRPr sz="1800" b="1">
                <a:solidFill>
                  <a:srgbClr val="FFCC00"/>
                </a:solidFill>
                <a:latin typeface="+mj-lt"/>
                <a:ea typeface="+mj-ea"/>
                <a:cs typeface="+mj-cs"/>
                <a:sym typeface="Arial"/>
              </a:defRPr>
            </a:pPr>
            <a:r>
              <a:t>And one of the hardest things to model is the effect of water vapor</a:t>
            </a:r>
          </a:p>
          <a:p>
            <a:pPr>
              <a:defRPr sz="800">
                <a:latin typeface="+mj-lt"/>
                <a:ea typeface="+mj-ea"/>
                <a:cs typeface="+mj-cs"/>
                <a:sym typeface="Arial"/>
              </a:defRPr>
            </a:pPr>
            <a:endParaRPr/>
          </a:p>
          <a:p>
            <a:pPr>
              <a:tabLst>
                <a:tab pos="457200" algn="l"/>
              </a:tabLst>
              <a:defRPr sz="1800">
                <a:latin typeface="+mj-lt"/>
                <a:ea typeface="+mj-ea"/>
                <a:cs typeface="+mj-cs"/>
                <a:sym typeface="Arial"/>
              </a:defRPr>
            </a:pPr>
            <a:r>
              <a:t>	As a </a:t>
            </a:r>
            <a:r>
              <a:rPr b="1"/>
              <a:t>vapor</a:t>
            </a:r>
            <a:r>
              <a:t> it is the </a:t>
            </a:r>
            <a:r>
              <a:rPr b="1"/>
              <a:t>strongest</a:t>
            </a:r>
            <a:r>
              <a:t> greenhouse gas =&gt; heat trapping =&gt; </a:t>
            </a:r>
            <a:r>
              <a:rPr b="1">
                <a:solidFill>
                  <a:srgbClr val="FF0000"/>
                </a:solidFill>
              </a:rPr>
              <a:t>Warming</a:t>
            </a:r>
          </a:p>
          <a:p>
            <a:pPr>
              <a:tabLst>
                <a:tab pos="457200" algn="l"/>
              </a:tabLst>
              <a:defRPr sz="1100">
                <a:latin typeface="+mj-lt"/>
                <a:ea typeface="+mj-ea"/>
                <a:cs typeface="+mj-cs"/>
                <a:sym typeface="Arial"/>
              </a:defRPr>
            </a:pPr>
            <a:endParaRPr b="1">
              <a:solidFill>
                <a:srgbClr val="FF0000"/>
              </a:solidFill>
            </a:endParaRPr>
          </a:p>
          <a:p>
            <a:pPr>
              <a:tabLst>
                <a:tab pos="457200" algn="l"/>
              </a:tabLst>
              <a:defRPr sz="1800">
                <a:latin typeface="+mj-lt"/>
                <a:ea typeface="+mj-ea"/>
                <a:cs typeface="+mj-cs"/>
                <a:sym typeface="Arial"/>
              </a:defRPr>
            </a:pPr>
            <a:r>
              <a:t>	But as </a:t>
            </a:r>
            <a:r>
              <a:rPr b="1"/>
              <a:t>clouds</a:t>
            </a:r>
            <a:r>
              <a:t> it reflects back incoming sunlight =&gt; </a:t>
            </a:r>
            <a:r>
              <a:rPr b="1">
                <a:solidFill>
                  <a:schemeClr val="accent1"/>
                </a:solidFill>
              </a:rPr>
              <a:t>Cooling</a:t>
            </a:r>
          </a:p>
          <a:p>
            <a:pPr>
              <a:defRPr sz="1100">
                <a:latin typeface="+mj-lt"/>
                <a:ea typeface="+mj-ea"/>
                <a:cs typeface="+mj-cs"/>
                <a:sym typeface="Arial"/>
              </a:defRPr>
            </a:pPr>
            <a:endParaRPr b="1">
              <a:solidFill>
                <a:schemeClr val="accent1"/>
              </a:solidFill>
            </a:endParaRPr>
          </a:p>
          <a:p>
            <a:pPr algn="ctr">
              <a:spcBef>
                <a:spcPts val="500"/>
              </a:spcBef>
              <a:defRPr sz="1800" b="1">
                <a:latin typeface="+mj-lt"/>
                <a:ea typeface="+mj-ea"/>
                <a:cs typeface="+mj-cs"/>
                <a:sym typeface="Arial"/>
              </a:defRPr>
            </a:pPr>
            <a:r>
              <a:t>AND </a:t>
            </a:r>
            <a:r>
              <a:rPr u="sng"/>
              <a:t>all sorts of things</a:t>
            </a:r>
            <a:r>
              <a:t> influence its conversion vapor </a:t>
            </a:r>
            <a:r>
              <a:rPr sz="2400" b="0"/>
              <a:t>⬄</a:t>
            </a:r>
            <a:r>
              <a:t> clouds</a:t>
            </a:r>
          </a:p>
        </p:txBody>
      </p:sp>
      <p:pic>
        <p:nvPicPr>
          <p:cNvPr id="317" name="Picture 5" descr="Picture 5"/>
          <p:cNvPicPr>
            <a:picLocks noChangeAspect="1"/>
          </p:cNvPicPr>
          <p:nvPr/>
        </p:nvPicPr>
        <p:blipFill>
          <a:blip r:embed="rId2"/>
          <a:stretch>
            <a:fillRect/>
          </a:stretch>
        </p:blipFill>
        <p:spPr>
          <a:xfrm>
            <a:off x="1498600" y="804918"/>
            <a:ext cx="5511800" cy="323368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IPCC Fourth Assessment Report – Working Group 1 – 2007 (p. 104)</a:t>
            </a:r>
          </a:p>
        </p:txBody>
      </p:sp>
      <p:sp>
        <p:nvSpPr>
          <p:cNvPr id="320" name="Rectangle 2"/>
          <p:cNvSpPr txBox="1">
            <a:spLocks noGrp="1"/>
          </p:cNvSpPr>
          <p:nvPr>
            <p:ph type="title"/>
          </p:nvPr>
        </p:nvSpPr>
        <p:spPr>
          <a:xfrm>
            <a:off x="304800" y="76200"/>
            <a:ext cx="8534400" cy="381000"/>
          </a:xfrm>
          <a:prstGeom prst="rect">
            <a:avLst/>
          </a:prstGeom>
        </p:spPr>
        <p:txBody>
          <a:bodyPr/>
          <a:lstStyle/>
          <a:p>
            <a:r>
              <a:t>Here are some of those other "things" that must be taken into account:</a:t>
            </a:r>
          </a:p>
        </p:txBody>
      </p:sp>
      <p:pic>
        <p:nvPicPr>
          <p:cNvPr id="321" name="Picture 6" descr="Picture 6"/>
          <p:cNvPicPr>
            <a:picLocks noChangeAspect="1"/>
          </p:cNvPicPr>
          <p:nvPr/>
        </p:nvPicPr>
        <p:blipFill>
          <a:blip r:embed="rId2"/>
          <a:stretch>
            <a:fillRect/>
          </a:stretch>
        </p:blipFill>
        <p:spPr>
          <a:xfrm>
            <a:off x="838200" y="762000"/>
            <a:ext cx="7772400" cy="553906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5"/>
          <p:cNvSpPr txBox="1"/>
          <p:nvPr/>
        </p:nvSpPr>
        <p:spPr>
          <a:xfrm>
            <a:off x="381000" y="6593745"/>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Black and white figures here and to follow are from Richard Muller's "Physics for Future Presidents"</a:t>
            </a:r>
          </a:p>
        </p:txBody>
      </p:sp>
      <p:sp>
        <p:nvSpPr>
          <p:cNvPr id="134" name="Rectangle 3"/>
          <p:cNvSpPr txBox="1">
            <a:spLocks noGrp="1"/>
          </p:cNvSpPr>
          <p:nvPr>
            <p:ph type="body" idx="1"/>
          </p:nvPr>
        </p:nvSpPr>
        <p:spPr>
          <a:xfrm>
            <a:off x="215900" y="671411"/>
            <a:ext cx="8534400" cy="4200841"/>
          </a:xfrm>
          <a:prstGeom prst="rect">
            <a:avLst/>
          </a:prstGeom>
        </p:spPr>
        <p:txBody>
          <a:bodyPr/>
          <a:lstStyle/>
          <a:p>
            <a:pPr>
              <a:defRPr sz="1800">
                <a:latin typeface="+mj-lt"/>
                <a:ea typeface="+mj-ea"/>
                <a:cs typeface="+mj-cs"/>
                <a:sym typeface="Arial"/>
              </a:defRPr>
            </a:pPr>
            <a:r>
              <a:t>Well, on climate, Muller first taught me not to jump to premature conclusions</a:t>
            </a:r>
          </a:p>
          <a:p>
            <a:pPr>
              <a:defRPr sz="100">
                <a:latin typeface="+mj-lt"/>
                <a:ea typeface="+mj-ea"/>
                <a:cs typeface="+mj-cs"/>
                <a:sym typeface="Arial"/>
              </a:defRPr>
            </a:pPr>
            <a:endParaRPr/>
          </a:p>
          <a:p>
            <a:pPr>
              <a:defRPr sz="1800">
                <a:latin typeface="+mj-lt"/>
                <a:ea typeface="+mj-ea"/>
                <a:cs typeface="+mj-cs"/>
                <a:sym typeface="Arial"/>
              </a:defRPr>
            </a:pPr>
            <a:r>
              <a:t>	</a:t>
            </a:r>
            <a:r>
              <a:rPr sz="1600"/>
              <a:t>Such as those he identified in Al Gore's movie "An Inconvenient Truth”</a:t>
            </a:r>
          </a:p>
          <a:p>
            <a:pPr>
              <a:defRPr sz="800">
                <a:latin typeface="+mj-lt"/>
                <a:ea typeface="+mj-ea"/>
                <a:cs typeface="+mj-cs"/>
                <a:sym typeface="Arial"/>
              </a:defRPr>
            </a:pPr>
            <a:endParaRPr sz="1600"/>
          </a:p>
          <a:p>
            <a:pPr>
              <a:defRPr sz="1800">
                <a:latin typeface="+mj-lt"/>
                <a:ea typeface="+mj-ea"/>
                <a:cs typeface="+mj-cs"/>
                <a:sym typeface="Arial"/>
              </a:defRPr>
            </a:pPr>
            <a:r>
              <a:t>Example #1) U.S. Monetary Damage from Hurricanes, 1900-2004</a:t>
            </a:r>
          </a:p>
          <a:p>
            <a:pPr>
              <a:defRPr sz="1800">
                <a:latin typeface="+mj-lt"/>
                <a:ea typeface="+mj-ea"/>
                <a:cs typeface="+mj-cs"/>
                <a:sym typeface="Arial"/>
              </a:defRPr>
            </a:pPr>
            <a:endParaRPr/>
          </a:p>
          <a:p>
            <a:pPr algn="ctr">
              <a:defRPr sz="1800">
                <a:latin typeface="+mj-lt"/>
                <a:ea typeface="+mj-ea"/>
                <a:cs typeface="+mj-cs"/>
                <a:sym typeface="Arial"/>
              </a:defRPr>
            </a:pPr>
            <a:r>
              <a:t>						</a:t>
            </a:r>
          </a:p>
          <a:p>
            <a:pPr algn="ctr">
              <a:defRPr sz="1800">
                <a:latin typeface="+mj-lt"/>
                <a:ea typeface="+mj-ea"/>
                <a:cs typeface="+mj-cs"/>
                <a:sym typeface="Arial"/>
              </a:defRPr>
            </a:pPr>
            <a:endParaRPr/>
          </a:p>
          <a:p>
            <a:pPr algn="ctr">
              <a:defRPr sz="1800">
                <a:latin typeface="+mj-lt"/>
                <a:ea typeface="+mj-ea"/>
                <a:cs typeface="+mj-cs"/>
                <a:sym typeface="Arial"/>
              </a:defRPr>
            </a:pPr>
            <a:endParaRPr/>
          </a:p>
          <a:p>
            <a:pPr algn="ctr">
              <a:defRPr sz="1800">
                <a:latin typeface="+mj-lt"/>
                <a:ea typeface="+mj-ea"/>
                <a:cs typeface="+mj-cs"/>
                <a:sym typeface="Arial"/>
              </a:defRPr>
            </a:pPr>
            <a:endParaRPr/>
          </a:p>
          <a:p>
            <a:pPr algn="ctr">
              <a:defRPr sz="3700">
                <a:latin typeface="+mj-lt"/>
                <a:ea typeface="+mj-ea"/>
                <a:cs typeface="+mj-cs"/>
                <a:sym typeface="Arial"/>
              </a:defRPr>
            </a:pPr>
            <a:endParaRPr/>
          </a:p>
          <a:p>
            <a:pPr>
              <a:defRPr sz="1800">
                <a:latin typeface="+mj-lt"/>
                <a:ea typeface="+mj-ea"/>
                <a:cs typeface="+mj-cs"/>
                <a:sym typeface="Arial"/>
              </a:defRPr>
            </a:pPr>
            <a:r>
              <a:t>But when a </a:t>
            </a:r>
            <a:r>
              <a:rPr b="1"/>
              <a:t>century of inflation </a:t>
            </a:r>
            <a:r>
              <a:t>is taken into account, the figure becomes:</a:t>
            </a:r>
          </a:p>
        </p:txBody>
      </p:sp>
      <p:sp>
        <p:nvSpPr>
          <p:cNvPr id="135" name="Rectangle 2"/>
          <p:cNvSpPr txBox="1">
            <a:spLocks noGrp="1"/>
          </p:cNvSpPr>
          <p:nvPr>
            <p:ph type="title"/>
          </p:nvPr>
        </p:nvSpPr>
        <p:spPr>
          <a:xfrm>
            <a:off x="304800" y="12700"/>
            <a:ext cx="8534400" cy="533400"/>
          </a:xfrm>
          <a:prstGeom prst="rect">
            <a:avLst/>
          </a:prstGeom>
        </p:spPr>
        <p:txBody>
          <a:bodyPr/>
          <a:lstStyle/>
          <a:p>
            <a:pPr>
              <a:defRPr sz="2200"/>
            </a:pPr>
            <a:r>
              <a:t>So, as a skeptical scientist, what </a:t>
            </a:r>
            <a:r>
              <a:rPr b="1"/>
              <a:t>is</a:t>
            </a:r>
            <a:r>
              <a:t> the evidence?</a:t>
            </a:r>
          </a:p>
        </p:txBody>
      </p:sp>
      <p:pic>
        <p:nvPicPr>
          <p:cNvPr id="136" name="Picture 5" descr="Picture 5"/>
          <p:cNvPicPr>
            <a:picLocks noChangeAspect="1"/>
          </p:cNvPicPr>
          <p:nvPr/>
        </p:nvPicPr>
        <p:blipFill>
          <a:blip r:embed="rId2"/>
          <a:stretch>
            <a:fillRect/>
          </a:stretch>
        </p:blipFill>
        <p:spPr>
          <a:xfrm>
            <a:off x="792480" y="2027026"/>
            <a:ext cx="3352801" cy="1965854"/>
          </a:xfrm>
          <a:prstGeom prst="rect">
            <a:avLst/>
          </a:prstGeom>
          <a:ln w="12700">
            <a:miter lim="400000"/>
          </a:ln>
        </p:spPr>
      </p:pic>
      <p:pic>
        <p:nvPicPr>
          <p:cNvPr id="137" name="Picture 6" descr="Picture 6"/>
          <p:cNvPicPr>
            <a:picLocks noChangeAspect="1"/>
          </p:cNvPicPr>
          <p:nvPr/>
        </p:nvPicPr>
        <p:blipFill>
          <a:blip r:embed="rId3"/>
          <a:stretch>
            <a:fillRect/>
          </a:stretch>
        </p:blipFill>
        <p:spPr>
          <a:xfrm>
            <a:off x="838200" y="4607755"/>
            <a:ext cx="3276600" cy="1881946"/>
          </a:xfrm>
          <a:prstGeom prst="rect">
            <a:avLst/>
          </a:prstGeom>
          <a:ln w="12700">
            <a:miter lim="400000"/>
          </a:ln>
        </p:spPr>
      </p:pic>
      <p:sp>
        <p:nvSpPr>
          <p:cNvPr id="138" name="Rectangle 3"/>
          <p:cNvSpPr txBox="1"/>
          <p:nvPr/>
        </p:nvSpPr>
        <p:spPr>
          <a:xfrm>
            <a:off x="4416425" y="2220112"/>
            <a:ext cx="4554895" cy="1743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a:spcBef>
                <a:spcPts val="400"/>
              </a:spcBef>
              <a:defRPr>
                <a:solidFill>
                  <a:srgbClr val="FFFFFF"/>
                </a:solidFill>
                <a:effectLst>
                  <a:outerShdw blurRad="38100" dist="38100" dir="2700000" rotWithShape="0">
                    <a:srgbClr val="000000"/>
                  </a:outerShdw>
                </a:effectLst>
                <a:latin typeface="+mj-lt"/>
                <a:ea typeface="+mj-ea"/>
                <a:cs typeface="+mj-cs"/>
                <a:sym typeface="Arial"/>
              </a:defRPr>
            </a:pPr>
            <a:r>
              <a:rPr>
                <a:solidFill>
                  <a:srgbClr val="FFCC00"/>
                </a:solidFill>
              </a:rPr>
              <a:t>Wow! </a:t>
            </a:r>
          </a:p>
          <a:p>
            <a:pPr algn="ctr">
              <a:spcBef>
                <a:spcPts val="300"/>
              </a:spcBef>
              <a:defRPr>
                <a:solidFill>
                  <a:srgbClr val="FFCC00"/>
                </a:solidFill>
                <a:effectLst>
                  <a:outerShdw blurRad="38100" dist="38100" dir="2700000" rotWithShape="0">
                    <a:srgbClr val="000000"/>
                  </a:outerShdw>
                </a:effectLst>
                <a:latin typeface="+mj-lt"/>
                <a:ea typeface="+mj-ea"/>
                <a:cs typeface="+mj-cs"/>
                <a:sym typeface="Arial"/>
              </a:defRPr>
            </a:pPr>
            <a:r>
              <a:t>Damage costs have skyrocketed indicating hurricanes have gotten </a:t>
            </a:r>
            <a:r>
              <a:rPr b="1"/>
              <a:t>much</a:t>
            </a:r>
            <a:r>
              <a:t> worse</a:t>
            </a:r>
          </a:p>
          <a:p>
            <a:pPr algn="ctr">
              <a:spcBef>
                <a:spcPts val="300"/>
              </a:spcBef>
              <a:defRPr sz="1000">
                <a:solidFill>
                  <a:srgbClr val="FFCC00"/>
                </a:solidFill>
                <a:effectLst>
                  <a:outerShdw blurRad="38100" dist="38100" dir="2700000" rotWithShape="0">
                    <a:srgbClr val="000000"/>
                  </a:outerShdw>
                </a:effectLst>
                <a:latin typeface="+mj-lt"/>
                <a:ea typeface="+mj-ea"/>
                <a:cs typeface="+mj-cs"/>
                <a:sym typeface="Arial"/>
              </a:defRPr>
            </a:pPr>
            <a:endParaRPr/>
          </a:p>
          <a:p>
            <a:pPr algn="ctr">
              <a:spcBef>
                <a:spcPts val="400"/>
              </a:spcBef>
              <a:defRPr>
                <a:solidFill>
                  <a:srgbClr val="FFFFFF"/>
                </a:solidFill>
                <a:effectLst>
                  <a:outerShdw blurRad="38100" dist="38100" dir="2700000" rotWithShape="0">
                    <a:srgbClr val="000000"/>
                  </a:outerShdw>
                </a:effectLst>
                <a:latin typeface="+mj-lt"/>
                <a:ea typeface="+mj-ea"/>
                <a:cs typeface="+mj-cs"/>
                <a:sym typeface="Arial"/>
              </a:defRPr>
            </a:pPr>
            <a:r>
              <a:t>Except for a few problems</a:t>
            </a:r>
          </a:p>
        </p:txBody>
      </p:sp>
      <p:sp>
        <p:nvSpPr>
          <p:cNvPr id="139" name="Rectangle 3"/>
          <p:cNvSpPr txBox="1"/>
          <p:nvPr/>
        </p:nvSpPr>
        <p:spPr>
          <a:xfrm>
            <a:off x="5319494" y="4951842"/>
            <a:ext cx="2494757" cy="1303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a:spcBef>
                <a:spcPts val="400"/>
              </a:spcBef>
              <a:defRPr>
                <a:solidFill>
                  <a:srgbClr val="FFCC00"/>
                </a:solidFill>
                <a:effectLst>
                  <a:outerShdw blurRad="38100" dist="38100" dir="2700000" rotWithShape="0">
                    <a:srgbClr val="000000"/>
                  </a:outerShdw>
                </a:effectLst>
                <a:latin typeface="+mj-lt"/>
                <a:ea typeface="+mj-ea"/>
                <a:cs typeface="+mj-cs"/>
                <a:sym typeface="Arial"/>
              </a:defRPr>
            </a:pPr>
            <a:r>
              <a:t>And what first looked</a:t>
            </a:r>
          </a:p>
          <a:p>
            <a:pPr algn="ctr">
              <a:spcBef>
                <a:spcPts val="300"/>
              </a:spcBef>
              <a:defRPr>
                <a:solidFill>
                  <a:srgbClr val="FFCC00"/>
                </a:solidFill>
                <a:effectLst>
                  <a:outerShdw blurRad="38100" dist="38100" dir="2700000" rotWithShape="0">
                    <a:srgbClr val="000000"/>
                  </a:outerShdw>
                </a:effectLst>
                <a:latin typeface="+mj-lt"/>
                <a:ea typeface="+mj-ea"/>
                <a:cs typeface="+mj-cs"/>
                <a:sym typeface="Arial"/>
              </a:defRPr>
            </a:pPr>
            <a:r>
              <a:t>like a </a:t>
            </a:r>
            <a:r>
              <a:rPr b="1"/>
              <a:t>strong</a:t>
            </a:r>
            <a:r>
              <a:t> trend </a:t>
            </a:r>
          </a:p>
          <a:p>
            <a:pPr algn="ctr">
              <a:spcBef>
                <a:spcPts val="300"/>
              </a:spcBef>
              <a:defRPr>
                <a:solidFill>
                  <a:srgbClr val="FFCC00"/>
                </a:solidFill>
                <a:effectLst>
                  <a:outerShdw blurRad="38100" dist="38100" dir="2700000" rotWithShape="0">
                    <a:srgbClr val="000000"/>
                  </a:outerShdw>
                </a:effectLst>
                <a:latin typeface="+mj-lt"/>
                <a:ea typeface="+mj-ea"/>
                <a:cs typeface="+mj-cs"/>
                <a:sym typeface="Arial"/>
              </a:defRPr>
            </a:pPr>
            <a:r>
              <a:t>becomes </a:t>
            </a:r>
            <a:r>
              <a:rPr b="1"/>
              <a:t>NO</a:t>
            </a:r>
            <a:r>
              <a:t> trend!</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5"/>
          <p:cNvSpPr txBox="1"/>
          <p:nvPr/>
        </p:nvSpPr>
        <p:spPr>
          <a:xfrm>
            <a:off x="304800" y="6279420"/>
            <a:ext cx="3733800" cy="442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Figure: IPCC Fourth Assessment Report – Working Group 1 – 2007 (p. 99)</a:t>
            </a:r>
          </a:p>
        </p:txBody>
      </p:sp>
      <p:pic>
        <p:nvPicPr>
          <p:cNvPr id="324" name="Picture 8" descr="Picture 8"/>
          <p:cNvPicPr>
            <a:picLocks noChangeAspect="1"/>
          </p:cNvPicPr>
          <p:nvPr/>
        </p:nvPicPr>
        <p:blipFill>
          <a:blip r:embed="rId2"/>
          <a:stretch>
            <a:fillRect/>
          </a:stretch>
        </p:blipFill>
        <p:spPr>
          <a:xfrm>
            <a:off x="152401" y="914400"/>
            <a:ext cx="3834660" cy="4724400"/>
          </a:xfrm>
          <a:prstGeom prst="rect">
            <a:avLst/>
          </a:prstGeom>
          <a:ln w="12700">
            <a:miter lim="400000"/>
          </a:ln>
        </p:spPr>
      </p:pic>
      <p:sp>
        <p:nvSpPr>
          <p:cNvPr id="325" name="Rectangle 3"/>
          <p:cNvSpPr txBox="1">
            <a:spLocks noGrp="1"/>
          </p:cNvSpPr>
          <p:nvPr>
            <p:ph type="body" idx="1"/>
          </p:nvPr>
        </p:nvSpPr>
        <p:spPr>
          <a:xfrm>
            <a:off x="4114800" y="762000"/>
            <a:ext cx="5029200" cy="5486400"/>
          </a:xfrm>
          <a:prstGeom prst="rect">
            <a:avLst/>
          </a:prstGeom>
        </p:spPr>
        <p:txBody>
          <a:bodyPr/>
          <a:lstStyle/>
          <a:p>
            <a:pPr>
              <a:defRPr sz="1800">
                <a:latin typeface="+mj-lt"/>
                <a:ea typeface="+mj-ea"/>
                <a:cs typeface="+mj-cs"/>
                <a:sym typeface="Arial"/>
              </a:defRPr>
            </a:pPr>
            <a:r>
              <a:t>Acronyms do </a:t>
            </a:r>
            <a:r>
              <a:rPr b="1"/>
              <a:t>not</a:t>
            </a:r>
            <a:r>
              <a:t> refer to science involved:</a:t>
            </a:r>
          </a:p>
          <a:p>
            <a:pPr>
              <a:defRPr sz="700">
                <a:latin typeface="+mj-lt"/>
                <a:ea typeface="+mj-ea"/>
                <a:cs typeface="+mj-cs"/>
                <a:sym typeface="Arial"/>
              </a:defRPr>
            </a:pPr>
            <a:endParaRPr/>
          </a:p>
          <a:p>
            <a:pPr>
              <a:spcBef>
                <a:spcPts val="300"/>
              </a:spcBef>
              <a:defRPr sz="1600">
                <a:latin typeface="+mj-lt"/>
                <a:ea typeface="+mj-ea"/>
                <a:cs typeface="+mj-cs"/>
                <a:sym typeface="Arial"/>
              </a:defRPr>
            </a:pPr>
            <a:r>
              <a:t>   </a:t>
            </a:r>
            <a:r>
              <a:rPr b="1">
                <a:solidFill>
                  <a:srgbClr val="FFCC00"/>
                </a:solidFill>
              </a:rPr>
              <a:t>FAR: </a:t>
            </a:r>
            <a:r>
              <a:t>First Assessment Report (1990)</a:t>
            </a:r>
          </a:p>
          <a:p>
            <a:pPr>
              <a:defRPr sz="500">
                <a:latin typeface="+mj-lt"/>
                <a:ea typeface="+mj-ea"/>
                <a:cs typeface="+mj-cs"/>
                <a:sym typeface="Arial"/>
              </a:defRPr>
            </a:pPr>
            <a:endParaRPr/>
          </a:p>
          <a:p>
            <a:pPr>
              <a:spcBef>
                <a:spcPts val="300"/>
              </a:spcBef>
              <a:defRPr sz="1600">
                <a:latin typeface="+mj-lt"/>
                <a:ea typeface="+mj-ea"/>
                <a:cs typeface="+mj-cs"/>
                <a:sym typeface="Arial"/>
              </a:defRPr>
            </a:pPr>
            <a:r>
              <a:t>   </a:t>
            </a:r>
            <a:r>
              <a:rPr b="1">
                <a:solidFill>
                  <a:srgbClr val="FFCC00"/>
                </a:solidFill>
              </a:rPr>
              <a:t>SAR: </a:t>
            </a:r>
            <a:r>
              <a:t>Second Assessment Report (1996)</a:t>
            </a:r>
          </a:p>
          <a:p>
            <a:pPr>
              <a:defRPr sz="600">
                <a:latin typeface="+mj-lt"/>
                <a:ea typeface="+mj-ea"/>
                <a:cs typeface="+mj-cs"/>
                <a:sym typeface="Arial"/>
              </a:defRPr>
            </a:pPr>
            <a:endParaRPr/>
          </a:p>
          <a:p>
            <a:pPr>
              <a:spcBef>
                <a:spcPts val="300"/>
              </a:spcBef>
              <a:defRPr sz="1600">
                <a:latin typeface="+mj-lt"/>
                <a:ea typeface="+mj-ea"/>
                <a:cs typeface="+mj-cs"/>
                <a:sym typeface="Arial"/>
              </a:defRPr>
            </a:pPr>
            <a:r>
              <a:t>   </a:t>
            </a:r>
            <a:r>
              <a:rPr b="1">
                <a:solidFill>
                  <a:srgbClr val="FFCC00"/>
                </a:solidFill>
              </a:rPr>
              <a:t>TAR: </a:t>
            </a:r>
            <a:r>
              <a:t>Third Assessment Report (2001)</a:t>
            </a:r>
          </a:p>
          <a:p>
            <a:pPr>
              <a:defRPr sz="600">
                <a:latin typeface="+mj-lt"/>
                <a:ea typeface="+mj-ea"/>
                <a:cs typeface="+mj-cs"/>
                <a:sym typeface="Arial"/>
              </a:defRPr>
            </a:pPr>
            <a:endParaRPr/>
          </a:p>
          <a:p>
            <a:pPr>
              <a:spcBef>
                <a:spcPts val="300"/>
              </a:spcBef>
              <a:defRPr sz="800">
                <a:latin typeface="+mj-lt"/>
                <a:ea typeface="+mj-ea"/>
                <a:cs typeface="+mj-cs"/>
                <a:sym typeface="Arial"/>
              </a:defRPr>
            </a:pPr>
            <a:r>
              <a:t>     </a:t>
            </a:r>
            <a:r>
              <a:rPr sz="1600" b="1">
                <a:solidFill>
                  <a:srgbClr val="FFCC00"/>
                </a:solidFill>
              </a:rPr>
              <a:t>AR4</a:t>
            </a:r>
            <a:r>
              <a:rPr sz="1600"/>
              <a:t>: Fourth Assessment Report (2007)</a:t>
            </a:r>
          </a:p>
          <a:p>
            <a:pPr>
              <a:defRPr sz="1600">
                <a:latin typeface="+mj-lt"/>
                <a:ea typeface="+mj-ea"/>
                <a:cs typeface="+mj-cs"/>
                <a:sym typeface="Arial"/>
              </a:defRPr>
            </a:pPr>
            <a:endParaRPr sz="1600"/>
          </a:p>
          <a:p>
            <a:pPr>
              <a:spcBef>
                <a:spcPts val="300"/>
              </a:spcBef>
              <a:defRPr sz="1600">
                <a:solidFill>
                  <a:srgbClr val="FFCC00"/>
                </a:solidFill>
                <a:latin typeface="+mj-lt"/>
                <a:ea typeface="+mj-ea"/>
                <a:cs typeface="+mj-cs"/>
                <a:sym typeface="Arial"/>
              </a:defRPr>
            </a:pPr>
            <a:r>
              <a:t>For a Nobel Prize winning UN chartered body, IPCC could sure TRY a lot harder to be understood!</a:t>
            </a:r>
          </a:p>
          <a:p>
            <a:pPr>
              <a:defRPr sz="1600">
                <a:solidFill>
                  <a:srgbClr val="FFCC00"/>
                </a:solidFill>
                <a:latin typeface="+mj-lt"/>
                <a:ea typeface="+mj-ea"/>
                <a:cs typeface="+mj-cs"/>
                <a:sym typeface="Arial"/>
              </a:defRPr>
            </a:pPr>
            <a:endParaRPr/>
          </a:p>
          <a:p>
            <a:pPr>
              <a:spcBef>
                <a:spcPts val="300"/>
              </a:spcBef>
              <a:defRPr sz="1600">
                <a:latin typeface="+mj-lt"/>
                <a:ea typeface="+mj-ea"/>
                <a:cs typeface="+mj-cs"/>
                <a:sym typeface="Arial"/>
              </a:defRPr>
            </a:pPr>
            <a:r>
              <a:t>Confirmed: Nature Climate Change, March 2016 </a:t>
            </a:r>
            <a:r>
              <a:rPr baseline="30000"/>
              <a:t>1</a:t>
            </a:r>
          </a:p>
          <a:p>
            <a:pPr>
              <a:defRPr sz="500">
                <a:latin typeface="+mj-lt"/>
                <a:ea typeface="+mj-ea"/>
                <a:cs typeface="+mj-cs"/>
                <a:sym typeface="Arial"/>
              </a:defRPr>
            </a:pPr>
            <a:endParaRPr baseline="30000"/>
          </a:p>
          <a:p>
            <a:pPr algn="ctr">
              <a:spcBef>
                <a:spcPts val="300"/>
              </a:spcBef>
              <a:defRPr sz="1600" b="1">
                <a:latin typeface="+mj-lt"/>
                <a:ea typeface="+mj-ea"/>
                <a:cs typeface="+mj-cs"/>
                <a:sym typeface="Arial"/>
              </a:defRPr>
            </a:pPr>
            <a:r>
              <a:t>Linguistic Analysis of IPCC Summaries for Policymakers and Associated Coverage</a:t>
            </a:r>
          </a:p>
          <a:p>
            <a:pPr>
              <a:defRPr sz="1000">
                <a:latin typeface="+mj-lt"/>
                <a:ea typeface="+mj-ea"/>
                <a:cs typeface="+mj-cs"/>
                <a:sym typeface="Arial"/>
              </a:defRPr>
            </a:pPr>
            <a:endParaRPr/>
          </a:p>
          <a:p>
            <a:pPr>
              <a:spcBef>
                <a:spcPts val="300"/>
              </a:spcBef>
              <a:defRPr sz="1400">
                <a:latin typeface="+mj-lt"/>
                <a:ea typeface="+mj-ea"/>
                <a:cs typeface="+mj-cs"/>
                <a:sym typeface="Arial"/>
              </a:defRPr>
            </a:pPr>
            <a:r>
              <a:t>"IPCC (reports) clearly stand out in terms of low readability, which has remained relatively constant despite the IPCC’s efforts to consolidate and readjust its communications policy. In contrast, scientific and quality newspaper coverage has become increasingly readable and emotive." </a:t>
            </a:r>
          </a:p>
        </p:txBody>
      </p:sp>
      <p:sp>
        <p:nvSpPr>
          <p:cNvPr id="326" name="Rectangle 2"/>
          <p:cNvSpPr txBox="1">
            <a:spLocks noGrp="1"/>
          </p:cNvSpPr>
          <p:nvPr>
            <p:ph type="title"/>
          </p:nvPr>
        </p:nvSpPr>
        <p:spPr>
          <a:xfrm>
            <a:off x="304800" y="76200"/>
            <a:ext cx="8534400" cy="685800"/>
          </a:xfrm>
          <a:prstGeom prst="rect">
            <a:avLst/>
          </a:prstGeom>
        </p:spPr>
        <p:txBody>
          <a:bodyPr/>
          <a:lstStyle>
            <a:lvl1pPr>
              <a:defRPr sz="2400"/>
            </a:lvl1pPr>
          </a:lstStyle>
          <a:p>
            <a:r>
              <a:t>Taking climate model development in smaller steps:</a:t>
            </a:r>
          </a:p>
        </p:txBody>
      </p:sp>
      <p:sp>
        <p:nvSpPr>
          <p:cNvPr id="327" name="Rectangle 5"/>
          <p:cNvSpPr txBox="1"/>
          <p:nvPr/>
        </p:nvSpPr>
        <p:spPr>
          <a:xfrm>
            <a:off x="4495800" y="6263545"/>
            <a:ext cx="4114800" cy="442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1) http://www.nature.com/nclimate/journal/v6/n3/full/nclimate2824.html</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Picture 5" descr="Picture 5"/>
          <p:cNvPicPr>
            <a:picLocks noChangeAspect="1"/>
          </p:cNvPicPr>
          <p:nvPr/>
        </p:nvPicPr>
        <p:blipFill>
          <a:blip r:embed="rId2"/>
          <a:srcRect b="26915"/>
          <a:stretch>
            <a:fillRect/>
          </a:stretch>
        </p:blipFill>
        <p:spPr>
          <a:xfrm>
            <a:off x="3143250" y="111360"/>
            <a:ext cx="2876550" cy="422041"/>
          </a:xfrm>
          <a:prstGeom prst="rect">
            <a:avLst/>
          </a:prstGeom>
          <a:ln w="12700">
            <a:miter lim="400000"/>
          </a:ln>
        </p:spPr>
      </p:pic>
      <p:sp>
        <p:nvSpPr>
          <p:cNvPr id="330" name="Rectangle 3"/>
          <p:cNvSpPr txBox="1">
            <a:spLocks noGrp="1"/>
          </p:cNvSpPr>
          <p:nvPr>
            <p:ph type="body" sz="quarter" idx="1"/>
          </p:nvPr>
        </p:nvSpPr>
        <p:spPr>
          <a:xfrm>
            <a:off x="228600" y="533400"/>
            <a:ext cx="8534400" cy="457200"/>
          </a:xfrm>
          <a:prstGeom prst="rect">
            <a:avLst/>
          </a:prstGeom>
        </p:spPr>
        <p:txBody>
          <a:bodyPr/>
          <a:lstStyle>
            <a:lvl1pPr algn="ctr">
              <a:spcBef>
                <a:spcPts val="200"/>
              </a:spcBef>
              <a:defRPr sz="1200"/>
            </a:lvl1pPr>
          </a:lstStyle>
          <a:p>
            <a:r>
              <a:t>(Relevant news articles I've not yet fully researched and/or verified)</a:t>
            </a:r>
          </a:p>
        </p:txBody>
      </p:sp>
      <p:sp>
        <p:nvSpPr>
          <p:cNvPr id="331" name="Rectangle 3"/>
          <p:cNvSpPr txBox="1"/>
          <p:nvPr/>
        </p:nvSpPr>
        <p:spPr>
          <a:xfrm>
            <a:off x="237231" y="1015999"/>
            <a:ext cx="8669537" cy="6570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FFFFFF"/>
                </a:solidFill>
                <a:effectLst>
                  <a:outerShdw blurRad="38100" dist="38100" dir="2700000" rotWithShape="0">
                    <a:srgbClr val="000000"/>
                  </a:outerShdw>
                </a:effectLst>
                <a:latin typeface="+mj-lt"/>
                <a:ea typeface="+mj-ea"/>
                <a:cs typeface="+mj-cs"/>
                <a:sym typeface="Arial"/>
              </a:defRPr>
            </a:pPr>
            <a:r>
              <a:t>The Real Reason Scientists Downplay the Risks of Climate Change </a:t>
            </a:r>
          </a:p>
          <a:p>
            <a:pPr algn="ctr">
              <a:spcBef>
                <a:spcPts val="400"/>
              </a:spcBef>
              <a:defRPr sz="1600">
                <a:solidFill>
                  <a:srgbClr val="FFFFFF"/>
                </a:solidFill>
                <a:effectLst>
                  <a:outerShdw blurRad="38100" dist="38100" dir="2700000" rotWithShape="0">
                    <a:srgbClr val="000000"/>
                  </a:outerShdw>
                </a:effectLst>
                <a:latin typeface="+mj-lt"/>
                <a:ea typeface="+mj-ea"/>
                <a:cs typeface="+mj-cs"/>
                <a:sym typeface="Arial"/>
              </a:defRPr>
            </a:pPr>
            <a:r>
              <a:t>Author's preview of their new book:</a:t>
            </a:r>
          </a:p>
          <a:p>
            <a:pPr algn="ctr">
              <a:spcBef>
                <a:spcPts val="400"/>
              </a:spcBef>
              <a:defRPr b="1">
                <a:solidFill>
                  <a:srgbClr val="FFFFFF"/>
                </a:solidFill>
                <a:effectLst>
                  <a:outerShdw blurRad="38100" dist="38100" dir="2700000" rotWithShape="0">
                    <a:srgbClr val="000000"/>
                  </a:outerShdw>
                </a:effectLst>
                <a:latin typeface="+mj-lt"/>
                <a:ea typeface="+mj-ea"/>
                <a:cs typeface="+mj-cs"/>
                <a:sym typeface="Arial"/>
              </a:defRPr>
            </a:pPr>
            <a:r>
              <a:t> "Discerning Experts: The Practices of Scientific Assessment" </a:t>
            </a:r>
          </a:p>
          <a:p>
            <a:pPr algn="ctr">
              <a:spcBef>
                <a:spcPts val="400"/>
              </a:spcBef>
              <a:defRPr sz="1600">
                <a:solidFill>
                  <a:srgbClr val="FFFFFF"/>
                </a:solidFill>
                <a:effectLst>
                  <a:outerShdw blurRad="38100" dist="38100" dir="2700000" rotWithShape="0">
                    <a:srgbClr val="000000"/>
                  </a:outerShdw>
                </a:effectLst>
                <a:latin typeface="+mj-lt"/>
                <a:ea typeface="+mj-ea"/>
                <a:cs typeface="+mj-cs"/>
                <a:sym typeface="Arial"/>
              </a:defRPr>
            </a:pPr>
            <a:r>
              <a:t>(as published in The Guardian, October 2019) </a:t>
            </a:r>
            <a:r>
              <a:rPr baseline="31999"/>
              <a:t>1</a:t>
            </a:r>
          </a:p>
          <a:p>
            <a:pPr algn="ctr">
              <a:spcBef>
                <a:spcPts val="400"/>
              </a:spcBef>
              <a:defRPr sz="900">
                <a:solidFill>
                  <a:srgbClr val="FFFFFF"/>
                </a:solidFill>
                <a:effectLst>
                  <a:outerShdw blurRad="38100" dist="38100" dir="2700000" rotWithShape="0">
                    <a:srgbClr val="000000"/>
                  </a:outerShdw>
                </a:effectLst>
                <a:latin typeface="+mj-lt"/>
                <a:ea typeface="+mj-ea"/>
                <a:cs typeface="+mj-cs"/>
                <a:sym typeface="Arial"/>
              </a:defRPr>
            </a:pPr>
            <a:endParaRPr baseline="31999"/>
          </a:p>
          <a:p>
            <a:pPr>
              <a:spcBef>
                <a:spcPts val="400"/>
              </a:spcBef>
              <a:defRPr i="1">
                <a:solidFill>
                  <a:srgbClr val="FFFFFF"/>
                </a:solidFill>
                <a:effectLst>
                  <a:outerShdw blurRad="38100" dist="38100" dir="2700000" rotWithShape="0">
                    <a:srgbClr val="000000"/>
                  </a:outerShdw>
                </a:effectLst>
                <a:latin typeface="+mj-lt"/>
                <a:ea typeface="+mj-ea"/>
                <a:cs typeface="+mj-cs"/>
                <a:sym typeface="Arial"/>
              </a:defRPr>
            </a:pPr>
            <a:r>
              <a:t>"</a:t>
            </a:r>
            <a:r>
              <a:rPr sz="1700"/>
              <a:t>While climate skeptics and deniers often accuse scientists of exaggerating the threats associated with the climate crisis, the available evidence suggests the opposite."</a:t>
            </a:r>
          </a:p>
          <a:p>
            <a:pPr>
              <a:spcBef>
                <a:spcPts val="400"/>
              </a:spcBef>
              <a:defRPr sz="900" i="1">
                <a:solidFill>
                  <a:srgbClr val="FFFFFF"/>
                </a:solidFill>
                <a:effectLst>
                  <a:outerShdw blurRad="38100" dist="38100" dir="2700000" rotWithShape="0">
                    <a:srgbClr val="000000"/>
                  </a:outerShdw>
                </a:effectLst>
                <a:latin typeface="+mj-lt"/>
                <a:ea typeface="+mj-ea"/>
                <a:cs typeface="+mj-cs"/>
                <a:sym typeface="Arial"/>
              </a:defRPr>
            </a:pPr>
            <a:endParaRPr sz="1700"/>
          </a:p>
          <a:p>
            <a:pPr>
              <a:defRPr sz="1700" i="1">
                <a:solidFill>
                  <a:srgbClr val="FFFFFF"/>
                </a:solidFill>
                <a:effectLst>
                  <a:outerShdw blurRad="38100" dist="38100" dir="2700000" rotWithShape="0">
                    <a:srgbClr val="000000"/>
                  </a:outerShdw>
                </a:effectLst>
                <a:latin typeface="+mj-lt"/>
                <a:ea typeface="+mj-ea"/>
                <a:cs typeface="+mj-cs"/>
                <a:sym typeface="Arial"/>
              </a:defRPr>
            </a:pPr>
            <a:r>
              <a:t>"Consider a case in which most scientists think that the correct answer to a question is in the range one to 10, but some believe that it could be as high as 100. In this case, everyone will agree that it is at least one to 10, but not everyone will agree that it could be as high as 100. Therefore, the area of agreement is one to 10, and this will be reported as the consensus view." </a:t>
            </a:r>
          </a:p>
          <a:p>
            <a:pPr>
              <a:spcBef>
                <a:spcPts val="400"/>
              </a:spcBef>
              <a:defRPr sz="900" i="1">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1700" i="1">
                <a:solidFill>
                  <a:srgbClr val="FFFFFF"/>
                </a:solidFill>
                <a:effectLst>
                  <a:outerShdw blurRad="38100" dist="38100" dir="2700000" rotWithShape="0">
                    <a:srgbClr val="000000"/>
                  </a:outerShdw>
                </a:effectLst>
                <a:latin typeface="+mj-lt"/>
                <a:ea typeface="+mj-ea"/>
                <a:cs typeface="+mj-cs"/>
                <a:sym typeface="Arial"/>
              </a:defRPr>
            </a:pPr>
            <a:r>
              <a:t>"To scientists, we suggest that you should not view consensus as a goal. Consensus is an emergent property, something that may come forth as the result of scientific work, discussion and debate. When that occurs, it is important to articulate the consensus as clearly and specifically as possible. But where there are substantive differences of opinion, they should be acknowledged and the reasons for them explained."</a:t>
            </a:r>
          </a:p>
          <a:p>
            <a:pPr>
              <a:spcBef>
                <a:spcPts val="400"/>
              </a:spcBef>
              <a:defRPr sz="800" i="1">
                <a:solidFill>
                  <a:srgbClr val="FFFFFF"/>
                </a:solidFill>
                <a:effectLst>
                  <a:outerShdw blurRad="38100" dist="38100" dir="2700000" rotWithShape="0">
                    <a:srgbClr val="000000"/>
                  </a:outerShdw>
                </a:effectLst>
                <a:latin typeface="+mj-lt"/>
                <a:ea typeface="+mj-ea"/>
                <a:cs typeface="+mj-cs"/>
                <a:sym typeface="Arial"/>
              </a:defRPr>
            </a:pPr>
            <a:endParaRPr/>
          </a:p>
          <a:p>
            <a:pPr algn="ctr">
              <a:spcBef>
                <a:spcPts val="400"/>
              </a:spcBef>
              <a:defRPr sz="1200" i="1">
                <a:solidFill>
                  <a:srgbClr val="2BAD81"/>
                </a:solidFill>
                <a:effectLst>
                  <a:outerShdw blurRad="38100" dist="38100" dir="2700000" rotWithShape="0">
                    <a:srgbClr val="000000"/>
                  </a:outerShdw>
                </a:effectLst>
                <a:latin typeface="+mj-lt"/>
                <a:ea typeface="+mj-ea"/>
                <a:cs typeface="+mj-cs"/>
                <a:sym typeface="Arial"/>
              </a:defRPr>
            </a:pPr>
            <a:r>
              <a:t>1) https://www.theguardian.com/commentisfree/2019/oct/25/the-real-reason-some-scientists-downplay-the-risks-of-climate-change?CMP=Share_iOSApp_Other</a:t>
            </a:r>
          </a:p>
          <a:p>
            <a:pPr>
              <a:spcBef>
                <a:spcPts val="400"/>
              </a:spcBef>
              <a:defRPr>
                <a:solidFill>
                  <a:srgbClr val="FFFFFF"/>
                </a:solidFill>
                <a:effectLst>
                  <a:outerShdw blurRad="38100" dist="38100" dir="2700000" rotWithShape="0">
                    <a:srgbClr val="000000"/>
                  </a:outerShdw>
                </a:effectLst>
                <a:latin typeface="Tahoma"/>
                <a:ea typeface="Tahoma"/>
                <a:cs typeface="Tahoma"/>
                <a:sym typeface="Tahoma"/>
              </a:defRPr>
            </a:pPr>
            <a:endParaRPr/>
          </a:p>
          <a:p>
            <a:pPr>
              <a:spcBef>
                <a:spcPts val="400"/>
              </a:spcBef>
              <a:defRPr>
                <a:solidFill>
                  <a:srgbClr val="FFFFFF"/>
                </a:solidFill>
              </a:defRPr>
            </a:pPr>
            <a:r>
              <a:t> </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ubtitle 5"/>
          <p:cNvSpPr txBox="1">
            <a:spLocks noGrp="1"/>
          </p:cNvSpPr>
          <p:nvPr>
            <p:ph type="body" idx="1"/>
          </p:nvPr>
        </p:nvSpPr>
        <p:spPr>
          <a:xfrm>
            <a:off x="304800" y="3200400"/>
            <a:ext cx="8534400" cy="3124200"/>
          </a:xfrm>
          <a:prstGeom prst="rect">
            <a:avLst/>
          </a:prstGeom>
        </p:spPr>
        <p:txBody>
          <a:bodyPr/>
          <a:lstStyle/>
          <a:p>
            <a:pPr defTabSz="822959">
              <a:defRPr sz="1800">
                <a:effectLst>
                  <a:outerShdw blurRad="34289" dist="34289" dir="2700000" rotWithShape="0">
                    <a:srgbClr val="000000"/>
                  </a:outerShdw>
                </a:effectLst>
                <a:latin typeface="+mj-lt"/>
                <a:ea typeface="+mj-ea"/>
                <a:cs typeface="+mj-cs"/>
                <a:sym typeface="Arial"/>
              </a:defRPr>
            </a:pPr>
            <a:r>
              <a:t>Models of 1970's and 1980's were REALLY crude!</a:t>
            </a:r>
          </a:p>
          <a:p>
            <a:pPr defTabSz="822959">
              <a:defRPr sz="1260">
                <a:effectLst>
                  <a:outerShdw blurRad="34289" dist="34289" dir="2700000" rotWithShape="0">
                    <a:srgbClr val="000000"/>
                  </a:outerShdw>
                </a:effectLst>
                <a:latin typeface="+mj-lt"/>
                <a:ea typeface="+mj-ea"/>
                <a:cs typeface="+mj-cs"/>
                <a:sym typeface="Arial"/>
              </a:defRPr>
            </a:pPr>
            <a:endParaRPr/>
          </a:p>
          <a:p>
            <a:pPr defTabSz="822959">
              <a:defRPr sz="1800">
                <a:effectLst>
                  <a:outerShdw blurRad="34289" dist="34289" dir="2700000" rotWithShape="0">
                    <a:srgbClr val="000000"/>
                  </a:outerShdw>
                </a:effectLst>
                <a:latin typeface="+mj-lt"/>
                <a:ea typeface="+mj-ea"/>
                <a:cs typeface="+mj-cs"/>
                <a:sym typeface="Arial"/>
              </a:defRPr>
            </a:pPr>
            <a:r>
              <a:t>Initial focus was almost entirely on the atmosphere</a:t>
            </a:r>
          </a:p>
          <a:p>
            <a:pPr defTabSz="822959">
              <a:defRPr sz="989">
                <a:effectLst>
                  <a:outerShdw blurRad="34289" dist="34289" dir="2700000" rotWithShape="0">
                    <a:srgbClr val="000000"/>
                  </a:outerShdw>
                </a:effectLst>
                <a:latin typeface="+mj-lt"/>
                <a:ea typeface="+mj-ea"/>
                <a:cs typeface="+mj-cs"/>
                <a:sym typeface="Arial"/>
              </a:defRPr>
            </a:pPr>
            <a:endParaRPr/>
          </a:p>
          <a:p>
            <a:pPr defTabSz="822959">
              <a:defRPr sz="1800">
                <a:effectLst>
                  <a:outerShdw blurRad="34289" dist="34289" dir="2700000" rotWithShape="0">
                    <a:srgbClr val="000000"/>
                  </a:outerShdw>
                </a:effectLst>
                <a:latin typeface="+mj-lt"/>
                <a:ea typeface="+mj-ea"/>
                <a:cs typeface="+mj-cs"/>
                <a:sym typeface="Arial"/>
              </a:defRPr>
            </a:pPr>
            <a:r>
              <a:t>	Starting with ONLY the effect of CO</a:t>
            </a:r>
            <a:r>
              <a:rPr baseline="-27111"/>
              <a:t>2</a:t>
            </a:r>
            <a:r>
              <a:t> (and not even clouds!) </a:t>
            </a:r>
          </a:p>
          <a:p>
            <a:pPr defTabSz="822959">
              <a:defRPr sz="720">
                <a:effectLst>
                  <a:outerShdw blurRad="34289" dist="34289" dir="2700000" rotWithShape="0">
                    <a:srgbClr val="000000"/>
                  </a:outerShdw>
                </a:effectLst>
                <a:latin typeface="+mj-lt"/>
                <a:ea typeface="+mj-ea"/>
                <a:cs typeface="+mj-cs"/>
                <a:sym typeface="Arial"/>
              </a:defRPr>
            </a:pPr>
            <a:endParaRPr/>
          </a:p>
          <a:p>
            <a:pPr defTabSz="822959">
              <a:defRPr sz="1800">
                <a:effectLst>
                  <a:outerShdw blurRad="34289" dist="34289" dir="2700000" rotWithShape="0">
                    <a:srgbClr val="000000"/>
                  </a:outerShdw>
                </a:effectLst>
                <a:latin typeface="+mj-lt"/>
                <a:ea typeface="+mj-ea"/>
                <a:cs typeface="+mj-cs"/>
                <a:sym typeface="Arial"/>
              </a:defRPr>
            </a:pPr>
            <a:r>
              <a:t>	Which WAS sort of natural given question of greenhouse effects</a:t>
            </a:r>
          </a:p>
          <a:p>
            <a:pPr defTabSz="822959">
              <a:defRPr sz="1440">
                <a:effectLst>
                  <a:outerShdw blurRad="34289" dist="34289" dir="2700000" rotWithShape="0">
                    <a:srgbClr val="000000"/>
                  </a:outerShdw>
                </a:effectLst>
                <a:latin typeface="+mj-lt"/>
                <a:ea typeface="+mj-ea"/>
                <a:cs typeface="+mj-cs"/>
                <a:sym typeface="Arial"/>
              </a:defRPr>
            </a:pPr>
            <a:endParaRPr/>
          </a:p>
          <a:p>
            <a:pPr defTabSz="822959">
              <a:defRPr sz="1800">
                <a:effectLst>
                  <a:outerShdw blurRad="34289" dist="34289" dir="2700000" rotWithShape="0">
                    <a:srgbClr val="000000"/>
                  </a:outerShdw>
                </a:effectLst>
                <a:latin typeface="+mj-lt"/>
                <a:ea typeface="+mj-ea"/>
                <a:cs typeface="+mj-cs"/>
                <a:sym typeface="Arial"/>
              </a:defRPr>
            </a:pPr>
            <a:r>
              <a:t>1980's:  Atmosphere + clouds + simple land topography and ice masses</a:t>
            </a:r>
          </a:p>
          <a:p>
            <a:pPr defTabSz="822959">
              <a:defRPr sz="1440">
                <a:effectLst>
                  <a:outerShdw blurRad="34289" dist="34289" dir="2700000" rotWithShape="0">
                    <a:srgbClr val="000000"/>
                  </a:outerShdw>
                </a:effectLst>
                <a:latin typeface="+mj-lt"/>
                <a:ea typeface="+mj-ea"/>
                <a:cs typeface="+mj-cs"/>
                <a:sym typeface="Arial"/>
              </a:defRPr>
            </a:pPr>
            <a:endParaRPr/>
          </a:p>
          <a:p>
            <a:pPr defTabSz="822959">
              <a:defRPr sz="1800">
                <a:effectLst>
                  <a:outerShdw blurRad="34289" dist="34289" dir="2700000" rotWithShape="0">
                    <a:srgbClr val="000000"/>
                  </a:outerShdw>
                </a:effectLst>
                <a:latin typeface="+mj-lt"/>
                <a:ea typeface="+mj-ea"/>
                <a:cs typeface="+mj-cs"/>
                <a:sym typeface="Arial"/>
              </a:defRPr>
            </a:pPr>
            <a:r>
              <a:t>~1990:  Oceans finally introduced but as shallow uniform "swamp" seas</a:t>
            </a:r>
          </a:p>
        </p:txBody>
      </p:sp>
      <p:pic>
        <p:nvPicPr>
          <p:cNvPr id="334" name="Picture 4" descr="Picture 4"/>
          <p:cNvPicPr>
            <a:picLocks noChangeAspect="1"/>
          </p:cNvPicPr>
          <p:nvPr/>
        </p:nvPicPr>
        <p:blipFill>
          <a:blip r:embed="rId2"/>
          <a:srcRect b="50400"/>
          <a:stretch>
            <a:fillRect/>
          </a:stretch>
        </p:blipFill>
        <p:spPr>
          <a:xfrm>
            <a:off x="344549" y="761999"/>
            <a:ext cx="8494651" cy="2205947"/>
          </a:xfrm>
          <a:prstGeom prst="rect">
            <a:avLst/>
          </a:prstGeom>
          <a:ln w="12700">
            <a:miter lim="400000"/>
          </a:ln>
        </p:spPr>
      </p:pic>
      <p:sp>
        <p:nvSpPr>
          <p:cNvPr id="335" name="Rectangle 2"/>
          <p:cNvSpPr txBox="1">
            <a:spLocks noGrp="1"/>
          </p:cNvSpPr>
          <p:nvPr>
            <p:ph type="title"/>
          </p:nvPr>
        </p:nvSpPr>
        <p:spPr>
          <a:xfrm>
            <a:off x="304800" y="76200"/>
            <a:ext cx="8534400" cy="609600"/>
          </a:xfrm>
          <a:prstGeom prst="rect">
            <a:avLst/>
          </a:prstGeom>
        </p:spPr>
        <p:txBody>
          <a:bodyPr/>
          <a:lstStyle>
            <a:lvl1pPr>
              <a:defRPr sz="2400"/>
            </a:lvl1pPr>
          </a:lstStyle>
          <a:p>
            <a:r>
              <a:t>Ignoring acronyms and instead focusing on dates: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ubtitle 5"/>
          <p:cNvSpPr txBox="1">
            <a:spLocks noGrp="1"/>
          </p:cNvSpPr>
          <p:nvPr>
            <p:ph type="body" idx="1"/>
          </p:nvPr>
        </p:nvSpPr>
        <p:spPr>
          <a:xfrm>
            <a:off x="304800" y="3124200"/>
            <a:ext cx="8534400" cy="3505200"/>
          </a:xfrm>
          <a:prstGeom prst="rect">
            <a:avLst/>
          </a:prstGeom>
        </p:spPr>
        <p:txBody>
          <a:bodyPr/>
          <a:lstStyle/>
          <a:p>
            <a:pPr defTabSz="841247">
              <a:defRPr sz="1840">
                <a:effectLst>
                  <a:outerShdw blurRad="35052" dist="35052" dir="2700000" rotWithShape="0">
                    <a:srgbClr val="000000"/>
                  </a:outerShdw>
                </a:effectLst>
              </a:defRPr>
            </a:pPr>
            <a:r>
              <a:t>1996 (SAR):  Addition of volcanoes, other gases, and deep oceans!</a:t>
            </a:r>
          </a:p>
          <a:p>
            <a:pPr defTabSz="841247">
              <a:defRPr sz="1288">
                <a:effectLst>
                  <a:outerShdw blurRad="35052" dist="35052" dir="2700000" rotWithShape="0">
                    <a:srgbClr val="000000"/>
                  </a:outerShdw>
                </a:effectLst>
              </a:defRPr>
            </a:pPr>
            <a:endParaRPr/>
          </a:p>
          <a:p>
            <a:pPr defTabSz="841247">
              <a:defRPr sz="1840">
                <a:effectLst>
                  <a:outerShdw blurRad="35052" dist="35052" dir="2700000" rotWithShape="0">
                    <a:srgbClr val="000000"/>
                  </a:outerShdw>
                </a:effectLst>
              </a:defRPr>
            </a:pPr>
            <a:r>
              <a:t>2001 (TAR):  More gases, deep ocean currents and flows</a:t>
            </a:r>
          </a:p>
          <a:p>
            <a:pPr defTabSz="841247">
              <a:defRPr sz="1288">
                <a:effectLst>
                  <a:outerShdw blurRad="35052" dist="35052" dir="2700000" rotWithShape="0">
                    <a:srgbClr val="000000"/>
                  </a:outerShdw>
                </a:effectLst>
              </a:defRPr>
            </a:pPr>
            <a:endParaRPr/>
          </a:p>
          <a:p>
            <a:pPr defTabSz="841247">
              <a:defRPr sz="1840">
                <a:effectLst>
                  <a:outerShdw blurRad="35052" dist="35052" dir="2700000" rotWithShape="0">
                    <a:srgbClr val="000000"/>
                  </a:outerShdw>
                </a:effectLst>
              </a:defRPr>
            </a:pPr>
            <a:r>
              <a:t>2007 (AR4):  Vegetation as something more than green ground</a:t>
            </a:r>
          </a:p>
          <a:p>
            <a:pPr defTabSz="841247">
              <a:defRPr sz="1012">
                <a:effectLst>
                  <a:outerShdw blurRad="35052" dist="35052" dir="2700000" rotWithShape="0">
                    <a:srgbClr val="000000"/>
                  </a:outerShdw>
                </a:effectLst>
              </a:defRPr>
            </a:pPr>
            <a:endParaRPr/>
          </a:p>
          <a:p>
            <a:pPr defTabSz="841247">
              <a:defRPr sz="1840">
                <a:effectLst>
                  <a:outerShdw blurRad="35052" dist="35052" dir="2700000" rotWithShape="0">
                    <a:srgbClr val="000000"/>
                  </a:outerShdw>
                </a:effectLst>
              </a:defRPr>
            </a:pPr>
            <a:r>
              <a:t>	That is, as something that actually absorbed CO</a:t>
            </a:r>
            <a:r>
              <a:rPr baseline="-26652"/>
              <a:t>2</a:t>
            </a:r>
            <a:r>
              <a:t> and emitted O</a:t>
            </a:r>
            <a:r>
              <a:rPr baseline="-26652"/>
              <a:t>2</a:t>
            </a:r>
          </a:p>
          <a:p>
            <a:pPr defTabSz="841247">
              <a:defRPr sz="1840" baseline="-26652">
                <a:effectLst>
                  <a:outerShdw blurRad="35052" dist="35052" dir="2700000" rotWithShape="0">
                    <a:srgbClr val="000000"/>
                  </a:outerShdw>
                </a:effectLst>
              </a:defRPr>
            </a:pPr>
            <a:endParaRPr baseline="-26652"/>
          </a:p>
          <a:p>
            <a:pPr defTabSz="841247">
              <a:defRPr sz="1840">
                <a:effectLst>
                  <a:outerShdw blurRad="35052" dist="35052" dir="2700000" rotWithShape="0">
                    <a:srgbClr val="000000"/>
                  </a:outerShdw>
                </a:effectLst>
              </a:defRPr>
            </a:pPr>
            <a:r>
              <a:t>Plus atmospheric photochemical reactions / conversions (e.g., "smog")</a:t>
            </a:r>
          </a:p>
          <a:p>
            <a:pPr defTabSz="841247">
              <a:defRPr sz="1472">
                <a:effectLst>
                  <a:outerShdw blurRad="35052" dist="35052" dir="2700000" rotWithShape="0">
                    <a:srgbClr val="000000"/>
                  </a:outerShdw>
                </a:effectLst>
              </a:defRPr>
            </a:pPr>
            <a:endParaRPr/>
          </a:p>
          <a:p>
            <a:pPr algn="ctr" defTabSz="841247">
              <a:defRPr sz="1840">
                <a:solidFill>
                  <a:srgbClr val="FFCC00"/>
                </a:solidFill>
                <a:effectLst>
                  <a:outerShdw blurRad="35052" dist="35052" dir="2700000" rotWithShape="0">
                    <a:srgbClr val="000000"/>
                  </a:outerShdw>
                </a:effectLst>
              </a:defRPr>
            </a:pPr>
            <a:r>
              <a:t>I.E., </a:t>
            </a:r>
            <a:r>
              <a:rPr>
                <a:latin typeface="Tahoma Bold"/>
                <a:ea typeface="Tahoma Bold"/>
                <a:cs typeface="Tahoma Bold"/>
                <a:sym typeface="Tahoma Bold"/>
              </a:rPr>
              <a:t>finally</a:t>
            </a:r>
            <a:r>
              <a:t> accounting for most things we </a:t>
            </a:r>
            <a:r>
              <a:rPr>
                <a:latin typeface="Tahoma Bold"/>
                <a:ea typeface="Tahoma Bold"/>
                <a:cs typeface="Tahoma Bold"/>
                <a:sym typeface="Tahoma Bold"/>
              </a:rPr>
              <a:t>knew</a:t>
            </a:r>
            <a:r>
              <a:t> would be important! </a:t>
            </a:r>
          </a:p>
        </p:txBody>
      </p:sp>
      <p:pic>
        <p:nvPicPr>
          <p:cNvPr id="338" name="Picture 4" descr="Picture 4"/>
          <p:cNvPicPr>
            <a:picLocks noChangeAspect="1"/>
          </p:cNvPicPr>
          <p:nvPr/>
        </p:nvPicPr>
        <p:blipFill>
          <a:blip r:embed="rId2"/>
          <a:srcRect t="48600"/>
          <a:stretch>
            <a:fillRect/>
          </a:stretch>
        </p:blipFill>
        <p:spPr>
          <a:xfrm>
            <a:off x="304800" y="685800"/>
            <a:ext cx="8473897" cy="2280416"/>
          </a:xfrm>
          <a:prstGeom prst="rect">
            <a:avLst/>
          </a:prstGeom>
          <a:ln w="12700">
            <a:miter lim="400000"/>
          </a:ln>
        </p:spPr>
      </p:pic>
      <p:sp>
        <p:nvSpPr>
          <p:cNvPr id="339" name="Rectangle 2"/>
          <p:cNvSpPr txBox="1">
            <a:spLocks noGrp="1"/>
          </p:cNvSpPr>
          <p:nvPr>
            <p:ph type="title"/>
          </p:nvPr>
        </p:nvSpPr>
        <p:spPr>
          <a:xfrm>
            <a:off x="304800" y="0"/>
            <a:ext cx="8534400" cy="609600"/>
          </a:xfrm>
          <a:prstGeom prst="rect">
            <a:avLst/>
          </a:prstGeom>
        </p:spPr>
        <p:txBody>
          <a:bodyPr/>
          <a:lstStyle>
            <a:lvl1pPr>
              <a:defRPr sz="2400"/>
            </a:lvl1pPr>
          </a:lstStyle>
          <a:p>
            <a:r>
              <a:t>Moving to developments 1990 to 2007:</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Rectangle 5"/>
          <p:cNvSpPr txBox="1"/>
          <p:nvPr/>
        </p:nvSpPr>
        <p:spPr>
          <a:xfrm>
            <a:off x="1447800" y="6517545"/>
            <a:ext cx="5486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IPCC Fourth Assessment Report – Working Group 1 – 2007 (p. 113)</a:t>
            </a:r>
          </a:p>
        </p:txBody>
      </p:sp>
      <p:sp>
        <p:nvSpPr>
          <p:cNvPr id="342" name="Rectangle 3"/>
          <p:cNvSpPr txBox="1">
            <a:spLocks noGrp="1"/>
          </p:cNvSpPr>
          <p:nvPr>
            <p:ph type="body" idx="1"/>
          </p:nvPr>
        </p:nvSpPr>
        <p:spPr>
          <a:xfrm>
            <a:off x="177800" y="1295400"/>
            <a:ext cx="6248400" cy="4648200"/>
          </a:xfrm>
          <a:prstGeom prst="rect">
            <a:avLst/>
          </a:prstGeom>
        </p:spPr>
        <p:txBody>
          <a:bodyPr/>
          <a:lstStyle/>
          <a:p>
            <a:pPr>
              <a:defRPr>
                <a:latin typeface="+mj-lt"/>
                <a:ea typeface="+mj-ea"/>
                <a:cs typeface="+mj-cs"/>
                <a:sym typeface="Arial"/>
              </a:defRPr>
            </a:pPr>
            <a:r>
              <a:t>Early spatial resolution was </a:t>
            </a:r>
            <a:r>
              <a:rPr b="1"/>
              <a:t>awful</a:t>
            </a:r>
            <a:r>
              <a:t>!</a:t>
            </a:r>
          </a:p>
          <a:p>
            <a:pPr>
              <a:defRPr sz="900">
                <a:latin typeface="+mj-lt"/>
                <a:ea typeface="+mj-ea"/>
                <a:cs typeface="+mj-cs"/>
                <a:sym typeface="Arial"/>
              </a:defRPr>
            </a:pPr>
            <a:endParaRPr/>
          </a:p>
          <a:p>
            <a:pPr>
              <a:defRPr>
                <a:latin typeface="+mj-lt"/>
                <a:ea typeface="+mj-ea"/>
                <a:cs typeface="+mj-cs"/>
                <a:sym typeface="Arial"/>
              </a:defRPr>
            </a:pPr>
            <a:r>
              <a:t>	</a:t>
            </a:r>
            <a:r>
              <a:rPr sz="1800"/>
              <a:t>Can you even recognize 1</a:t>
            </a:r>
            <a:r>
              <a:rPr sz="1800" baseline="30000"/>
              <a:t>st</a:t>
            </a:r>
            <a:r>
              <a:rPr sz="1800"/>
              <a:t> model's location?</a:t>
            </a:r>
          </a:p>
          <a:p>
            <a:pPr>
              <a:defRPr>
                <a:latin typeface="+mj-lt"/>
                <a:ea typeface="+mj-ea"/>
                <a:cs typeface="+mj-cs"/>
                <a:sym typeface="Arial"/>
              </a:defRPr>
            </a:pPr>
            <a:endParaRPr sz="1800"/>
          </a:p>
          <a:p>
            <a:pPr>
              <a:defRPr>
                <a:latin typeface="+mj-lt"/>
                <a:ea typeface="+mj-ea"/>
                <a:cs typeface="+mj-cs"/>
                <a:sym typeface="Arial"/>
              </a:defRPr>
            </a:pPr>
            <a:r>
              <a:t>Averaging can obliterate localized effects</a:t>
            </a:r>
          </a:p>
          <a:p>
            <a:pPr>
              <a:defRPr sz="1000">
                <a:latin typeface="+mj-lt"/>
                <a:ea typeface="+mj-ea"/>
                <a:cs typeface="+mj-cs"/>
                <a:sym typeface="Arial"/>
              </a:defRPr>
            </a:pPr>
            <a:endParaRPr/>
          </a:p>
          <a:p>
            <a:pPr>
              <a:defRPr>
                <a:latin typeface="+mj-lt"/>
                <a:ea typeface="+mj-ea"/>
                <a:cs typeface="+mj-cs"/>
                <a:sym typeface="Arial"/>
              </a:defRPr>
            </a:pPr>
            <a:r>
              <a:t>	</a:t>
            </a:r>
            <a:r>
              <a:rPr sz="1800"/>
              <a:t>Averaged Mtn. + plain </a:t>
            </a:r>
            <a:r>
              <a:rPr sz="1800" b="1"/>
              <a:t>≠</a:t>
            </a:r>
            <a:r>
              <a:rPr sz="1800"/>
              <a:t> net effect of each!</a:t>
            </a:r>
          </a:p>
          <a:p>
            <a:pPr>
              <a:defRPr>
                <a:latin typeface="+mj-lt"/>
                <a:ea typeface="+mj-ea"/>
                <a:cs typeface="+mj-cs"/>
                <a:sym typeface="Arial"/>
              </a:defRPr>
            </a:pPr>
            <a:endParaRPr sz="1800"/>
          </a:p>
          <a:p>
            <a:pPr>
              <a:defRPr>
                <a:latin typeface="+mj-lt"/>
                <a:ea typeface="+mj-ea"/>
                <a:cs typeface="+mj-cs"/>
                <a:sym typeface="Arial"/>
              </a:defRPr>
            </a:pPr>
            <a:r>
              <a:t>Only in TAR (2001) is Europe easily recognized!</a:t>
            </a:r>
          </a:p>
          <a:p>
            <a:pPr>
              <a:defRPr sz="2400">
                <a:latin typeface="+mj-lt"/>
                <a:ea typeface="+mj-ea"/>
                <a:cs typeface="+mj-cs"/>
                <a:sym typeface="Arial"/>
              </a:defRPr>
            </a:pPr>
            <a:endParaRPr/>
          </a:p>
          <a:p>
            <a:pPr>
              <a:defRPr>
                <a:latin typeface="+mj-lt"/>
                <a:ea typeface="+mj-ea"/>
                <a:cs typeface="+mj-cs"/>
                <a:sym typeface="Arial"/>
              </a:defRPr>
            </a:pPr>
            <a:r>
              <a:t>Only in AR4 (2007) is its diversity well represented! </a:t>
            </a:r>
          </a:p>
        </p:txBody>
      </p:sp>
      <p:pic>
        <p:nvPicPr>
          <p:cNvPr id="343" name="Picture 4" descr="Picture 4"/>
          <p:cNvPicPr>
            <a:picLocks noChangeAspect="1"/>
          </p:cNvPicPr>
          <p:nvPr/>
        </p:nvPicPr>
        <p:blipFill>
          <a:blip r:embed="rId2"/>
          <a:stretch>
            <a:fillRect/>
          </a:stretch>
        </p:blipFill>
        <p:spPr>
          <a:xfrm>
            <a:off x="6477000" y="762000"/>
            <a:ext cx="2561606" cy="5715000"/>
          </a:xfrm>
          <a:prstGeom prst="rect">
            <a:avLst/>
          </a:prstGeom>
          <a:ln w="12700">
            <a:miter lim="400000"/>
          </a:ln>
        </p:spPr>
      </p:pic>
      <p:sp>
        <p:nvSpPr>
          <p:cNvPr id="344" name="Rectangle 2"/>
          <p:cNvSpPr txBox="1">
            <a:spLocks noGrp="1"/>
          </p:cNvSpPr>
          <p:nvPr>
            <p:ph type="title"/>
          </p:nvPr>
        </p:nvSpPr>
        <p:spPr>
          <a:xfrm>
            <a:off x="152400" y="152400"/>
            <a:ext cx="8915400" cy="609600"/>
          </a:xfrm>
          <a:prstGeom prst="rect">
            <a:avLst/>
          </a:prstGeom>
        </p:spPr>
        <p:txBody>
          <a:bodyPr/>
          <a:lstStyle>
            <a:lvl1pPr>
              <a:defRPr sz="2200"/>
            </a:lvl1pPr>
          </a:lstStyle>
          <a:p>
            <a:r>
              <a:t>In same period there was HUGE improvement in spatial resolution</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ctangle 3"/>
          <p:cNvSpPr txBox="1">
            <a:spLocks noGrp="1"/>
          </p:cNvSpPr>
          <p:nvPr>
            <p:ph type="body" idx="1"/>
          </p:nvPr>
        </p:nvSpPr>
        <p:spPr>
          <a:xfrm>
            <a:off x="76200" y="609600"/>
            <a:ext cx="9067800" cy="6142673"/>
          </a:xfrm>
          <a:prstGeom prst="rect">
            <a:avLst/>
          </a:prstGeom>
        </p:spPr>
        <p:txBody>
          <a:bodyPr/>
          <a:lstStyle/>
          <a:p>
            <a:pPr>
              <a:defRPr sz="1800">
                <a:latin typeface="+mj-lt"/>
                <a:ea typeface="+mj-ea"/>
                <a:cs typeface="+mj-cs"/>
                <a:sym typeface="Arial"/>
              </a:defRPr>
            </a:pPr>
            <a:r>
              <a:t>Accounting for all these atmospheric effects:		And all these ground effects:</a:t>
            </a:r>
          </a:p>
          <a:p>
            <a:pPr>
              <a:defRPr>
                <a:latin typeface="+mj-lt"/>
                <a:ea typeface="+mj-ea"/>
                <a:cs typeface="+mj-cs"/>
                <a:sym typeface="Arial"/>
              </a:defRPr>
            </a:pPr>
            <a:endParaRPr/>
          </a:p>
          <a:p>
            <a:pPr>
              <a:defRPr sz="2400">
                <a:latin typeface="+mj-lt"/>
                <a:ea typeface="+mj-ea"/>
                <a:cs typeface="+mj-cs"/>
                <a:sym typeface="Arial"/>
              </a:defRPr>
            </a:pPr>
            <a:endParaRPr/>
          </a:p>
          <a:p>
            <a:pPr>
              <a:defRPr>
                <a:latin typeface="+mj-lt"/>
                <a:ea typeface="+mj-ea"/>
                <a:cs typeface="+mj-cs"/>
                <a:sym typeface="Arial"/>
              </a:defRPr>
            </a:pPr>
            <a:endParaRPr sz="2400"/>
          </a:p>
          <a:p>
            <a:pPr>
              <a:defRPr>
                <a:latin typeface="+mj-lt"/>
                <a:ea typeface="+mj-ea"/>
                <a:cs typeface="+mj-cs"/>
                <a:sym typeface="Arial"/>
              </a:defRPr>
            </a:pPr>
            <a:endParaRPr sz="2400"/>
          </a:p>
          <a:p>
            <a:pPr>
              <a:defRPr>
                <a:latin typeface="+mj-lt"/>
                <a:ea typeface="+mj-ea"/>
                <a:cs typeface="+mj-cs"/>
                <a:sym typeface="Arial"/>
              </a:defRPr>
            </a:pPr>
            <a:endParaRPr sz="2400"/>
          </a:p>
          <a:p>
            <a:pPr>
              <a:defRPr>
                <a:latin typeface="+mj-lt"/>
                <a:ea typeface="+mj-ea"/>
                <a:cs typeface="+mj-cs"/>
                <a:sym typeface="Arial"/>
              </a:defRPr>
            </a:pPr>
            <a:endParaRPr sz="2400"/>
          </a:p>
          <a:p>
            <a:pPr>
              <a:defRPr sz="2800">
                <a:latin typeface="+mj-lt"/>
                <a:ea typeface="+mj-ea"/>
                <a:cs typeface="+mj-cs"/>
                <a:sym typeface="Arial"/>
              </a:defRPr>
            </a:pPr>
            <a:endParaRPr sz="2400"/>
          </a:p>
          <a:p>
            <a:pPr>
              <a:defRPr sz="1800">
                <a:latin typeface="+mj-lt"/>
                <a:ea typeface="+mj-ea"/>
                <a:cs typeface="+mj-cs"/>
                <a:sym typeface="Arial"/>
              </a:defRPr>
            </a:pPr>
            <a:r>
              <a:t>And doing so, with at least this resolution, over the </a:t>
            </a:r>
            <a:r>
              <a:rPr b="1"/>
              <a:t>entire</a:t>
            </a:r>
            <a:r>
              <a:t> world</a:t>
            </a: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r>
              <a:t>	</a:t>
            </a:r>
          </a:p>
          <a:p>
            <a:pPr>
              <a:defRPr sz="1700">
                <a:latin typeface="+mj-lt"/>
                <a:ea typeface="+mj-ea"/>
                <a:cs typeface="+mj-cs"/>
                <a:sym typeface="Arial"/>
              </a:defRPr>
            </a:pPr>
            <a:endParaRPr/>
          </a:p>
          <a:p>
            <a:pPr>
              <a:defRPr sz="1800">
                <a:latin typeface="+mj-lt"/>
                <a:ea typeface="+mj-ea"/>
                <a:cs typeface="+mj-cs"/>
                <a:sym typeface="Arial"/>
              </a:defRPr>
            </a:pPr>
            <a:endParaRPr/>
          </a:p>
          <a:p>
            <a:pPr>
              <a:defRPr sz="1000">
                <a:latin typeface="+mj-lt"/>
                <a:ea typeface="+mj-ea"/>
                <a:cs typeface="+mj-cs"/>
                <a:sym typeface="Arial"/>
              </a:defRPr>
            </a:pPr>
            <a:endParaRPr/>
          </a:p>
          <a:p>
            <a:pPr algn="ctr">
              <a:defRPr>
                <a:solidFill>
                  <a:srgbClr val="FFCC00"/>
                </a:solidFill>
                <a:latin typeface="+mj-lt"/>
                <a:ea typeface="+mj-ea"/>
                <a:cs typeface="+mj-cs"/>
                <a:sym typeface="Arial"/>
              </a:defRPr>
            </a:pPr>
            <a:r>
              <a:t>Scientific challenges were HUGE!     Computational challenges were huge!</a:t>
            </a:r>
          </a:p>
        </p:txBody>
      </p:sp>
      <p:pic>
        <p:nvPicPr>
          <p:cNvPr id="347" name="Picture 4" descr="Picture 4"/>
          <p:cNvPicPr>
            <a:picLocks noChangeAspect="1"/>
          </p:cNvPicPr>
          <p:nvPr/>
        </p:nvPicPr>
        <p:blipFill>
          <a:blip r:embed="rId2"/>
          <a:srcRect t="75621"/>
          <a:stretch>
            <a:fillRect/>
          </a:stretch>
        </p:blipFill>
        <p:spPr>
          <a:xfrm>
            <a:off x="2692400" y="4319366"/>
            <a:ext cx="3453216" cy="1878234"/>
          </a:xfrm>
          <a:prstGeom prst="rect">
            <a:avLst/>
          </a:prstGeom>
          <a:ln w="12700">
            <a:miter lim="400000"/>
          </a:ln>
        </p:spPr>
      </p:pic>
      <p:sp>
        <p:nvSpPr>
          <p:cNvPr id="348" name="Rectangle 2"/>
          <p:cNvSpPr txBox="1">
            <a:spLocks noGrp="1"/>
          </p:cNvSpPr>
          <p:nvPr>
            <p:ph type="title"/>
          </p:nvPr>
        </p:nvSpPr>
        <p:spPr>
          <a:xfrm>
            <a:off x="152400" y="0"/>
            <a:ext cx="8915400" cy="609600"/>
          </a:xfrm>
          <a:prstGeom prst="rect">
            <a:avLst/>
          </a:prstGeom>
        </p:spPr>
        <p:txBody>
          <a:bodyPr/>
          <a:lstStyle>
            <a:lvl1pPr>
              <a:defRPr sz="2200"/>
            </a:lvl1pPr>
          </a:lstStyle>
          <a:p>
            <a:r>
              <a:t>Why was development so slow?  It's a huge problem!</a:t>
            </a:r>
          </a:p>
        </p:txBody>
      </p:sp>
      <p:pic>
        <p:nvPicPr>
          <p:cNvPr id="349" name="Picture 6" descr="Picture 6"/>
          <p:cNvPicPr>
            <a:picLocks noChangeAspect="1"/>
          </p:cNvPicPr>
          <p:nvPr/>
        </p:nvPicPr>
        <p:blipFill>
          <a:blip r:embed="rId3"/>
          <a:stretch>
            <a:fillRect/>
          </a:stretch>
        </p:blipFill>
        <p:spPr>
          <a:xfrm>
            <a:off x="457200" y="1117535"/>
            <a:ext cx="4199648" cy="2463865"/>
          </a:xfrm>
          <a:prstGeom prst="rect">
            <a:avLst/>
          </a:prstGeom>
          <a:ln w="12700">
            <a:miter lim="400000"/>
          </a:ln>
        </p:spPr>
      </p:pic>
      <p:pic>
        <p:nvPicPr>
          <p:cNvPr id="350" name="Picture 7" descr="Picture 7"/>
          <p:cNvPicPr>
            <a:picLocks noChangeAspect="1"/>
          </p:cNvPicPr>
          <p:nvPr/>
        </p:nvPicPr>
        <p:blipFill>
          <a:blip r:embed="rId4"/>
          <a:stretch>
            <a:fillRect/>
          </a:stretch>
        </p:blipFill>
        <p:spPr>
          <a:xfrm>
            <a:off x="5295967" y="1143000"/>
            <a:ext cx="3314633" cy="2362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IPCC Fourth Assessment Report – Working Group 1 – 2007 (p .98):</a:t>
            </a:r>
          </a:p>
        </p:txBody>
      </p:sp>
      <p:sp>
        <p:nvSpPr>
          <p:cNvPr id="353" name="Rectangle 3"/>
          <p:cNvSpPr txBox="1">
            <a:spLocks noGrp="1"/>
          </p:cNvSpPr>
          <p:nvPr>
            <p:ph type="body" idx="1"/>
          </p:nvPr>
        </p:nvSpPr>
        <p:spPr>
          <a:xfrm>
            <a:off x="152400" y="914400"/>
            <a:ext cx="8839200" cy="5334000"/>
          </a:xfrm>
          <a:prstGeom prst="rect">
            <a:avLst/>
          </a:prstGeom>
        </p:spPr>
        <p:txBody>
          <a:bodyPr/>
          <a:lstStyle/>
          <a:p>
            <a:pPr>
              <a:defRPr>
                <a:latin typeface="+mj-lt"/>
                <a:ea typeface="+mj-ea"/>
                <a:cs typeface="+mj-cs"/>
                <a:sym typeface="Arial"/>
              </a:defRPr>
            </a:pPr>
            <a:r>
              <a:t>Looking</a:t>
            </a:r>
            <a:r>
              <a:rPr b="1"/>
              <a:t> backwards, </a:t>
            </a:r>
            <a:r>
              <a:t>modeling temperature evolution 1990 to present</a:t>
            </a:r>
            <a:r>
              <a:rPr b="1"/>
              <a:t>:</a:t>
            </a:r>
          </a:p>
          <a:p>
            <a:pPr>
              <a:defRPr b="1">
                <a:latin typeface="+mj-lt"/>
                <a:ea typeface="+mj-ea"/>
                <a:cs typeface="+mj-cs"/>
                <a:sym typeface="Arial"/>
              </a:defRPr>
            </a:pPr>
            <a:endParaRPr b="1"/>
          </a:p>
          <a:p>
            <a:pPr>
              <a:defRPr>
                <a:latin typeface="+mj-lt"/>
                <a:ea typeface="+mj-ea"/>
                <a:cs typeface="+mj-cs"/>
                <a:sym typeface="Arial"/>
              </a:defRPr>
            </a:pPr>
            <a:endParaRPr b="1"/>
          </a:p>
          <a:p>
            <a:pPr>
              <a:defRPr>
                <a:latin typeface="+mj-lt"/>
                <a:ea typeface="+mj-ea"/>
                <a:cs typeface="+mj-cs"/>
                <a:sym typeface="Arial"/>
              </a:defRPr>
            </a:pPr>
            <a:endParaRPr b="1"/>
          </a:p>
          <a:p>
            <a:pPr>
              <a:defRPr>
                <a:latin typeface="+mj-lt"/>
                <a:ea typeface="+mj-ea"/>
                <a:cs typeface="+mj-cs"/>
                <a:sym typeface="Arial"/>
              </a:defRPr>
            </a:pPr>
            <a:r>
              <a:t>Models track observed temperature trend</a:t>
            </a:r>
          </a:p>
          <a:p>
            <a:pPr>
              <a:defRPr>
                <a:latin typeface="+mj-lt"/>
                <a:ea typeface="+mj-ea"/>
                <a:cs typeface="+mj-cs"/>
                <a:sym typeface="Arial"/>
              </a:defRPr>
            </a:pPr>
            <a:endParaRPr/>
          </a:p>
          <a:p>
            <a:pPr>
              <a:defRPr>
                <a:latin typeface="+mj-lt"/>
                <a:ea typeface="+mj-ea"/>
                <a:cs typeface="+mj-cs"/>
                <a:sym typeface="Arial"/>
              </a:defRPr>
            </a:pPr>
            <a:r>
              <a:t>With later TAR perhaps most accurate</a:t>
            </a:r>
          </a:p>
        </p:txBody>
      </p:sp>
      <p:pic>
        <p:nvPicPr>
          <p:cNvPr id="354" name="Picture 4" descr="Picture 4"/>
          <p:cNvPicPr>
            <a:picLocks noChangeAspect="1"/>
          </p:cNvPicPr>
          <p:nvPr/>
        </p:nvPicPr>
        <p:blipFill>
          <a:blip r:embed="rId2"/>
          <a:stretch>
            <a:fillRect/>
          </a:stretch>
        </p:blipFill>
        <p:spPr>
          <a:xfrm>
            <a:off x="5181175" y="1887732"/>
            <a:ext cx="3886625" cy="3446268"/>
          </a:xfrm>
          <a:prstGeom prst="rect">
            <a:avLst/>
          </a:prstGeom>
          <a:ln w="12700">
            <a:miter lim="400000"/>
          </a:ln>
        </p:spPr>
      </p:pic>
      <p:sp>
        <p:nvSpPr>
          <p:cNvPr id="355" name="Rectangle 2"/>
          <p:cNvSpPr txBox="1">
            <a:spLocks noGrp="1"/>
          </p:cNvSpPr>
          <p:nvPr>
            <p:ph type="title"/>
          </p:nvPr>
        </p:nvSpPr>
        <p:spPr>
          <a:xfrm>
            <a:off x="304800" y="76200"/>
            <a:ext cx="8534400" cy="609600"/>
          </a:xfrm>
          <a:prstGeom prst="rect">
            <a:avLst/>
          </a:prstGeom>
        </p:spPr>
        <p:txBody>
          <a:bodyPr/>
          <a:lstStyle>
            <a:lvl1pPr>
              <a:defRPr sz="2400"/>
            </a:lvl1pPr>
          </a:lstStyle>
          <a:p>
            <a:r>
              <a:t>OK, so the models now seem ~ complete, what do they say?</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IPCC Fourth Assessment Report – Working Group 1 – 2007 (p .62)</a:t>
            </a:r>
          </a:p>
        </p:txBody>
      </p:sp>
      <p:sp>
        <p:nvSpPr>
          <p:cNvPr id="358" name="Rectangle 3"/>
          <p:cNvSpPr txBox="1">
            <a:spLocks noGrp="1"/>
          </p:cNvSpPr>
          <p:nvPr>
            <p:ph type="body" idx="1"/>
          </p:nvPr>
        </p:nvSpPr>
        <p:spPr>
          <a:xfrm>
            <a:off x="152400" y="838200"/>
            <a:ext cx="8839200" cy="5704563"/>
          </a:xfrm>
          <a:prstGeom prst="rect">
            <a:avLst/>
          </a:prstGeom>
        </p:spPr>
        <p:txBody>
          <a:bodyPr/>
          <a:lstStyle/>
          <a:p>
            <a:pPr>
              <a:defRPr>
                <a:latin typeface="+mj-lt"/>
                <a:ea typeface="+mj-ea"/>
                <a:cs typeface="+mj-cs"/>
                <a:sym typeface="Arial"/>
              </a:defRPr>
            </a:pPr>
            <a:r>
              <a:t>Natural effects only:			Adding in manmade effects:</a:t>
            </a: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sz="2500">
                <a:latin typeface="+mj-lt"/>
                <a:ea typeface="+mj-ea"/>
                <a:cs typeface="+mj-cs"/>
                <a:sym typeface="Arial"/>
              </a:defRPr>
            </a:pPr>
            <a:endParaRPr/>
          </a:p>
          <a:p>
            <a:pPr>
              <a:defRPr sz="1100">
                <a:latin typeface="+mj-lt"/>
                <a:ea typeface="+mj-ea"/>
                <a:cs typeface="+mj-cs"/>
                <a:sym typeface="Arial"/>
              </a:defRPr>
            </a:pPr>
            <a:endParaRPr/>
          </a:p>
          <a:p>
            <a:pPr>
              <a:defRPr>
                <a:latin typeface="+mj-lt"/>
                <a:ea typeface="+mj-ea"/>
                <a:cs typeface="+mj-cs"/>
                <a:sym typeface="Arial"/>
              </a:defRPr>
            </a:pPr>
            <a:r>
              <a:t>Above modeling seems to substantiate man's role</a:t>
            </a:r>
          </a:p>
          <a:p>
            <a:pPr>
              <a:defRPr sz="1100">
                <a:latin typeface="+mj-lt"/>
                <a:ea typeface="+mj-ea"/>
                <a:cs typeface="+mj-cs"/>
                <a:sym typeface="Arial"/>
              </a:defRPr>
            </a:pPr>
            <a:endParaRPr/>
          </a:p>
          <a:p>
            <a:pPr>
              <a:defRPr>
                <a:latin typeface="+mj-lt"/>
                <a:ea typeface="+mj-ea"/>
                <a:cs typeface="+mj-cs"/>
                <a:sym typeface="Arial"/>
              </a:defRPr>
            </a:pPr>
            <a:r>
              <a:t>But all such models contain a HUGE number of "adjustable parameters"</a:t>
            </a:r>
          </a:p>
          <a:p>
            <a:pPr>
              <a:defRPr sz="1000">
                <a:latin typeface="+mj-lt"/>
                <a:ea typeface="+mj-ea"/>
                <a:cs typeface="+mj-cs"/>
                <a:sym typeface="Arial"/>
              </a:defRPr>
            </a:pPr>
            <a:endParaRPr/>
          </a:p>
          <a:p>
            <a:pPr>
              <a:tabLst>
                <a:tab pos="457200" algn="l"/>
              </a:tabLst>
              <a:defRPr sz="1800">
                <a:latin typeface="+mj-lt"/>
                <a:ea typeface="+mj-ea"/>
                <a:cs typeface="+mj-cs"/>
                <a:sym typeface="Arial"/>
              </a:defRPr>
            </a:pPr>
            <a:r>
              <a:t>	And </a:t>
            </a:r>
            <a:r>
              <a:rPr b="1"/>
              <a:t>any scientist </a:t>
            </a:r>
            <a:r>
              <a:t>knows that fitting data to an adjustable model is easy</a:t>
            </a:r>
          </a:p>
          <a:p>
            <a:pPr>
              <a:tabLst>
                <a:tab pos="457200" algn="l"/>
              </a:tabLst>
              <a:defRPr sz="1000">
                <a:latin typeface="+mj-lt"/>
                <a:ea typeface="+mj-ea"/>
                <a:cs typeface="+mj-cs"/>
                <a:sym typeface="Arial"/>
              </a:defRPr>
            </a:pPr>
            <a:endParaRPr/>
          </a:p>
          <a:p>
            <a:pPr>
              <a:tabLst>
                <a:tab pos="457200" algn="l"/>
              </a:tabLst>
              <a:defRPr sz="1800">
                <a:latin typeface="+mj-lt"/>
                <a:ea typeface="+mj-ea"/>
                <a:cs typeface="+mj-cs"/>
                <a:sym typeface="Arial"/>
              </a:defRPr>
            </a:pPr>
            <a:r>
              <a:t>		Even if you do your damndest to </a:t>
            </a:r>
            <a:r>
              <a:rPr b="1"/>
              <a:t>avoid</a:t>
            </a:r>
            <a:r>
              <a:t> tweaking results into agreement</a:t>
            </a:r>
          </a:p>
        </p:txBody>
      </p:sp>
      <p:pic>
        <p:nvPicPr>
          <p:cNvPr id="359" name="Picture 4" descr="Picture 4"/>
          <p:cNvPicPr>
            <a:picLocks noChangeAspect="1"/>
          </p:cNvPicPr>
          <p:nvPr/>
        </p:nvPicPr>
        <p:blipFill>
          <a:blip r:embed="rId2"/>
          <a:srcRect t="53182"/>
          <a:stretch>
            <a:fillRect/>
          </a:stretch>
        </p:blipFill>
        <p:spPr>
          <a:xfrm>
            <a:off x="228600" y="1338678"/>
            <a:ext cx="4225853" cy="2865921"/>
          </a:xfrm>
          <a:prstGeom prst="rect">
            <a:avLst/>
          </a:prstGeom>
          <a:ln w="12700">
            <a:miter lim="400000"/>
          </a:ln>
        </p:spPr>
      </p:pic>
      <p:pic>
        <p:nvPicPr>
          <p:cNvPr id="360" name="Picture 5" descr="Picture 5"/>
          <p:cNvPicPr>
            <a:picLocks noChangeAspect="1"/>
          </p:cNvPicPr>
          <p:nvPr/>
        </p:nvPicPr>
        <p:blipFill>
          <a:blip r:embed="rId2"/>
          <a:srcRect t="4091" b="49091"/>
          <a:stretch>
            <a:fillRect/>
          </a:stretch>
        </p:blipFill>
        <p:spPr>
          <a:xfrm>
            <a:off x="4800600" y="1338679"/>
            <a:ext cx="4225853" cy="2865907"/>
          </a:xfrm>
          <a:prstGeom prst="rect">
            <a:avLst/>
          </a:prstGeom>
          <a:ln w="12700">
            <a:miter lim="400000"/>
          </a:ln>
        </p:spPr>
      </p:pic>
      <p:sp>
        <p:nvSpPr>
          <p:cNvPr id="361" name="Rectangle 2"/>
          <p:cNvSpPr txBox="1">
            <a:spLocks noGrp="1"/>
          </p:cNvSpPr>
          <p:nvPr>
            <p:ph type="title"/>
          </p:nvPr>
        </p:nvSpPr>
        <p:spPr>
          <a:xfrm>
            <a:off x="304800" y="152400"/>
            <a:ext cx="8534400" cy="457200"/>
          </a:xfrm>
          <a:prstGeom prst="rect">
            <a:avLst/>
          </a:prstGeom>
        </p:spPr>
        <p:txBody>
          <a:bodyPr/>
          <a:lstStyle>
            <a:lvl1pPr>
              <a:defRPr sz="2200"/>
            </a:lvl1pPr>
          </a:lstStyle>
          <a:p>
            <a:r>
              <a:t>OR modeling recent temperature with or without manmade effects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Rectangle 5"/>
          <p:cNvSpPr txBox="1"/>
          <p:nvPr/>
        </p:nvSpPr>
        <p:spPr>
          <a:xfrm>
            <a:off x="4876800" y="5199089"/>
            <a:ext cx="4267200" cy="226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000" i="1">
                <a:solidFill>
                  <a:schemeClr val="accent1"/>
                </a:solidFill>
                <a:effectLst>
                  <a:outerShdw blurRad="38100" dist="38100" dir="2700000" rotWithShape="0">
                    <a:srgbClr val="000000"/>
                  </a:outerShdw>
                </a:effectLst>
                <a:latin typeface="+mj-lt"/>
                <a:ea typeface="+mj-ea"/>
                <a:cs typeface="+mj-cs"/>
                <a:sym typeface="Arial"/>
              </a:defRPr>
            </a:lvl1pPr>
          </a:lstStyle>
          <a:p>
            <a:r>
              <a:t>IPCC Fourth Assessment Report – Working Group 1 – 2007 (p. 136)</a:t>
            </a:r>
          </a:p>
        </p:txBody>
      </p:sp>
      <p:sp>
        <p:nvSpPr>
          <p:cNvPr id="364" name="Rectangle 2"/>
          <p:cNvSpPr txBox="1">
            <a:spLocks noGrp="1"/>
          </p:cNvSpPr>
          <p:nvPr>
            <p:ph type="title"/>
          </p:nvPr>
        </p:nvSpPr>
        <p:spPr>
          <a:xfrm>
            <a:off x="304800" y="76200"/>
            <a:ext cx="8534400" cy="609600"/>
          </a:xfrm>
          <a:prstGeom prst="rect">
            <a:avLst/>
          </a:prstGeom>
        </p:spPr>
        <p:txBody>
          <a:bodyPr/>
          <a:lstStyle>
            <a:lvl1pPr>
              <a:defRPr sz="2400"/>
            </a:lvl1pPr>
          </a:lstStyle>
          <a:p>
            <a:r>
              <a:t>The true scientific test is PREDICTION!</a:t>
            </a:r>
          </a:p>
        </p:txBody>
      </p:sp>
      <p:sp>
        <p:nvSpPr>
          <p:cNvPr id="365" name="Rectangle 3"/>
          <p:cNvSpPr txBox="1">
            <a:spLocks noGrp="1"/>
          </p:cNvSpPr>
          <p:nvPr>
            <p:ph type="body" idx="1"/>
          </p:nvPr>
        </p:nvSpPr>
        <p:spPr>
          <a:xfrm>
            <a:off x="228600" y="762000"/>
            <a:ext cx="8763000" cy="6041946"/>
          </a:xfrm>
          <a:prstGeom prst="rect">
            <a:avLst/>
          </a:prstGeom>
        </p:spPr>
        <p:txBody>
          <a:bodyPr/>
          <a:lstStyle/>
          <a:p>
            <a:pPr>
              <a:defRPr sz="1800">
                <a:latin typeface="+mj-lt"/>
                <a:ea typeface="+mj-ea"/>
                <a:cs typeface="+mj-cs"/>
                <a:sym typeface="Arial"/>
              </a:defRPr>
            </a:pPr>
            <a:r>
              <a:t>Further, in this case, we very much want to predict effects of OUR actions</a:t>
            </a:r>
          </a:p>
          <a:p>
            <a:pPr>
              <a:defRPr sz="1200">
                <a:latin typeface="+mj-lt"/>
                <a:ea typeface="+mj-ea"/>
                <a:cs typeface="+mj-cs"/>
                <a:sym typeface="Arial"/>
              </a:defRPr>
            </a:pPr>
            <a:endParaRPr/>
          </a:p>
          <a:p>
            <a:pPr>
              <a:defRPr sz="1800">
                <a:latin typeface="+mj-lt"/>
                <a:ea typeface="+mj-ea"/>
                <a:cs typeface="+mj-cs"/>
                <a:sym typeface="Arial"/>
              </a:defRPr>
            </a:pPr>
            <a:r>
              <a:t>In this field those are called "</a:t>
            </a:r>
            <a:r>
              <a:rPr b="1">
                <a:solidFill>
                  <a:srgbClr val="FFCC00"/>
                </a:solidFill>
              </a:rPr>
              <a:t>forcings</a:t>
            </a:r>
            <a:r>
              <a:t>"</a:t>
            </a:r>
          </a:p>
          <a:p>
            <a:pPr>
              <a:defRPr sz="800">
                <a:latin typeface="+mj-lt"/>
                <a:ea typeface="+mj-ea"/>
                <a:cs typeface="+mj-cs"/>
                <a:sym typeface="Arial"/>
              </a:defRPr>
            </a:pPr>
            <a:endParaRPr/>
          </a:p>
          <a:p>
            <a:pPr>
              <a:defRPr sz="1800">
                <a:latin typeface="+mj-lt"/>
                <a:ea typeface="+mj-ea"/>
                <a:cs typeface="+mj-cs"/>
                <a:sym typeface="Arial"/>
              </a:defRPr>
            </a:pPr>
            <a:r>
              <a:t>	As in "driven by man-made forces"</a:t>
            </a:r>
          </a:p>
          <a:p>
            <a:pPr>
              <a:defRPr sz="1000">
                <a:latin typeface="+mj-lt"/>
                <a:ea typeface="+mj-ea"/>
                <a:cs typeface="+mj-cs"/>
                <a:sym typeface="Arial"/>
              </a:defRPr>
            </a:pPr>
            <a:endParaRPr/>
          </a:p>
          <a:p>
            <a:pPr>
              <a:defRPr sz="1800">
                <a:latin typeface="+mj-lt"/>
                <a:ea typeface="+mj-ea"/>
                <a:cs typeface="+mj-cs"/>
                <a:sym typeface="Arial"/>
              </a:defRPr>
            </a:pPr>
            <a:r>
              <a:t>	vs. "driven by natural forces"</a:t>
            </a:r>
          </a:p>
          <a:p>
            <a:pPr>
              <a:defRPr sz="1400">
                <a:latin typeface="+mj-lt"/>
                <a:ea typeface="+mj-ea"/>
                <a:cs typeface="+mj-cs"/>
                <a:sym typeface="Arial"/>
              </a:defRPr>
            </a:pPr>
            <a:endParaRPr/>
          </a:p>
          <a:p>
            <a:pPr>
              <a:defRPr sz="1800">
                <a:latin typeface="+mj-lt"/>
                <a:ea typeface="+mj-ea"/>
                <a:cs typeface="+mj-cs"/>
                <a:sym typeface="Arial"/>
              </a:defRPr>
            </a:pPr>
            <a:r>
              <a:t>Here is a chart of possible "forcings"</a:t>
            </a:r>
          </a:p>
          <a:p>
            <a:pPr>
              <a:defRPr sz="800">
                <a:latin typeface="+mj-lt"/>
                <a:ea typeface="+mj-ea"/>
                <a:cs typeface="+mj-cs"/>
                <a:sym typeface="Arial"/>
              </a:defRPr>
            </a:pPr>
            <a:endParaRPr/>
          </a:p>
          <a:p>
            <a:pPr>
              <a:defRPr sz="1800">
                <a:latin typeface="+mj-lt"/>
                <a:ea typeface="+mj-ea"/>
                <a:cs typeface="+mj-cs"/>
                <a:sym typeface="Arial"/>
              </a:defRPr>
            </a:pPr>
            <a:r>
              <a:t>	Divided into manmade (top)</a:t>
            </a:r>
          </a:p>
          <a:p>
            <a:pPr>
              <a:defRPr sz="800">
                <a:latin typeface="+mj-lt"/>
                <a:ea typeface="+mj-ea"/>
                <a:cs typeface="+mj-cs"/>
                <a:sym typeface="Arial"/>
              </a:defRPr>
            </a:pPr>
            <a:endParaRPr/>
          </a:p>
          <a:p>
            <a:pPr>
              <a:defRPr sz="1800">
                <a:latin typeface="+mj-lt"/>
                <a:ea typeface="+mj-ea"/>
                <a:cs typeface="+mj-cs"/>
                <a:sym typeface="Arial"/>
              </a:defRPr>
            </a:pPr>
            <a:r>
              <a:t>	And "natural" (low-middle band)</a:t>
            </a:r>
          </a:p>
          <a:p>
            <a:pPr>
              <a:defRPr sz="1400">
                <a:latin typeface="+mj-lt"/>
                <a:ea typeface="+mj-ea"/>
                <a:cs typeface="+mj-cs"/>
                <a:sym typeface="Arial"/>
              </a:defRPr>
            </a:pPr>
            <a:endParaRPr/>
          </a:p>
          <a:p>
            <a:pPr>
              <a:defRPr sz="1800">
                <a:latin typeface="+mj-lt"/>
                <a:ea typeface="+mj-ea"/>
                <a:cs typeface="+mj-cs"/>
                <a:sym typeface="Arial"/>
              </a:defRPr>
            </a:pPr>
            <a:r>
              <a:t>Some of which drive warming (</a:t>
            </a:r>
            <a:r>
              <a:rPr>
                <a:solidFill>
                  <a:srgbClr val="FF0000"/>
                </a:solidFill>
              </a:rPr>
              <a:t>red</a:t>
            </a:r>
            <a:r>
              <a:t>)</a:t>
            </a:r>
          </a:p>
          <a:p>
            <a:pPr>
              <a:defRPr sz="800">
                <a:latin typeface="+mj-lt"/>
                <a:ea typeface="+mj-ea"/>
                <a:cs typeface="+mj-cs"/>
                <a:sym typeface="Arial"/>
              </a:defRPr>
            </a:pPr>
            <a:endParaRPr/>
          </a:p>
          <a:p>
            <a:pPr>
              <a:defRPr sz="1800">
                <a:latin typeface="+mj-lt"/>
                <a:ea typeface="+mj-ea"/>
                <a:cs typeface="+mj-cs"/>
                <a:sym typeface="Arial"/>
              </a:defRPr>
            </a:pPr>
            <a:r>
              <a:t>	Some of which drive cooling (</a:t>
            </a:r>
            <a:r>
              <a:rPr>
                <a:solidFill>
                  <a:srgbClr val="0A85FF"/>
                </a:solidFill>
              </a:rPr>
              <a:t>blue</a:t>
            </a:r>
            <a:r>
              <a:t>)</a:t>
            </a:r>
          </a:p>
          <a:p>
            <a:pPr>
              <a:defRPr sz="1800">
                <a:latin typeface="+mj-lt"/>
                <a:ea typeface="+mj-ea"/>
                <a:cs typeface="+mj-cs"/>
                <a:sym typeface="Arial"/>
              </a:defRPr>
            </a:pPr>
            <a:endParaRPr/>
          </a:p>
          <a:p>
            <a:pPr>
              <a:defRPr sz="1800">
                <a:latin typeface="+mj-lt"/>
                <a:ea typeface="+mj-ea"/>
                <a:cs typeface="+mj-cs"/>
                <a:sym typeface="Arial"/>
              </a:defRPr>
            </a:pPr>
            <a:r>
              <a:t>Bars = </a:t>
            </a:r>
            <a:r>
              <a:rPr b="1">
                <a:solidFill>
                  <a:srgbClr val="FFCC00"/>
                </a:solidFill>
              </a:rPr>
              <a:t>PREDICTIONS</a:t>
            </a:r>
            <a:r>
              <a:t> of the magnitudes of each forcing </a:t>
            </a:r>
          </a:p>
          <a:p>
            <a:pPr>
              <a:defRPr sz="900">
                <a:latin typeface="+mj-lt"/>
                <a:ea typeface="+mj-ea"/>
                <a:cs typeface="+mj-cs"/>
                <a:sym typeface="Arial"/>
              </a:defRPr>
            </a:pPr>
            <a:endParaRPr/>
          </a:p>
          <a:p>
            <a:pPr>
              <a:defRPr sz="1800">
                <a:latin typeface="+mj-lt"/>
                <a:ea typeface="+mj-ea"/>
                <a:cs typeface="+mj-cs"/>
                <a:sym typeface="Arial"/>
              </a:defRPr>
            </a:pPr>
            <a:r>
              <a:t>	Which are given in units of Δ Heat absorbed by earth / meter</a:t>
            </a:r>
            <a:r>
              <a:rPr baseline="30000"/>
              <a:t>2</a:t>
            </a:r>
            <a:r>
              <a:t> / time</a:t>
            </a:r>
          </a:p>
        </p:txBody>
      </p:sp>
      <p:pic>
        <p:nvPicPr>
          <p:cNvPr id="366" name="Picture 5" descr="Picture 5"/>
          <p:cNvPicPr>
            <a:picLocks noChangeAspect="1"/>
          </p:cNvPicPr>
          <p:nvPr/>
        </p:nvPicPr>
        <p:blipFill>
          <a:blip r:embed="rId2"/>
          <a:stretch>
            <a:fillRect/>
          </a:stretch>
        </p:blipFill>
        <p:spPr>
          <a:xfrm>
            <a:off x="5257800" y="1295400"/>
            <a:ext cx="3414072" cy="3810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IPCC Fourth Assessment Report – Working Group 1 – 2007 (p. 206):</a:t>
            </a:r>
          </a:p>
        </p:txBody>
      </p:sp>
      <p:sp>
        <p:nvSpPr>
          <p:cNvPr id="369" name="Rectangle 2"/>
          <p:cNvSpPr txBox="1">
            <a:spLocks noGrp="1"/>
          </p:cNvSpPr>
          <p:nvPr>
            <p:ph type="title"/>
          </p:nvPr>
        </p:nvSpPr>
        <p:spPr>
          <a:xfrm>
            <a:off x="304800" y="76200"/>
            <a:ext cx="8534400" cy="838200"/>
          </a:xfrm>
          <a:prstGeom prst="rect">
            <a:avLst/>
          </a:prstGeom>
        </p:spPr>
        <p:txBody>
          <a:bodyPr/>
          <a:lstStyle>
            <a:lvl1pPr>
              <a:defRPr sz="2400"/>
            </a:lvl1pPr>
          </a:lstStyle>
          <a:p>
            <a:r>
              <a:t>Here are time-integrated forcings (with sub-divisions):</a:t>
            </a:r>
          </a:p>
        </p:txBody>
      </p:sp>
      <p:sp>
        <p:nvSpPr>
          <p:cNvPr id="370" name="Rectangle 3"/>
          <p:cNvSpPr txBox="1">
            <a:spLocks noGrp="1"/>
          </p:cNvSpPr>
          <p:nvPr>
            <p:ph type="body" idx="1"/>
          </p:nvPr>
        </p:nvSpPr>
        <p:spPr>
          <a:xfrm>
            <a:off x="228600" y="990600"/>
            <a:ext cx="4876800" cy="5858709"/>
          </a:xfrm>
          <a:prstGeom prst="rect">
            <a:avLst/>
          </a:prstGeom>
        </p:spPr>
        <p:txBody>
          <a:bodyPr/>
          <a:lstStyle/>
          <a:p>
            <a:pPr>
              <a:defRPr b="1">
                <a:latin typeface="+mj-lt"/>
                <a:ea typeface="+mj-ea"/>
                <a:cs typeface="+mj-cs"/>
                <a:sym typeface="Arial"/>
              </a:defRPr>
            </a:pPr>
            <a:r>
              <a:t>Biggest "warmers" are:</a:t>
            </a:r>
          </a:p>
          <a:p>
            <a:pPr>
              <a:defRPr sz="1800">
                <a:latin typeface="+mj-lt"/>
                <a:ea typeface="+mj-ea"/>
                <a:cs typeface="+mj-cs"/>
                <a:sym typeface="Arial"/>
              </a:defRPr>
            </a:pPr>
            <a:endParaRPr/>
          </a:p>
          <a:p>
            <a:pPr>
              <a:defRPr sz="1800">
                <a:latin typeface="+mj-lt"/>
                <a:ea typeface="+mj-ea"/>
                <a:cs typeface="+mj-cs"/>
                <a:sym typeface="Arial"/>
              </a:defRPr>
            </a:pPr>
            <a:r>
              <a:t>- LONG LIVED greenhouse gases</a:t>
            </a:r>
          </a:p>
          <a:p>
            <a:pPr>
              <a:defRPr sz="1000">
                <a:latin typeface="+mj-lt"/>
                <a:ea typeface="+mj-ea"/>
                <a:cs typeface="+mj-cs"/>
                <a:sym typeface="Arial"/>
              </a:defRPr>
            </a:pPr>
            <a:endParaRPr/>
          </a:p>
          <a:p>
            <a:pPr>
              <a:defRPr sz="1800">
                <a:latin typeface="+mj-lt"/>
                <a:ea typeface="+mj-ea"/>
                <a:cs typeface="+mj-cs"/>
                <a:sym typeface="Arial"/>
              </a:defRPr>
            </a:pPr>
            <a:r>
              <a:t>	i.e., CO</a:t>
            </a:r>
            <a:r>
              <a:rPr baseline="-25000"/>
              <a:t>2</a:t>
            </a:r>
            <a:r>
              <a:t>, N</a:t>
            </a:r>
            <a:r>
              <a:rPr baseline="-25000"/>
              <a:t>2</a:t>
            </a:r>
            <a:r>
              <a:t>O, CH</a:t>
            </a:r>
            <a:r>
              <a:rPr baseline="-25000"/>
              <a:t>4</a:t>
            </a:r>
            <a:r>
              <a:t> </a:t>
            </a:r>
          </a:p>
          <a:p>
            <a:pPr>
              <a:defRPr sz="1800">
                <a:latin typeface="+mj-lt"/>
                <a:ea typeface="+mj-ea"/>
                <a:cs typeface="+mj-cs"/>
                <a:sym typeface="Arial"/>
              </a:defRPr>
            </a:pPr>
            <a:endParaRPr/>
          </a:p>
          <a:p>
            <a:pPr>
              <a:defRPr sz="1100">
                <a:latin typeface="+mj-lt"/>
                <a:ea typeface="+mj-ea"/>
                <a:cs typeface="+mj-cs"/>
                <a:sym typeface="Arial"/>
              </a:defRPr>
            </a:pPr>
            <a:endParaRPr/>
          </a:p>
          <a:p>
            <a:pPr>
              <a:defRPr sz="1800">
                <a:latin typeface="+mj-lt"/>
                <a:ea typeface="+mj-ea"/>
                <a:cs typeface="+mj-cs"/>
                <a:sym typeface="Arial"/>
              </a:defRPr>
            </a:pPr>
            <a:endParaRPr/>
          </a:p>
          <a:p>
            <a:pPr>
              <a:defRPr b="1">
                <a:latin typeface="+mj-lt"/>
                <a:ea typeface="+mj-ea"/>
                <a:cs typeface="+mj-cs"/>
                <a:sym typeface="Arial"/>
              </a:defRPr>
            </a:pPr>
            <a:r>
              <a:t>Biggest "coolers" are:</a:t>
            </a:r>
          </a:p>
          <a:p>
            <a:pPr>
              <a:defRPr sz="1800">
                <a:latin typeface="+mj-lt"/>
                <a:ea typeface="+mj-ea"/>
                <a:cs typeface="+mj-cs"/>
                <a:sym typeface="Arial"/>
              </a:defRPr>
            </a:pPr>
            <a:endParaRPr/>
          </a:p>
          <a:p>
            <a:pPr>
              <a:defRPr sz="1800">
                <a:latin typeface="+mj-lt"/>
                <a:ea typeface="+mj-ea"/>
                <a:cs typeface="+mj-cs"/>
                <a:sym typeface="Arial"/>
              </a:defRPr>
            </a:pPr>
            <a:r>
              <a:t> - Cloud cover </a:t>
            </a:r>
          </a:p>
          <a:p>
            <a:pPr>
              <a:defRPr sz="1000">
                <a:latin typeface="+mj-lt"/>
                <a:ea typeface="+mj-ea"/>
                <a:cs typeface="+mj-cs"/>
                <a:sym typeface="Arial"/>
              </a:defRPr>
            </a:pPr>
            <a:endParaRPr/>
          </a:p>
          <a:p>
            <a:pPr>
              <a:defRPr sz="1800">
                <a:latin typeface="+mj-lt"/>
                <a:ea typeface="+mj-ea"/>
                <a:cs typeface="+mj-cs"/>
                <a:sym typeface="Arial"/>
              </a:defRPr>
            </a:pPr>
            <a:r>
              <a:t>	</a:t>
            </a:r>
            <a:r>
              <a:rPr>
                <a:solidFill>
                  <a:srgbClr val="FFCC00"/>
                </a:solidFill>
              </a:rPr>
              <a:t>Why modeling H</a:t>
            </a:r>
            <a:r>
              <a:rPr baseline="-25000">
                <a:solidFill>
                  <a:srgbClr val="FFCC00"/>
                </a:solidFill>
              </a:rPr>
              <a:t>2</a:t>
            </a:r>
            <a:r>
              <a:rPr>
                <a:solidFill>
                  <a:srgbClr val="FFCC00"/>
                </a:solidFill>
              </a:rPr>
              <a:t>O vapor ⬄ Clouds</a:t>
            </a:r>
          </a:p>
          <a:p>
            <a:pPr>
              <a:defRPr sz="1000">
                <a:solidFill>
                  <a:srgbClr val="FFCC00"/>
                </a:solidFill>
                <a:latin typeface="+mj-lt"/>
                <a:ea typeface="+mj-ea"/>
                <a:cs typeface="+mj-cs"/>
                <a:sym typeface="Arial"/>
              </a:defRPr>
            </a:pPr>
            <a:endParaRPr>
              <a:solidFill>
                <a:srgbClr val="FFCC00"/>
              </a:solidFill>
            </a:endParaRPr>
          </a:p>
          <a:p>
            <a:pPr>
              <a:defRPr sz="1800">
                <a:solidFill>
                  <a:srgbClr val="FFCC00"/>
                </a:solidFill>
                <a:latin typeface="+mj-lt"/>
                <a:ea typeface="+mj-ea"/>
                <a:cs typeface="+mj-cs"/>
                <a:sym typeface="Arial"/>
              </a:defRPr>
            </a:pPr>
            <a:r>
              <a:t>	is so CRITICAL for correct results!</a:t>
            </a:r>
          </a:p>
          <a:p>
            <a:pPr>
              <a:defRPr sz="1800">
                <a:latin typeface="+mj-lt"/>
                <a:ea typeface="+mj-ea"/>
                <a:cs typeface="+mj-cs"/>
                <a:sym typeface="Arial"/>
              </a:defRPr>
            </a:pPr>
            <a:endParaRPr/>
          </a:p>
          <a:p>
            <a:pPr>
              <a:defRPr sz="1800">
                <a:latin typeface="+mj-lt"/>
                <a:ea typeface="+mj-ea"/>
                <a:cs typeface="+mj-cs"/>
                <a:sym typeface="Arial"/>
              </a:defRPr>
            </a:pPr>
            <a:r>
              <a:t>- SO</a:t>
            </a:r>
            <a:r>
              <a:rPr baseline="-25000"/>
              <a:t>2</a:t>
            </a:r>
            <a:r>
              <a:t>, nitrates . . .</a:t>
            </a:r>
          </a:p>
        </p:txBody>
      </p:sp>
      <p:pic>
        <p:nvPicPr>
          <p:cNvPr id="371" name="Picture 6" descr="Picture 6"/>
          <p:cNvPicPr>
            <a:picLocks noChangeAspect="1"/>
          </p:cNvPicPr>
          <p:nvPr/>
        </p:nvPicPr>
        <p:blipFill>
          <a:blip r:embed="rId2"/>
          <a:stretch>
            <a:fillRect/>
          </a:stretch>
        </p:blipFill>
        <p:spPr>
          <a:xfrm>
            <a:off x="5181600" y="990600"/>
            <a:ext cx="3783232" cy="52578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2"/>
          <p:cNvSpPr txBox="1">
            <a:spLocks noGrp="1"/>
          </p:cNvSpPr>
          <p:nvPr>
            <p:ph type="title"/>
          </p:nvPr>
        </p:nvSpPr>
        <p:spPr>
          <a:xfrm>
            <a:off x="304800" y="76200"/>
            <a:ext cx="8534400" cy="609600"/>
          </a:xfrm>
          <a:prstGeom prst="rect">
            <a:avLst/>
          </a:prstGeom>
        </p:spPr>
        <p:txBody>
          <a:bodyPr/>
          <a:lstStyle>
            <a:lvl1pPr>
              <a:defRPr sz="2200"/>
            </a:lvl1pPr>
          </a:lstStyle>
          <a:p>
            <a:r>
              <a:t>And it's actually a bit worse than that:</a:t>
            </a:r>
          </a:p>
        </p:txBody>
      </p:sp>
      <p:sp>
        <p:nvSpPr>
          <p:cNvPr id="142" name="Rectangle 3"/>
          <p:cNvSpPr txBox="1">
            <a:spLocks noGrp="1"/>
          </p:cNvSpPr>
          <p:nvPr>
            <p:ph type="body" idx="1"/>
          </p:nvPr>
        </p:nvSpPr>
        <p:spPr>
          <a:xfrm>
            <a:off x="342900" y="838200"/>
            <a:ext cx="8686800" cy="5825451"/>
          </a:xfrm>
          <a:prstGeom prst="rect">
            <a:avLst/>
          </a:prstGeom>
        </p:spPr>
        <p:txBody>
          <a:bodyPr/>
          <a:lstStyle/>
          <a:p>
            <a:pPr>
              <a:defRPr sz="1800">
                <a:latin typeface="+mj-lt"/>
                <a:ea typeface="+mj-ea"/>
                <a:cs typeface="+mj-cs"/>
                <a:sym typeface="Arial"/>
              </a:defRPr>
            </a:pPr>
            <a:r>
              <a:t>Because, in that century, we have built hugely more homes/cities on the coast</a:t>
            </a:r>
          </a:p>
          <a:p>
            <a:pPr>
              <a:defRPr sz="900">
                <a:latin typeface="+mj-lt"/>
                <a:ea typeface="+mj-ea"/>
                <a:cs typeface="+mj-cs"/>
                <a:sym typeface="Arial"/>
              </a:defRPr>
            </a:pPr>
            <a:endParaRPr/>
          </a:p>
          <a:p>
            <a:pPr>
              <a:defRPr sz="1800">
                <a:latin typeface="+mj-lt"/>
                <a:ea typeface="+mj-ea"/>
                <a:cs typeface="+mj-cs"/>
                <a:sym typeface="Arial"/>
              </a:defRPr>
            </a:pPr>
            <a:r>
              <a:t>	So </a:t>
            </a:r>
            <a:r>
              <a:rPr b="1"/>
              <a:t>similar</a:t>
            </a:r>
            <a:r>
              <a:t> storms should have produced </a:t>
            </a:r>
            <a:r>
              <a:rPr b="1"/>
              <a:t>more</a:t>
            </a:r>
            <a:r>
              <a:t> (adjusted dollar) damage</a:t>
            </a:r>
          </a:p>
          <a:p>
            <a:pPr>
              <a:defRPr sz="1200">
                <a:latin typeface="+mj-lt"/>
                <a:ea typeface="+mj-ea"/>
                <a:cs typeface="+mj-cs"/>
                <a:sym typeface="Arial"/>
              </a:defRPr>
            </a:pPr>
            <a:endParaRPr/>
          </a:p>
          <a:p>
            <a:pPr>
              <a:defRPr sz="1800">
                <a:latin typeface="+mj-lt"/>
                <a:ea typeface="+mj-ea"/>
                <a:cs typeface="+mj-cs"/>
                <a:sym typeface="Arial"/>
              </a:defRPr>
            </a:pPr>
            <a:r>
              <a:t>The lack of rise in the corrected figure thus suggests </a:t>
            </a:r>
            <a:r>
              <a:rPr b="1"/>
              <a:t>lowered</a:t>
            </a:r>
            <a:r>
              <a:t> damage per building</a:t>
            </a:r>
          </a:p>
          <a:p>
            <a:pPr>
              <a:defRPr sz="1000">
                <a:latin typeface="+mj-lt"/>
                <a:ea typeface="+mj-ea"/>
                <a:cs typeface="+mj-cs"/>
                <a:sym typeface="Arial"/>
              </a:defRPr>
            </a:pPr>
            <a:endParaRPr/>
          </a:p>
          <a:p>
            <a:pPr>
              <a:defRPr sz="1800">
                <a:latin typeface="+mj-lt"/>
                <a:ea typeface="+mj-ea"/>
                <a:cs typeface="+mj-cs"/>
                <a:sym typeface="Arial"/>
              </a:defRPr>
            </a:pPr>
            <a:r>
              <a:t>	Which could be taken as evidence of </a:t>
            </a:r>
            <a:r>
              <a:rPr b="1"/>
              <a:t>weakening</a:t>
            </a:r>
            <a:r>
              <a:t> hurricanes</a:t>
            </a:r>
          </a:p>
          <a:p>
            <a:pPr>
              <a:defRPr sz="1800">
                <a:latin typeface="+mj-lt"/>
                <a:ea typeface="+mj-ea"/>
                <a:cs typeface="+mj-cs"/>
                <a:sym typeface="Arial"/>
              </a:defRPr>
            </a:pPr>
            <a:endParaRPr/>
          </a:p>
          <a:p>
            <a:pPr>
              <a:defRPr sz="1800">
                <a:latin typeface="+mj-lt"/>
                <a:ea typeface="+mj-ea"/>
                <a:cs typeface="+mj-cs"/>
                <a:sym typeface="Arial"/>
              </a:defRPr>
            </a:pPr>
            <a:r>
              <a:t>But what about the </a:t>
            </a:r>
            <a:r>
              <a:rPr b="1">
                <a:solidFill>
                  <a:srgbClr val="FFCC00"/>
                </a:solidFill>
              </a:rPr>
              <a:t>increase in Category 4/5 hurricanes in last 20 years?</a:t>
            </a:r>
          </a:p>
          <a:p>
            <a:pPr>
              <a:defRPr sz="800">
                <a:latin typeface="+mj-lt"/>
                <a:ea typeface="+mj-ea"/>
                <a:cs typeface="+mj-cs"/>
                <a:sym typeface="Arial"/>
              </a:defRPr>
            </a:pPr>
            <a:endParaRPr b="1">
              <a:solidFill>
                <a:srgbClr val="FFCC00"/>
              </a:solidFill>
            </a:endParaRPr>
          </a:p>
          <a:p>
            <a:pPr>
              <a:defRPr sz="1800">
                <a:latin typeface="+mj-lt"/>
                <a:ea typeface="+mj-ea"/>
                <a:cs typeface="+mj-cs"/>
                <a:sym typeface="Arial"/>
              </a:defRPr>
            </a:pPr>
            <a:r>
              <a:t>	Indeed: 2005 set a record with </a:t>
            </a:r>
            <a:r>
              <a:rPr b="1"/>
              <a:t>five</a:t>
            </a:r>
            <a:r>
              <a:t> such storms recorded</a:t>
            </a:r>
          </a:p>
          <a:p>
            <a:pPr>
              <a:defRPr sz="1200">
                <a:latin typeface="+mj-lt"/>
                <a:ea typeface="+mj-ea"/>
                <a:cs typeface="+mj-cs"/>
                <a:sym typeface="Arial"/>
              </a:defRPr>
            </a:pPr>
            <a:endParaRPr/>
          </a:p>
          <a:p>
            <a:pPr>
              <a:defRPr sz="1800">
                <a:latin typeface="+mj-lt"/>
                <a:ea typeface="+mj-ea"/>
                <a:cs typeface="+mj-cs"/>
                <a:sym typeface="Arial"/>
              </a:defRPr>
            </a:pPr>
            <a:r>
              <a:t>Well, here the key word is “recorded” because:</a:t>
            </a:r>
          </a:p>
          <a:p>
            <a:pPr>
              <a:defRPr sz="900">
                <a:latin typeface="+mj-lt"/>
                <a:ea typeface="+mj-ea"/>
                <a:cs typeface="+mj-cs"/>
                <a:sym typeface="Arial"/>
              </a:defRPr>
            </a:pPr>
            <a:endParaRPr/>
          </a:p>
          <a:p>
            <a:pPr>
              <a:defRPr sz="1800">
                <a:latin typeface="+mj-lt"/>
                <a:ea typeface="+mj-ea"/>
                <a:cs typeface="+mj-cs"/>
                <a:sym typeface="Arial"/>
              </a:defRPr>
            </a:pPr>
            <a:r>
              <a:t>	In the past we only noticed intense hurricanes when they hit us onshore</a:t>
            </a:r>
          </a:p>
          <a:p>
            <a:pPr>
              <a:defRPr sz="900">
                <a:latin typeface="+mj-lt"/>
                <a:ea typeface="+mj-ea"/>
                <a:cs typeface="+mj-cs"/>
                <a:sym typeface="Arial"/>
              </a:defRPr>
            </a:pPr>
            <a:endParaRPr/>
          </a:p>
          <a:p>
            <a:pPr>
              <a:defRPr sz="1800">
                <a:latin typeface="+mj-lt"/>
                <a:ea typeface="+mj-ea"/>
                <a:cs typeface="+mj-cs"/>
                <a:sym typeface="Arial"/>
              </a:defRPr>
            </a:pPr>
            <a:r>
              <a:t>		Or when they crossed heavily trafficked ocean shipping lanes </a:t>
            </a:r>
          </a:p>
          <a:p>
            <a:pPr>
              <a:defRPr sz="1400">
                <a:latin typeface="+mj-lt"/>
                <a:ea typeface="+mj-ea"/>
                <a:cs typeface="+mj-cs"/>
                <a:sym typeface="Arial"/>
              </a:defRPr>
            </a:pPr>
            <a:endParaRPr/>
          </a:p>
          <a:p>
            <a:pPr>
              <a:defRPr sz="1800">
                <a:latin typeface="+mj-lt"/>
                <a:ea typeface="+mj-ea"/>
                <a:cs typeface="+mj-cs"/>
                <a:sym typeface="Arial"/>
              </a:defRPr>
            </a:pPr>
            <a:r>
              <a:t>But we then began sending </a:t>
            </a:r>
            <a:r>
              <a:rPr b="1"/>
              <a:t>hurricane-spotting planes </a:t>
            </a:r>
            <a:r>
              <a:t>out over the ocean</a:t>
            </a:r>
          </a:p>
          <a:p>
            <a:pPr>
              <a:defRPr sz="900">
                <a:latin typeface="+mj-lt"/>
                <a:ea typeface="+mj-ea"/>
                <a:cs typeface="+mj-cs"/>
                <a:sym typeface="Arial"/>
              </a:defRPr>
            </a:pPr>
            <a:endParaRPr/>
          </a:p>
          <a:p>
            <a:pPr>
              <a:defRPr sz="1800">
                <a:latin typeface="+mj-lt"/>
                <a:ea typeface="+mj-ea"/>
                <a:cs typeface="+mj-cs"/>
                <a:sym typeface="Arial"/>
              </a:defRPr>
            </a:pPr>
            <a:r>
              <a:t> 	And now </a:t>
            </a:r>
            <a:r>
              <a:rPr b="1"/>
              <a:t>weather satellites</a:t>
            </a:r>
            <a:r>
              <a:t> continuously photograph the </a:t>
            </a:r>
            <a:r>
              <a:rPr b="1"/>
              <a:t>entire</a:t>
            </a:r>
            <a:r>
              <a:t> ocean</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Rectangle 5"/>
          <p:cNvSpPr txBox="1"/>
          <p:nvPr/>
        </p:nvSpPr>
        <p:spPr>
          <a:xfrm>
            <a:off x="6172200" y="6050820"/>
            <a:ext cx="2514600"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IPCC Fourth Assessment Report -  WG1 – 2007 (p. 11)</a:t>
            </a:r>
          </a:p>
        </p:txBody>
      </p:sp>
      <p:sp>
        <p:nvSpPr>
          <p:cNvPr id="374" name="Subtitle 5"/>
          <p:cNvSpPr txBox="1">
            <a:spLocks noGrp="1"/>
          </p:cNvSpPr>
          <p:nvPr>
            <p:ph type="body" idx="1"/>
          </p:nvPr>
        </p:nvSpPr>
        <p:spPr>
          <a:xfrm>
            <a:off x="304800" y="685800"/>
            <a:ext cx="8534400" cy="5562600"/>
          </a:xfrm>
          <a:prstGeom prst="rect">
            <a:avLst/>
          </a:prstGeom>
        </p:spPr>
        <p:txBody>
          <a:bodyPr/>
          <a:lstStyle/>
          <a:p>
            <a:pPr>
              <a:defRPr sz="1800">
                <a:latin typeface="+mj-lt"/>
                <a:ea typeface="+mj-ea"/>
                <a:cs typeface="+mj-cs"/>
                <a:sym typeface="Arial"/>
              </a:defRPr>
            </a:pPr>
            <a:r>
              <a:t>Black lines = Measured temperatures 	</a:t>
            </a:r>
            <a:endParaRPr sz="700"/>
          </a:p>
          <a:p>
            <a:pPr>
              <a:defRPr sz="1800">
                <a:latin typeface="+mj-lt"/>
                <a:ea typeface="+mj-ea"/>
                <a:cs typeface="+mj-cs"/>
                <a:sym typeface="Arial"/>
              </a:defRPr>
            </a:pPr>
            <a:r>
              <a:t>Blue bands = Models incorporating only natural forcings</a:t>
            </a:r>
            <a:endParaRPr sz="800"/>
          </a:p>
          <a:p>
            <a:pPr>
              <a:defRPr sz="1800">
                <a:latin typeface="+mj-lt"/>
                <a:ea typeface="+mj-ea"/>
                <a:cs typeface="+mj-cs"/>
                <a:sym typeface="Arial"/>
              </a:defRPr>
            </a:pPr>
            <a:r>
              <a:t>Pink bands = Models adding in man-made forcings</a:t>
            </a:r>
          </a:p>
        </p:txBody>
      </p:sp>
      <p:sp>
        <p:nvSpPr>
          <p:cNvPr id="375" name="Rectangle 2"/>
          <p:cNvSpPr txBox="1">
            <a:spLocks noGrp="1"/>
          </p:cNvSpPr>
          <p:nvPr>
            <p:ph type="title"/>
          </p:nvPr>
        </p:nvSpPr>
        <p:spPr>
          <a:xfrm>
            <a:off x="304800" y="76200"/>
            <a:ext cx="8534400" cy="457200"/>
          </a:xfrm>
          <a:prstGeom prst="rect">
            <a:avLst/>
          </a:prstGeom>
        </p:spPr>
        <p:txBody>
          <a:bodyPr/>
          <a:lstStyle>
            <a:lvl1pPr>
              <a:defRPr sz="2400"/>
            </a:lvl1pPr>
          </a:lstStyle>
          <a:p>
            <a:r>
              <a:t>Putting this all together – NOW look at the colored bands!</a:t>
            </a:r>
          </a:p>
        </p:txBody>
      </p:sp>
      <p:pic>
        <p:nvPicPr>
          <p:cNvPr id="376" name="Picture 4" descr="Picture 4"/>
          <p:cNvPicPr>
            <a:picLocks noChangeAspect="1"/>
          </p:cNvPicPr>
          <p:nvPr/>
        </p:nvPicPr>
        <p:blipFill>
          <a:blip r:embed="rId2"/>
          <a:srcRect b="7660"/>
          <a:stretch>
            <a:fillRect/>
          </a:stretch>
        </p:blipFill>
        <p:spPr>
          <a:xfrm>
            <a:off x="176279" y="1935276"/>
            <a:ext cx="5919721" cy="4770324"/>
          </a:xfrm>
          <a:prstGeom prst="rect">
            <a:avLst/>
          </a:prstGeom>
          <a:ln w="12700">
            <a:miter lim="400000"/>
          </a:ln>
        </p:spPr>
      </p:pic>
      <p:sp>
        <p:nvSpPr>
          <p:cNvPr id="377" name="TextBox 6"/>
          <p:cNvSpPr txBox="1"/>
          <p:nvPr/>
        </p:nvSpPr>
        <p:spPr>
          <a:xfrm>
            <a:off x="6172200" y="3436203"/>
            <a:ext cx="2667000" cy="1075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600">
                <a:solidFill>
                  <a:srgbClr val="FFCC00"/>
                </a:solidFill>
                <a:latin typeface="+mj-lt"/>
                <a:ea typeface="+mj-ea"/>
                <a:cs typeface="+mj-cs"/>
                <a:sym typeface="Arial"/>
              </a:defRPr>
            </a:pPr>
            <a:r>
              <a:t>According to these models,</a:t>
            </a:r>
            <a:endParaRPr>
              <a:solidFill>
                <a:srgbClr val="FFFFFF"/>
              </a:solidFill>
            </a:endParaRPr>
          </a:p>
          <a:p>
            <a:pPr algn="ctr">
              <a:defRPr sz="1100">
                <a:solidFill>
                  <a:srgbClr val="FFCC00"/>
                </a:solidFill>
                <a:latin typeface="+mj-lt"/>
                <a:ea typeface="+mj-ea"/>
                <a:cs typeface="+mj-cs"/>
                <a:sym typeface="Arial"/>
              </a:defRPr>
            </a:pPr>
            <a:endParaRPr>
              <a:solidFill>
                <a:srgbClr val="FFFFFF"/>
              </a:solidFill>
            </a:endParaRPr>
          </a:p>
          <a:p>
            <a:pPr algn="ctr">
              <a:defRPr sz="1600">
                <a:solidFill>
                  <a:srgbClr val="FFCC00"/>
                </a:solidFill>
                <a:latin typeface="+mj-lt"/>
                <a:ea typeface="+mj-ea"/>
                <a:cs typeface="+mj-cs"/>
                <a:sym typeface="Arial"/>
              </a:defRPr>
            </a:pPr>
            <a:r>
              <a:t> man's actions make the </a:t>
            </a:r>
            <a:endParaRPr>
              <a:solidFill>
                <a:srgbClr val="FFFFFF"/>
              </a:solidFill>
            </a:endParaRPr>
          </a:p>
          <a:p>
            <a:pPr algn="ctr">
              <a:defRPr sz="1100">
                <a:solidFill>
                  <a:srgbClr val="FFCC00"/>
                </a:solidFill>
                <a:latin typeface="+mj-lt"/>
                <a:ea typeface="+mj-ea"/>
                <a:cs typeface="+mj-cs"/>
                <a:sym typeface="Arial"/>
              </a:defRPr>
            </a:pPr>
            <a:endParaRPr>
              <a:solidFill>
                <a:srgbClr val="FFFFFF"/>
              </a:solidFill>
            </a:endParaRPr>
          </a:p>
          <a:p>
            <a:pPr algn="ctr">
              <a:defRPr sz="1600">
                <a:solidFill>
                  <a:srgbClr val="FFCC00"/>
                </a:solidFill>
                <a:latin typeface="+mj-lt"/>
                <a:ea typeface="+mj-ea"/>
                <a:cs typeface="+mj-cs"/>
                <a:sym typeface="Arial"/>
              </a:defRPr>
            </a:pPr>
            <a:r>
              <a:t>critical difference!</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Rectangle 5"/>
          <p:cNvSpPr txBox="1"/>
          <p:nvPr/>
        </p:nvSpPr>
        <p:spPr>
          <a:xfrm>
            <a:off x="152400" y="6432651"/>
            <a:ext cx="8839200"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400" i="1">
                <a:solidFill>
                  <a:srgbClr val="FFCC00"/>
                </a:solidFill>
                <a:effectLst>
                  <a:outerShdw blurRad="38100" dist="38100" dir="2700000" rotWithShape="0">
                    <a:srgbClr val="000000"/>
                  </a:outerShdw>
                </a:effectLst>
                <a:latin typeface="+mj-lt"/>
                <a:ea typeface="+mj-ea"/>
                <a:cs typeface="+mj-cs"/>
                <a:sym typeface="Arial"/>
              </a:defRPr>
            </a:lvl1pPr>
          </a:lstStyle>
          <a:p>
            <a:r>
              <a:t>Center: IPCC's http://sedac.ipcc-data.org/ddc/sres/  		Surrounding: My attempt at clarification</a:t>
            </a:r>
          </a:p>
        </p:txBody>
      </p:sp>
      <p:sp>
        <p:nvSpPr>
          <p:cNvPr id="380" name="Rectangle 2"/>
          <p:cNvSpPr txBox="1">
            <a:spLocks noGrp="1"/>
          </p:cNvSpPr>
          <p:nvPr>
            <p:ph type="title"/>
          </p:nvPr>
        </p:nvSpPr>
        <p:spPr>
          <a:xfrm>
            <a:off x="304800" y="76200"/>
            <a:ext cx="8534400" cy="762000"/>
          </a:xfrm>
          <a:prstGeom prst="rect">
            <a:avLst/>
          </a:prstGeom>
        </p:spPr>
        <p:txBody>
          <a:bodyPr/>
          <a:lstStyle>
            <a:lvl1pPr>
              <a:defRPr sz="2200"/>
            </a:lvl1pPr>
          </a:lstStyle>
          <a:p>
            <a:r>
              <a:t>Or looking forward but with different things driving human actions</a:t>
            </a:r>
          </a:p>
        </p:txBody>
      </p:sp>
      <p:sp>
        <p:nvSpPr>
          <p:cNvPr id="381" name="Rectangle 3"/>
          <p:cNvSpPr txBox="1">
            <a:spLocks noGrp="1"/>
          </p:cNvSpPr>
          <p:nvPr>
            <p:ph type="body" idx="1"/>
          </p:nvPr>
        </p:nvSpPr>
        <p:spPr>
          <a:xfrm>
            <a:off x="228600" y="838200"/>
            <a:ext cx="8686800" cy="5486400"/>
          </a:xfrm>
          <a:prstGeom prst="rect">
            <a:avLst/>
          </a:prstGeom>
        </p:spPr>
        <p:txBody>
          <a:bodyPr/>
          <a:lstStyle>
            <a:lvl1pPr>
              <a:defRPr sz="1800">
                <a:latin typeface="+mj-lt"/>
                <a:ea typeface="+mj-ea"/>
                <a:cs typeface="+mj-cs"/>
                <a:sym typeface="Arial"/>
              </a:defRPr>
            </a:lvl1pPr>
          </a:lstStyle>
          <a:p>
            <a:r>
              <a:t>What IPCC labels "SRES scenarios" (special report on emissions scenarios)</a:t>
            </a:r>
          </a:p>
        </p:txBody>
      </p:sp>
      <p:grpSp>
        <p:nvGrpSpPr>
          <p:cNvPr id="395" name="Group 20"/>
          <p:cNvGrpSpPr/>
          <p:nvPr/>
        </p:nvGrpSpPr>
        <p:grpSpPr>
          <a:xfrm>
            <a:off x="2057399" y="1447800"/>
            <a:ext cx="5105402" cy="4800601"/>
            <a:chOff x="0" y="0"/>
            <a:chExt cx="5105400" cy="4800599"/>
          </a:xfrm>
        </p:grpSpPr>
        <p:pic>
          <p:nvPicPr>
            <p:cNvPr id="382" name="Picture 4" descr="Picture 4"/>
            <p:cNvPicPr>
              <a:picLocks noChangeAspect="1"/>
            </p:cNvPicPr>
            <p:nvPr/>
          </p:nvPicPr>
          <p:blipFill>
            <a:blip r:embed="rId2"/>
            <a:stretch>
              <a:fillRect/>
            </a:stretch>
          </p:blipFill>
          <p:spPr>
            <a:xfrm>
              <a:off x="1159792" y="1028700"/>
              <a:ext cx="2740167" cy="2777256"/>
            </a:xfrm>
            <a:prstGeom prst="rect">
              <a:avLst/>
            </a:prstGeom>
            <a:ln w="12700" cap="flat">
              <a:noFill/>
              <a:miter lim="400000"/>
            </a:ln>
            <a:effectLst/>
          </p:spPr>
        </p:pic>
        <p:sp>
          <p:nvSpPr>
            <p:cNvPr id="383" name="Left Arrow 7"/>
            <p:cNvSpPr/>
            <p:nvPr/>
          </p:nvSpPr>
          <p:spPr>
            <a:xfrm>
              <a:off x="-1" y="1028700"/>
              <a:ext cx="992718" cy="2811780"/>
            </a:xfrm>
            <a:prstGeom prst="leftArrow">
              <a:avLst>
                <a:gd name="adj1" fmla="val 50000"/>
                <a:gd name="adj2" fmla="val 50000"/>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4" name="Left Arrow 9"/>
            <p:cNvSpPr/>
            <p:nvPr/>
          </p:nvSpPr>
          <p:spPr>
            <a:xfrm rot="5400000">
              <a:off x="2106929" y="-901489"/>
              <a:ext cx="891541" cy="2694518"/>
            </a:xfrm>
            <a:prstGeom prst="leftArrow">
              <a:avLst>
                <a:gd name="adj1" fmla="val 50000"/>
                <a:gd name="adj2" fmla="val 50000"/>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5" name="Left Arrow 10"/>
            <p:cNvSpPr/>
            <p:nvPr/>
          </p:nvSpPr>
          <p:spPr>
            <a:xfrm rot="10800000">
              <a:off x="4112683" y="1028700"/>
              <a:ext cx="992718" cy="2811780"/>
            </a:xfrm>
            <a:prstGeom prst="leftArrow">
              <a:avLst>
                <a:gd name="adj1" fmla="val 50000"/>
                <a:gd name="adj2" fmla="val 50000"/>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6" name="Left Arrow 11"/>
            <p:cNvSpPr/>
            <p:nvPr/>
          </p:nvSpPr>
          <p:spPr>
            <a:xfrm rot="16200000">
              <a:off x="2106929" y="3007571"/>
              <a:ext cx="891541" cy="2694518"/>
            </a:xfrm>
            <a:prstGeom prst="leftArrow">
              <a:avLst>
                <a:gd name="adj1" fmla="val 50000"/>
                <a:gd name="adj2" fmla="val 50000"/>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7" name="Rectangle 5"/>
            <p:cNvSpPr txBox="1"/>
            <p:nvPr/>
          </p:nvSpPr>
          <p:spPr>
            <a:xfrm>
              <a:off x="1663982" y="4126019"/>
              <a:ext cx="1772709" cy="3133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1600" i="1">
                  <a:solidFill>
                    <a:srgbClr val="E5FFFF"/>
                  </a:solidFill>
                  <a:effectLst>
                    <a:outerShdw blurRad="38100" dist="38100" dir="2700000" rotWithShape="0">
                      <a:srgbClr val="000000"/>
                    </a:outerShdw>
                  </a:effectLst>
                  <a:latin typeface="+mj-lt"/>
                  <a:ea typeface="+mj-ea"/>
                  <a:cs typeface="+mj-cs"/>
                  <a:sym typeface="Arial"/>
                </a:defRPr>
              </a:lvl1pPr>
            </a:lstStyle>
            <a:p>
              <a:r>
                <a:t>Environmental</a:t>
              </a:r>
            </a:p>
          </p:txBody>
        </p:sp>
        <p:sp>
          <p:nvSpPr>
            <p:cNvPr id="388" name="Rectangle 5"/>
            <p:cNvSpPr txBox="1"/>
            <p:nvPr/>
          </p:nvSpPr>
          <p:spPr>
            <a:xfrm>
              <a:off x="1701799" y="318114"/>
              <a:ext cx="1772709" cy="3133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1600" i="1">
                  <a:solidFill>
                    <a:srgbClr val="E5FFFF"/>
                  </a:solidFill>
                  <a:effectLst>
                    <a:outerShdw blurRad="38100" dist="38100" dir="2700000" rotWithShape="0">
                      <a:srgbClr val="000000"/>
                    </a:outerShdw>
                  </a:effectLst>
                  <a:latin typeface="+mj-lt"/>
                  <a:ea typeface="+mj-ea"/>
                  <a:cs typeface="+mj-cs"/>
                  <a:sym typeface="Arial"/>
                </a:defRPr>
              </a:lvl1pPr>
            </a:lstStyle>
            <a:p>
              <a:r>
                <a:t>Economic</a:t>
              </a:r>
            </a:p>
          </p:txBody>
        </p:sp>
        <p:sp>
          <p:nvSpPr>
            <p:cNvPr id="389" name="Rectangle 5"/>
            <p:cNvSpPr txBox="1"/>
            <p:nvPr/>
          </p:nvSpPr>
          <p:spPr>
            <a:xfrm rot="16200000">
              <a:off x="-308999" y="2277893"/>
              <a:ext cx="1714501" cy="3133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1600" i="1">
                  <a:solidFill>
                    <a:srgbClr val="E5FFFF"/>
                  </a:solidFill>
                  <a:effectLst>
                    <a:outerShdw blurRad="38100" dist="38100" dir="2700000" rotWithShape="0">
                      <a:srgbClr val="000000"/>
                    </a:outerShdw>
                  </a:effectLst>
                  <a:latin typeface="+mj-lt"/>
                  <a:ea typeface="+mj-ea"/>
                  <a:cs typeface="+mj-cs"/>
                  <a:sym typeface="Arial"/>
                </a:defRPr>
              </a:lvl1pPr>
            </a:lstStyle>
            <a:p>
              <a:r>
                <a:t>Global</a:t>
              </a:r>
            </a:p>
          </p:txBody>
        </p:sp>
        <p:sp>
          <p:nvSpPr>
            <p:cNvPr id="390" name="Rectangle 5"/>
            <p:cNvSpPr txBox="1"/>
            <p:nvPr/>
          </p:nvSpPr>
          <p:spPr>
            <a:xfrm rot="5400000">
              <a:off x="3680990" y="2277894"/>
              <a:ext cx="1714501" cy="3133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1600" i="1">
                  <a:solidFill>
                    <a:srgbClr val="E5FFFF"/>
                  </a:solidFill>
                  <a:effectLst>
                    <a:outerShdw blurRad="38100" dist="38100" dir="2700000" rotWithShape="0">
                      <a:srgbClr val="000000"/>
                    </a:outerShdw>
                  </a:effectLst>
                  <a:latin typeface="+mj-lt"/>
                  <a:ea typeface="+mj-ea"/>
                  <a:cs typeface="+mj-cs"/>
                  <a:sym typeface="Arial"/>
                </a:defRPr>
              </a:lvl1pPr>
            </a:lstStyle>
            <a:p>
              <a:r>
                <a:t>Regional</a:t>
              </a:r>
            </a:p>
          </p:txBody>
        </p:sp>
        <p:sp>
          <p:nvSpPr>
            <p:cNvPr id="391" name="Rectangle 5"/>
            <p:cNvSpPr txBox="1"/>
            <p:nvPr/>
          </p:nvSpPr>
          <p:spPr>
            <a:xfrm>
              <a:off x="283633" y="405333"/>
              <a:ext cx="850901" cy="486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2800" b="1">
                  <a:solidFill>
                    <a:srgbClr val="FF6600"/>
                  </a:solidFill>
                  <a:effectLst>
                    <a:outerShdw blurRad="38100" dist="38100" dir="2700000" rotWithShape="0">
                      <a:srgbClr val="000000"/>
                    </a:outerShdw>
                  </a:effectLst>
                  <a:latin typeface="+mj-lt"/>
                  <a:ea typeface="+mj-ea"/>
                  <a:cs typeface="+mj-cs"/>
                  <a:sym typeface="Arial"/>
                </a:defRPr>
              </a:lvl1pPr>
            </a:lstStyle>
            <a:p>
              <a:r>
                <a:t>A1</a:t>
              </a:r>
            </a:p>
          </p:txBody>
        </p:sp>
        <p:sp>
          <p:nvSpPr>
            <p:cNvPr id="392" name="Rectangle 5"/>
            <p:cNvSpPr txBox="1"/>
            <p:nvPr/>
          </p:nvSpPr>
          <p:spPr>
            <a:xfrm>
              <a:off x="354541" y="3861765"/>
              <a:ext cx="850901"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2800" b="1">
                  <a:solidFill>
                    <a:srgbClr val="2ED724"/>
                  </a:solidFill>
                  <a:effectLst>
                    <a:outerShdw blurRad="38100" dist="38100" dir="2700000" rotWithShape="0">
                      <a:srgbClr val="000000"/>
                    </a:outerShdw>
                  </a:effectLst>
                  <a:latin typeface="+mj-lt"/>
                  <a:ea typeface="+mj-ea"/>
                  <a:cs typeface="+mj-cs"/>
                  <a:sym typeface="Arial"/>
                </a:defRPr>
              </a:lvl1pPr>
            </a:lstStyle>
            <a:p>
              <a:r>
                <a:t>B1</a:t>
              </a:r>
            </a:p>
          </p:txBody>
        </p:sp>
        <p:sp>
          <p:nvSpPr>
            <p:cNvPr id="393" name="Rectangle 5"/>
            <p:cNvSpPr txBox="1"/>
            <p:nvPr/>
          </p:nvSpPr>
          <p:spPr>
            <a:xfrm>
              <a:off x="3829050" y="3875481"/>
              <a:ext cx="850900" cy="486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2800" b="1">
                  <a:solidFill>
                    <a:srgbClr val="0A85FF"/>
                  </a:solidFill>
                  <a:effectLst>
                    <a:outerShdw blurRad="38100" dist="38100" dir="2700000" rotWithShape="0">
                      <a:srgbClr val="000000"/>
                    </a:outerShdw>
                  </a:effectLst>
                  <a:latin typeface="+mj-lt"/>
                  <a:ea typeface="+mj-ea"/>
                  <a:cs typeface="+mj-cs"/>
                  <a:sym typeface="Arial"/>
                </a:defRPr>
              </a:lvl1pPr>
            </a:lstStyle>
            <a:p>
              <a:r>
                <a:t>B2</a:t>
              </a:r>
            </a:p>
          </p:txBody>
        </p:sp>
        <p:sp>
          <p:nvSpPr>
            <p:cNvPr id="394" name="Rectangle 5"/>
            <p:cNvSpPr txBox="1"/>
            <p:nvPr/>
          </p:nvSpPr>
          <p:spPr>
            <a:xfrm>
              <a:off x="3829050" y="405333"/>
              <a:ext cx="850900" cy="486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2800" b="1">
                  <a:solidFill>
                    <a:srgbClr val="C4C4C4"/>
                  </a:solidFill>
                  <a:effectLst>
                    <a:outerShdw blurRad="38100" dist="38100" dir="2700000" rotWithShape="0">
                      <a:srgbClr val="000000"/>
                    </a:outerShdw>
                  </a:effectLst>
                  <a:latin typeface="+mj-lt"/>
                  <a:ea typeface="+mj-ea"/>
                  <a:cs typeface="+mj-cs"/>
                  <a:sym typeface="Arial"/>
                </a:defRPr>
              </a:lvl1pPr>
            </a:lstStyle>
            <a:p>
              <a:r>
                <a:t>A2</a:t>
              </a: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http://sedac.ipcc-data.org/ddc/sres/</a:t>
            </a:r>
          </a:p>
        </p:txBody>
      </p:sp>
      <p:sp>
        <p:nvSpPr>
          <p:cNvPr id="398" name="Rectangle 3"/>
          <p:cNvSpPr txBox="1">
            <a:spLocks noGrp="1"/>
          </p:cNvSpPr>
          <p:nvPr>
            <p:ph type="body" idx="1"/>
          </p:nvPr>
        </p:nvSpPr>
        <p:spPr>
          <a:xfrm>
            <a:off x="165100" y="990600"/>
            <a:ext cx="6876931" cy="5486400"/>
          </a:xfrm>
          <a:prstGeom prst="rect">
            <a:avLst/>
          </a:prstGeom>
        </p:spPr>
        <p:txBody>
          <a:bodyPr/>
          <a:lstStyle/>
          <a:p>
            <a:pPr>
              <a:defRPr sz="1800">
                <a:latin typeface="+mj-lt"/>
                <a:ea typeface="+mj-ea"/>
                <a:cs typeface="+mj-cs"/>
                <a:sym typeface="Arial"/>
              </a:defRPr>
            </a:pPr>
            <a:r>
              <a:t>A1 = 	Coordinated </a:t>
            </a:r>
            <a:r>
              <a:rPr b="1"/>
              <a:t>global</a:t>
            </a:r>
            <a:r>
              <a:t> actions </a:t>
            </a:r>
          </a:p>
          <a:p>
            <a:pPr>
              <a:defRPr sz="1800">
                <a:latin typeface="+mj-lt"/>
                <a:ea typeface="+mj-ea"/>
                <a:cs typeface="+mj-cs"/>
                <a:sym typeface="Arial"/>
              </a:defRPr>
            </a:pPr>
            <a:r>
              <a:t>	driven by </a:t>
            </a:r>
            <a:r>
              <a:rPr b="1"/>
              <a:t>economic</a:t>
            </a:r>
            <a:r>
              <a:t> development</a:t>
            </a:r>
          </a:p>
          <a:p>
            <a:pPr>
              <a:defRPr sz="1800">
                <a:latin typeface="+mj-lt"/>
                <a:ea typeface="+mj-ea"/>
                <a:cs typeface="+mj-cs"/>
                <a:sym typeface="Arial"/>
              </a:defRPr>
            </a:pPr>
            <a:endParaRPr/>
          </a:p>
          <a:p>
            <a:pPr>
              <a:defRPr sz="1800">
                <a:latin typeface="+mj-lt"/>
                <a:ea typeface="+mj-ea"/>
                <a:cs typeface="+mj-cs"/>
                <a:sym typeface="Arial"/>
              </a:defRPr>
            </a:pPr>
            <a:r>
              <a:t>A2 = 	Uncoordinated</a:t>
            </a:r>
            <a:r>
              <a:rPr b="1"/>
              <a:t> regional </a:t>
            </a:r>
            <a:r>
              <a:t>actions </a:t>
            </a:r>
          </a:p>
          <a:p>
            <a:pPr>
              <a:defRPr sz="1800">
                <a:latin typeface="+mj-lt"/>
                <a:ea typeface="+mj-ea"/>
                <a:cs typeface="+mj-cs"/>
                <a:sym typeface="Arial"/>
              </a:defRPr>
            </a:pPr>
            <a:r>
              <a:t>	driven by </a:t>
            </a:r>
            <a:r>
              <a:rPr b="1"/>
              <a:t>economic</a:t>
            </a:r>
            <a:r>
              <a:t> development</a:t>
            </a:r>
          </a:p>
          <a:p>
            <a:pPr>
              <a:defRPr sz="1800">
                <a:latin typeface="+mj-lt"/>
                <a:ea typeface="+mj-ea"/>
                <a:cs typeface="+mj-cs"/>
                <a:sym typeface="Arial"/>
              </a:defRPr>
            </a:pPr>
            <a:endParaRPr/>
          </a:p>
          <a:p>
            <a:pPr>
              <a:defRPr sz="900">
                <a:latin typeface="+mj-lt"/>
                <a:ea typeface="+mj-ea"/>
                <a:cs typeface="+mj-cs"/>
                <a:sym typeface="Arial"/>
              </a:defRPr>
            </a:pPr>
            <a:endParaRPr/>
          </a:p>
          <a:p>
            <a:pPr>
              <a:defRPr sz="1800">
                <a:latin typeface="+mj-lt"/>
                <a:ea typeface="+mj-ea"/>
                <a:cs typeface="+mj-cs"/>
                <a:sym typeface="Arial"/>
              </a:defRPr>
            </a:pPr>
            <a:r>
              <a:t>B1 = 	Coordinated </a:t>
            </a:r>
            <a:r>
              <a:rPr b="1"/>
              <a:t>global</a:t>
            </a:r>
            <a:r>
              <a:t> actions </a:t>
            </a:r>
          </a:p>
          <a:p>
            <a:pPr>
              <a:defRPr sz="1800">
                <a:latin typeface="+mj-lt"/>
                <a:ea typeface="+mj-ea"/>
                <a:cs typeface="+mj-cs"/>
                <a:sym typeface="Arial"/>
              </a:defRPr>
            </a:pPr>
            <a:r>
              <a:t>	driven by </a:t>
            </a:r>
            <a:r>
              <a:rPr b="1"/>
              <a:t>environmental</a:t>
            </a:r>
            <a:r>
              <a:t> concerns</a:t>
            </a:r>
          </a:p>
          <a:p>
            <a:pPr>
              <a:defRPr sz="2400">
                <a:latin typeface="+mj-lt"/>
                <a:ea typeface="+mj-ea"/>
                <a:cs typeface="+mj-cs"/>
                <a:sym typeface="Arial"/>
              </a:defRPr>
            </a:pPr>
            <a:endParaRPr/>
          </a:p>
          <a:p>
            <a:pPr>
              <a:defRPr sz="1800">
                <a:latin typeface="+mj-lt"/>
                <a:ea typeface="+mj-ea"/>
                <a:cs typeface="+mj-cs"/>
                <a:sym typeface="Arial"/>
              </a:defRPr>
            </a:pPr>
            <a:r>
              <a:t>B2 = 	Uncoordinated </a:t>
            </a:r>
            <a:r>
              <a:rPr b="1"/>
              <a:t>regional</a:t>
            </a:r>
            <a:r>
              <a:t> actions </a:t>
            </a:r>
          </a:p>
          <a:p>
            <a:pPr>
              <a:defRPr sz="1800">
                <a:latin typeface="+mj-lt"/>
                <a:ea typeface="+mj-ea"/>
                <a:cs typeface="+mj-cs"/>
                <a:sym typeface="Arial"/>
              </a:defRPr>
            </a:pPr>
            <a:r>
              <a:t>	driven by </a:t>
            </a:r>
            <a:r>
              <a:rPr b="1"/>
              <a:t>environmental </a:t>
            </a:r>
            <a:r>
              <a:t>concerns</a:t>
            </a:r>
          </a:p>
        </p:txBody>
      </p:sp>
      <p:sp>
        <p:nvSpPr>
          <p:cNvPr id="399" name="Rectangle 2"/>
          <p:cNvSpPr txBox="1">
            <a:spLocks noGrp="1"/>
          </p:cNvSpPr>
          <p:nvPr>
            <p:ph type="title"/>
          </p:nvPr>
        </p:nvSpPr>
        <p:spPr>
          <a:xfrm>
            <a:off x="304800" y="76200"/>
            <a:ext cx="8534400" cy="533400"/>
          </a:xfrm>
          <a:prstGeom prst="rect">
            <a:avLst/>
          </a:prstGeom>
        </p:spPr>
        <p:txBody>
          <a:bodyPr/>
          <a:lstStyle>
            <a:lvl1pPr>
              <a:defRPr sz="2200"/>
            </a:lvl1pPr>
          </a:lstStyle>
          <a:p>
            <a:r>
              <a:t>Further translating out of IPCC Speak:</a:t>
            </a:r>
          </a:p>
        </p:txBody>
      </p:sp>
      <p:grpSp>
        <p:nvGrpSpPr>
          <p:cNvPr id="413" name="Group 20"/>
          <p:cNvGrpSpPr/>
          <p:nvPr/>
        </p:nvGrpSpPr>
        <p:grpSpPr>
          <a:xfrm>
            <a:off x="4953000" y="1295399"/>
            <a:ext cx="4114801" cy="4191001"/>
            <a:chOff x="0" y="0"/>
            <a:chExt cx="4114800" cy="4190999"/>
          </a:xfrm>
        </p:grpSpPr>
        <p:pic>
          <p:nvPicPr>
            <p:cNvPr id="400" name="Picture 4" descr="Picture 4"/>
            <p:cNvPicPr>
              <a:picLocks noChangeAspect="1"/>
            </p:cNvPicPr>
            <p:nvPr/>
          </p:nvPicPr>
          <p:blipFill>
            <a:blip r:embed="rId2"/>
            <a:stretch>
              <a:fillRect/>
            </a:stretch>
          </p:blipFill>
          <p:spPr>
            <a:xfrm>
              <a:off x="934758" y="898071"/>
              <a:ext cx="2208492" cy="2424589"/>
            </a:xfrm>
            <a:prstGeom prst="rect">
              <a:avLst/>
            </a:prstGeom>
            <a:ln w="12700" cap="flat">
              <a:noFill/>
              <a:miter lim="400000"/>
            </a:ln>
            <a:effectLst/>
          </p:spPr>
        </p:pic>
        <p:sp>
          <p:nvSpPr>
            <p:cNvPr id="401" name="Left Arrow 7"/>
            <p:cNvSpPr/>
            <p:nvPr/>
          </p:nvSpPr>
          <p:spPr>
            <a:xfrm>
              <a:off x="0" y="898071"/>
              <a:ext cx="800101" cy="2454729"/>
            </a:xfrm>
            <a:prstGeom prst="leftArrow">
              <a:avLst>
                <a:gd name="adj1" fmla="val 50000"/>
                <a:gd name="adj2" fmla="val 50000"/>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2" name="Left Arrow 9"/>
            <p:cNvSpPr/>
            <p:nvPr/>
          </p:nvSpPr>
          <p:spPr>
            <a:xfrm rot="5400000">
              <a:off x="1668235" y="-696686"/>
              <a:ext cx="778330" cy="2171701"/>
            </a:xfrm>
            <a:prstGeom prst="leftArrow">
              <a:avLst>
                <a:gd name="adj1" fmla="val 50000"/>
                <a:gd name="adj2" fmla="val 50000"/>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3" name="Left Arrow 10"/>
            <p:cNvSpPr/>
            <p:nvPr/>
          </p:nvSpPr>
          <p:spPr>
            <a:xfrm rot="10800000">
              <a:off x="3314700" y="898071"/>
              <a:ext cx="800100" cy="2454729"/>
            </a:xfrm>
            <a:prstGeom prst="leftArrow">
              <a:avLst>
                <a:gd name="adj1" fmla="val 50000"/>
                <a:gd name="adj2" fmla="val 50000"/>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4" name="Left Arrow 11"/>
            <p:cNvSpPr/>
            <p:nvPr/>
          </p:nvSpPr>
          <p:spPr>
            <a:xfrm rot="16200000">
              <a:off x="1668235" y="2715985"/>
              <a:ext cx="778330" cy="2171701"/>
            </a:xfrm>
            <a:prstGeom prst="leftArrow">
              <a:avLst>
                <a:gd name="adj1" fmla="val 50000"/>
                <a:gd name="adj2" fmla="val 50000"/>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5" name="Rectangle 5"/>
            <p:cNvSpPr txBox="1"/>
            <p:nvPr/>
          </p:nvSpPr>
          <p:spPr>
            <a:xfrm>
              <a:off x="1341119" y="3611421"/>
              <a:ext cx="1428751" cy="2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Environmental</a:t>
              </a:r>
            </a:p>
          </p:txBody>
        </p:sp>
        <p:sp>
          <p:nvSpPr>
            <p:cNvPr id="406" name="Rectangle 5"/>
            <p:cNvSpPr txBox="1"/>
            <p:nvPr/>
          </p:nvSpPr>
          <p:spPr>
            <a:xfrm>
              <a:off x="1371600" y="262491"/>
              <a:ext cx="1428750"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1400" i="1">
                  <a:solidFill>
                    <a:srgbClr val="E5FFFF"/>
                  </a:solidFill>
                  <a:effectLst>
                    <a:outerShdw blurRad="38100" dist="38100" dir="2700000" rotWithShape="0">
                      <a:srgbClr val="000000"/>
                    </a:outerShdw>
                  </a:effectLst>
                  <a:latin typeface="+mj-lt"/>
                  <a:ea typeface="+mj-ea"/>
                  <a:cs typeface="+mj-cs"/>
                  <a:sym typeface="Arial"/>
                </a:defRPr>
              </a:lvl1pPr>
            </a:lstStyle>
            <a:p>
              <a:r>
                <a:t>Economic</a:t>
              </a:r>
            </a:p>
          </p:txBody>
        </p:sp>
        <p:sp>
          <p:nvSpPr>
            <p:cNvPr id="407" name="Rectangle 5"/>
            <p:cNvSpPr txBox="1"/>
            <p:nvPr/>
          </p:nvSpPr>
          <p:spPr>
            <a:xfrm rot="16200000">
              <a:off x="-324638" y="1981023"/>
              <a:ext cx="1496786"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1400" i="1">
                  <a:solidFill>
                    <a:srgbClr val="E5FFFF"/>
                  </a:solidFill>
                  <a:effectLst>
                    <a:outerShdw blurRad="38100" dist="38100" dir="2700000" rotWithShape="0">
                      <a:srgbClr val="000000"/>
                    </a:outerShdw>
                  </a:effectLst>
                  <a:latin typeface="+mj-lt"/>
                  <a:ea typeface="+mj-ea"/>
                  <a:cs typeface="+mj-cs"/>
                  <a:sym typeface="Arial"/>
                </a:defRPr>
              </a:lvl1pPr>
            </a:lstStyle>
            <a:p>
              <a:r>
                <a:t>Global</a:t>
              </a:r>
            </a:p>
          </p:txBody>
        </p:sp>
        <p:sp>
          <p:nvSpPr>
            <p:cNvPr id="408" name="Rectangle 5"/>
            <p:cNvSpPr txBox="1"/>
            <p:nvPr/>
          </p:nvSpPr>
          <p:spPr>
            <a:xfrm rot="5400000">
              <a:off x="2927412" y="1981024"/>
              <a:ext cx="149678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1400" i="1">
                  <a:solidFill>
                    <a:srgbClr val="E5FFFF"/>
                  </a:solidFill>
                  <a:effectLst>
                    <a:outerShdw blurRad="38100" dist="38100" dir="2700000" rotWithShape="0">
                      <a:srgbClr val="000000"/>
                    </a:outerShdw>
                  </a:effectLst>
                  <a:latin typeface="+mj-lt"/>
                  <a:ea typeface="+mj-ea"/>
                  <a:cs typeface="+mj-cs"/>
                  <a:sym typeface="Arial"/>
                </a:defRPr>
              </a:lvl1pPr>
            </a:lstStyle>
            <a:p>
              <a:r>
                <a:t>Regional</a:t>
              </a:r>
            </a:p>
          </p:txBody>
        </p:sp>
        <p:sp>
          <p:nvSpPr>
            <p:cNvPr id="409" name="Rectangle 5"/>
            <p:cNvSpPr txBox="1"/>
            <p:nvPr/>
          </p:nvSpPr>
          <p:spPr>
            <a:xfrm>
              <a:off x="228600" y="292122"/>
              <a:ext cx="685801"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2800" b="1">
                  <a:solidFill>
                    <a:srgbClr val="FF6600"/>
                  </a:solidFill>
                  <a:effectLst>
                    <a:outerShdw blurRad="38100" dist="38100" dir="2700000" rotWithShape="0">
                      <a:srgbClr val="000000"/>
                    </a:outerShdw>
                  </a:effectLst>
                  <a:latin typeface="+mj-lt"/>
                  <a:ea typeface="+mj-ea"/>
                  <a:cs typeface="+mj-cs"/>
                  <a:sym typeface="Arial"/>
                </a:defRPr>
              </a:lvl1pPr>
            </a:lstStyle>
            <a:p>
              <a:r>
                <a:t>A1</a:t>
              </a:r>
            </a:p>
          </p:txBody>
        </p:sp>
        <p:sp>
          <p:nvSpPr>
            <p:cNvPr id="410" name="Rectangle 5"/>
            <p:cNvSpPr txBox="1"/>
            <p:nvPr/>
          </p:nvSpPr>
          <p:spPr>
            <a:xfrm>
              <a:off x="285750" y="3309641"/>
              <a:ext cx="685801" cy="486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2800" b="1">
                  <a:solidFill>
                    <a:srgbClr val="2ED724"/>
                  </a:solidFill>
                  <a:effectLst>
                    <a:outerShdw blurRad="38100" dist="38100" dir="2700000" rotWithShape="0">
                      <a:srgbClr val="000000"/>
                    </a:outerShdw>
                  </a:effectLst>
                  <a:latin typeface="+mj-lt"/>
                  <a:ea typeface="+mj-ea"/>
                  <a:cs typeface="+mj-cs"/>
                  <a:sym typeface="Arial"/>
                </a:defRPr>
              </a:lvl1pPr>
            </a:lstStyle>
            <a:p>
              <a:r>
                <a:t>B1</a:t>
              </a:r>
            </a:p>
          </p:txBody>
        </p:sp>
        <p:sp>
          <p:nvSpPr>
            <p:cNvPr id="411" name="Rectangle 5"/>
            <p:cNvSpPr txBox="1"/>
            <p:nvPr/>
          </p:nvSpPr>
          <p:spPr>
            <a:xfrm>
              <a:off x="3086100" y="3321616"/>
              <a:ext cx="685800"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2800" b="1">
                  <a:solidFill>
                    <a:srgbClr val="0A85FF"/>
                  </a:solidFill>
                  <a:effectLst>
                    <a:outerShdw blurRad="38100" dist="38100" dir="2700000" rotWithShape="0">
                      <a:srgbClr val="000000"/>
                    </a:outerShdw>
                  </a:effectLst>
                  <a:latin typeface="+mj-lt"/>
                  <a:ea typeface="+mj-ea"/>
                  <a:cs typeface="+mj-cs"/>
                  <a:sym typeface="Arial"/>
                </a:defRPr>
              </a:lvl1pPr>
            </a:lstStyle>
            <a:p>
              <a:r>
                <a:t>B2</a:t>
              </a:r>
            </a:p>
          </p:txBody>
        </p:sp>
        <p:sp>
          <p:nvSpPr>
            <p:cNvPr id="412" name="Rectangle 5"/>
            <p:cNvSpPr txBox="1"/>
            <p:nvPr/>
          </p:nvSpPr>
          <p:spPr>
            <a:xfrm>
              <a:off x="3086100" y="292122"/>
              <a:ext cx="685800"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2800" b="1">
                  <a:solidFill>
                    <a:srgbClr val="C4C4C4"/>
                  </a:solidFill>
                  <a:effectLst>
                    <a:outerShdw blurRad="38100" dist="38100" dir="2700000" rotWithShape="0">
                      <a:srgbClr val="000000"/>
                    </a:outerShdw>
                  </a:effectLst>
                  <a:latin typeface="+mj-lt"/>
                  <a:ea typeface="+mj-ea"/>
                  <a:cs typeface="+mj-cs"/>
                  <a:sym typeface="Arial"/>
                </a:defRPr>
              </a:lvl1pPr>
            </a:lstStyle>
            <a:p>
              <a:r>
                <a:t>A2</a:t>
              </a: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http://en.wikipedia.org/wiki/Special_Report_on_Emissions_Scenarios</a:t>
            </a:r>
          </a:p>
        </p:txBody>
      </p:sp>
      <p:sp>
        <p:nvSpPr>
          <p:cNvPr id="416" name="Rectangle 2"/>
          <p:cNvSpPr txBox="1">
            <a:spLocks noGrp="1"/>
          </p:cNvSpPr>
          <p:nvPr>
            <p:ph type="title"/>
          </p:nvPr>
        </p:nvSpPr>
        <p:spPr>
          <a:xfrm>
            <a:off x="304800" y="76200"/>
            <a:ext cx="8534400" cy="457200"/>
          </a:xfrm>
          <a:prstGeom prst="rect">
            <a:avLst/>
          </a:prstGeom>
        </p:spPr>
        <p:txBody>
          <a:bodyPr/>
          <a:lstStyle>
            <a:lvl1pPr>
              <a:defRPr sz="2400"/>
            </a:lvl1pPr>
          </a:lstStyle>
          <a:p>
            <a:r>
              <a:t>Or if you want the details:</a:t>
            </a:r>
          </a:p>
        </p:txBody>
      </p:sp>
      <p:sp>
        <p:nvSpPr>
          <p:cNvPr id="417" name="Rectangle 3"/>
          <p:cNvSpPr txBox="1">
            <a:spLocks noGrp="1"/>
          </p:cNvSpPr>
          <p:nvPr>
            <p:ph type="body" idx="1"/>
          </p:nvPr>
        </p:nvSpPr>
        <p:spPr>
          <a:xfrm>
            <a:off x="228600" y="685800"/>
            <a:ext cx="8915400" cy="5619021"/>
          </a:xfrm>
          <a:prstGeom prst="rect">
            <a:avLst/>
          </a:prstGeom>
        </p:spPr>
        <p:txBody>
          <a:bodyPr/>
          <a:lstStyle/>
          <a:p>
            <a:pPr defTabSz="896111">
              <a:spcBef>
                <a:spcPts val="200"/>
              </a:spcBef>
              <a:defRPr sz="1176" b="1">
                <a:effectLst>
                  <a:outerShdw blurRad="37338" dist="37338" dir="2700000" rotWithShape="0">
                    <a:srgbClr val="000000"/>
                  </a:outerShdw>
                </a:effectLst>
                <a:latin typeface="+mj-lt"/>
                <a:ea typeface="+mj-ea"/>
                <a:cs typeface="+mj-cs"/>
                <a:sym typeface="Arial"/>
              </a:defRPr>
            </a:pPr>
            <a:r>
              <a:t>A1:  </a:t>
            </a:r>
            <a:r>
              <a:rPr b="0"/>
              <a:t>The A1 scenarios are of a more integrated world. The A1 family of scenarios is characterized by:</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Rapid economic growth.</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A global population that reaches 9 billion in 2050 and then gradually declines.</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The quick spread of new and efficient technologies.</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A convergent world - income and way of life converge between regions. Extensive social and cultural interactions worldwide.</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There are subsets to the A1 family based on their technological emphasis:</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A1FI - An emphasis on fossil-fuels (Fossil Intensive).</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A1B - A balanced emphasis on all energy sources.</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A1T - Emphasis on non-fossil energy sources.</a:t>
            </a:r>
          </a:p>
          <a:p>
            <a:pPr defTabSz="896111">
              <a:defRPr sz="1176">
                <a:effectLst>
                  <a:outerShdw blurRad="37338" dist="37338" dir="2700000" rotWithShape="0">
                    <a:srgbClr val="000000"/>
                  </a:outerShdw>
                </a:effectLst>
                <a:latin typeface="+mj-lt"/>
                <a:ea typeface="+mj-ea"/>
                <a:cs typeface="+mj-cs"/>
                <a:sym typeface="Arial"/>
              </a:defRPr>
            </a:pPr>
            <a:endParaRPr/>
          </a:p>
          <a:p>
            <a:pPr defTabSz="896111">
              <a:spcBef>
                <a:spcPts val="200"/>
              </a:spcBef>
              <a:defRPr sz="1176" b="1">
                <a:effectLst>
                  <a:outerShdw blurRad="37338" dist="37338" dir="2700000" rotWithShape="0">
                    <a:srgbClr val="000000"/>
                  </a:outerShdw>
                </a:effectLst>
                <a:latin typeface="+mj-lt"/>
                <a:ea typeface="+mj-ea"/>
                <a:cs typeface="+mj-cs"/>
                <a:sym typeface="Arial"/>
              </a:defRPr>
            </a:pPr>
            <a:r>
              <a:t>A2:  </a:t>
            </a:r>
            <a:r>
              <a:rPr b="0"/>
              <a:t>The A2 scenarios are of a more divided world. The A2 family of scenarios is characterized by:</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A world of independently operating, self-reliant nations.</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Continuously increasing population.</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Regionally oriented economic development.</a:t>
            </a:r>
          </a:p>
          <a:p>
            <a:pPr defTabSz="896111">
              <a:defRPr sz="1176">
                <a:effectLst>
                  <a:outerShdw blurRad="37338" dist="37338" dir="2700000" rotWithShape="0">
                    <a:srgbClr val="000000"/>
                  </a:outerShdw>
                </a:effectLst>
                <a:latin typeface="+mj-lt"/>
                <a:ea typeface="+mj-ea"/>
                <a:cs typeface="+mj-cs"/>
                <a:sym typeface="Arial"/>
              </a:defRPr>
            </a:pPr>
            <a:endParaRPr/>
          </a:p>
          <a:p>
            <a:pPr defTabSz="896111">
              <a:spcBef>
                <a:spcPts val="200"/>
              </a:spcBef>
              <a:defRPr sz="1176" b="1">
                <a:effectLst>
                  <a:outerShdw blurRad="37338" dist="37338" dir="2700000" rotWithShape="0">
                    <a:srgbClr val="000000"/>
                  </a:outerShdw>
                </a:effectLst>
                <a:latin typeface="+mj-lt"/>
                <a:ea typeface="+mj-ea"/>
                <a:cs typeface="+mj-cs"/>
                <a:sym typeface="Arial"/>
              </a:defRPr>
            </a:pPr>
            <a:r>
              <a:t>B1:  </a:t>
            </a:r>
            <a:r>
              <a:rPr b="0"/>
              <a:t>The B1 scenarios are of a world more integrated, and more ecologically friendly. The B1 scenarios are characterized by:</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Rapid economic growth as in A1, but with rapid changes towards a service and information economy.</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Population rising to 9 billion in 2050 and then declining as in A1.</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Reductions in material intensity and the introduction of clean and resource efficient technologies.</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An emphasis on global solutions to economic, social and environmental stability.</a:t>
            </a:r>
          </a:p>
          <a:p>
            <a:pPr defTabSz="896111">
              <a:defRPr sz="1176">
                <a:effectLst>
                  <a:outerShdw blurRad="37338" dist="37338" dir="2700000" rotWithShape="0">
                    <a:srgbClr val="000000"/>
                  </a:outerShdw>
                </a:effectLst>
                <a:latin typeface="+mj-lt"/>
                <a:ea typeface="+mj-ea"/>
                <a:cs typeface="+mj-cs"/>
                <a:sym typeface="Arial"/>
              </a:defRPr>
            </a:pPr>
            <a:endParaRPr/>
          </a:p>
          <a:p>
            <a:pPr defTabSz="896111">
              <a:spcBef>
                <a:spcPts val="200"/>
              </a:spcBef>
              <a:defRPr sz="1176" b="1">
                <a:effectLst>
                  <a:outerShdw blurRad="37338" dist="37338" dir="2700000" rotWithShape="0">
                    <a:srgbClr val="000000"/>
                  </a:outerShdw>
                </a:effectLst>
                <a:latin typeface="+mj-lt"/>
                <a:ea typeface="+mj-ea"/>
                <a:cs typeface="+mj-cs"/>
                <a:sym typeface="Arial"/>
              </a:defRPr>
            </a:pPr>
            <a:r>
              <a:t>B2:  </a:t>
            </a:r>
            <a:r>
              <a:rPr b="0"/>
              <a:t>The B2 scenarios are of a world more divided, but more ecologically friendly. The B2 scenarios are characterized by:</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Continuously increasing population, but at a slower rate than in A2.</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Emphasis on local rather than global solutions to economic, social and environmental stability.</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Intermediate levels of economic development.</a:t>
            </a:r>
          </a:p>
          <a:p>
            <a:pPr defTabSz="896111">
              <a:spcBef>
                <a:spcPts val="200"/>
              </a:spcBef>
              <a:defRPr sz="1176">
                <a:effectLst>
                  <a:outerShdw blurRad="37338" dist="37338" dir="2700000" rotWithShape="0">
                    <a:srgbClr val="000000"/>
                  </a:outerShdw>
                </a:effectLst>
                <a:latin typeface="+mj-lt"/>
                <a:ea typeface="+mj-ea"/>
                <a:cs typeface="+mj-cs"/>
                <a:sym typeface="Arial"/>
              </a:defRPr>
            </a:pPr>
            <a:r>
              <a:t>Less rapid and more fragmented technological change than in A1 and B1.</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IPCC Fourth Assessment Report – Working Group 1 – 2007 (p .69):</a:t>
            </a:r>
          </a:p>
        </p:txBody>
      </p:sp>
      <p:pic>
        <p:nvPicPr>
          <p:cNvPr id="420" name="Picture 6" descr="Picture 6"/>
          <p:cNvPicPr>
            <a:picLocks noChangeAspect="1"/>
          </p:cNvPicPr>
          <p:nvPr/>
        </p:nvPicPr>
        <p:blipFill>
          <a:blip r:embed="rId2"/>
          <a:stretch>
            <a:fillRect/>
          </a:stretch>
        </p:blipFill>
        <p:spPr>
          <a:xfrm>
            <a:off x="533400" y="838200"/>
            <a:ext cx="7772400" cy="5436314"/>
          </a:xfrm>
          <a:prstGeom prst="rect">
            <a:avLst/>
          </a:prstGeom>
          <a:ln w="12700">
            <a:miter lim="400000"/>
          </a:ln>
        </p:spPr>
      </p:pic>
      <p:sp>
        <p:nvSpPr>
          <p:cNvPr id="421" name="Rectangle 2"/>
          <p:cNvSpPr txBox="1">
            <a:spLocks noGrp="1"/>
          </p:cNvSpPr>
          <p:nvPr>
            <p:ph type="title"/>
          </p:nvPr>
        </p:nvSpPr>
        <p:spPr>
          <a:xfrm>
            <a:off x="304800" y="76200"/>
            <a:ext cx="8534400" cy="609600"/>
          </a:xfrm>
          <a:prstGeom prst="rect">
            <a:avLst/>
          </a:prstGeom>
        </p:spPr>
        <p:txBody>
          <a:bodyPr/>
          <a:lstStyle>
            <a:lvl1pPr>
              <a:defRPr sz="2200"/>
            </a:lvl1pPr>
          </a:lstStyle>
          <a:p>
            <a:r>
              <a:t>Which then yield these alternate predicted trends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Rectangle 5"/>
          <p:cNvSpPr txBox="1"/>
          <p:nvPr/>
        </p:nvSpPr>
        <p:spPr>
          <a:xfrm>
            <a:off x="4800600" y="5695220"/>
            <a:ext cx="4343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I</a:t>
            </a:r>
            <a:r>
              <a:rPr sz="1000"/>
              <a:t>PCC Fourth Assessment Report – Working Group 1 – 2007 (p. 69):</a:t>
            </a:r>
          </a:p>
        </p:txBody>
      </p:sp>
      <p:sp>
        <p:nvSpPr>
          <p:cNvPr id="424" name="Rectangle 3"/>
          <p:cNvSpPr txBox="1">
            <a:spLocks noGrp="1"/>
          </p:cNvSpPr>
          <p:nvPr>
            <p:ph type="body" idx="1"/>
          </p:nvPr>
        </p:nvSpPr>
        <p:spPr>
          <a:xfrm>
            <a:off x="152400" y="762000"/>
            <a:ext cx="8839200" cy="6175852"/>
          </a:xfrm>
          <a:prstGeom prst="rect">
            <a:avLst/>
          </a:prstGeom>
        </p:spPr>
        <p:txBody>
          <a:bodyPr/>
          <a:lstStyle/>
          <a:p>
            <a:pPr>
              <a:defRPr>
                <a:latin typeface="+mj-lt"/>
                <a:ea typeface="+mj-ea"/>
                <a:cs typeface="+mj-cs"/>
                <a:sym typeface="Arial"/>
              </a:defRPr>
            </a:pPr>
            <a:r>
              <a:t>“Commitment” = If we </a:t>
            </a:r>
            <a:r>
              <a:rPr b="1"/>
              <a:t>now</a:t>
            </a:r>
            <a:r>
              <a:t> halt any </a:t>
            </a:r>
            <a:r>
              <a:rPr b="1"/>
              <a:t>further</a:t>
            </a:r>
            <a:r>
              <a:t> change in atmosphere</a:t>
            </a:r>
          </a:p>
          <a:p>
            <a:pPr>
              <a:defRPr sz="800">
                <a:latin typeface="+mj-lt"/>
                <a:ea typeface="+mj-ea"/>
                <a:cs typeface="+mj-cs"/>
                <a:sym typeface="Arial"/>
              </a:defRPr>
            </a:pPr>
            <a:endParaRPr/>
          </a:p>
          <a:p>
            <a:pPr>
              <a:defRPr>
                <a:latin typeface="+mj-lt"/>
                <a:ea typeface="+mj-ea"/>
                <a:cs typeface="+mj-cs"/>
                <a:sym typeface="Arial"/>
              </a:defRPr>
            </a:pPr>
            <a:r>
              <a:t>	</a:t>
            </a:r>
            <a:r>
              <a:rPr sz="1800"/>
              <a:t>That is, we have already </a:t>
            </a:r>
            <a:r>
              <a:rPr sz="1800" b="1"/>
              <a:t>committed</a:t>
            </a:r>
            <a:r>
              <a:rPr sz="1800"/>
              <a:t> (made) atmospheric changes</a:t>
            </a:r>
          </a:p>
          <a:p>
            <a:pPr>
              <a:defRPr sz="700">
                <a:latin typeface="+mj-lt"/>
                <a:ea typeface="+mj-ea"/>
                <a:cs typeface="+mj-cs"/>
                <a:sym typeface="Arial"/>
              </a:defRPr>
            </a:pPr>
            <a:endParaRPr sz="1800"/>
          </a:p>
          <a:p>
            <a:pPr>
              <a:defRPr sz="1800">
                <a:latin typeface="+mj-lt"/>
                <a:ea typeface="+mj-ea"/>
                <a:cs typeface="+mj-cs"/>
                <a:sym typeface="Arial"/>
              </a:defRPr>
            </a:pPr>
            <a:r>
              <a:t>	What will those alone (via a sort of momentum) now inevitably produce?</a:t>
            </a:r>
          </a:p>
          <a:p>
            <a:pPr>
              <a:defRPr sz="700">
                <a:latin typeface="+mj-lt"/>
                <a:ea typeface="+mj-ea"/>
                <a:cs typeface="+mj-cs"/>
                <a:sym typeface="Arial"/>
              </a:defRPr>
            </a:pPr>
            <a:endParaRPr/>
          </a:p>
          <a:p>
            <a:pPr>
              <a:defRPr sz="1800">
                <a:latin typeface="+mj-lt"/>
                <a:ea typeface="+mj-ea"/>
                <a:cs typeface="+mj-cs"/>
                <a:sym typeface="Arial"/>
              </a:defRPr>
            </a:pPr>
            <a:r>
              <a:t>		Apparent answer:  Stabilization of temperature</a:t>
            </a:r>
          </a:p>
          <a:p>
            <a:pPr>
              <a:defRPr>
                <a:latin typeface="+mj-lt"/>
                <a:ea typeface="+mj-ea"/>
                <a:cs typeface="+mj-cs"/>
                <a:sym typeface="Arial"/>
              </a:defRPr>
            </a:pPr>
            <a:endParaRPr/>
          </a:p>
          <a:p>
            <a:pPr>
              <a:defRPr>
                <a:latin typeface="+mj-lt"/>
                <a:ea typeface="+mj-ea"/>
                <a:cs typeface="+mj-cs"/>
                <a:sym typeface="Arial"/>
              </a:defRPr>
            </a:pPr>
            <a:r>
              <a:t>Different economic/globalization scenarios?</a:t>
            </a:r>
          </a:p>
          <a:p>
            <a:pPr>
              <a:defRPr sz="1000">
                <a:latin typeface="+mj-lt"/>
                <a:ea typeface="+mj-ea"/>
                <a:cs typeface="+mj-cs"/>
                <a:sym typeface="Arial"/>
              </a:defRPr>
            </a:pPr>
            <a:endParaRPr/>
          </a:p>
          <a:p>
            <a:pPr>
              <a:defRPr sz="1800">
                <a:latin typeface="+mj-lt"/>
                <a:ea typeface="+mj-ea"/>
                <a:cs typeface="+mj-cs"/>
                <a:sym typeface="Arial"/>
              </a:defRPr>
            </a:pPr>
            <a:r>
              <a:t>	- Worst case extremes are very similar</a:t>
            </a:r>
          </a:p>
          <a:p>
            <a:pPr>
              <a:defRPr sz="1000">
                <a:latin typeface="+mj-lt"/>
                <a:ea typeface="+mj-ea"/>
                <a:cs typeface="+mj-cs"/>
                <a:sym typeface="Arial"/>
              </a:defRPr>
            </a:pPr>
            <a:endParaRPr/>
          </a:p>
          <a:p>
            <a:pPr>
              <a:defRPr sz="1800">
                <a:latin typeface="+mj-lt"/>
                <a:ea typeface="+mj-ea"/>
                <a:cs typeface="+mj-cs"/>
                <a:sym typeface="Arial"/>
              </a:defRPr>
            </a:pPr>
            <a:r>
              <a:t>	- Best cases diverge</a:t>
            </a:r>
          </a:p>
          <a:p>
            <a:pPr>
              <a:defRPr sz="1100">
                <a:latin typeface="+mj-lt"/>
                <a:ea typeface="+mj-ea"/>
                <a:cs typeface="+mj-cs"/>
                <a:sym typeface="Arial"/>
              </a:defRPr>
            </a:pPr>
            <a:endParaRPr/>
          </a:p>
          <a:p>
            <a:pPr>
              <a:defRPr sz="1800">
                <a:latin typeface="+mj-lt"/>
                <a:ea typeface="+mj-ea"/>
                <a:cs typeface="+mj-cs"/>
                <a:sym typeface="Arial"/>
              </a:defRPr>
            </a:pPr>
            <a:r>
              <a:t>Best results are (naturally) for B and A/B drivers</a:t>
            </a:r>
          </a:p>
          <a:p>
            <a:pPr>
              <a:defRPr sz="800">
                <a:latin typeface="+mj-lt"/>
                <a:ea typeface="+mj-ea"/>
                <a:cs typeface="+mj-cs"/>
                <a:sym typeface="Arial"/>
              </a:defRPr>
            </a:pPr>
            <a:endParaRPr/>
          </a:p>
          <a:p>
            <a:pPr>
              <a:spcBef>
                <a:spcPts val="300"/>
              </a:spcBef>
              <a:defRPr sz="1600">
                <a:latin typeface="+mj-lt"/>
                <a:ea typeface="+mj-ea"/>
                <a:cs typeface="+mj-cs"/>
                <a:sym typeface="Arial"/>
              </a:defRPr>
            </a:pPr>
            <a:r>
              <a:t>	(Environment or Environment &amp; Economics)</a:t>
            </a:r>
          </a:p>
          <a:p>
            <a:pPr>
              <a:defRPr sz="1600">
                <a:latin typeface="+mj-lt"/>
                <a:ea typeface="+mj-ea"/>
                <a:cs typeface="+mj-cs"/>
                <a:sym typeface="Arial"/>
              </a:defRPr>
            </a:pPr>
            <a:endParaRPr/>
          </a:p>
          <a:p>
            <a:pPr>
              <a:defRPr sz="1800">
                <a:latin typeface="+mj-lt"/>
                <a:ea typeface="+mj-ea"/>
                <a:cs typeface="+mj-cs"/>
                <a:sym typeface="Arial"/>
              </a:defRPr>
            </a:pPr>
            <a:r>
              <a:t>ONLY BEST B1 case =&gt; ~ Stabilization</a:t>
            </a:r>
          </a:p>
          <a:p>
            <a:pPr>
              <a:defRPr sz="1000">
                <a:latin typeface="+mj-lt"/>
                <a:ea typeface="+mj-ea"/>
                <a:cs typeface="+mj-cs"/>
                <a:sym typeface="Arial"/>
              </a:defRPr>
            </a:pPr>
            <a:endParaRPr/>
          </a:p>
          <a:p>
            <a:pPr>
              <a:spcBef>
                <a:spcPts val="300"/>
              </a:spcBef>
              <a:defRPr sz="1600">
                <a:latin typeface="+mj-lt"/>
                <a:ea typeface="+mj-ea"/>
                <a:cs typeface="+mj-cs"/>
                <a:sym typeface="Arial"/>
              </a:defRPr>
            </a:pPr>
            <a:r>
              <a:t>	(i.e. STRONG coordinated global action focusing on environment impact)</a:t>
            </a:r>
          </a:p>
          <a:p>
            <a:pPr>
              <a:defRPr>
                <a:latin typeface="+mj-lt"/>
                <a:ea typeface="+mj-ea"/>
                <a:cs typeface="+mj-cs"/>
                <a:sym typeface="Arial"/>
              </a:defRPr>
            </a:pPr>
            <a:r>
              <a:t>	</a:t>
            </a:r>
          </a:p>
        </p:txBody>
      </p:sp>
      <p:pic>
        <p:nvPicPr>
          <p:cNvPr id="425" name="Picture 6" descr="Picture 6"/>
          <p:cNvPicPr>
            <a:picLocks noChangeAspect="1"/>
          </p:cNvPicPr>
          <p:nvPr/>
        </p:nvPicPr>
        <p:blipFill>
          <a:blip r:embed="rId2"/>
          <a:stretch>
            <a:fillRect/>
          </a:stretch>
        </p:blipFill>
        <p:spPr>
          <a:xfrm>
            <a:off x="5334611" y="2971800"/>
            <a:ext cx="3809389" cy="2664432"/>
          </a:xfrm>
          <a:prstGeom prst="rect">
            <a:avLst/>
          </a:prstGeom>
          <a:ln w="12700">
            <a:miter lim="400000"/>
          </a:ln>
        </p:spPr>
      </p:pic>
      <p:sp>
        <p:nvSpPr>
          <p:cNvPr id="426" name="Rectangle 2"/>
          <p:cNvSpPr txBox="1">
            <a:spLocks noGrp="1"/>
          </p:cNvSpPr>
          <p:nvPr>
            <p:ph type="title"/>
          </p:nvPr>
        </p:nvSpPr>
        <p:spPr>
          <a:xfrm>
            <a:off x="304800" y="76200"/>
            <a:ext cx="8534400" cy="533400"/>
          </a:xfrm>
          <a:prstGeom prst="rect">
            <a:avLst/>
          </a:prstGeom>
        </p:spPr>
        <p:txBody>
          <a:bodyPr/>
          <a:lstStyle>
            <a:lvl1pPr>
              <a:defRPr sz="2400"/>
            </a:lvl1pPr>
          </a:lstStyle>
          <a:p>
            <a:r>
              <a:t>Some explanations and observations: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429" name="Rectangle 2"/>
          <p:cNvSpPr txBox="1">
            <a:spLocks noGrp="1"/>
          </p:cNvSpPr>
          <p:nvPr>
            <p:ph type="title"/>
          </p:nvPr>
        </p:nvSpPr>
        <p:spPr>
          <a:xfrm>
            <a:off x="304800" y="228600"/>
            <a:ext cx="8534400" cy="381000"/>
          </a:xfrm>
          <a:prstGeom prst="rect">
            <a:avLst/>
          </a:prstGeom>
        </p:spPr>
        <p:txBody>
          <a:bodyPr/>
          <a:lstStyle>
            <a:lvl1pPr defTabSz="804672">
              <a:defRPr sz="2112">
                <a:effectLst>
                  <a:outerShdw blurRad="33528" dist="33528" dir="2700000" rotWithShape="0">
                    <a:srgbClr val="000000"/>
                  </a:outerShdw>
                </a:effectLst>
              </a:defRPr>
            </a:lvl1pPr>
          </a:lstStyle>
          <a:p>
            <a:r>
              <a:t>Bottom lines?</a:t>
            </a:r>
          </a:p>
        </p:txBody>
      </p:sp>
      <p:sp>
        <p:nvSpPr>
          <p:cNvPr id="430" name="Rectangle 3"/>
          <p:cNvSpPr txBox="1">
            <a:spLocks noGrp="1"/>
          </p:cNvSpPr>
          <p:nvPr>
            <p:ph type="body" idx="1"/>
          </p:nvPr>
        </p:nvSpPr>
        <p:spPr>
          <a:xfrm>
            <a:off x="228600" y="1143000"/>
            <a:ext cx="8534400" cy="5334000"/>
          </a:xfrm>
          <a:prstGeom prst="rect">
            <a:avLst/>
          </a:prstGeom>
        </p:spPr>
        <p:txBody>
          <a:bodyPr/>
          <a:lstStyle/>
          <a:p>
            <a:pPr>
              <a:defRPr>
                <a:latin typeface="+mj-lt"/>
                <a:ea typeface="+mj-ea"/>
                <a:cs typeface="+mj-cs"/>
                <a:sym typeface="Arial"/>
              </a:defRPr>
            </a:pPr>
            <a:r>
              <a:t>True, classic, scientific test of a theory is its ability to predict the unknown</a:t>
            </a:r>
          </a:p>
          <a:p>
            <a:pPr>
              <a:defRPr sz="1000">
                <a:latin typeface="+mj-lt"/>
                <a:ea typeface="+mj-ea"/>
                <a:cs typeface="+mj-cs"/>
                <a:sym typeface="Arial"/>
              </a:defRPr>
            </a:pPr>
            <a:endParaRPr/>
          </a:p>
          <a:p>
            <a:pPr>
              <a:defRPr>
                <a:latin typeface="+mj-lt"/>
                <a:ea typeface="+mj-ea"/>
                <a:cs typeface="+mj-cs"/>
                <a:sym typeface="Arial"/>
              </a:defRPr>
            </a:pPr>
            <a:r>
              <a:t>	In this context, that means the future</a:t>
            </a:r>
          </a:p>
          <a:p>
            <a:pPr>
              <a:defRPr sz="3600">
                <a:latin typeface="+mj-lt"/>
                <a:ea typeface="+mj-ea"/>
                <a:cs typeface="+mj-cs"/>
                <a:sym typeface="Arial"/>
              </a:defRPr>
            </a:pPr>
            <a:endParaRPr/>
          </a:p>
          <a:p>
            <a:pPr>
              <a:defRPr>
                <a:latin typeface="+mj-lt"/>
                <a:ea typeface="+mj-ea"/>
                <a:cs typeface="+mj-cs"/>
                <a:sym typeface="Arial"/>
              </a:defRPr>
            </a:pPr>
            <a:r>
              <a:t>So wearing </a:t>
            </a:r>
            <a:r>
              <a:rPr b="1"/>
              <a:t>only</a:t>
            </a:r>
            <a:r>
              <a:t> the scientist's hat, we'd just wait to see what happens</a:t>
            </a:r>
          </a:p>
          <a:p>
            <a:pPr>
              <a:defRPr sz="3600">
                <a:latin typeface="+mj-lt"/>
                <a:ea typeface="+mj-ea"/>
                <a:cs typeface="+mj-cs"/>
                <a:sym typeface="Arial"/>
              </a:defRPr>
            </a:pPr>
            <a:endParaRPr/>
          </a:p>
          <a:p>
            <a:pPr>
              <a:defRPr>
                <a:latin typeface="+mj-lt"/>
                <a:ea typeface="+mj-ea"/>
                <a:cs typeface="+mj-cs"/>
                <a:sym typeface="Arial"/>
              </a:defRPr>
            </a:pPr>
            <a:r>
              <a:t>But we are also guinea pigs IN this experiment</a:t>
            </a:r>
          </a:p>
          <a:p>
            <a:pPr>
              <a:defRPr sz="1100">
                <a:latin typeface="+mj-lt"/>
                <a:ea typeface="+mj-ea"/>
                <a:cs typeface="+mj-cs"/>
                <a:sym typeface="Arial"/>
              </a:defRPr>
            </a:pPr>
            <a:endParaRPr/>
          </a:p>
          <a:p>
            <a:pPr>
              <a:defRPr>
                <a:latin typeface="+mj-lt"/>
                <a:ea typeface="+mj-ea"/>
                <a:cs typeface="+mj-cs"/>
                <a:sym typeface="Arial"/>
              </a:defRPr>
            </a:pPr>
            <a:r>
              <a:t>	With our survival (or at least our civilization's survival) at stake</a:t>
            </a:r>
          </a:p>
          <a:p>
            <a:pPr>
              <a:defRPr>
                <a:latin typeface="+mj-lt"/>
                <a:ea typeface="+mj-ea"/>
                <a:cs typeface="+mj-cs"/>
                <a:sym typeface="Arial"/>
              </a:defRPr>
            </a:pPr>
            <a:endParaRPr/>
          </a:p>
          <a:p>
            <a:pPr>
              <a:defRPr>
                <a:latin typeface="+mj-lt"/>
                <a:ea typeface="+mj-ea"/>
                <a:cs typeface="+mj-cs"/>
                <a:sym typeface="Arial"/>
              </a:defRPr>
            </a:pPr>
            <a:endParaRPr/>
          </a:p>
          <a:p>
            <a:pPr algn="ctr">
              <a:defRPr>
                <a:solidFill>
                  <a:srgbClr val="FFCC00"/>
                </a:solidFill>
                <a:latin typeface="+mj-lt"/>
                <a:ea typeface="+mj-ea"/>
                <a:cs typeface="+mj-cs"/>
                <a:sym typeface="Arial"/>
              </a:defRPr>
            </a:pPr>
            <a:r>
              <a:t>So how might we come to a quicker judgment?  </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Rectangle 2"/>
          <p:cNvSpPr txBox="1">
            <a:spLocks noGrp="1"/>
          </p:cNvSpPr>
          <p:nvPr>
            <p:ph type="title"/>
          </p:nvPr>
        </p:nvSpPr>
        <p:spPr>
          <a:xfrm>
            <a:off x="304800" y="152400"/>
            <a:ext cx="8534400" cy="381000"/>
          </a:xfrm>
          <a:prstGeom prst="rect">
            <a:avLst/>
          </a:prstGeom>
        </p:spPr>
        <p:txBody>
          <a:bodyPr/>
          <a:lstStyle>
            <a:lvl1pPr defTabSz="804672">
              <a:defRPr sz="2112">
                <a:effectLst>
                  <a:outerShdw blurRad="33528" dist="33528" dir="2700000" rotWithShape="0">
                    <a:srgbClr val="000000"/>
                  </a:outerShdw>
                </a:effectLst>
              </a:defRPr>
            </a:lvl1pPr>
          </a:lstStyle>
          <a:p>
            <a:r>
              <a:t>As a scientist I'd ask:</a:t>
            </a:r>
          </a:p>
        </p:txBody>
      </p:sp>
      <p:sp>
        <p:nvSpPr>
          <p:cNvPr id="433" name="Rectangle 3"/>
          <p:cNvSpPr txBox="1">
            <a:spLocks noGrp="1"/>
          </p:cNvSpPr>
          <p:nvPr>
            <p:ph type="body" idx="1"/>
          </p:nvPr>
        </p:nvSpPr>
        <p:spPr>
          <a:xfrm>
            <a:off x="228600" y="914400"/>
            <a:ext cx="8915400" cy="5566966"/>
          </a:xfrm>
          <a:prstGeom prst="rect">
            <a:avLst/>
          </a:prstGeom>
        </p:spPr>
        <p:txBody>
          <a:bodyPr/>
          <a:lstStyle/>
          <a:p>
            <a:pPr>
              <a:defRPr b="1">
                <a:solidFill>
                  <a:srgbClr val="FFCC00"/>
                </a:solidFill>
                <a:latin typeface="+mj-lt"/>
                <a:ea typeface="+mj-ea"/>
                <a:cs typeface="+mj-cs"/>
                <a:sym typeface="Arial"/>
              </a:defRPr>
            </a:pPr>
            <a:r>
              <a:t>1) Are the models now realistic and complete? </a:t>
            </a:r>
          </a:p>
          <a:p>
            <a:pPr>
              <a:defRPr sz="900">
                <a:latin typeface="+mj-lt"/>
                <a:ea typeface="+mj-ea"/>
                <a:cs typeface="+mj-cs"/>
                <a:sym typeface="Arial"/>
              </a:defRPr>
            </a:pPr>
            <a:endParaRPr/>
          </a:p>
          <a:p>
            <a:pPr>
              <a:tabLst>
                <a:tab pos="444500" algn="l"/>
                <a:tab pos="901700" algn="l"/>
                <a:tab pos="1371600" algn="l"/>
                <a:tab pos="1828800" algn="l"/>
              </a:tabLst>
              <a:defRPr>
                <a:latin typeface="+mj-lt"/>
                <a:ea typeface="+mj-ea"/>
                <a:cs typeface="+mj-cs"/>
                <a:sym typeface="Arial"/>
              </a:defRPr>
            </a:pPr>
            <a:r>
              <a:t>	Answer (finally) seems to be yes</a:t>
            </a:r>
          </a:p>
          <a:p>
            <a:pPr>
              <a:tabLst>
                <a:tab pos="444500" algn="l"/>
                <a:tab pos="901700" algn="l"/>
                <a:tab pos="1371600" algn="l"/>
                <a:tab pos="1828800" algn="l"/>
              </a:tabLst>
              <a:defRPr sz="1800">
                <a:latin typeface="+mj-lt"/>
                <a:ea typeface="+mj-ea"/>
                <a:cs typeface="+mj-cs"/>
                <a:sym typeface="Arial"/>
              </a:defRPr>
            </a:pPr>
            <a:endParaRPr/>
          </a:p>
          <a:p>
            <a:pPr>
              <a:tabLst>
                <a:tab pos="444500" algn="l"/>
                <a:tab pos="901700" algn="l"/>
                <a:tab pos="1371600" algn="l"/>
                <a:tab pos="1828800" algn="l"/>
              </a:tabLst>
              <a:defRPr b="1">
                <a:solidFill>
                  <a:srgbClr val="FFCC00"/>
                </a:solidFill>
                <a:latin typeface="+mj-lt"/>
                <a:ea typeface="+mj-ea"/>
                <a:cs typeface="+mj-cs"/>
                <a:sym typeface="Arial"/>
              </a:defRPr>
            </a:pPr>
            <a:r>
              <a:t>2) Are the various models converging?  </a:t>
            </a:r>
          </a:p>
          <a:p>
            <a:pPr>
              <a:tabLst>
                <a:tab pos="444500" algn="l"/>
                <a:tab pos="901700" algn="l"/>
                <a:tab pos="1371600" algn="l"/>
                <a:tab pos="1828800" algn="l"/>
              </a:tabLst>
              <a:defRPr sz="1200" b="1">
                <a:solidFill>
                  <a:srgbClr val="FFCC00"/>
                </a:solidFill>
                <a:latin typeface="+mj-lt"/>
                <a:ea typeface="+mj-ea"/>
                <a:cs typeface="+mj-cs"/>
                <a:sym typeface="Arial"/>
              </a:defRPr>
            </a:pPr>
            <a:endParaRPr/>
          </a:p>
          <a:p>
            <a:pPr>
              <a:tabLst>
                <a:tab pos="444500" algn="l"/>
                <a:tab pos="901700" algn="l"/>
                <a:tab pos="1371600" algn="l"/>
                <a:tab pos="1828800" algn="l"/>
              </a:tabLst>
              <a:defRPr b="1">
                <a:latin typeface="+mj-lt"/>
                <a:ea typeface="+mj-ea"/>
                <a:cs typeface="+mj-cs"/>
                <a:sym typeface="Arial"/>
              </a:defRPr>
            </a:pPr>
            <a:r>
              <a:t>	</a:t>
            </a:r>
            <a:r>
              <a:rPr b="0"/>
              <a:t>Which I ask because (contrary to conspiracy theorists):</a:t>
            </a:r>
          </a:p>
          <a:p>
            <a:pPr>
              <a:tabLst>
                <a:tab pos="444500" algn="l"/>
                <a:tab pos="901700" algn="l"/>
                <a:tab pos="1371600" algn="l"/>
                <a:tab pos="1828800" algn="l"/>
              </a:tabLst>
              <a:defRPr sz="1400">
                <a:latin typeface="+mj-lt"/>
                <a:ea typeface="+mj-ea"/>
                <a:cs typeface="+mj-cs"/>
                <a:sym typeface="Arial"/>
              </a:defRPr>
            </a:pPr>
            <a:endParaRPr b="0"/>
          </a:p>
          <a:p>
            <a:pPr>
              <a:tabLst>
                <a:tab pos="444500" algn="l"/>
                <a:tab pos="901700" algn="l"/>
                <a:tab pos="1371600" algn="l"/>
                <a:tab pos="1828800" algn="l"/>
              </a:tabLst>
              <a:defRPr>
                <a:latin typeface="+mj-lt"/>
                <a:ea typeface="+mj-ea"/>
                <a:cs typeface="+mj-cs"/>
                <a:sym typeface="Arial"/>
              </a:defRPr>
            </a:pPr>
            <a:r>
              <a:t>		</a:t>
            </a:r>
            <a:r>
              <a:rPr b="1"/>
              <a:t>I know that we scientists are intensely competitive</a:t>
            </a:r>
          </a:p>
          <a:p>
            <a:pPr>
              <a:tabLst>
                <a:tab pos="444500" algn="l"/>
                <a:tab pos="901700" algn="l"/>
                <a:tab pos="1371600" algn="l"/>
                <a:tab pos="1828800" algn="l"/>
              </a:tabLst>
              <a:defRPr sz="1200">
                <a:latin typeface="+mj-lt"/>
                <a:ea typeface="+mj-ea"/>
                <a:cs typeface="+mj-cs"/>
                <a:sym typeface="Arial"/>
              </a:defRPr>
            </a:pPr>
            <a:endParaRPr b="1"/>
          </a:p>
          <a:p>
            <a:pPr>
              <a:tabLst>
                <a:tab pos="444500" algn="l"/>
                <a:tab pos="901700" algn="l"/>
                <a:tab pos="1371600" algn="l"/>
                <a:tab pos="1828800" algn="l"/>
              </a:tabLst>
              <a:defRPr>
                <a:latin typeface="+mj-lt"/>
                <a:ea typeface="+mj-ea"/>
                <a:cs typeface="+mj-cs"/>
                <a:sym typeface="Arial"/>
              </a:defRPr>
            </a:pPr>
            <a:r>
              <a:t>			</a:t>
            </a:r>
            <a:r>
              <a:rPr b="1"/>
              <a:t>And that we can fight like cats and dogs </a:t>
            </a:r>
          </a:p>
          <a:p>
            <a:pPr>
              <a:tabLst>
                <a:tab pos="444500" algn="l"/>
                <a:tab pos="901700" algn="l"/>
                <a:tab pos="1371600" algn="l"/>
                <a:tab pos="1828800" algn="l"/>
              </a:tabLst>
              <a:defRPr sz="1100">
                <a:latin typeface="+mj-lt"/>
                <a:ea typeface="+mj-ea"/>
                <a:cs typeface="+mj-cs"/>
                <a:sym typeface="Arial"/>
              </a:defRPr>
            </a:pPr>
            <a:endParaRPr b="1"/>
          </a:p>
          <a:p>
            <a:pPr>
              <a:tabLst>
                <a:tab pos="444500" algn="l"/>
                <a:tab pos="901700" algn="l"/>
                <a:tab pos="1371600" algn="l"/>
                <a:tab pos="1828800" algn="l"/>
              </a:tabLst>
              <a:defRPr>
                <a:latin typeface="+mj-lt"/>
                <a:ea typeface="+mj-ea"/>
                <a:cs typeface="+mj-cs"/>
                <a:sym typeface="Arial"/>
              </a:defRPr>
            </a:pPr>
            <a:r>
              <a:t>				</a:t>
            </a:r>
            <a:r>
              <a:rPr b="1"/>
              <a:t>ESPECIALLY ABOUT NEW THEORIES!</a:t>
            </a:r>
          </a:p>
          <a:p>
            <a:pPr>
              <a:tabLst>
                <a:tab pos="444500" algn="l"/>
                <a:tab pos="901700" algn="l"/>
                <a:tab pos="1371600" algn="l"/>
                <a:tab pos="1828800" algn="l"/>
              </a:tabLst>
              <a:defRPr sz="1000">
                <a:latin typeface="+mj-lt"/>
                <a:ea typeface="+mj-ea"/>
                <a:cs typeface="+mj-cs"/>
                <a:sym typeface="Arial"/>
              </a:defRPr>
            </a:pPr>
            <a:endParaRPr b="1"/>
          </a:p>
          <a:p>
            <a:pPr>
              <a:tabLst>
                <a:tab pos="444500" algn="l"/>
                <a:tab pos="901700" algn="l"/>
                <a:tab pos="1371600" algn="l"/>
                <a:tab pos="1828800" algn="l"/>
              </a:tabLst>
              <a:defRPr sz="800">
                <a:latin typeface="+mj-lt"/>
                <a:ea typeface="+mj-ea"/>
                <a:cs typeface="+mj-cs"/>
                <a:sym typeface="Arial"/>
              </a:defRPr>
            </a:pPr>
            <a:endParaRPr b="1"/>
          </a:p>
          <a:p>
            <a:pPr>
              <a:tabLst>
                <a:tab pos="444500" algn="l"/>
                <a:tab pos="901700" algn="l"/>
                <a:tab pos="1371600" algn="l"/>
                <a:tab pos="1828800" algn="l"/>
              </a:tabLst>
              <a:defRPr>
                <a:latin typeface="+mj-lt"/>
                <a:ea typeface="+mj-ea"/>
                <a:cs typeface="+mj-cs"/>
                <a:sym typeface="Arial"/>
              </a:defRPr>
            </a:pPr>
            <a:r>
              <a:t>	Indeed, the </a:t>
            </a:r>
            <a:r>
              <a:rPr b="1"/>
              <a:t>best</a:t>
            </a:r>
            <a:r>
              <a:t> way to build a worldwide scientific reputation</a:t>
            </a:r>
          </a:p>
          <a:p>
            <a:pPr>
              <a:tabLst>
                <a:tab pos="444500" algn="l"/>
                <a:tab pos="901700" algn="l"/>
                <a:tab pos="1371600" algn="l"/>
                <a:tab pos="1828800" algn="l"/>
              </a:tabLst>
              <a:defRPr sz="1100">
                <a:latin typeface="+mj-lt"/>
                <a:ea typeface="+mj-ea"/>
                <a:cs typeface="+mj-cs"/>
                <a:sym typeface="Arial"/>
              </a:defRPr>
            </a:pPr>
            <a:endParaRPr/>
          </a:p>
          <a:p>
            <a:pPr>
              <a:tabLst>
                <a:tab pos="444500" algn="l"/>
                <a:tab pos="901700" algn="l"/>
                <a:tab pos="1371600" algn="l"/>
                <a:tab pos="1828800" algn="l"/>
              </a:tabLst>
              <a:defRPr>
                <a:latin typeface="+mj-lt"/>
                <a:ea typeface="+mj-ea"/>
                <a:cs typeface="+mj-cs"/>
                <a:sym typeface="Arial"/>
              </a:defRPr>
            </a:pPr>
            <a:r>
              <a:t>		is to </a:t>
            </a:r>
            <a:r>
              <a:rPr b="1"/>
              <a:t>not</a:t>
            </a:r>
            <a:r>
              <a:t> follow the crowd, but to </a:t>
            </a:r>
            <a:r>
              <a:rPr b="1"/>
              <a:t>stand out </a:t>
            </a:r>
            <a:r>
              <a:t>from it!</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Rectangle 3"/>
          <p:cNvSpPr txBox="1">
            <a:spLocks noGrp="1"/>
          </p:cNvSpPr>
          <p:nvPr>
            <p:ph type="body" idx="1"/>
          </p:nvPr>
        </p:nvSpPr>
        <p:spPr>
          <a:xfrm>
            <a:off x="228600" y="694811"/>
            <a:ext cx="8915400" cy="5638801"/>
          </a:xfrm>
          <a:prstGeom prst="rect">
            <a:avLst/>
          </a:prstGeom>
        </p:spPr>
        <p:txBody>
          <a:bodyPr/>
          <a:lstStyle/>
          <a:p>
            <a:pPr>
              <a:defRPr>
                <a:latin typeface="+mj-lt"/>
                <a:ea typeface="+mj-ea"/>
                <a:cs typeface="+mj-cs"/>
                <a:sym typeface="Arial"/>
              </a:defRPr>
            </a:pPr>
            <a:r>
              <a:t>Given scientist's drive to stand out, if the model results are CONVERGING, </a:t>
            </a:r>
          </a:p>
          <a:p>
            <a:pPr>
              <a:defRPr sz="700">
                <a:latin typeface="+mj-lt"/>
                <a:ea typeface="+mj-ea"/>
                <a:cs typeface="+mj-cs"/>
                <a:sym typeface="Arial"/>
              </a:defRPr>
            </a:pPr>
            <a:endParaRPr/>
          </a:p>
          <a:p>
            <a:pPr>
              <a:defRPr>
                <a:latin typeface="+mj-lt"/>
                <a:ea typeface="+mj-ea"/>
                <a:cs typeface="+mj-cs"/>
                <a:sym typeface="Arial"/>
              </a:defRPr>
            </a:pPr>
            <a:r>
              <a:t>	it would suggest to me that model details HAVE been worked out</a:t>
            </a:r>
          </a:p>
          <a:p>
            <a:pPr>
              <a:defRPr sz="1400">
                <a:latin typeface="+mj-lt"/>
                <a:ea typeface="+mj-ea"/>
                <a:cs typeface="+mj-cs"/>
                <a:sym typeface="Arial"/>
              </a:defRPr>
            </a:pPr>
            <a:endParaRPr/>
          </a:p>
          <a:p>
            <a:pPr>
              <a:defRPr>
                <a:latin typeface="+mj-lt"/>
                <a:ea typeface="+mj-ea"/>
                <a:cs typeface="+mj-cs"/>
                <a:sym typeface="Arial"/>
              </a:defRPr>
            </a:pPr>
            <a:r>
              <a:t>That is, increased accuracy of models should drive a</a:t>
            </a:r>
            <a:r>
              <a:rPr b="1"/>
              <a:t> convergence</a:t>
            </a:r>
          </a:p>
          <a:p>
            <a:pPr>
              <a:defRPr sz="700">
                <a:latin typeface="+mj-lt"/>
                <a:ea typeface="+mj-ea"/>
                <a:cs typeface="+mj-cs"/>
                <a:sym typeface="Arial"/>
              </a:defRPr>
            </a:pPr>
            <a:endParaRPr b="1"/>
          </a:p>
          <a:p>
            <a:pPr>
              <a:defRPr>
                <a:latin typeface="+mj-lt"/>
                <a:ea typeface="+mj-ea"/>
                <a:cs typeface="+mj-cs"/>
                <a:sym typeface="Arial"/>
              </a:defRPr>
            </a:pPr>
            <a:r>
              <a:t>	that would counter scientists' natural tendency to disagree</a:t>
            </a:r>
          </a:p>
          <a:p>
            <a:pPr>
              <a:defRPr sz="1400">
                <a:latin typeface="+mj-lt"/>
                <a:ea typeface="+mj-ea"/>
                <a:cs typeface="+mj-cs"/>
                <a:sym typeface="Arial"/>
              </a:defRPr>
            </a:pPr>
            <a:endParaRPr/>
          </a:p>
          <a:p>
            <a:pPr>
              <a:defRPr>
                <a:solidFill>
                  <a:srgbClr val="FFCC00"/>
                </a:solidFill>
                <a:latin typeface="+mj-lt"/>
                <a:ea typeface="+mj-ea"/>
                <a:cs typeface="+mj-cs"/>
                <a:sym typeface="Arial"/>
              </a:defRPr>
            </a:pPr>
            <a:r>
              <a:t>Young field:</a:t>
            </a:r>
            <a:r>
              <a:rPr>
                <a:solidFill>
                  <a:srgbClr val="FFFFFF"/>
                </a:solidFill>
              </a:rPr>
              <a:t>				</a:t>
            </a:r>
            <a:r>
              <a:t>Mature field:</a:t>
            </a:r>
          </a:p>
        </p:txBody>
      </p:sp>
      <p:sp>
        <p:nvSpPr>
          <p:cNvPr id="436" name="Rectangle 2"/>
          <p:cNvSpPr txBox="1">
            <a:spLocks noGrp="1"/>
          </p:cNvSpPr>
          <p:nvPr>
            <p:ph type="title"/>
          </p:nvPr>
        </p:nvSpPr>
        <p:spPr>
          <a:xfrm>
            <a:off x="304800" y="161411"/>
            <a:ext cx="8534400" cy="381001"/>
          </a:xfrm>
          <a:prstGeom prst="rect">
            <a:avLst/>
          </a:prstGeom>
        </p:spPr>
        <p:txBody>
          <a:bodyPr/>
          <a:lstStyle>
            <a:lvl1pPr defTabSz="804672">
              <a:defRPr sz="2112">
                <a:effectLst>
                  <a:outerShdw blurRad="33528" dist="33528" dir="2700000" rotWithShape="0">
                    <a:srgbClr val="000000"/>
                  </a:outerShdw>
                </a:effectLst>
              </a:defRPr>
            </a:lvl1pPr>
          </a:lstStyle>
          <a:p>
            <a:r>
              <a:t>Thus:</a:t>
            </a:r>
          </a:p>
        </p:txBody>
      </p:sp>
      <p:grpSp>
        <p:nvGrpSpPr>
          <p:cNvPr id="454" name="Group 37"/>
          <p:cNvGrpSpPr/>
          <p:nvPr/>
        </p:nvGrpSpPr>
        <p:grpSpPr>
          <a:xfrm>
            <a:off x="228599" y="3485815"/>
            <a:ext cx="3657601" cy="1614772"/>
            <a:chOff x="0" y="0"/>
            <a:chExt cx="3657599" cy="1614770"/>
          </a:xfrm>
        </p:grpSpPr>
        <p:sp>
          <p:nvSpPr>
            <p:cNvPr id="437" name="Straight Arrow Connector 4"/>
            <p:cNvSpPr/>
            <p:nvPr/>
          </p:nvSpPr>
          <p:spPr>
            <a:xfrm>
              <a:off x="765544" y="1492207"/>
              <a:ext cx="2211573" cy="1870"/>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38" name="Straight Arrow Connector 5"/>
            <p:cNvSpPr/>
            <p:nvPr/>
          </p:nvSpPr>
          <p:spPr>
            <a:xfrm flipV="1">
              <a:off x="764657" y="147612"/>
              <a:ext cx="1773" cy="1345531"/>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39" name="TextBox 7"/>
            <p:cNvSpPr txBox="1"/>
            <p:nvPr/>
          </p:nvSpPr>
          <p:spPr>
            <a:xfrm>
              <a:off x="0" y="774591"/>
              <a:ext cx="765545" cy="447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a:solidFill>
                    <a:srgbClr val="FFFFFF"/>
                  </a:solidFill>
                  <a:latin typeface="Tahoma"/>
                  <a:ea typeface="Tahoma"/>
                  <a:cs typeface="Tahoma"/>
                  <a:sym typeface="Tahoma"/>
                </a:defRPr>
              </a:lvl1pPr>
            </a:lstStyle>
            <a:p>
              <a:r>
                <a:t>Model Results</a:t>
              </a:r>
            </a:p>
          </p:txBody>
        </p:sp>
        <p:sp>
          <p:nvSpPr>
            <p:cNvPr id="440" name="TextBox 8"/>
            <p:cNvSpPr txBox="1"/>
            <p:nvPr/>
          </p:nvSpPr>
          <p:spPr>
            <a:xfrm>
              <a:off x="2892055" y="1345530"/>
              <a:ext cx="765545" cy="269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a:solidFill>
                    <a:srgbClr val="FFFFFF"/>
                  </a:solidFill>
                  <a:latin typeface="Tahoma"/>
                  <a:ea typeface="Tahoma"/>
                  <a:cs typeface="Tahoma"/>
                  <a:sym typeface="Tahoma"/>
                </a:defRPr>
              </a:lvl1pPr>
            </a:lstStyle>
            <a:p>
              <a:r>
                <a:t>Year</a:t>
              </a:r>
            </a:p>
          </p:txBody>
        </p:sp>
        <p:sp>
          <p:nvSpPr>
            <p:cNvPr id="441" name="Straight Connector 13"/>
            <p:cNvSpPr/>
            <p:nvPr/>
          </p:nvSpPr>
          <p:spPr>
            <a:xfrm>
              <a:off x="935665" y="236379"/>
              <a:ext cx="425303" cy="269107"/>
            </a:xfrm>
            <a:prstGeom prst="line">
              <a:avLst/>
            </a:prstGeom>
            <a:solidFill>
              <a:schemeClr val="accent1"/>
            </a:solidFill>
            <a:ln w="12700" cap="flat">
              <a:solidFill>
                <a:srgbClr val="FF41F9"/>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2" name="Straight Connector 14"/>
            <p:cNvSpPr/>
            <p:nvPr/>
          </p:nvSpPr>
          <p:spPr>
            <a:xfrm flipV="1">
              <a:off x="1360967" y="326081"/>
              <a:ext cx="340242" cy="179405"/>
            </a:xfrm>
            <a:prstGeom prst="line">
              <a:avLst/>
            </a:prstGeom>
            <a:solidFill>
              <a:schemeClr val="accent1"/>
            </a:solidFill>
            <a:ln w="12700" cap="flat">
              <a:solidFill>
                <a:srgbClr val="FF41F9"/>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3" name="Straight Connector 17"/>
            <p:cNvSpPr/>
            <p:nvPr/>
          </p:nvSpPr>
          <p:spPr>
            <a:xfrm flipV="1">
              <a:off x="1956390" y="326081"/>
              <a:ext cx="425303" cy="179405"/>
            </a:xfrm>
            <a:prstGeom prst="line">
              <a:avLst/>
            </a:prstGeom>
            <a:solidFill>
              <a:schemeClr val="accent1"/>
            </a:solidFill>
            <a:ln w="12700" cap="flat">
              <a:solidFill>
                <a:srgbClr val="FF41F9"/>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4" name="Straight Connector 20"/>
            <p:cNvSpPr/>
            <p:nvPr/>
          </p:nvSpPr>
          <p:spPr>
            <a:xfrm>
              <a:off x="1701209" y="326081"/>
              <a:ext cx="255182" cy="179405"/>
            </a:xfrm>
            <a:prstGeom prst="line">
              <a:avLst/>
            </a:prstGeom>
            <a:solidFill>
              <a:schemeClr val="accent1"/>
            </a:solidFill>
            <a:ln w="12700" cap="flat">
              <a:solidFill>
                <a:srgbClr val="FF41F9"/>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5" name="Straight Connector 23"/>
            <p:cNvSpPr/>
            <p:nvPr/>
          </p:nvSpPr>
          <p:spPr>
            <a:xfrm>
              <a:off x="2381693" y="326081"/>
              <a:ext cx="340242" cy="179405"/>
            </a:xfrm>
            <a:prstGeom prst="line">
              <a:avLst/>
            </a:prstGeom>
            <a:solidFill>
              <a:schemeClr val="accent1"/>
            </a:solidFill>
            <a:ln w="12700" cap="flat">
              <a:solidFill>
                <a:srgbClr val="FF41F9"/>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6" name="Straight Connector 25"/>
            <p:cNvSpPr/>
            <p:nvPr/>
          </p:nvSpPr>
          <p:spPr>
            <a:xfrm>
              <a:off x="1190846" y="864293"/>
              <a:ext cx="425303" cy="269107"/>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7" name="Straight Connector 26"/>
            <p:cNvSpPr/>
            <p:nvPr/>
          </p:nvSpPr>
          <p:spPr>
            <a:xfrm flipV="1">
              <a:off x="1616148" y="953995"/>
              <a:ext cx="340242" cy="179405"/>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8" name="Straight Connector 27"/>
            <p:cNvSpPr/>
            <p:nvPr/>
          </p:nvSpPr>
          <p:spPr>
            <a:xfrm flipV="1">
              <a:off x="2211572" y="953995"/>
              <a:ext cx="255182" cy="179405"/>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9" name="Straight Connector 28"/>
            <p:cNvSpPr/>
            <p:nvPr/>
          </p:nvSpPr>
          <p:spPr>
            <a:xfrm>
              <a:off x="1956390" y="953995"/>
              <a:ext cx="255182" cy="179405"/>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0" name="Straight Connector 29"/>
            <p:cNvSpPr/>
            <p:nvPr/>
          </p:nvSpPr>
          <p:spPr>
            <a:xfrm>
              <a:off x="2466753" y="953995"/>
              <a:ext cx="340242" cy="89703"/>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1" name="Straight Connector 30"/>
            <p:cNvSpPr/>
            <p:nvPr/>
          </p:nvSpPr>
          <p:spPr>
            <a:xfrm flipV="1">
              <a:off x="850604" y="864293"/>
              <a:ext cx="340242" cy="179405"/>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2" name="TextBox 35"/>
            <p:cNvSpPr txBox="1"/>
            <p:nvPr/>
          </p:nvSpPr>
          <p:spPr>
            <a:xfrm>
              <a:off x="1531088" y="0"/>
              <a:ext cx="935666"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a:solidFill>
                    <a:srgbClr val="FFFFFF"/>
                  </a:solidFill>
                  <a:latin typeface="Tahoma"/>
                  <a:ea typeface="Tahoma"/>
                  <a:cs typeface="Tahoma"/>
                  <a:sym typeface="Tahoma"/>
                </a:defRPr>
              </a:lvl1pPr>
            </a:lstStyle>
            <a:p>
              <a:r>
                <a:t>Model 1</a:t>
              </a:r>
            </a:p>
          </p:txBody>
        </p:sp>
        <p:sp>
          <p:nvSpPr>
            <p:cNvPr id="453" name="TextBox 36"/>
            <p:cNvSpPr txBox="1"/>
            <p:nvPr/>
          </p:nvSpPr>
          <p:spPr>
            <a:xfrm>
              <a:off x="1531088" y="1166126"/>
              <a:ext cx="935666" cy="269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a:solidFill>
                    <a:srgbClr val="FFFFFF"/>
                  </a:solidFill>
                  <a:latin typeface="Tahoma"/>
                  <a:ea typeface="Tahoma"/>
                  <a:cs typeface="Tahoma"/>
                  <a:sym typeface="Tahoma"/>
                </a:defRPr>
              </a:lvl1pPr>
            </a:lstStyle>
            <a:p>
              <a:r>
                <a:t>Model 2</a:t>
              </a:r>
            </a:p>
          </p:txBody>
        </p:sp>
      </p:grpSp>
      <p:grpSp>
        <p:nvGrpSpPr>
          <p:cNvPr id="472" name="Group 75"/>
          <p:cNvGrpSpPr/>
          <p:nvPr/>
        </p:nvGrpSpPr>
        <p:grpSpPr>
          <a:xfrm>
            <a:off x="4952999" y="3639494"/>
            <a:ext cx="3657601" cy="1467159"/>
            <a:chOff x="0" y="0"/>
            <a:chExt cx="3657599" cy="1467158"/>
          </a:xfrm>
        </p:grpSpPr>
        <p:sp>
          <p:nvSpPr>
            <p:cNvPr id="455" name="Straight Arrow Connector 39"/>
            <p:cNvSpPr/>
            <p:nvPr/>
          </p:nvSpPr>
          <p:spPr>
            <a:xfrm>
              <a:off x="765544" y="1344594"/>
              <a:ext cx="2211573" cy="1871"/>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56" name="Straight Arrow Connector 40"/>
            <p:cNvSpPr/>
            <p:nvPr/>
          </p:nvSpPr>
          <p:spPr>
            <a:xfrm flipV="1">
              <a:off x="764657" y="0"/>
              <a:ext cx="1773" cy="1345530"/>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57" name="TextBox 41"/>
            <p:cNvSpPr txBox="1"/>
            <p:nvPr/>
          </p:nvSpPr>
          <p:spPr>
            <a:xfrm>
              <a:off x="0" y="626978"/>
              <a:ext cx="765545" cy="447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a:solidFill>
                    <a:srgbClr val="FFFFFF"/>
                  </a:solidFill>
                  <a:latin typeface="Tahoma"/>
                  <a:ea typeface="Tahoma"/>
                  <a:cs typeface="Tahoma"/>
                  <a:sym typeface="Tahoma"/>
                </a:defRPr>
              </a:lvl1pPr>
            </a:lstStyle>
            <a:p>
              <a:r>
                <a:t>Model Results</a:t>
              </a:r>
            </a:p>
          </p:txBody>
        </p:sp>
        <p:sp>
          <p:nvSpPr>
            <p:cNvPr id="458" name="TextBox 42"/>
            <p:cNvSpPr txBox="1"/>
            <p:nvPr/>
          </p:nvSpPr>
          <p:spPr>
            <a:xfrm>
              <a:off x="2892055" y="1197918"/>
              <a:ext cx="765545" cy="269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a:solidFill>
                    <a:srgbClr val="FFFFFF"/>
                  </a:solidFill>
                  <a:latin typeface="Tahoma"/>
                  <a:ea typeface="Tahoma"/>
                  <a:cs typeface="Tahoma"/>
                  <a:sym typeface="Tahoma"/>
                </a:defRPr>
              </a:lvl1pPr>
            </a:lstStyle>
            <a:p>
              <a:r>
                <a:t>Year</a:t>
              </a:r>
            </a:p>
          </p:txBody>
        </p:sp>
        <p:sp>
          <p:nvSpPr>
            <p:cNvPr id="459" name="Straight Connector 43"/>
            <p:cNvSpPr/>
            <p:nvPr/>
          </p:nvSpPr>
          <p:spPr>
            <a:xfrm>
              <a:off x="935665" y="522991"/>
              <a:ext cx="425303" cy="186547"/>
            </a:xfrm>
            <a:prstGeom prst="line">
              <a:avLst/>
            </a:prstGeom>
            <a:solidFill>
              <a:schemeClr val="accent1"/>
            </a:solidFill>
            <a:ln w="12700" cap="flat">
              <a:solidFill>
                <a:srgbClr val="FF41F9"/>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0" name="Straight Connector 44"/>
            <p:cNvSpPr/>
            <p:nvPr/>
          </p:nvSpPr>
          <p:spPr>
            <a:xfrm flipV="1">
              <a:off x="1360968" y="612693"/>
              <a:ext cx="340241" cy="96846"/>
            </a:xfrm>
            <a:prstGeom prst="line">
              <a:avLst/>
            </a:prstGeom>
            <a:solidFill>
              <a:schemeClr val="accent1"/>
            </a:solidFill>
            <a:ln w="12700" cap="flat">
              <a:solidFill>
                <a:srgbClr val="FF41F9"/>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1" name="Straight Connector 45"/>
            <p:cNvSpPr/>
            <p:nvPr/>
          </p:nvSpPr>
          <p:spPr>
            <a:xfrm flipV="1">
              <a:off x="1956390" y="612693"/>
              <a:ext cx="425303" cy="96845"/>
            </a:xfrm>
            <a:prstGeom prst="line">
              <a:avLst/>
            </a:prstGeom>
            <a:solidFill>
              <a:schemeClr val="accent1"/>
            </a:solidFill>
            <a:ln w="12700" cap="flat">
              <a:solidFill>
                <a:srgbClr val="FF41F9"/>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2" name="Straight Connector 46"/>
            <p:cNvSpPr/>
            <p:nvPr/>
          </p:nvSpPr>
          <p:spPr>
            <a:xfrm>
              <a:off x="1701209" y="612693"/>
              <a:ext cx="255182" cy="96845"/>
            </a:xfrm>
            <a:prstGeom prst="line">
              <a:avLst/>
            </a:prstGeom>
            <a:solidFill>
              <a:schemeClr val="accent1"/>
            </a:solidFill>
            <a:ln w="12700" cap="flat">
              <a:solidFill>
                <a:srgbClr val="FF41F9"/>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3" name="Straight Connector 47"/>
            <p:cNvSpPr/>
            <p:nvPr/>
          </p:nvSpPr>
          <p:spPr>
            <a:xfrm>
              <a:off x="2381693" y="612693"/>
              <a:ext cx="425303" cy="186548"/>
            </a:xfrm>
            <a:prstGeom prst="line">
              <a:avLst/>
            </a:prstGeom>
            <a:solidFill>
              <a:schemeClr val="accent1"/>
            </a:solidFill>
            <a:ln w="12700" cap="flat">
              <a:solidFill>
                <a:srgbClr val="FF41F9"/>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4" name="Straight Connector 48"/>
            <p:cNvSpPr/>
            <p:nvPr/>
          </p:nvSpPr>
          <p:spPr>
            <a:xfrm>
              <a:off x="1190846" y="712943"/>
              <a:ext cx="425303" cy="86298"/>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5" name="Straight Connector 49"/>
            <p:cNvSpPr/>
            <p:nvPr/>
          </p:nvSpPr>
          <p:spPr>
            <a:xfrm flipV="1">
              <a:off x="1616148" y="709538"/>
              <a:ext cx="340242" cy="89704"/>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6" name="Straight Connector 50"/>
            <p:cNvSpPr/>
            <p:nvPr/>
          </p:nvSpPr>
          <p:spPr>
            <a:xfrm flipV="1">
              <a:off x="2211572" y="709538"/>
              <a:ext cx="340242" cy="89704"/>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7" name="Straight Connector 51"/>
            <p:cNvSpPr/>
            <p:nvPr/>
          </p:nvSpPr>
          <p:spPr>
            <a:xfrm>
              <a:off x="1956390" y="709538"/>
              <a:ext cx="255182" cy="89703"/>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8" name="Straight Connector 52"/>
            <p:cNvSpPr/>
            <p:nvPr/>
          </p:nvSpPr>
          <p:spPr>
            <a:xfrm>
              <a:off x="2551813" y="709538"/>
              <a:ext cx="255182" cy="1871"/>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9" name="Straight Connector 53"/>
            <p:cNvSpPr/>
            <p:nvPr/>
          </p:nvSpPr>
          <p:spPr>
            <a:xfrm flipV="1">
              <a:off x="850604" y="709539"/>
              <a:ext cx="340242" cy="89704"/>
            </a:xfrm>
            <a:prstGeom prst="line">
              <a:avLst/>
            </a:prstGeom>
            <a:solidFill>
              <a:schemeClr val="accent1"/>
            </a:solidFill>
            <a:ln w="12700" cap="flat">
              <a:solidFill>
                <a:srgbClr val="4EFF2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0" name="TextBox 54"/>
            <p:cNvSpPr txBox="1"/>
            <p:nvPr/>
          </p:nvSpPr>
          <p:spPr>
            <a:xfrm>
              <a:off x="1531088" y="261028"/>
              <a:ext cx="935666" cy="269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a:solidFill>
                    <a:srgbClr val="FFFFFF"/>
                  </a:solidFill>
                  <a:latin typeface="Tahoma"/>
                  <a:ea typeface="Tahoma"/>
                  <a:cs typeface="Tahoma"/>
                  <a:sym typeface="Tahoma"/>
                </a:defRPr>
              </a:lvl1pPr>
            </a:lstStyle>
            <a:p>
              <a:r>
                <a:t>Model 1</a:t>
              </a:r>
            </a:p>
          </p:txBody>
        </p:sp>
        <p:sp>
          <p:nvSpPr>
            <p:cNvPr id="471" name="TextBox 55"/>
            <p:cNvSpPr txBox="1"/>
            <p:nvPr/>
          </p:nvSpPr>
          <p:spPr>
            <a:xfrm>
              <a:off x="1531088" y="888943"/>
              <a:ext cx="935666" cy="269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a:solidFill>
                    <a:srgbClr val="FFFFFF"/>
                  </a:solidFill>
                  <a:latin typeface="Tahoma"/>
                  <a:ea typeface="Tahoma"/>
                  <a:cs typeface="Tahoma"/>
                  <a:sym typeface="Tahoma"/>
                </a:defRPr>
              </a:lvl1pPr>
            </a:lstStyle>
            <a:p>
              <a:r>
                <a:t>Model 2</a:t>
              </a:r>
            </a:p>
          </p:txBody>
        </p:sp>
      </p:grpSp>
      <p:sp>
        <p:nvSpPr>
          <p:cNvPr id="473" name="Rectangle 3"/>
          <p:cNvSpPr txBox="1"/>
          <p:nvPr/>
        </p:nvSpPr>
        <p:spPr>
          <a:xfrm>
            <a:off x="208113" y="5257800"/>
            <a:ext cx="4267201" cy="3147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400"/>
              </a:spcBef>
              <a:tabLst>
                <a:tab pos="457200" algn="l"/>
                <a:tab pos="901700" algn="l"/>
                <a:tab pos="1371600" algn="l"/>
                <a:tab pos="1828800" algn="l"/>
              </a:tabLst>
              <a:defRPr sz="2000">
                <a:solidFill>
                  <a:srgbClr val="FFCC00"/>
                </a:solidFill>
                <a:effectLst>
                  <a:outerShdw blurRad="38100" dist="38100" dir="2700000" rotWithShape="0">
                    <a:srgbClr val="000000"/>
                  </a:outerShdw>
                </a:effectLst>
                <a:latin typeface="+mj-lt"/>
                <a:ea typeface="+mj-ea"/>
                <a:cs typeface="+mj-cs"/>
                <a:sym typeface="Arial"/>
              </a:defRPr>
            </a:pPr>
            <a:r>
              <a:t>Preliminary models =&gt; 	</a:t>
            </a:r>
            <a:endParaRPr>
              <a:solidFill>
                <a:srgbClr val="FFFFFF"/>
              </a:solidFill>
            </a:endParaRPr>
          </a:p>
          <a:p>
            <a:pPr>
              <a:spcBef>
                <a:spcPts val="400"/>
              </a:spcBef>
              <a:tabLst>
                <a:tab pos="457200" algn="l"/>
                <a:tab pos="901700" algn="l"/>
                <a:tab pos="1371600" algn="l"/>
                <a:tab pos="1828800" algn="l"/>
              </a:tabLst>
              <a:defRPr sz="2000">
                <a:solidFill>
                  <a:srgbClr val="FFCC00"/>
                </a:solidFill>
                <a:effectLst>
                  <a:outerShdw blurRad="38100" dist="38100" dir="2700000" rotWithShape="0">
                    <a:srgbClr val="000000"/>
                  </a:outerShdw>
                </a:effectLst>
                <a:latin typeface="+mj-lt"/>
                <a:ea typeface="+mj-ea"/>
                <a:cs typeface="+mj-cs"/>
                <a:sym typeface="Arial"/>
              </a:defRPr>
            </a:pPr>
            <a:r>
              <a:t>	Moderate/poor agreement =&gt;</a:t>
            </a:r>
          </a:p>
          <a:p>
            <a:pPr>
              <a:spcBef>
                <a:spcPts val="400"/>
              </a:spcBef>
              <a:tabLst>
                <a:tab pos="457200" algn="l"/>
                <a:tab pos="901700" algn="l"/>
                <a:tab pos="1371600" algn="l"/>
                <a:tab pos="1828800" algn="l"/>
              </a:tabLst>
              <a:defRPr sz="2000">
                <a:solidFill>
                  <a:srgbClr val="FFCC00"/>
                </a:solidFill>
                <a:effectLst>
                  <a:outerShdw blurRad="38100" dist="38100" dir="2700000" rotWithShape="0">
                    <a:srgbClr val="000000"/>
                  </a:outerShdw>
                </a:effectLst>
                <a:latin typeface="+mj-lt"/>
                <a:ea typeface="+mj-ea"/>
                <a:cs typeface="+mj-cs"/>
                <a:sym typeface="Arial"/>
              </a:defRPr>
            </a:pPr>
            <a:r>
              <a:t>		Low confidence level			</a:t>
            </a:r>
            <a:endParaRPr>
              <a:solidFill>
                <a:srgbClr val="FFFFFF"/>
              </a:solidFill>
            </a:endParaRPr>
          </a:p>
          <a:p>
            <a:pPr>
              <a:spcBef>
                <a:spcPts val="400"/>
              </a:spcBef>
              <a:defRPr sz="2000">
                <a:solidFill>
                  <a:srgbClr val="FFFFFF"/>
                </a:solidFill>
                <a:effectLst>
                  <a:outerShdw blurRad="38100" dist="38100" dir="2700000" rotWithShape="0">
                    <a:srgbClr val="000000"/>
                  </a:outerShdw>
                </a:effectLst>
                <a:latin typeface="+mj-lt"/>
                <a:ea typeface="+mj-ea"/>
                <a:cs typeface="+mj-cs"/>
                <a:sym typeface="Arial"/>
              </a:defRPr>
            </a:pPr>
            <a:endParaRPr>
              <a:solidFill>
                <a:srgbClr val="FFFFFF"/>
              </a:solidFill>
            </a:endParaRPr>
          </a:p>
          <a:p>
            <a:pPr>
              <a:spcBef>
                <a:spcPts val="400"/>
              </a:spcBef>
              <a:defRPr sz="2000">
                <a:solidFill>
                  <a:srgbClr val="FFFFFF"/>
                </a:solidFill>
                <a:effectLst>
                  <a:outerShdw blurRad="38100" dist="38100" dir="2700000" rotWithShape="0">
                    <a:srgbClr val="000000"/>
                  </a:outerShdw>
                </a:effectLst>
                <a:latin typeface="+mj-lt"/>
                <a:ea typeface="+mj-ea"/>
                <a:cs typeface="+mj-cs"/>
                <a:sym typeface="Arial"/>
              </a:defRPr>
            </a:pPr>
            <a:endParaRPr>
              <a:solidFill>
                <a:srgbClr val="FFFFFF"/>
              </a:solidFill>
            </a:endParaRPr>
          </a:p>
          <a:p>
            <a:pPr>
              <a:spcBef>
                <a:spcPts val="400"/>
              </a:spcBef>
              <a:defRPr sz="2000">
                <a:solidFill>
                  <a:srgbClr val="FFFFFF"/>
                </a:solidFill>
                <a:effectLst>
                  <a:outerShdw blurRad="38100" dist="38100" dir="2700000" rotWithShape="0">
                    <a:srgbClr val="000000"/>
                  </a:outerShdw>
                </a:effectLst>
                <a:latin typeface="+mj-lt"/>
                <a:ea typeface="+mj-ea"/>
                <a:cs typeface="+mj-cs"/>
                <a:sym typeface="Arial"/>
              </a:defRPr>
            </a:pPr>
            <a:endParaRPr>
              <a:solidFill>
                <a:srgbClr val="FFFFFF"/>
              </a:solidFill>
            </a:endParaRPr>
          </a:p>
          <a:p>
            <a:pPr>
              <a:spcBef>
                <a:spcPts val="400"/>
              </a:spcBef>
              <a:defRPr sz="2400">
                <a:solidFill>
                  <a:srgbClr val="FFFFFF"/>
                </a:solidFill>
                <a:effectLst>
                  <a:outerShdw blurRad="38100" dist="38100" dir="2700000" rotWithShape="0">
                    <a:srgbClr val="000000"/>
                  </a:outerShdw>
                </a:effectLst>
                <a:latin typeface="+mj-lt"/>
                <a:ea typeface="+mj-ea"/>
                <a:cs typeface="+mj-cs"/>
                <a:sym typeface="Arial"/>
              </a:defRPr>
            </a:pPr>
            <a:endParaRPr>
              <a:solidFill>
                <a:srgbClr val="FFFFFF"/>
              </a:solidFill>
            </a:endParaRPr>
          </a:p>
        </p:txBody>
      </p:sp>
      <p:sp>
        <p:nvSpPr>
          <p:cNvPr id="474" name="Rectangle 3"/>
          <p:cNvSpPr txBox="1"/>
          <p:nvPr/>
        </p:nvSpPr>
        <p:spPr>
          <a:xfrm>
            <a:off x="4932514" y="5257800"/>
            <a:ext cx="4038601" cy="3147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400"/>
              </a:spcBef>
              <a:tabLst>
                <a:tab pos="457200" algn="l"/>
                <a:tab pos="901700" algn="l"/>
                <a:tab pos="1371600" algn="l"/>
                <a:tab pos="1828800" algn="l"/>
              </a:tabLst>
              <a:defRPr sz="2000">
                <a:solidFill>
                  <a:srgbClr val="FFCC00"/>
                </a:solidFill>
                <a:effectLst>
                  <a:outerShdw blurRad="38100" dist="38100" dir="2700000" rotWithShape="0">
                    <a:srgbClr val="000000"/>
                  </a:outerShdw>
                </a:effectLst>
                <a:latin typeface="+mj-lt"/>
                <a:ea typeface="+mj-ea"/>
                <a:cs typeface="+mj-cs"/>
                <a:sym typeface="Arial"/>
              </a:defRPr>
            </a:pPr>
            <a:r>
              <a:t>Refined models =&gt; 	</a:t>
            </a:r>
            <a:endParaRPr>
              <a:solidFill>
                <a:srgbClr val="FFFFFF"/>
              </a:solidFill>
            </a:endParaRPr>
          </a:p>
          <a:p>
            <a:pPr>
              <a:spcBef>
                <a:spcPts val="400"/>
              </a:spcBef>
              <a:tabLst>
                <a:tab pos="457200" algn="l"/>
                <a:tab pos="901700" algn="l"/>
                <a:tab pos="1371600" algn="l"/>
                <a:tab pos="1828800" algn="l"/>
              </a:tabLst>
              <a:defRPr sz="2000">
                <a:solidFill>
                  <a:srgbClr val="FFCC00"/>
                </a:solidFill>
                <a:effectLst>
                  <a:outerShdw blurRad="38100" dist="38100" dir="2700000" rotWithShape="0">
                    <a:srgbClr val="000000"/>
                  </a:outerShdw>
                </a:effectLst>
                <a:latin typeface="+mj-lt"/>
                <a:ea typeface="+mj-ea"/>
                <a:cs typeface="+mj-cs"/>
                <a:sym typeface="Arial"/>
              </a:defRPr>
            </a:pPr>
            <a:r>
              <a:t>	Good agreement =&gt;</a:t>
            </a:r>
          </a:p>
          <a:p>
            <a:pPr>
              <a:spcBef>
                <a:spcPts val="400"/>
              </a:spcBef>
              <a:tabLst>
                <a:tab pos="457200" algn="l"/>
                <a:tab pos="901700" algn="l"/>
                <a:tab pos="1371600" algn="l"/>
                <a:tab pos="1828800" algn="l"/>
              </a:tabLst>
              <a:defRPr sz="2000">
                <a:solidFill>
                  <a:srgbClr val="FFCC00"/>
                </a:solidFill>
                <a:effectLst>
                  <a:outerShdw blurRad="38100" dist="38100" dir="2700000" rotWithShape="0">
                    <a:srgbClr val="000000"/>
                  </a:outerShdw>
                </a:effectLst>
                <a:latin typeface="+mj-lt"/>
                <a:ea typeface="+mj-ea"/>
                <a:cs typeface="+mj-cs"/>
                <a:sym typeface="Arial"/>
              </a:defRPr>
            </a:pPr>
            <a:r>
              <a:t>		High confidence level			</a:t>
            </a:r>
            <a:endParaRPr>
              <a:solidFill>
                <a:srgbClr val="FFFFFF"/>
              </a:solidFill>
            </a:endParaRPr>
          </a:p>
          <a:p>
            <a:pPr>
              <a:spcBef>
                <a:spcPts val="400"/>
              </a:spcBef>
              <a:defRPr sz="2000">
                <a:solidFill>
                  <a:srgbClr val="FFFFFF"/>
                </a:solidFill>
                <a:effectLst>
                  <a:outerShdw blurRad="38100" dist="38100" dir="2700000" rotWithShape="0">
                    <a:srgbClr val="000000"/>
                  </a:outerShdw>
                </a:effectLst>
                <a:latin typeface="+mj-lt"/>
                <a:ea typeface="+mj-ea"/>
                <a:cs typeface="+mj-cs"/>
                <a:sym typeface="Arial"/>
              </a:defRPr>
            </a:pPr>
            <a:endParaRPr>
              <a:solidFill>
                <a:srgbClr val="FFFFFF"/>
              </a:solidFill>
            </a:endParaRPr>
          </a:p>
          <a:p>
            <a:pPr>
              <a:spcBef>
                <a:spcPts val="400"/>
              </a:spcBef>
              <a:defRPr sz="2000">
                <a:solidFill>
                  <a:srgbClr val="FFFFFF"/>
                </a:solidFill>
                <a:effectLst>
                  <a:outerShdw blurRad="38100" dist="38100" dir="2700000" rotWithShape="0">
                    <a:srgbClr val="000000"/>
                  </a:outerShdw>
                </a:effectLst>
                <a:latin typeface="+mj-lt"/>
                <a:ea typeface="+mj-ea"/>
                <a:cs typeface="+mj-cs"/>
                <a:sym typeface="Arial"/>
              </a:defRPr>
            </a:pPr>
            <a:endParaRPr>
              <a:solidFill>
                <a:srgbClr val="FFFFFF"/>
              </a:solidFill>
            </a:endParaRPr>
          </a:p>
          <a:p>
            <a:pPr>
              <a:spcBef>
                <a:spcPts val="400"/>
              </a:spcBef>
              <a:defRPr sz="2000">
                <a:solidFill>
                  <a:srgbClr val="FFFFFF"/>
                </a:solidFill>
                <a:effectLst>
                  <a:outerShdw blurRad="38100" dist="38100" dir="2700000" rotWithShape="0">
                    <a:srgbClr val="000000"/>
                  </a:outerShdw>
                </a:effectLst>
                <a:latin typeface="+mj-lt"/>
                <a:ea typeface="+mj-ea"/>
                <a:cs typeface="+mj-cs"/>
                <a:sym typeface="Arial"/>
              </a:defRPr>
            </a:pPr>
            <a:endParaRPr>
              <a:solidFill>
                <a:srgbClr val="FFFFFF"/>
              </a:solidFill>
            </a:endParaRPr>
          </a:p>
          <a:p>
            <a:pPr>
              <a:spcBef>
                <a:spcPts val="400"/>
              </a:spcBef>
              <a:defRPr sz="2400">
                <a:solidFill>
                  <a:srgbClr val="FFFFFF"/>
                </a:solidFill>
                <a:effectLst>
                  <a:outerShdw blurRad="38100" dist="38100" dir="2700000" rotWithShape="0">
                    <a:srgbClr val="000000"/>
                  </a:outerShdw>
                </a:effectLst>
                <a:latin typeface="+mj-lt"/>
                <a:ea typeface="+mj-ea"/>
                <a:cs typeface="+mj-cs"/>
                <a:sym typeface="Arial"/>
              </a:defRPr>
            </a:pPr>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Rectangle 3"/>
          <p:cNvSpPr txBox="1">
            <a:spLocks noGrp="1"/>
          </p:cNvSpPr>
          <p:nvPr>
            <p:ph type="body" idx="1"/>
          </p:nvPr>
        </p:nvSpPr>
        <p:spPr>
          <a:xfrm>
            <a:off x="228600" y="762000"/>
            <a:ext cx="8915400" cy="6096000"/>
          </a:xfrm>
          <a:prstGeom prst="rect">
            <a:avLst/>
          </a:prstGeom>
        </p:spPr>
        <p:txBody>
          <a:bodyPr/>
          <a:lstStyle/>
          <a:p>
            <a:pPr>
              <a:defRPr>
                <a:latin typeface="+mj-lt"/>
                <a:ea typeface="+mj-ea"/>
                <a:cs typeface="+mj-cs"/>
                <a:sym typeface="Arial"/>
              </a:defRPr>
            </a:pPr>
            <a:r>
              <a:t>Rather than focusing on only </a:t>
            </a:r>
            <a:r>
              <a:rPr b="1"/>
              <a:t>averaged model results</a:t>
            </a:r>
          </a:p>
          <a:p>
            <a:pPr>
              <a:defRPr sz="800">
                <a:latin typeface="+mj-lt"/>
                <a:ea typeface="+mj-ea"/>
                <a:cs typeface="+mj-cs"/>
                <a:sym typeface="Arial"/>
              </a:defRPr>
            </a:pPr>
            <a:endParaRPr b="1"/>
          </a:p>
          <a:p>
            <a:pPr>
              <a:tabLst>
                <a:tab pos="444500" algn="l"/>
              </a:tabLst>
              <a:defRPr>
                <a:latin typeface="+mj-lt"/>
                <a:ea typeface="+mj-ea"/>
                <a:cs typeface="+mj-cs"/>
                <a:sym typeface="Arial"/>
              </a:defRPr>
            </a:pPr>
            <a:r>
              <a:t>	As distilled into the reports of organizations such at the IPCC</a:t>
            </a:r>
          </a:p>
          <a:p>
            <a:pPr>
              <a:tabLst>
                <a:tab pos="444500" algn="l"/>
              </a:tabLst>
              <a:defRPr sz="1600">
                <a:latin typeface="+mj-lt"/>
                <a:ea typeface="+mj-ea"/>
                <a:cs typeface="+mj-cs"/>
                <a:sym typeface="Arial"/>
              </a:defRPr>
            </a:pPr>
            <a:endParaRPr/>
          </a:p>
          <a:p>
            <a:pPr>
              <a:tabLst>
                <a:tab pos="444500" algn="l"/>
              </a:tabLst>
              <a:defRPr>
                <a:latin typeface="+mj-lt"/>
                <a:ea typeface="+mj-ea"/>
                <a:cs typeface="+mj-cs"/>
                <a:sym typeface="Arial"/>
              </a:defRPr>
            </a:pPr>
            <a:r>
              <a:t>I pay particular attention to </a:t>
            </a:r>
            <a:r>
              <a:rPr b="1"/>
              <a:t>how model results now DIFFER</a:t>
            </a:r>
          </a:p>
          <a:p>
            <a:pPr>
              <a:tabLst>
                <a:tab pos="444500" algn="l"/>
              </a:tabLst>
              <a:defRPr sz="800">
                <a:latin typeface="+mj-lt"/>
                <a:ea typeface="+mj-ea"/>
                <a:cs typeface="+mj-cs"/>
                <a:sym typeface="Arial"/>
              </a:defRPr>
            </a:pPr>
            <a:endParaRPr b="1"/>
          </a:p>
          <a:p>
            <a:pPr>
              <a:tabLst>
                <a:tab pos="444500" algn="l"/>
              </a:tabLst>
              <a:defRPr>
                <a:latin typeface="+mj-lt"/>
                <a:ea typeface="+mj-ea"/>
                <a:cs typeface="+mj-cs"/>
                <a:sym typeface="Arial"/>
              </a:defRPr>
            </a:pPr>
            <a:r>
              <a:t>	That comparison allowing me to better judge the maturity of the field</a:t>
            </a:r>
          </a:p>
          <a:p>
            <a:pPr>
              <a:tabLst>
                <a:tab pos="444500" algn="l"/>
              </a:tabLst>
              <a:defRPr sz="1600">
                <a:solidFill>
                  <a:srgbClr val="FFCC00"/>
                </a:solidFill>
                <a:latin typeface="+mj-lt"/>
                <a:ea typeface="+mj-ea"/>
                <a:cs typeface="+mj-cs"/>
                <a:sym typeface="Arial"/>
              </a:defRPr>
            </a:pPr>
            <a:endParaRPr/>
          </a:p>
          <a:p>
            <a:pPr>
              <a:tabLst>
                <a:tab pos="444500" algn="l"/>
              </a:tabLst>
              <a:defRPr b="1">
                <a:solidFill>
                  <a:srgbClr val="FFCC00"/>
                </a:solidFill>
                <a:latin typeface="+mj-lt"/>
                <a:ea typeface="+mj-ea"/>
                <a:cs typeface="+mj-cs"/>
                <a:sym typeface="Arial"/>
              </a:defRPr>
            </a:pPr>
            <a:r>
              <a:t>Where do I now identify issues / inadequate understanding?</a:t>
            </a:r>
          </a:p>
          <a:p>
            <a:pPr>
              <a:tabLst>
                <a:tab pos="444500" algn="l"/>
              </a:tabLst>
              <a:defRPr sz="1100">
                <a:latin typeface="+mj-lt"/>
                <a:ea typeface="+mj-ea"/>
                <a:cs typeface="+mj-cs"/>
                <a:sym typeface="Arial"/>
              </a:defRPr>
            </a:pPr>
            <a:endParaRPr/>
          </a:p>
          <a:p>
            <a:pPr>
              <a:tabLst>
                <a:tab pos="444500" algn="l"/>
              </a:tabLst>
              <a:defRPr>
                <a:latin typeface="+mj-lt"/>
                <a:ea typeface="+mj-ea"/>
                <a:cs typeface="+mj-cs"/>
                <a:sym typeface="Arial"/>
              </a:defRPr>
            </a:pPr>
            <a:r>
              <a:t>	1) Water in the atmosphere: Dispersed IR transparent vapor vs. Clouds</a:t>
            </a:r>
          </a:p>
          <a:p>
            <a:pPr>
              <a:tabLst>
                <a:tab pos="444500" algn="l"/>
              </a:tabLst>
              <a:defRPr sz="1100">
                <a:latin typeface="+mj-lt"/>
                <a:ea typeface="+mj-ea"/>
                <a:cs typeface="+mj-cs"/>
                <a:sym typeface="Arial"/>
              </a:defRPr>
            </a:pPr>
            <a:endParaRPr/>
          </a:p>
          <a:p>
            <a:pPr>
              <a:tabLst>
                <a:tab pos="444500" algn="l"/>
              </a:tabLst>
              <a:defRPr>
                <a:latin typeface="+mj-lt"/>
                <a:ea typeface="+mj-ea"/>
                <a:cs typeface="+mj-cs"/>
                <a:sym typeface="Arial"/>
              </a:defRPr>
            </a:pPr>
            <a:r>
              <a:t>	2) Incomplete data on deep ocean temperatures</a:t>
            </a:r>
          </a:p>
          <a:p>
            <a:pPr>
              <a:tabLst>
                <a:tab pos="444500" algn="l"/>
              </a:tabLst>
              <a:defRPr sz="1000">
                <a:latin typeface="+mj-lt"/>
                <a:ea typeface="+mj-ea"/>
                <a:cs typeface="+mj-cs"/>
                <a:sym typeface="Arial"/>
              </a:defRPr>
            </a:pPr>
            <a:endParaRPr/>
          </a:p>
          <a:p>
            <a:pPr>
              <a:tabLst>
                <a:tab pos="444500" algn="l"/>
              </a:tabLst>
              <a:defRPr>
                <a:latin typeface="+mj-lt"/>
                <a:ea typeface="+mj-ea"/>
                <a:cs typeface="+mj-cs"/>
                <a:sym typeface="Arial"/>
              </a:defRPr>
            </a:pPr>
            <a:r>
              <a:t>	3) Incomplete understanding of ocean currents </a:t>
            </a:r>
          </a:p>
          <a:p>
            <a:pPr>
              <a:tabLst>
                <a:tab pos="444500" algn="l"/>
              </a:tabLst>
              <a:defRPr>
                <a:latin typeface="+mj-lt"/>
                <a:ea typeface="+mj-ea"/>
                <a:cs typeface="+mj-cs"/>
                <a:sym typeface="Arial"/>
              </a:defRPr>
            </a:pPr>
            <a:endParaRPr/>
          </a:p>
          <a:p>
            <a:pPr algn="ctr">
              <a:tabLst>
                <a:tab pos="444500" algn="l"/>
              </a:tabLst>
              <a:defRPr>
                <a:latin typeface="+mj-lt"/>
                <a:ea typeface="+mj-ea"/>
                <a:cs typeface="+mj-cs"/>
                <a:sym typeface="Arial"/>
              </a:defRPr>
            </a:pPr>
            <a:r>
              <a:t>Why are these important?</a:t>
            </a:r>
          </a:p>
          <a:p>
            <a:pPr algn="ctr">
              <a:tabLst>
                <a:tab pos="444500" algn="l"/>
              </a:tabLst>
              <a:defRPr sz="1200">
                <a:latin typeface="+mj-lt"/>
                <a:ea typeface="+mj-ea"/>
                <a:cs typeface="+mj-cs"/>
                <a:sym typeface="Arial"/>
              </a:defRPr>
            </a:pPr>
            <a:endParaRPr/>
          </a:p>
          <a:p>
            <a:pPr algn="ctr">
              <a:tabLst>
                <a:tab pos="444500" algn="l"/>
              </a:tabLst>
              <a:defRPr>
                <a:latin typeface="+mj-lt"/>
                <a:ea typeface="+mj-ea"/>
                <a:cs typeface="+mj-cs"/>
                <a:sym typeface="Arial"/>
              </a:defRPr>
            </a:pPr>
            <a:r>
              <a:t>Why is our understanding of them still inadequate?</a:t>
            </a:r>
          </a:p>
        </p:txBody>
      </p:sp>
      <p:sp>
        <p:nvSpPr>
          <p:cNvPr id="477" name="Rectangle 2"/>
          <p:cNvSpPr txBox="1">
            <a:spLocks noGrp="1"/>
          </p:cNvSpPr>
          <p:nvPr>
            <p:ph type="title"/>
          </p:nvPr>
        </p:nvSpPr>
        <p:spPr>
          <a:xfrm>
            <a:off x="304800" y="152400"/>
            <a:ext cx="8534400" cy="381000"/>
          </a:xfrm>
          <a:prstGeom prst="rect">
            <a:avLst/>
          </a:prstGeom>
        </p:spPr>
        <p:txBody>
          <a:bodyPr/>
          <a:lstStyle>
            <a:lvl1pPr defTabSz="804672">
              <a:defRPr sz="2112">
                <a:effectLst>
                  <a:outerShdw blurRad="33528" dist="33528" dir="2700000" rotWithShape="0">
                    <a:srgbClr val="000000"/>
                  </a:outerShdw>
                </a:effectLst>
              </a:defRPr>
            </a:lvl1pPr>
          </a:lstStyle>
          <a:p>
            <a:r>
              <a:t>My personal response?</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2"/>
          <p:cNvSpPr txBox="1">
            <a:spLocks noGrp="1"/>
          </p:cNvSpPr>
          <p:nvPr>
            <p:ph type="title"/>
          </p:nvPr>
        </p:nvSpPr>
        <p:spPr>
          <a:xfrm>
            <a:off x="304800" y="152400"/>
            <a:ext cx="8534400" cy="457200"/>
          </a:xfrm>
          <a:prstGeom prst="rect">
            <a:avLst/>
          </a:prstGeom>
        </p:spPr>
        <p:txBody>
          <a:bodyPr/>
          <a:lstStyle>
            <a:lvl1pPr>
              <a:defRPr sz="2200"/>
            </a:lvl1pPr>
          </a:lstStyle>
          <a:p>
            <a:r>
              <a:t>So you have to carefully avoid apple and orange comparisons</a:t>
            </a:r>
          </a:p>
        </p:txBody>
      </p:sp>
      <p:sp>
        <p:nvSpPr>
          <p:cNvPr id="145" name="Rectangle 3"/>
          <p:cNvSpPr txBox="1">
            <a:spLocks noGrp="1"/>
          </p:cNvSpPr>
          <p:nvPr>
            <p:ph type="body" idx="1"/>
          </p:nvPr>
        </p:nvSpPr>
        <p:spPr>
          <a:xfrm>
            <a:off x="228600" y="838200"/>
            <a:ext cx="8763000" cy="5638800"/>
          </a:xfrm>
          <a:prstGeom prst="rect">
            <a:avLst/>
          </a:prstGeom>
        </p:spPr>
        <p:txBody>
          <a:bodyPr/>
          <a:lstStyle/>
          <a:p>
            <a:pPr>
              <a:defRPr sz="1800">
                <a:latin typeface="+mj-lt"/>
                <a:ea typeface="+mj-ea"/>
                <a:cs typeface="+mj-cs"/>
                <a:sym typeface="Arial"/>
              </a:defRPr>
            </a:pPr>
            <a:r>
              <a:t>Our old data were almost entirely for hurricanes when they came ashore</a:t>
            </a:r>
          </a:p>
          <a:p>
            <a:pPr>
              <a:defRPr sz="1800">
                <a:latin typeface="+mj-lt"/>
                <a:ea typeface="+mj-ea"/>
                <a:cs typeface="+mj-cs"/>
                <a:sym typeface="Arial"/>
              </a:defRPr>
            </a:pPr>
            <a:endParaRPr/>
          </a:p>
          <a:p>
            <a:pPr>
              <a:defRPr sz="1800">
                <a:latin typeface="+mj-lt"/>
                <a:ea typeface="+mj-ea"/>
                <a:cs typeface="+mj-cs"/>
                <a:sym typeface="Arial"/>
              </a:defRPr>
            </a:pPr>
            <a:r>
              <a:t>So, for true historical trends, we must filter our much richer modern data</a:t>
            </a:r>
          </a:p>
          <a:p>
            <a:pPr>
              <a:defRPr sz="1000">
                <a:latin typeface="+mj-lt"/>
                <a:ea typeface="+mj-ea"/>
                <a:cs typeface="+mj-cs"/>
                <a:sym typeface="Arial"/>
              </a:defRPr>
            </a:pPr>
            <a:endParaRPr/>
          </a:p>
          <a:p>
            <a:pPr>
              <a:defRPr sz="1800">
                <a:latin typeface="+mj-lt"/>
                <a:ea typeface="+mj-ea"/>
                <a:cs typeface="+mj-cs"/>
                <a:sym typeface="Arial"/>
              </a:defRPr>
            </a:pPr>
            <a:r>
              <a:t>	Taking from it </a:t>
            </a:r>
            <a:r>
              <a:rPr b="1"/>
              <a:t>only</a:t>
            </a:r>
            <a:r>
              <a:t> data for hurricanes </a:t>
            </a:r>
            <a:r>
              <a:rPr b="1"/>
              <a:t>AT LANDFALL</a:t>
            </a:r>
          </a:p>
          <a:p>
            <a:pPr>
              <a:defRPr sz="1800">
                <a:latin typeface="+mj-lt"/>
                <a:ea typeface="+mj-ea"/>
                <a:cs typeface="+mj-cs"/>
                <a:sym typeface="Arial"/>
              </a:defRPr>
            </a:pPr>
            <a:endParaRPr b="1"/>
          </a:p>
          <a:p>
            <a:pPr>
              <a:defRPr sz="1800">
                <a:latin typeface="+mj-lt"/>
                <a:ea typeface="+mj-ea"/>
                <a:cs typeface="+mj-cs"/>
                <a:sym typeface="Arial"/>
              </a:defRPr>
            </a:pPr>
            <a:r>
              <a:t>A century of tropical storm </a:t>
            </a:r>
            <a:r>
              <a:rPr b="1"/>
              <a:t>landfall</a:t>
            </a:r>
            <a:r>
              <a:t> data:</a:t>
            </a:r>
          </a:p>
          <a:p>
            <a:pPr>
              <a:defRPr sz="1800">
                <a:solidFill>
                  <a:srgbClr val="FFCC00"/>
                </a:solidFill>
                <a:latin typeface="+mj-lt"/>
                <a:ea typeface="+mj-ea"/>
                <a:cs typeface="+mj-cs"/>
                <a:sym typeface="Arial"/>
              </a:defRPr>
            </a:pPr>
            <a:endParaRPr/>
          </a:p>
          <a:p>
            <a:pPr>
              <a:defRPr sz="1800">
                <a:solidFill>
                  <a:srgbClr val="FFCC00"/>
                </a:solidFill>
                <a:latin typeface="+mj-lt"/>
                <a:ea typeface="+mj-ea"/>
                <a:cs typeface="+mj-cs"/>
                <a:sym typeface="Arial"/>
              </a:defRPr>
            </a:pPr>
            <a:endParaRPr/>
          </a:p>
          <a:p>
            <a:pPr>
              <a:defRPr sz="1800">
                <a:solidFill>
                  <a:srgbClr val="FFCC00"/>
                </a:solidFill>
                <a:latin typeface="+mj-lt"/>
                <a:ea typeface="+mj-ea"/>
                <a:cs typeface="+mj-cs"/>
                <a:sym typeface="Arial"/>
              </a:defRPr>
            </a:pPr>
            <a:endParaRPr/>
          </a:p>
          <a:p>
            <a:pPr>
              <a:defRPr sz="1800">
                <a:solidFill>
                  <a:srgbClr val="FFCC00"/>
                </a:solidFill>
                <a:latin typeface="+mj-lt"/>
                <a:ea typeface="+mj-ea"/>
                <a:cs typeface="+mj-cs"/>
                <a:sym typeface="Arial"/>
              </a:defRPr>
            </a:pPr>
            <a:endParaRPr/>
          </a:p>
          <a:p>
            <a:pPr>
              <a:defRPr sz="1800">
                <a:solidFill>
                  <a:srgbClr val="FFCC00"/>
                </a:solidFill>
                <a:latin typeface="+mj-lt"/>
                <a:ea typeface="+mj-ea"/>
                <a:cs typeface="+mj-cs"/>
                <a:sym typeface="Arial"/>
              </a:defRPr>
            </a:pPr>
            <a:endParaRPr/>
          </a:p>
          <a:p>
            <a:pPr>
              <a:defRPr sz="1800">
                <a:solidFill>
                  <a:srgbClr val="FFCC00"/>
                </a:solidFill>
                <a:latin typeface="+mj-lt"/>
                <a:ea typeface="+mj-ea"/>
                <a:cs typeface="+mj-cs"/>
                <a:sym typeface="Arial"/>
              </a:defRPr>
            </a:pPr>
            <a:endParaRPr/>
          </a:p>
          <a:p>
            <a:pPr>
              <a:defRPr sz="1800">
                <a:solidFill>
                  <a:srgbClr val="FFCC00"/>
                </a:solidFill>
                <a:latin typeface="+mj-lt"/>
                <a:ea typeface="+mj-ea"/>
                <a:cs typeface="+mj-cs"/>
                <a:sym typeface="Arial"/>
              </a:defRPr>
            </a:pPr>
            <a:endParaRPr/>
          </a:p>
          <a:p>
            <a:pPr>
              <a:defRPr sz="1800">
                <a:solidFill>
                  <a:srgbClr val="FFCC00"/>
                </a:solidFill>
                <a:latin typeface="+mj-lt"/>
                <a:ea typeface="+mj-ea"/>
                <a:cs typeface="+mj-cs"/>
                <a:sym typeface="Arial"/>
              </a:defRPr>
            </a:pPr>
            <a:endParaRPr/>
          </a:p>
          <a:p>
            <a:pPr>
              <a:defRPr sz="1800">
                <a:latin typeface="+mj-lt"/>
                <a:ea typeface="+mj-ea"/>
                <a:cs typeface="+mj-cs"/>
                <a:sym typeface="Arial"/>
              </a:defRPr>
            </a:pPr>
            <a:r>
              <a:t>Thus earlier numbers ignored the fact that we now </a:t>
            </a:r>
            <a:r>
              <a:rPr b="1"/>
              <a:t>spot</a:t>
            </a:r>
            <a:r>
              <a:t> more hurricanes!</a:t>
            </a:r>
            <a:endParaRPr b="1"/>
          </a:p>
          <a:p>
            <a:pPr>
              <a:defRPr sz="900">
                <a:latin typeface="+mj-lt"/>
                <a:ea typeface="+mj-ea"/>
                <a:cs typeface="+mj-cs"/>
                <a:sym typeface="Arial"/>
              </a:defRPr>
            </a:pPr>
            <a:endParaRPr b="1"/>
          </a:p>
          <a:p>
            <a:pPr>
              <a:defRPr sz="1800">
                <a:latin typeface="+mj-lt"/>
                <a:ea typeface="+mj-ea"/>
                <a:cs typeface="+mj-cs"/>
                <a:sym typeface="Arial"/>
              </a:defRPr>
            </a:pPr>
            <a:r>
              <a:t>	And thus, including mid-ocean data, also spot more Cat 4/5 hurricanes</a:t>
            </a:r>
          </a:p>
        </p:txBody>
      </p:sp>
      <p:pic>
        <p:nvPicPr>
          <p:cNvPr id="146" name="Picture 3" descr="Picture 3"/>
          <p:cNvPicPr>
            <a:picLocks noChangeAspect="1"/>
          </p:cNvPicPr>
          <p:nvPr/>
        </p:nvPicPr>
        <p:blipFill>
          <a:blip r:embed="rId2"/>
          <a:stretch>
            <a:fillRect/>
          </a:stretch>
        </p:blipFill>
        <p:spPr>
          <a:xfrm>
            <a:off x="4648200" y="2809043"/>
            <a:ext cx="3657600" cy="260115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1) http://science.sciencemag.org/content/338/6108/792</a:t>
            </a:r>
          </a:p>
        </p:txBody>
      </p:sp>
      <p:sp>
        <p:nvSpPr>
          <p:cNvPr id="480" name="Rectangle 3"/>
          <p:cNvSpPr txBox="1">
            <a:spLocks noGrp="1"/>
          </p:cNvSpPr>
          <p:nvPr>
            <p:ph type="body" idx="1"/>
          </p:nvPr>
        </p:nvSpPr>
        <p:spPr>
          <a:xfrm>
            <a:off x="228600" y="762000"/>
            <a:ext cx="8915400" cy="5867400"/>
          </a:xfrm>
          <a:prstGeom prst="rect">
            <a:avLst/>
          </a:prstGeom>
        </p:spPr>
        <p:txBody>
          <a:bodyPr/>
          <a:lstStyle/>
          <a:p>
            <a:pPr>
              <a:tabLst>
                <a:tab pos="457200" algn="l"/>
              </a:tabLst>
              <a:defRPr>
                <a:latin typeface="+mj-lt"/>
                <a:ea typeface="+mj-ea"/>
                <a:cs typeface="+mj-cs"/>
                <a:sym typeface="Arial"/>
              </a:defRPr>
            </a:pPr>
            <a:r>
              <a:t>Water vapor is our atmosphere's most concentrated heat-absorbing gas</a:t>
            </a:r>
          </a:p>
          <a:p>
            <a:pPr>
              <a:tabLst>
                <a:tab pos="457200" algn="l"/>
              </a:tabLst>
              <a:defRPr sz="1000">
                <a:latin typeface="+mj-lt"/>
                <a:ea typeface="+mj-ea"/>
                <a:cs typeface="+mj-cs"/>
                <a:sym typeface="Arial"/>
              </a:defRPr>
            </a:pPr>
            <a:endParaRPr/>
          </a:p>
          <a:p>
            <a:pPr>
              <a:tabLst>
                <a:tab pos="457200" algn="l"/>
              </a:tabLst>
              <a:defRPr>
                <a:latin typeface="+mj-lt"/>
                <a:ea typeface="+mj-ea"/>
                <a:cs typeface="+mj-cs"/>
                <a:sym typeface="Arial"/>
              </a:defRPr>
            </a:pPr>
            <a:r>
              <a:t>	But condensed into clouds, it scatters solar energy back out into space</a:t>
            </a:r>
          </a:p>
          <a:p>
            <a:pPr>
              <a:tabLst>
                <a:tab pos="457200" algn="l"/>
              </a:tabLst>
              <a:defRPr sz="1100">
                <a:latin typeface="+mj-lt"/>
                <a:ea typeface="+mj-ea"/>
                <a:cs typeface="+mj-cs"/>
                <a:sym typeface="Arial"/>
              </a:defRPr>
            </a:pPr>
            <a:endParaRPr/>
          </a:p>
          <a:p>
            <a:pPr algn="ctr">
              <a:tabLst>
                <a:tab pos="457200" algn="l"/>
              </a:tabLst>
              <a:defRPr>
                <a:solidFill>
                  <a:srgbClr val="FFCC00"/>
                </a:solidFill>
                <a:latin typeface="+mj-lt"/>
                <a:ea typeface="+mj-ea"/>
                <a:cs typeface="+mj-cs"/>
                <a:sym typeface="Arial"/>
              </a:defRPr>
            </a:pPr>
            <a:r>
              <a:t>But how important is vapor &lt;=&gt; cloud conversion in climate modeling?</a:t>
            </a:r>
          </a:p>
          <a:p>
            <a:pPr>
              <a:tabLst>
                <a:tab pos="457200" algn="l"/>
              </a:tabLst>
              <a:defRPr>
                <a:latin typeface="+mj-lt"/>
                <a:ea typeface="+mj-ea"/>
                <a:cs typeface="+mj-cs"/>
                <a:sym typeface="Arial"/>
              </a:defRPr>
            </a:pPr>
            <a:endParaRPr/>
          </a:p>
          <a:p>
            <a:pPr>
              <a:tabLst>
                <a:tab pos="457200" algn="l"/>
              </a:tabLst>
              <a:defRPr>
                <a:latin typeface="+mj-lt"/>
                <a:ea typeface="+mj-ea"/>
                <a:cs typeface="+mj-cs"/>
                <a:sym typeface="Arial"/>
              </a:defRPr>
            </a:pPr>
            <a:r>
              <a:t>Climate models often calculate the "equilibrium climate sensitivity" (ECS) </a:t>
            </a:r>
          </a:p>
          <a:p>
            <a:pPr>
              <a:tabLst>
                <a:tab pos="457200" algn="l"/>
              </a:tabLst>
              <a:defRPr sz="1000">
                <a:latin typeface="+mj-lt"/>
                <a:ea typeface="+mj-ea"/>
                <a:cs typeface="+mj-cs"/>
                <a:sym typeface="Arial"/>
              </a:defRPr>
            </a:pPr>
            <a:endParaRPr/>
          </a:p>
          <a:p>
            <a:pPr>
              <a:tabLst>
                <a:tab pos="457200" algn="l"/>
              </a:tabLst>
              <a:defRPr>
                <a:latin typeface="+mj-lt"/>
                <a:ea typeface="+mj-ea"/>
                <a:cs typeface="+mj-cs"/>
                <a:sym typeface="Arial"/>
              </a:defRPr>
            </a:pPr>
            <a:r>
              <a:t>	= The predicted ΔTemperature if CO</a:t>
            </a:r>
            <a:r>
              <a:rPr baseline="-25000"/>
              <a:t>2</a:t>
            </a:r>
            <a:r>
              <a:t> rose to twice pre-industrial levels  </a:t>
            </a:r>
          </a:p>
          <a:p>
            <a:pPr>
              <a:tabLst>
                <a:tab pos="457200" algn="l"/>
              </a:tabLst>
              <a:defRPr>
                <a:latin typeface="+mj-lt"/>
                <a:ea typeface="+mj-ea"/>
                <a:cs typeface="+mj-cs"/>
                <a:sym typeface="Arial"/>
              </a:defRPr>
            </a:pPr>
            <a:endParaRPr/>
          </a:p>
          <a:p>
            <a:pPr>
              <a:tabLst>
                <a:tab pos="457200" algn="l"/>
              </a:tabLst>
              <a:defRPr>
                <a:latin typeface="+mj-lt"/>
                <a:ea typeface="+mj-ea"/>
                <a:cs typeface="+mj-cs"/>
                <a:sym typeface="Arial"/>
              </a:defRPr>
            </a:pPr>
            <a:r>
              <a:t>Embarrassingly, with the same input parameters, different models yield </a:t>
            </a:r>
          </a:p>
          <a:p>
            <a:pPr>
              <a:tabLst>
                <a:tab pos="457200" algn="l"/>
              </a:tabLst>
              <a:defRPr sz="1000">
                <a:latin typeface="+mj-lt"/>
                <a:ea typeface="+mj-ea"/>
                <a:cs typeface="+mj-cs"/>
                <a:sym typeface="Arial"/>
              </a:defRPr>
            </a:pPr>
            <a:endParaRPr/>
          </a:p>
          <a:p>
            <a:pPr>
              <a:tabLst>
                <a:tab pos="457200" algn="l"/>
              </a:tabLst>
              <a:defRPr>
                <a:latin typeface="+mj-lt"/>
                <a:ea typeface="+mj-ea"/>
                <a:cs typeface="+mj-cs"/>
                <a:sym typeface="Arial"/>
              </a:defRPr>
            </a:pPr>
            <a:r>
              <a:t>	a ~ 2:1 range of temperature change predictions.  Further:</a:t>
            </a:r>
          </a:p>
          <a:p>
            <a:pPr>
              <a:tabLst>
                <a:tab pos="457200" algn="l"/>
              </a:tabLst>
              <a:defRPr sz="1000">
                <a:latin typeface="+mj-lt"/>
                <a:ea typeface="+mj-ea"/>
                <a:cs typeface="+mj-cs"/>
                <a:sym typeface="Arial"/>
              </a:defRPr>
            </a:pPr>
            <a:endParaRPr/>
          </a:p>
          <a:p>
            <a:pPr>
              <a:tabLst>
                <a:tab pos="457200" algn="l"/>
              </a:tabLst>
              <a:defRPr>
                <a:latin typeface="+mj-lt"/>
                <a:ea typeface="+mj-ea"/>
                <a:cs typeface="+mj-cs"/>
                <a:sym typeface="Arial"/>
              </a:defRPr>
            </a:pPr>
            <a:r>
              <a:t>		scatter has </a:t>
            </a:r>
            <a:r>
              <a:rPr b="1"/>
              <a:t>"changed little over the past several decades"</a:t>
            </a:r>
            <a:r>
              <a:t> </a:t>
            </a:r>
            <a:r>
              <a:rPr baseline="30000"/>
              <a:t>1</a:t>
            </a:r>
            <a:r>
              <a:t> </a:t>
            </a:r>
          </a:p>
          <a:p>
            <a:pPr>
              <a:tabLst>
                <a:tab pos="457200" algn="l"/>
              </a:tabLst>
              <a:defRPr>
                <a:latin typeface="+mj-lt"/>
                <a:ea typeface="+mj-ea"/>
                <a:cs typeface="+mj-cs"/>
                <a:sym typeface="Arial"/>
              </a:defRPr>
            </a:pPr>
            <a:endParaRPr/>
          </a:p>
          <a:p>
            <a:pPr>
              <a:tabLst>
                <a:tab pos="457200" algn="l"/>
              </a:tabLst>
              <a:defRPr>
                <a:latin typeface="+mj-lt"/>
                <a:ea typeface="+mj-ea"/>
                <a:cs typeface="+mj-cs"/>
                <a:sym typeface="Arial"/>
              </a:defRPr>
            </a:pPr>
            <a:r>
              <a:t>Recent studies have tried to pin down the source of this persistent scatter</a:t>
            </a:r>
          </a:p>
        </p:txBody>
      </p:sp>
      <p:sp>
        <p:nvSpPr>
          <p:cNvPr id="481" name="Rectangle 2"/>
          <p:cNvSpPr txBox="1">
            <a:spLocks noGrp="1"/>
          </p:cNvSpPr>
          <p:nvPr>
            <p:ph type="title"/>
          </p:nvPr>
        </p:nvSpPr>
        <p:spPr>
          <a:xfrm>
            <a:off x="304800" y="152400"/>
            <a:ext cx="8534400" cy="381000"/>
          </a:xfrm>
          <a:prstGeom prst="rect">
            <a:avLst/>
          </a:prstGeom>
        </p:spPr>
        <p:txBody>
          <a:bodyPr/>
          <a:lstStyle>
            <a:lvl1pPr defTabSz="877823">
              <a:defRPr sz="2112">
                <a:effectLst>
                  <a:outerShdw blurRad="36576" dist="36576" dir="2700000" rotWithShape="0">
                    <a:srgbClr val="000000"/>
                  </a:outerShdw>
                </a:effectLst>
              </a:defRPr>
            </a:lvl1pPr>
          </a:lstStyle>
          <a:p>
            <a:r>
              <a:t>1) Water's conversion from vapor to clouds: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Rectangle 5"/>
          <p:cNvSpPr txBox="1"/>
          <p:nvPr/>
        </p:nvSpPr>
        <p:spPr>
          <a:xfrm>
            <a:off x="304800" y="6279420"/>
            <a:ext cx="8534400"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1) http://science.sciencemag.org/content/338/6108/792</a:t>
            </a:r>
            <a:endParaRPr>
              <a:solidFill>
                <a:srgbClr val="E5FFFF"/>
              </a:solidFill>
            </a:endParaRP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2) https://www.nature.com/articles/nature24672</a:t>
            </a:r>
          </a:p>
        </p:txBody>
      </p:sp>
      <p:sp>
        <p:nvSpPr>
          <p:cNvPr id="484" name="Rectangle 3"/>
          <p:cNvSpPr txBox="1">
            <a:spLocks noGrp="1"/>
          </p:cNvSpPr>
          <p:nvPr>
            <p:ph type="body" idx="1"/>
          </p:nvPr>
        </p:nvSpPr>
        <p:spPr>
          <a:xfrm>
            <a:off x="228600" y="914400"/>
            <a:ext cx="8915400" cy="5791200"/>
          </a:xfrm>
          <a:prstGeom prst="rect">
            <a:avLst/>
          </a:prstGeom>
        </p:spPr>
        <p:txBody>
          <a:bodyPr/>
          <a:lstStyle/>
          <a:p>
            <a:pPr>
              <a:tabLst>
                <a:tab pos="457200" algn="l"/>
                <a:tab pos="901700" algn="l"/>
                <a:tab pos="1371600" algn="l"/>
                <a:tab pos="1816100" algn="l"/>
              </a:tabLst>
              <a:defRPr>
                <a:latin typeface="+mj-lt"/>
                <a:ea typeface="+mj-ea"/>
                <a:cs typeface="+mj-cs"/>
                <a:sym typeface="Arial"/>
              </a:defRPr>
            </a:pPr>
            <a:r>
              <a:t>Satellites have already accumulated substantial data on world cloud cover </a:t>
            </a:r>
          </a:p>
          <a:p>
            <a:pPr>
              <a:tabLst>
                <a:tab pos="457200" algn="l"/>
                <a:tab pos="901700" algn="l"/>
                <a:tab pos="1371600" algn="l"/>
                <a:tab pos="1816100" algn="l"/>
              </a:tabLst>
              <a:defRPr sz="1000">
                <a:latin typeface="+mj-lt"/>
                <a:ea typeface="+mj-ea"/>
                <a:cs typeface="+mj-cs"/>
                <a:sym typeface="Arial"/>
              </a:defRPr>
            </a:pPr>
            <a:endParaRPr/>
          </a:p>
          <a:p>
            <a:pPr>
              <a:tabLst>
                <a:tab pos="457200" algn="l"/>
                <a:tab pos="901700" algn="l"/>
                <a:tab pos="1371600" algn="l"/>
                <a:tab pos="1816100" algn="l"/>
              </a:tabLst>
              <a:defRPr>
                <a:latin typeface="+mj-lt"/>
                <a:ea typeface="+mj-ea"/>
                <a:cs typeface="+mj-cs"/>
                <a:sym typeface="Arial"/>
              </a:defRPr>
            </a:pPr>
            <a:r>
              <a:t>	So the authors tested models' "predictions" of past (known) cloud cover</a:t>
            </a:r>
          </a:p>
          <a:p>
            <a:pPr>
              <a:tabLst>
                <a:tab pos="457200" algn="l"/>
                <a:tab pos="901700" algn="l"/>
                <a:tab pos="1371600" algn="l"/>
                <a:tab pos="1816100" algn="l"/>
              </a:tabLst>
              <a:defRPr sz="1000">
                <a:latin typeface="+mj-lt"/>
                <a:ea typeface="+mj-ea"/>
                <a:cs typeface="+mj-cs"/>
                <a:sym typeface="Arial"/>
              </a:defRPr>
            </a:pPr>
            <a:endParaRPr/>
          </a:p>
          <a:p>
            <a:pPr>
              <a:tabLst>
                <a:tab pos="457200" algn="l"/>
                <a:tab pos="901700" algn="l"/>
                <a:tab pos="1371600" algn="l"/>
                <a:tab pos="1816100" algn="l"/>
              </a:tabLst>
              <a:defRPr>
                <a:latin typeface="+mj-lt"/>
                <a:ea typeface="+mj-ea"/>
                <a:cs typeface="+mj-cs"/>
                <a:sym typeface="Arial"/>
              </a:defRPr>
            </a:pPr>
            <a:r>
              <a:t>Some models did much better.  For example, models putting more effort</a:t>
            </a:r>
          </a:p>
          <a:p>
            <a:pPr>
              <a:tabLst>
                <a:tab pos="457200" algn="l"/>
                <a:tab pos="901700" algn="l"/>
                <a:tab pos="1371600" algn="l"/>
                <a:tab pos="1816100" algn="l"/>
              </a:tabLst>
              <a:defRPr sz="900">
                <a:latin typeface="+mj-lt"/>
                <a:ea typeface="+mj-ea"/>
                <a:cs typeface="+mj-cs"/>
                <a:sym typeface="Arial"/>
              </a:defRPr>
            </a:pPr>
            <a:endParaRPr/>
          </a:p>
          <a:p>
            <a:pPr>
              <a:tabLst>
                <a:tab pos="457200" algn="l"/>
                <a:tab pos="901700" algn="l"/>
                <a:tab pos="1371600" algn="l"/>
                <a:tab pos="1816100" algn="l"/>
              </a:tabLst>
              <a:defRPr>
                <a:latin typeface="+mj-lt"/>
                <a:ea typeface="+mj-ea"/>
                <a:cs typeface="+mj-cs"/>
                <a:sym typeface="Arial"/>
              </a:defRPr>
            </a:pPr>
            <a:r>
              <a:t>	into calculating humidity transfer between locations and altitudes</a:t>
            </a:r>
          </a:p>
          <a:p>
            <a:pPr>
              <a:tabLst>
                <a:tab pos="457200" algn="l"/>
                <a:tab pos="901700" algn="l"/>
                <a:tab pos="1371600" algn="l"/>
                <a:tab pos="1816100" algn="l"/>
              </a:tabLst>
              <a:defRPr sz="1600">
                <a:latin typeface="+mj-lt"/>
                <a:ea typeface="+mj-ea"/>
                <a:cs typeface="+mj-cs"/>
                <a:sym typeface="Arial"/>
              </a:defRPr>
            </a:pPr>
            <a:endParaRPr/>
          </a:p>
          <a:p>
            <a:pPr>
              <a:tabLst>
                <a:tab pos="457200" algn="l"/>
                <a:tab pos="901700" algn="l"/>
                <a:tab pos="1371600" algn="l"/>
                <a:tab pos="1816100" algn="l"/>
              </a:tabLst>
              <a:defRPr>
                <a:latin typeface="+mj-lt"/>
                <a:ea typeface="+mj-ea"/>
                <a:cs typeface="+mj-cs"/>
                <a:sym typeface="Arial"/>
              </a:defRPr>
            </a:pPr>
            <a:r>
              <a:t>The authors then compared the same models' predictions of future ECS ΔT </a:t>
            </a:r>
          </a:p>
          <a:p>
            <a:pPr>
              <a:tabLst>
                <a:tab pos="457200" algn="l"/>
                <a:tab pos="901700" algn="l"/>
                <a:tab pos="1371600" algn="l"/>
                <a:tab pos="1816100" algn="l"/>
              </a:tabLst>
              <a:defRPr sz="1000">
                <a:latin typeface="+mj-lt"/>
                <a:ea typeface="+mj-ea"/>
                <a:cs typeface="+mj-cs"/>
                <a:sym typeface="Arial"/>
              </a:defRPr>
            </a:pPr>
            <a:endParaRPr/>
          </a:p>
          <a:p>
            <a:pPr>
              <a:tabLst>
                <a:tab pos="457200" algn="l"/>
                <a:tab pos="901700" algn="l"/>
                <a:tab pos="1371600" algn="l"/>
                <a:tab pos="1816100" algn="l"/>
              </a:tabLst>
              <a:defRPr>
                <a:latin typeface="+mj-lt"/>
                <a:ea typeface="+mj-ea"/>
                <a:cs typeface="+mj-cs"/>
                <a:sym typeface="Arial"/>
              </a:defRPr>
            </a:pPr>
            <a:r>
              <a:t>	They found that models that better accounted for </a:t>
            </a:r>
            <a:r>
              <a:rPr b="1"/>
              <a:t>past</a:t>
            </a:r>
            <a:r>
              <a:t> cloud cover</a:t>
            </a:r>
          </a:p>
          <a:p>
            <a:pPr>
              <a:tabLst>
                <a:tab pos="457200" algn="l"/>
                <a:tab pos="901700" algn="l"/>
                <a:tab pos="1371600" algn="l"/>
                <a:tab pos="1816100" algn="l"/>
              </a:tabLst>
              <a:defRPr sz="1000">
                <a:latin typeface="+mj-lt"/>
                <a:ea typeface="+mj-ea"/>
                <a:cs typeface="+mj-cs"/>
                <a:sym typeface="Arial"/>
              </a:defRPr>
            </a:pPr>
            <a:endParaRPr/>
          </a:p>
          <a:p>
            <a:pPr>
              <a:tabLst>
                <a:tab pos="457200" algn="l"/>
                <a:tab pos="901700" algn="l"/>
                <a:tab pos="1371600" algn="l"/>
                <a:tab pos="1816100" algn="l"/>
              </a:tabLst>
              <a:defRPr>
                <a:latin typeface="+mj-lt"/>
                <a:ea typeface="+mj-ea"/>
                <a:cs typeface="+mj-cs"/>
                <a:sym typeface="Arial"/>
              </a:defRPr>
            </a:pPr>
            <a:r>
              <a:t>		also produced strongly reduced scatter in ECS </a:t>
            </a:r>
            <a:r>
              <a:rPr b="1"/>
              <a:t>predictions</a:t>
            </a:r>
          </a:p>
          <a:p>
            <a:pPr>
              <a:tabLst>
                <a:tab pos="457200" algn="l"/>
                <a:tab pos="901700" algn="l"/>
                <a:tab pos="1371600" algn="l"/>
                <a:tab pos="1816100" algn="l"/>
              </a:tabLst>
              <a:defRPr sz="1600">
                <a:latin typeface="+mj-lt"/>
                <a:ea typeface="+mj-ea"/>
                <a:cs typeface="+mj-cs"/>
                <a:sym typeface="Arial"/>
              </a:defRPr>
            </a:pPr>
            <a:endParaRPr b="1"/>
          </a:p>
          <a:p>
            <a:pPr>
              <a:tabLst>
                <a:tab pos="457200" algn="l"/>
                <a:tab pos="901700" algn="l"/>
                <a:tab pos="1371600" algn="l"/>
                <a:tab pos="1816100" algn="l"/>
              </a:tabLst>
              <a:defRPr>
                <a:solidFill>
                  <a:srgbClr val="FFCC00"/>
                </a:solidFill>
                <a:latin typeface="+mj-lt"/>
                <a:ea typeface="+mj-ea"/>
                <a:cs typeface="+mj-cs"/>
                <a:sym typeface="Arial"/>
              </a:defRPr>
            </a:pPr>
            <a:r>
              <a:t>They also noted that those better models predicted significantly larger</a:t>
            </a:r>
          </a:p>
          <a:p>
            <a:pPr>
              <a:tabLst>
                <a:tab pos="457200" algn="l"/>
                <a:tab pos="901700" algn="l"/>
                <a:tab pos="1371600" algn="l"/>
                <a:tab pos="1816100" algn="l"/>
              </a:tabLst>
              <a:defRPr sz="900">
                <a:solidFill>
                  <a:srgbClr val="FFCC00"/>
                </a:solidFill>
                <a:latin typeface="+mj-lt"/>
                <a:ea typeface="+mj-ea"/>
                <a:cs typeface="+mj-cs"/>
                <a:sym typeface="Arial"/>
              </a:defRPr>
            </a:pPr>
            <a:endParaRPr/>
          </a:p>
          <a:p>
            <a:pPr>
              <a:tabLst>
                <a:tab pos="457200" algn="l"/>
                <a:tab pos="901700" algn="l"/>
                <a:tab pos="1371600" algn="l"/>
                <a:tab pos="1816100" algn="l"/>
              </a:tabLst>
              <a:defRPr>
                <a:solidFill>
                  <a:srgbClr val="FFCC00"/>
                </a:solidFill>
                <a:latin typeface="+mj-lt"/>
                <a:ea typeface="+mj-ea"/>
                <a:cs typeface="+mj-cs"/>
                <a:sym typeface="Arial"/>
              </a:defRPr>
            </a:pPr>
            <a:r>
              <a:t>	temperature changes then found in the IPCC averaging of </a:t>
            </a:r>
            <a:r>
              <a:rPr b="1"/>
              <a:t>all</a:t>
            </a:r>
            <a:r>
              <a:t> models </a:t>
            </a:r>
            <a:r>
              <a:rPr baseline="30000"/>
              <a:t>1, 2</a:t>
            </a:r>
          </a:p>
        </p:txBody>
      </p:sp>
      <p:sp>
        <p:nvSpPr>
          <p:cNvPr id="485" name="Rectangle 2"/>
          <p:cNvSpPr txBox="1">
            <a:spLocks noGrp="1"/>
          </p:cNvSpPr>
          <p:nvPr>
            <p:ph type="title"/>
          </p:nvPr>
        </p:nvSpPr>
        <p:spPr>
          <a:xfrm>
            <a:off x="304800" y="228600"/>
            <a:ext cx="8534400" cy="381000"/>
          </a:xfrm>
          <a:prstGeom prst="rect">
            <a:avLst/>
          </a:prstGeom>
        </p:spPr>
        <p:txBody>
          <a:bodyPr/>
          <a:lstStyle>
            <a:lvl1pPr defTabSz="877823">
              <a:tabLst>
                <a:tab pos="431800" algn="l"/>
                <a:tab pos="863600" algn="l"/>
                <a:tab pos="1308100" algn="l"/>
                <a:tab pos="1739900" algn="l"/>
              </a:tabLst>
              <a:defRPr sz="2112">
                <a:effectLst>
                  <a:outerShdw blurRad="36576" dist="36576" dir="2700000" rotWithShape="0">
                    <a:srgbClr val="000000"/>
                  </a:outerShdw>
                </a:effectLst>
              </a:defRPr>
            </a:lvl1pPr>
          </a:lstStyle>
          <a:p>
            <a:r>
              <a:t>These studies build upon the fact that:</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Rectangle 5"/>
          <p:cNvSpPr txBox="1"/>
          <p:nvPr/>
        </p:nvSpPr>
        <p:spPr>
          <a:xfrm>
            <a:off x="304800" y="6000020"/>
            <a:ext cx="8534400" cy="7976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1) https://earthobservatory.nasa.gov/Features/HeatBucket/		</a:t>
            </a:r>
            <a:endParaRPr>
              <a:solidFill>
                <a:srgbClr val="E5FFFF"/>
              </a:solidFill>
            </a:endParaRP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2) https://www.ncei.noaa.gov/news/ocean-heat-reveals-more-about-climate</a:t>
            </a:r>
            <a:r>
              <a:rPr>
                <a:solidFill>
                  <a:srgbClr val="E5FFFF"/>
                </a:solidFill>
              </a:rPr>
              <a:t> </a:t>
            </a:r>
            <a:r>
              <a:t> </a:t>
            </a:r>
            <a:endParaRPr>
              <a:solidFill>
                <a:srgbClr val="E5FFFF"/>
              </a:solidFill>
            </a:endParaRP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3) https://www.usgs.gov/news/ocean-absorption-carbon-dioxide-more-makes-methane-emissions-seafloor-methane-seeps</a:t>
            </a: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4) https://en.wikipedia.org/wiki/Methane_clathrate</a:t>
            </a:r>
          </a:p>
        </p:txBody>
      </p:sp>
      <p:sp>
        <p:nvSpPr>
          <p:cNvPr id="488" name="Rectangle 3"/>
          <p:cNvSpPr txBox="1">
            <a:spLocks noGrp="1"/>
          </p:cNvSpPr>
          <p:nvPr>
            <p:ph type="body" idx="1"/>
          </p:nvPr>
        </p:nvSpPr>
        <p:spPr>
          <a:xfrm>
            <a:off x="228600" y="685800"/>
            <a:ext cx="8915400" cy="5334000"/>
          </a:xfrm>
          <a:prstGeom prst="rect">
            <a:avLst/>
          </a:prstGeom>
        </p:spPr>
        <p:txBody>
          <a:bodyPr/>
          <a:lstStyle/>
          <a:p>
            <a:pPr algn="ctr">
              <a:tabLst>
                <a:tab pos="457200" algn="l"/>
                <a:tab pos="901700" algn="l"/>
                <a:tab pos="1371600" algn="l"/>
              </a:tabLst>
              <a:defRPr>
                <a:solidFill>
                  <a:srgbClr val="FFCC00"/>
                </a:solidFill>
                <a:latin typeface="+mj-lt"/>
                <a:ea typeface="+mj-ea"/>
                <a:cs typeface="+mj-cs"/>
                <a:sym typeface="Arial"/>
              </a:defRPr>
            </a:pPr>
            <a:r>
              <a:t>Why is </a:t>
            </a:r>
            <a:r>
              <a:rPr b="1"/>
              <a:t>DEEP</a:t>
            </a:r>
            <a:r>
              <a:t> ocean temperature so important?</a:t>
            </a:r>
          </a:p>
          <a:p>
            <a:pPr>
              <a:tabLst>
                <a:tab pos="457200" algn="l"/>
                <a:tab pos="901700" algn="l"/>
                <a:tab pos="1371600" algn="l"/>
              </a:tabLst>
              <a:defRPr sz="11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First, while it takes little energy to change the temperature of a gas</a:t>
            </a:r>
          </a:p>
          <a:p>
            <a:pPr>
              <a:tabLst>
                <a:tab pos="457200" algn="l"/>
                <a:tab pos="901700" algn="l"/>
                <a:tab pos="1371600" algn="l"/>
              </a:tabLst>
              <a:defRPr sz="7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it takes immensely more energy to change the temperature of a liquid</a:t>
            </a:r>
          </a:p>
          <a:p>
            <a:pPr>
              <a:tabLst>
                <a:tab pos="457200" algn="l"/>
                <a:tab pos="901700" algn="l"/>
                <a:tab pos="1371600" algn="l"/>
              </a:tabLst>
              <a:defRPr sz="7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Thus, as one NASA article put it, the deep ocean is </a:t>
            </a:r>
          </a:p>
          <a:p>
            <a:pPr>
              <a:tabLst>
                <a:tab pos="457200" algn="l"/>
                <a:tab pos="901700" algn="l"/>
                <a:tab pos="1371600" algn="l"/>
              </a:tabLst>
              <a:defRPr sz="7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"Earth's Big Heat Bucket . . . Where Greenhouse Heat Hides"  </a:t>
            </a:r>
            <a:r>
              <a:rPr baseline="30000"/>
              <a:t>1, 2</a:t>
            </a:r>
          </a:p>
          <a:p>
            <a:pPr>
              <a:tabLst>
                <a:tab pos="457200" algn="l"/>
                <a:tab pos="901700" algn="l"/>
                <a:tab pos="1371600" algn="l"/>
              </a:tabLst>
              <a:defRPr sz="1400">
                <a:latin typeface="+mj-lt"/>
                <a:ea typeface="+mj-ea"/>
                <a:cs typeface="+mj-cs"/>
                <a:sym typeface="Arial"/>
              </a:defRPr>
            </a:pPr>
            <a:endParaRPr baseline="30000"/>
          </a:p>
          <a:p>
            <a:pPr>
              <a:tabLst>
                <a:tab pos="457200" algn="l"/>
                <a:tab pos="901700" algn="l"/>
                <a:tab pos="1371600" algn="l"/>
              </a:tabLst>
              <a:defRPr>
                <a:latin typeface="+mj-lt"/>
                <a:ea typeface="+mj-ea"/>
                <a:cs typeface="+mj-cs"/>
                <a:sym typeface="Arial"/>
              </a:defRPr>
            </a:pPr>
            <a:r>
              <a:t>Second, liquids absorb gases, particularly cold liquids </a:t>
            </a:r>
            <a:r>
              <a:rPr baseline="30000"/>
              <a:t>3</a:t>
            </a:r>
          </a:p>
          <a:p>
            <a:pPr>
              <a:tabLst>
                <a:tab pos="457200" algn="l"/>
                <a:tab pos="901700" algn="l"/>
                <a:tab pos="1371600" algn="l"/>
              </a:tabLst>
              <a:defRPr sz="700">
                <a:latin typeface="+mj-lt"/>
                <a:ea typeface="+mj-ea"/>
                <a:cs typeface="+mj-cs"/>
                <a:sym typeface="Arial"/>
              </a:defRPr>
            </a:pPr>
            <a:endParaRPr baseline="30000"/>
          </a:p>
          <a:p>
            <a:pPr>
              <a:tabLst>
                <a:tab pos="457200" algn="l"/>
                <a:tab pos="901700" algn="l"/>
                <a:tab pos="1371600" algn="l"/>
              </a:tabLst>
              <a:defRPr>
                <a:latin typeface="+mj-lt"/>
                <a:ea typeface="+mj-ea"/>
                <a:cs typeface="+mj-cs"/>
                <a:sym typeface="Arial"/>
              </a:defRPr>
            </a:pPr>
            <a:r>
              <a:t>	The ocean depths thus store huge amounts of dissolved CO</a:t>
            </a:r>
            <a:r>
              <a:rPr baseline="-25000"/>
              <a:t>2</a:t>
            </a:r>
          </a:p>
          <a:p>
            <a:pPr>
              <a:tabLst>
                <a:tab pos="457200" algn="l"/>
                <a:tab pos="901700" algn="l"/>
                <a:tab pos="1371600" algn="l"/>
              </a:tabLst>
              <a:defRPr sz="1400">
                <a:latin typeface="+mj-lt"/>
                <a:ea typeface="+mj-ea"/>
                <a:cs typeface="+mj-cs"/>
                <a:sym typeface="Arial"/>
              </a:defRPr>
            </a:pPr>
            <a:endParaRPr baseline="-25000"/>
          </a:p>
          <a:p>
            <a:pPr>
              <a:tabLst>
                <a:tab pos="457200" algn="l"/>
                <a:tab pos="901700" algn="l"/>
                <a:tab pos="1371600" algn="l"/>
              </a:tabLst>
              <a:defRPr>
                <a:latin typeface="+mj-lt"/>
                <a:ea typeface="+mj-ea"/>
                <a:cs typeface="+mj-cs"/>
                <a:sym typeface="Arial"/>
              </a:defRPr>
            </a:pPr>
            <a:r>
              <a:t>Third, in cold deep water, dissolved methane converts to a solid "clathrate" </a:t>
            </a:r>
            <a:r>
              <a:rPr baseline="30000"/>
              <a:t>4</a:t>
            </a:r>
          </a:p>
          <a:p>
            <a:pPr>
              <a:tabLst>
                <a:tab pos="457200" algn="l"/>
                <a:tab pos="901700" algn="l"/>
                <a:tab pos="1371600" algn="l"/>
              </a:tabLst>
              <a:defRPr sz="700" baseline="30000">
                <a:latin typeface="+mj-lt"/>
                <a:ea typeface="+mj-ea"/>
                <a:cs typeface="+mj-cs"/>
                <a:sym typeface="Arial"/>
              </a:defRPr>
            </a:pPr>
            <a:endParaRPr baseline="30000"/>
          </a:p>
          <a:p>
            <a:pPr>
              <a:tabLst>
                <a:tab pos="457200" algn="l"/>
                <a:tab pos="901700" algn="l"/>
                <a:tab pos="1371600" algn="l"/>
              </a:tabLst>
              <a:defRPr baseline="30000">
                <a:latin typeface="+mj-lt"/>
                <a:ea typeface="+mj-ea"/>
                <a:cs typeface="+mj-cs"/>
                <a:sym typeface="Arial"/>
              </a:defRPr>
            </a:pPr>
            <a:r>
              <a:t>	</a:t>
            </a:r>
            <a:r>
              <a:rPr baseline="0"/>
              <a:t>This solid sequesters vast amounts of super greenhouse gas methane,</a:t>
            </a:r>
          </a:p>
          <a:p>
            <a:pPr>
              <a:tabLst>
                <a:tab pos="457200" algn="l"/>
                <a:tab pos="901700" algn="l"/>
                <a:tab pos="1371600" algn="l"/>
              </a:tabLst>
              <a:defRPr sz="700">
                <a:latin typeface="+mj-lt"/>
                <a:ea typeface="+mj-ea"/>
                <a:cs typeface="+mj-cs"/>
                <a:sym typeface="Arial"/>
              </a:defRPr>
            </a:pPr>
            <a:endParaRPr baseline="0"/>
          </a:p>
          <a:p>
            <a:pPr>
              <a:tabLst>
                <a:tab pos="457200" algn="l"/>
                <a:tab pos="901700" algn="l"/>
                <a:tab pos="1371600" algn="l"/>
              </a:tabLst>
              <a:defRPr>
                <a:latin typeface="+mj-lt"/>
                <a:ea typeface="+mj-ea"/>
                <a:cs typeface="+mj-cs"/>
                <a:sym typeface="Arial"/>
              </a:defRPr>
            </a:pPr>
            <a:r>
              <a:t>		 which could be liberated  if the surrounding water warmed enough</a:t>
            </a:r>
          </a:p>
        </p:txBody>
      </p:sp>
      <p:sp>
        <p:nvSpPr>
          <p:cNvPr id="489" name="Rectangle 2"/>
          <p:cNvSpPr txBox="1">
            <a:spLocks noGrp="1"/>
          </p:cNvSpPr>
          <p:nvPr>
            <p:ph type="title"/>
          </p:nvPr>
        </p:nvSpPr>
        <p:spPr>
          <a:xfrm>
            <a:off x="304800" y="152400"/>
            <a:ext cx="8534400" cy="381000"/>
          </a:xfrm>
          <a:prstGeom prst="rect">
            <a:avLst/>
          </a:prstGeom>
        </p:spPr>
        <p:txBody>
          <a:bodyPr/>
          <a:lstStyle>
            <a:lvl1pPr defTabSz="877823">
              <a:defRPr sz="2112">
                <a:effectLst>
                  <a:outerShdw blurRad="36576" dist="36576" dir="2700000" rotWithShape="0">
                    <a:srgbClr val="000000"/>
                  </a:outerShdw>
                </a:effectLst>
              </a:defRPr>
            </a:lvl1pPr>
          </a:lstStyle>
          <a:p>
            <a:r>
              <a:t>2) Deep ocean water temperature</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Rectangle 5"/>
          <p:cNvSpPr txBox="1"/>
          <p:nvPr/>
        </p:nvSpPr>
        <p:spPr>
          <a:xfrm>
            <a:off x="304800" y="5644420"/>
            <a:ext cx="8534400" cy="1153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1) https://oceanbites.org/is-the-deep-ocean-warming-too/ </a:t>
            </a:r>
            <a:endParaRPr>
              <a:solidFill>
                <a:srgbClr val="E5FFFF"/>
              </a:solidFill>
            </a:endParaRP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2) https://earthobservatory.nasa.gov/Features/HeatBucket/</a:t>
            </a:r>
            <a:endParaRPr>
              <a:solidFill>
                <a:srgbClr val="E5FFFF"/>
              </a:solidFill>
            </a:endParaRP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3) http://advances.sciencemag.org/content/3/3/e1601545</a:t>
            </a:r>
            <a:endParaRPr>
              <a:solidFill>
                <a:srgbClr val="E5FFFF"/>
              </a:solidFill>
            </a:endParaRP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4) http://advances.sciencemag.org/content/3/1/e1601207</a:t>
            </a:r>
            <a:endParaRPr>
              <a:solidFill>
                <a:srgbClr val="E5FFFF"/>
              </a:solidFill>
            </a:endParaRP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5) https://phys.org/news/2017-01-steady-oceans-years.html </a:t>
            </a:r>
            <a:endParaRPr>
              <a:solidFill>
                <a:srgbClr val="E5FFFF"/>
              </a:solidFill>
            </a:endParaRP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6) https://science.nasa.gov/science-news/science-at-nasa/2014/06oct_abyss </a:t>
            </a:r>
          </a:p>
        </p:txBody>
      </p:sp>
      <p:sp>
        <p:nvSpPr>
          <p:cNvPr id="492" name="Rectangle 3"/>
          <p:cNvSpPr txBox="1">
            <a:spLocks noGrp="1"/>
          </p:cNvSpPr>
          <p:nvPr>
            <p:ph type="body" idx="1"/>
          </p:nvPr>
        </p:nvSpPr>
        <p:spPr>
          <a:xfrm>
            <a:off x="152400" y="685800"/>
            <a:ext cx="8991600" cy="5562600"/>
          </a:xfrm>
          <a:prstGeom prst="rect">
            <a:avLst/>
          </a:prstGeom>
        </p:spPr>
        <p:txBody>
          <a:bodyPr/>
          <a:lstStyle/>
          <a:p>
            <a:pPr>
              <a:tabLst>
                <a:tab pos="457200" algn="l"/>
                <a:tab pos="901700" algn="l"/>
                <a:tab pos="1371600" algn="l"/>
              </a:tabLst>
              <a:defRPr>
                <a:latin typeface="+mj-lt"/>
                <a:ea typeface="+mj-ea"/>
                <a:cs typeface="+mj-cs"/>
                <a:sym typeface="Arial"/>
              </a:defRPr>
            </a:pPr>
            <a:r>
              <a:t>North Atlantic shipping has collected centuries of surface temperature data </a:t>
            </a:r>
          </a:p>
          <a:p>
            <a:pPr>
              <a:tabLst>
                <a:tab pos="457200" algn="l"/>
                <a:tab pos="901700" algn="l"/>
                <a:tab pos="1371600" algn="l"/>
              </a:tabLst>
              <a:defRPr sz="8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But we have much poorer data on the much larger South Pacific </a:t>
            </a:r>
            <a:r>
              <a:rPr baseline="30000"/>
              <a:t>1,2</a:t>
            </a:r>
          </a:p>
          <a:p>
            <a:pPr>
              <a:tabLst>
                <a:tab pos="457200" algn="l"/>
                <a:tab pos="901700" algn="l"/>
                <a:tab pos="1371600" algn="l"/>
              </a:tabLst>
              <a:defRPr sz="1200">
                <a:latin typeface="+mj-lt"/>
                <a:ea typeface="+mj-ea"/>
                <a:cs typeface="+mj-cs"/>
                <a:sym typeface="Arial"/>
              </a:defRPr>
            </a:pPr>
            <a:endParaRPr baseline="30000"/>
          </a:p>
          <a:p>
            <a:pPr>
              <a:tabLst>
                <a:tab pos="457200" algn="l"/>
                <a:tab pos="901700" algn="l"/>
                <a:tab pos="1371600" algn="l"/>
              </a:tabLst>
              <a:defRPr>
                <a:latin typeface="+mj-lt"/>
                <a:ea typeface="+mj-ea"/>
                <a:cs typeface="+mj-cs"/>
                <a:sym typeface="Arial"/>
              </a:defRPr>
            </a:pPr>
            <a:r>
              <a:t>Further, via buoys, we've only recently begun to acquire deepwater data </a:t>
            </a:r>
          </a:p>
          <a:p>
            <a:pPr>
              <a:tabLst>
                <a:tab pos="457200" algn="l"/>
                <a:tab pos="901700" algn="l"/>
                <a:tab pos="1371600" algn="l"/>
              </a:tabLst>
              <a:defRPr sz="12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Some climate models do not account for this shift in measurement technique,</a:t>
            </a:r>
          </a:p>
          <a:p>
            <a:pPr>
              <a:tabLst>
                <a:tab pos="457200" algn="l"/>
                <a:tab pos="901700" algn="l"/>
                <a:tab pos="1371600" algn="l"/>
              </a:tabLst>
              <a:defRPr sz="8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to the point of even lumping together shallow and deepwater data</a:t>
            </a:r>
          </a:p>
          <a:p>
            <a:pPr>
              <a:tabLst>
                <a:tab pos="457200" algn="l"/>
                <a:tab pos="901700" algn="l"/>
                <a:tab pos="1371600" algn="l"/>
              </a:tabLst>
              <a:defRPr sz="14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This has contributed major discrepancies </a:t>
            </a:r>
            <a:r>
              <a:rPr baseline="30000"/>
              <a:t>3, 4  </a:t>
            </a:r>
            <a:r>
              <a:t>to the point of even producing </a:t>
            </a:r>
          </a:p>
          <a:p>
            <a:pPr>
              <a:tabLst>
                <a:tab pos="457200" algn="l"/>
                <a:tab pos="901700" algn="l"/>
                <a:tab pos="1371600" algn="l"/>
              </a:tabLst>
              <a:defRPr sz="8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now discredited reports of an hiatus in ocean warming </a:t>
            </a:r>
            <a:r>
              <a:rPr baseline="30000"/>
              <a:t>5, 6</a:t>
            </a:r>
          </a:p>
          <a:p>
            <a:pPr>
              <a:tabLst>
                <a:tab pos="457200" algn="l"/>
                <a:tab pos="901700" algn="l"/>
                <a:tab pos="1371600" algn="l"/>
              </a:tabLst>
              <a:defRPr sz="1400">
                <a:latin typeface="+mj-lt"/>
                <a:ea typeface="+mj-ea"/>
                <a:cs typeface="+mj-cs"/>
                <a:sym typeface="Arial"/>
              </a:defRPr>
            </a:pPr>
            <a:endParaRPr baseline="30000"/>
          </a:p>
          <a:p>
            <a:pPr>
              <a:tabLst>
                <a:tab pos="457200" algn="l"/>
                <a:tab pos="901700" algn="l"/>
                <a:tab pos="1371600" algn="l"/>
              </a:tabLst>
              <a:defRPr>
                <a:solidFill>
                  <a:srgbClr val="FFCC00"/>
                </a:solidFill>
                <a:latin typeface="+mj-lt"/>
                <a:ea typeface="+mj-ea"/>
                <a:cs typeface="+mj-cs"/>
                <a:sym typeface="Arial"/>
              </a:defRPr>
            </a:pPr>
            <a:r>
              <a:t>Given the oceans' huge role in both heat and gas storage</a:t>
            </a:r>
          </a:p>
          <a:p>
            <a:pPr>
              <a:tabLst>
                <a:tab pos="457200" algn="l"/>
                <a:tab pos="901700" algn="l"/>
                <a:tab pos="1371600" algn="l"/>
              </a:tabLst>
              <a:defRPr sz="600">
                <a:solidFill>
                  <a:srgbClr val="FFCC00"/>
                </a:solidFill>
                <a:latin typeface="+mj-lt"/>
                <a:ea typeface="+mj-ea"/>
                <a:cs typeface="+mj-cs"/>
                <a:sym typeface="Arial"/>
              </a:defRPr>
            </a:pPr>
            <a:endParaRPr/>
          </a:p>
          <a:p>
            <a:pPr>
              <a:tabLst>
                <a:tab pos="457200" algn="l"/>
                <a:tab pos="901700" algn="l"/>
                <a:tab pos="1371600" algn="l"/>
              </a:tabLst>
              <a:defRPr>
                <a:solidFill>
                  <a:srgbClr val="FFCC00"/>
                </a:solidFill>
                <a:latin typeface="+mj-lt"/>
                <a:ea typeface="+mj-ea"/>
                <a:cs typeface="+mj-cs"/>
                <a:sym typeface="Arial"/>
              </a:defRPr>
            </a:pPr>
            <a:r>
              <a:t>	how can we accept this absence of data (=&gt; absence of understanding)?</a:t>
            </a:r>
          </a:p>
        </p:txBody>
      </p:sp>
      <p:sp>
        <p:nvSpPr>
          <p:cNvPr id="493" name="Rectangle 2"/>
          <p:cNvSpPr txBox="1">
            <a:spLocks noGrp="1"/>
          </p:cNvSpPr>
          <p:nvPr>
            <p:ph type="title"/>
          </p:nvPr>
        </p:nvSpPr>
        <p:spPr>
          <a:xfrm>
            <a:off x="304800" y="152400"/>
            <a:ext cx="8534400" cy="381000"/>
          </a:xfrm>
          <a:prstGeom prst="rect">
            <a:avLst/>
          </a:prstGeom>
        </p:spPr>
        <p:txBody>
          <a:bodyPr/>
          <a:lstStyle>
            <a:lvl1pPr defTabSz="877823">
              <a:defRPr sz="2112">
                <a:effectLst>
                  <a:outerShdw blurRad="36576" dist="36576" dir="2700000" rotWithShape="0">
                    <a:srgbClr val="000000"/>
                  </a:outerShdw>
                </a:effectLst>
              </a:defRPr>
            </a:lvl1pPr>
          </a:lstStyle>
          <a:p>
            <a:r>
              <a:t>But we know surprisingly little about ocean temperatures: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Rectangle 3"/>
          <p:cNvSpPr txBox="1">
            <a:spLocks noGrp="1"/>
          </p:cNvSpPr>
          <p:nvPr>
            <p:ph type="body" idx="1"/>
          </p:nvPr>
        </p:nvSpPr>
        <p:spPr>
          <a:xfrm>
            <a:off x="228600" y="762000"/>
            <a:ext cx="8915400" cy="6096000"/>
          </a:xfrm>
          <a:prstGeom prst="rect">
            <a:avLst/>
          </a:prstGeom>
        </p:spPr>
        <p:txBody>
          <a:bodyPr/>
          <a:lstStyle/>
          <a:p>
            <a:pPr algn="ctr">
              <a:tabLst>
                <a:tab pos="457200" algn="l"/>
                <a:tab pos="901700" algn="l"/>
                <a:tab pos="1371600" algn="l"/>
              </a:tabLst>
              <a:defRPr>
                <a:solidFill>
                  <a:srgbClr val="FFCC00"/>
                </a:solidFill>
                <a:latin typeface="+mj-lt"/>
                <a:ea typeface="+mj-ea"/>
                <a:cs typeface="+mj-cs"/>
                <a:sym typeface="Arial"/>
              </a:defRPr>
            </a:pPr>
            <a:r>
              <a:t>Our understanding of ocean </a:t>
            </a:r>
            <a:r>
              <a:rPr b="1"/>
              <a:t>CURRENTS</a:t>
            </a:r>
            <a:r>
              <a:t> is similarly limited</a:t>
            </a:r>
          </a:p>
          <a:p>
            <a:pPr>
              <a:tabLst>
                <a:tab pos="457200" algn="l"/>
                <a:tab pos="901700" algn="l"/>
                <a:tab pos="1371600" algn="l"/>
              </a:tabLst>
              <a:defRPr sz="14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These ocean-circling "thermohaline" currents (such as the Gulf Stream) </a:t>
            </a:r>
          </a:p>
          <a:p>
            <a:pPr>
              <a:tabLst>
                <a:tab pos="457200" algn="l"/>
                <a:tab pos="901700" algn="l"/>
                <a:tab pos="1371600" algn="l"/>
              </a:tabLst>
              <a:defRPr sz="7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transfer huge amounts of heat between equatorial and polar seas</a:t>
            </a:r>
          </a:p>
          <a:p>
            <a:pPr>
              <a:tabLst>
                <a:tab pos="457200" algn="l"/>
                <a:tab pos="901700" algn="l"/>
                <a:tab pos="1371600" algn="l"/>
              </a:tabLst>
              <a:defRPr sz="14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This affects ocean and air temperatures as well as </a:t>
            </a:r>
          </a:p>
          <a:p>
            <a:pPr>
              <a:tabLst>
                <a:tab pos="457200" algn="l"/>
                <a:tab pos="901700" algn="l"/>
                <a:tab pos="1371600" algn="l"/>
              </a:tabLst>
              <a:defRPr sz="7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major global weather patterns (e.g., hurricanes, typhoons, El Nino . . . )</a:t>
            </a:r>
          </a:p>
          <a:p>
            <a:pPr>
              <a:tabLst>
                <a:tab pos="457200" algn="l"/>
                <a:tab pos="901700" algn="l"/>
                <a:tab pos="1371600" algn="l"/>
              </a:tabLst>
              <a:defRPr sz="14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These currents are now largely driven by the convection occurring as </a:t>
            </a:r>
          </a:p>
          <a:p>
            <a:pPr>
              <a:tabLst>
                <a:tab pos="457200" algn="l"/>
                <a:tab pos="901700" algn="l"/>
                <a:tab pos="1371600" algn="l"/>
              </a:tabLst>
              <a:defRPr sz="7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colder (denser) polar water slips beneath warmer equatorial water</a:t>
            </a:r>
          </a:p>
          <a:p>
            <a:pPr>
              <a:tabLst>
                <a:tab pos="457200" algn="l"/>
                <a:tab pos="901700" algn="l"/>
                <a:tab pos="1371600" algn="l"/>
              </a:tabLst>
              <a:defRPr sz="14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Climate change will alter these pole to equator temperature gradients</a:t>
            </a:r>
          </a:p>
          <a:p>
            <a:pPr>
              <a:tabLst>
                <a:tab pos="457200" algn="l"/>
                <a:tab pos="901700" algn="l"/>
                <a:tab pos="1371600" algn="l"/>
              </a:tabLst>
              <a:defRPr sz="14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Finally, fresh water from melting polar glaciers will lighten polar seawater,</a:t>
            </a:r>
          </a:p>
          <a:p>
            <a:pPr>
              <a:tabLst>
                <a:tab pos="457200" algn="l"/>
                <a:tab pos="901700" algn="l"/>
                <a:tab pos="1371600" algn="l"/>
              </a:tabLst>
              <a:defRPr sz="7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diminishing the density-driven convection that produces these currents</a:t>
            </a:r>
          </a:p>
        </p:txBody>
      </p:sp>
      <p:sp>
        <p:nvSpPr>
          <p:cNvPr id="496" name="Rectangle 2"/>
          <p:cNvSpPr txBox="1">
            <a:spLocks noGrp="1"/>
          </p:cNvSpPr>
          <p:nvPr>
            <p:ph type="title"/>
          </p:nvPr>
        </p:nvSpPr>
        <p:spPr>
          <a:xfrm>
            <a:off x="304800" y="152400"/>
            <a:ext cx="8534400" cy="381000"/>
          </a:xfrm>
          <a:prstGeom prst="rect">
            <a:avLst/>
          </a:prstGeom>
        </p:spPr>
        <p:txBody>
          <a:bodyPr/>
          <a:lstStyle>
            <a:lvl1pPr defTabSz="877823">
              <a:defRPr sz="2112">
                <a:effectLst>
                  <a:outerShdw blurRad="36576" dist="36576" dir="2700000" rotWithShape="0">
                    <a:srgbClr val="000000"/>
                  </a:outerShdw>
                </a:effectLst>
              </a:defRPr>
            </a:lvl1pPr>
          </a:lstStyle>
          <a:p>
            <a:r>
              <a:t>3) Ocean Currents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Rectangle 3"/>
          <p:cNvSpPr txBox="1">
            <a:spLocks noGrp="1"/>
          </p:cNvSpPr>
          <p:nvPr>
            <p:ph type="body" idx="1"/>
          </p:nvPr>
        </p:nvSpPr>
        <p:spPr>
          <a:xfrm>
            <a:off x="228600" y="762000"/>
            <a:ext cx="8915400" cy="6097589"/>
          </a:xfrm>
          <a:prstGeom prst="rect">
            <a:avLst/>
          </a:prstGeom>
        </p:spPr>
        <p:txBody>
          <a:bodyPr/>
          <a:lstStyle/>
          <a:p>
            <a:pPr>
              <a:tabLst>
                <a:tab pos="457200" algn="l"/>
                <a:tab pos="901700" algn="l"/>
                <a:tab pos="1371600" algn="l"/>
              </a:tabLst>
              <a:defRPr>
                <a:latin typeface="+mj-lt"/>
                <a:ea typeface="+mj-ea"/>
                <a:cs typeface="+mj-cs"/>
                <a:sym typeface="Arial"/>
              </a:defRPr>
            </a:pPr>
            <a:r>
              <a:t>Reducing North-South heat transfer, hugely compounding climate change</a:t>
            </a:r>
          </a:p>
          <a:p>
            <a:pPr>
              <a:tabLst>
                <a:tab pos="457200" algn="l"/>
                <a:tab pos="901700" algn="l"/>
                <a:tab pos="1371600" algn="l"/>
              </a:tabLst>
              <a:defRPr sz="9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For instance, if the Gulf Stream ceased driving warm waters toward Europe,</a:t>
            </a:r>
          </a:p>
          <a:p>
            <a:pPr>
              <a:tabLst>
                <a:tab pos="457200" algn="l"/>
                <a:tab pos="901700" algn="l"/>
                <a:tab pos="1371600" algn="l"/>
              </a:tabLst>
              <a:defRPr sz="9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temperatures near the Atlantic would tend to equalize by latitude</a:t>
            </a:r>
          </a:p>
          <a:p>
            <a:pPr>
              <a:tabLst>
                <a:tab pos="457200" algn="l"/>
                <a:tab pos="901700" algn="l"/>
                <a:tab pos="1371600" algn="l"/>
              </a:tabLst>
              <a:defRPr>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endParaRPr/>
          </a:p>
          <a:p>
            <a:pPr>
              <a:tabLst>
                <a:tab pos="457200" algn="l"/>
                <a:tab pos="901700" algn="l"/>
                <a:tab pos="1371600" algn="l"/>
              </a:tabLst>
              <a:defRPr sz="26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endParaRPr/>
          </a:p>
          <a:p>
            <a:pPr algn="ctr">
              <a:tabLst>
                <a:tab pos="457200" algn="l"/>
                <a:tab pos="901700" algn="l"/>
                <a:tab pos="1371600" algn="l"/>
              </a:tabLst>
              <a:defRPr>
                <a:latin typeface="+mj-lt"/>
                <a:ea typeface="+mj-ea"/>
                <a:cs typeface="+mj-cs"/>
                <a:sym typeface="Arial"/>
              </a:defRPr>
            </a:pPr>
            <a:r>
              <a:t>Driving the temperatures of London toward those of Labrador</a:t>
            </a:r>
          </a:p>
          <a:p>
            <a:pPr algn="ctr">
              <a:tabLst>
                <a:tab pos="457200" algn="l"/>
                <a:tab pos="901700" algn="l"/>
                <a:tab pos="1371600" algn="l"/>
              </a:tabLst>
              <a:defRPr sz="1000">
                <a:latin typeface="+mj-lt"/>
                <a:ea typeface="+mj-ea"/>
                <a:cs typeface="+mj-cs"/>
                <a:sym typeface="Arial"/>
              </a:defRPr>
            </a:pPr>
            <a:endParaRPr/>
          </a:p>
          <a:p>
            <a:pPr algn="ctr">
              <a:tabLst>
                <a:tab pos="457200" algn="l"/>
                <a:tab pos="901700" algn="l"/>
                <a:tab pos="1371600" algn="l"/>
              </a:tabLst>
              <a:defRPr>
                <a:latin typeface="+mj-lt"/>
                <a:ea typeface="+mj-ea"/>
                <a:cs typeface="+mj-cs"/>
                <a:sym typeface="Arial"/>
              </a:defRPr>
            </a:pPr>
            <a:r>
              <a:t>and the temperatures of Paris toward those of Newfoundland</a:t>
            </a:r>
          </a:p>
          <a:p>
            <a:pPr algn="ctr">
              <a:tabLst>
                <a:tab pos="457200" algn="l"/>
                <a:tab pos="901700" algn="l"/>
                <a:tab pos="1371600" algn="l"/>
              </a:tabLst>
              <a:defRPr sz="1100">
                <a:latin typeface="+mj-lt"/>
                <a:ea typeface="+mj-ea"/>
                <a:cs typeface="+mj-cs"/>
                <a:sym typeface="Arial"/>
              </a:defRPr>
            </a:pPr>
            <a:endParaRPr/>
          </a:p>
          <a:p>
            <a:pPr algn="ctr">
              <a:tabLst>
                <a:tab pos="457200" algn="l"/>
                <a:tab pos="901700" algn="l"/>
                <a:tab pos="1371600" algn="l"/>
              </a:tabLst>
              <a:defRPr>
                <a:latin typeface="+mj-lt"/>
                <a:ea typeface="+mj-ea"/>
                <a:cs typeface="+mj-cs"/>
                <a:sym typeface="Arial"/>
              </a:defRPr>
            </a:pPr>
            <a:r>
              <a:t>(burrr!)</a:t>
            </a:r>
          </a:p>
        </p:txBody>
      </p:sp>
      <p:sp>
        <p:nvSpPr>
          <p:cNvPr id="499" name="Rectangle 2"/>
          <p:cNvSpPr txBox="1">
            <a:spLocks noGrp="1"/>
          </p:cNvSpPr>
          <p:nvPr>
            <p:ph type="title"/>
          </p:nvPr>
        </p:nvSpPr>
        <p:spPr>
          <a:xfrm>
            <a:off x="304800" y="152400"/>
            <a:ext cx="8534400" cy="381000"/>
          </a:xfrm>
          <a:prstGeom prst="rect">
            <a:avLst/>
          </a:prstGeom>
        </p:spPr>
        <p:txBody>
          <a:bodyPr/>
          <a:lstStyle>
            <a:lvl1pPr defTabSz="877823">
              <a:defRPr sz="2112">
                <a:effectLst>
                  <a:outerShdw blurRad="36576" dist="36576" dir="2700000" rotWithShape="0">
                    <a:srgbClr val="000000"/>
                  </a:outerShdw>
                </a:effectLst>
              </a:defRPr>
            </a:lvl1pPr>
          </a:lstStyle>
          <a:p>
            <a:r>
              <a:t>Which could alter or even shut down some of these currents</a:t>
            </a:r>
          </a:p>
        </p:txBody>
      </p:sp>
      <p:pic>
        <p:nvPicPr>
          <p:cNvPr id="500" name="Picture 5" descr="Picture 5"/>
          <p:cNvPicPr>
            <a:picLocks noChangeAspect="1"/>
          </p:cNvPicPr>
          <p:nvPr/>
        </p:nvPicPr>
        <p:blipFill>
          <a:blip r:embed="rId2"/>
          <a:stretch>
            <a:fillRect/>
          </a:stretch>
        </p:blipFill>
        <p:spPr>
          <a:xfrm>
            <a:off x="1981199" y="2362200"/>
            <a:ext cx="5530892" cy="2667000"/>
          </a:xfrm>
          <a:prstGeom prst="rect">
            <a:avLst/>
          </a:prstGeom>
          <a:ln w="12700">
            <a:miter lim="400000"/>
          </a:ln>
        </p:spPr>
      </p:pic>
      <p:sp>
        <p:nvSpPr>
          <p:cNvPr id="501" name="Straight Arrow Connector 7"/>
          <p:cNvSpPr/>
          <p:nvPr/>
        </p:nvSpPr>
        <p:spPr>
          <a:xfrm flipH="1" flipV="1">
            <a:off x="4343399" y="3581400"/>
            <a:ext cx="2057401" cy="1589"/>
          </a:xfrm>
          <a:prstGeom prst="line">
            <a:avLst/>
          </a:prstGeom>
          <a:ln w="12700">
            <a:solidFill>
              <a:srgbClr val="FFFFFF"/>
            </a:solidFill>
            <a:headEnd type="triangle"/>
            <a:tailEnd type="triangle"/>
          </a:ln>
        </p:spPr>
        <p:txBody>
          <a:bodyPr lIns="45719" rIns="45719"/>
          <a:lstStyle/>
          <a:p>
            <a:pPr>
              <a:defRPr>
                <a:solidFill>
                  <a:srgbClr val="FFFFFF"/>
                </a:solidFill>
              </a:defRPr>
            </a:pPr>
            <a:endParaRPr/>
          </a:p>
        </p:txBody>
      </p:sp>
      <p:sp>
        <p:nvSpPr>
          <p:cNvPr id="502" name="Straight Arrow Connector 8"/>
          <p:cNvSpPr/>
          <p:nvPr/>
        </p:nvSpPr>
        <p:spPr>
          <a:xfrm flipH="1" flipV="1">
            <a:off x="4419601" y="3810000"/>
            <a:ext cx="2057401" cy="1589"/>
          </a:xfrm>
          <a:prstGeom prst="line">
            <a:avLst/>
          </a:prstGeom>
          <a:ln w="12700">
            <a:solidFill>
              <a:srgbClr val="FFFFFF"/>
            </a:solidFill>
            <a:headEnd type="triangle"/>
            <a:tailEnd type="triangle"/>
          </a:ln>
        </p:spPr>
        <p:txBody>
          <a:bodyPr lIns="45719" rIns="45719"/>
          <a:lstStyle/>
          <a:p>
            <a:pPr>
              <a:defRPr>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Rectangle 5"/>
          <p:cNvSpPr txBox="1"/>
          <p:nvPr/>
        </p:nvSpPr>
        <p:spPr>
          <a:xfrm>
            <a:off x="304800" y="6177820"/>
            <a:ext cx="8534400" cy="619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1) https://e360.yale.edu/features/will_climate_change_jam_the_global_ocean_conveyor_belt </a:t>
            </a:r>
            <a:endParaRPr>
              <a:solidFill>
                <a:srgbClr val="E5FFFF"/>
              </a:solidFill>
            </a:endParaRP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2) http://physicstoday.scitation.org/doi/pdf/10.1063/PT.3.3415</a:t>
            </a:r>
            <a:endParaRPr>
              <a:solidFill>
                <a:srgbClr val="E5FFFF"/>
              </a:solidFill>
            </a:endParaRP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3) http://web.mit.edu/fnl/volume/215/rizzoli_stone.html </a:t>
            </a:r>
          </a:p>
        </p:txBody>
      </p:sp>
      <p:sp>
        <p:nvSpPr>
          <p:cNvPr id="505" name="Rectangle 3"/>
          <p:cNvSpPr txBox="1">
            <a:spLocks noGrp="1"/>
          </p:cNvSpPr>
          <p:nvPr>
            <p:ph type="body" idx="1"/>
          </p:nvPr>
        </p:nvSpPr>
        <p:spPr>
          <a:xfrm>
            <a:off x="228600" y="762000"/>
            <a:ext cx="8915400" cy="5334000"/>
          </a:xfrm>
          <a:prstGeom prst="rect">
            <a:avLst/>
          </a:prstGeom>
        </p:spPr>
        <p:txBody>
          <a:bodyPr/>
          <a:lstStyle/>
          <a:p>
            <a:pPr>
              <a:tabLst>
                <a:tab pos="457200" algn="l"/>
                <a:tab pos="901700" algn="l"/>
                <a:tab pos="1371600" algn="l"/>
              </a:tabLst>
              <a:defRPr>
                <a:latin typeface="+mj-lt"/>
                <a:ea typeface="+mj-ea"/>
                <a:cs typeface="+mj-cs"/>
                <a:sym typeface="Arial"/>
              </a:defRPr>
            </a:pPr>
            <a:r>
              <a:t>Gather much better/complete data on our less well known oceans</a:t>
            </a:r>
          </a:p>
          <a:p>
            <a:pPr>
              <a:tabLst>
                <a:tab pos="457200" algn="l"/>
                <a:tab pos="901700" algn="l"/>
                <a:tab pos="1371600" algn="l"/>
              </a:tabLst>
              <a:defRPr sz="1100">
                <a:latin typeface="+mj-lt"/>
                <a:ea typeface="+mj-ea"/>
                <a:cs typeface="+mj-cs"/>
                <a:sym typeface="Arial"/>
              </a:defRPr>
            </a:pPr>
            <a:endParaRPr/>
          </a:p>
          <a:p>
            <a:pPr>
              <a:tabLst>
                <a:tab pos="457200" algn="l"/>
                <a:tab pos="901700" algn="l"/>
                <a:tab pos="1371600" algn="l"/>
              </a:tabLst>
              <a:defRPr>
                <a:latin typeface="+mj-lt"/>
                <a:ea typeface="+mj-ea"/>
                <a:cs typeface="+mj-cs"/>
                <a:sym typeface="Arial"/>
              </a:defRPr>
            </a:pPr>
            <a:r>
              <a:t>	And use those data to refine our ocean temperature and flow models</a:t>
            </a:r>
          </a:p>
          <a:p>
            <a:pPr>
              <a:tabLst>
                <a:tab pos="457200" algn="l"/>
                <a:tab pos="901700" algn="l"/>
                <a:tab pos="1371600" algn="l"/>
              </a:tabLst>
              <a:defRPr sz="2800">
                <a:latin typeface="+mj-lt"/>
                <a:ea typeface="+mj-ea"/>
                <a:cs typeface="+mj-cs"/>
                <a:sym typeface="Arial"/>
              </a:defRPr>
            </a:pPr>
            <a:endParaRPr/>
          </a:p>
          <a:p>
            <a:pPr algn="ctr">
              <a:tabLst>
                <a:tab pos="457200" algn="l"/>
                <a:tab pos="901700" algn="l"/>
                <a:tab pos="1371600" algn="l"/>
              </a:tabLst>
              <a:defRPr>
                <a:latin typeface="+mj-lt"/>
                <a:ea typeface="+mj-ea"/>
                <a:cs typeface="+mj-cs"/>
                <a:sym typeface="Arial"/>
              </a:defRPr>
            </a:pPr>
            <a:r>
              <a:t>To learn more about the importance of ocean currents see:</a:t>
            </a:r>
            <a:endParaRPr>
              <a:solidFill>
                <a:srgbClr val="FFCC00"/>
              </a:solidFill>
            </a:endParaRPr>
          </a:p>
          <a:p>
            <a:pPr>
              <a:tabLst>
                <a:tab pos="457200" algn="l"/>
                <a:tab pos="901700" algn="l"/>
                <a:tab pos="1371600" algn="l"/>
              </a:tabLst>
              <a:defRPr sz="1000">
                <a:latin typeface="+mj-lt"/>
                <a:ea typeface="+mj-ea"/>
                <a:cs typeface="+mj-cs"/>
                <a:sym typeface="Arial"/>
              </a:defRPr>
            </a:pPr>
            <a:endParaRPr>
              <a:solidFill>
                <a:srgbClr val="FFCC00"/>
              </a:solidFill>
            </a:endParaRPr>
          </a:p>
          <a:p>
            <a:pPr>
              <a:tabLst>
                <a:tab pos="457200" algn="l"/>
                <a:tab pos="901700" algn="l"/>
                <a:tab pos="1371600" algn="l"/>
              </a:tabLst>
              <a:defRPr>
                <a:latin typeface="+mj-lt"/>
                <a:ea typeface="+mj-ea"/>
                <a:cs typeface="+mj-cs"/>
                <a:sym typeface="Arial"/>
              </a:defRPr>
            </a:pPr>
            <a:r>
              <a:t>Yale's excellent tutorial on worldwide ocean currents:</a:t>
            </a:r>
          </a:p>
          <a:p>
            <a:pPr>
              <a:tabLst>
                <a:tab pos="457200" algn="l"/>
                <a:tab pos="901700" algn="l"/>
                <a:tab pos="1371600" algn="l"/>
              </a:tabLst>
              <a:defRPr sz="700">
                <a:latin typeface="+mj-lt"/>
                <a:ea typeface="+mj-ea"/>
                <a:cs typeface="+mj-cs"/>
                <a:sym typeface="Arial"/>
              </a:defRPr>
            </a:pPr>
            <a:endParaRPr/>
          </a:p>
          <a:p>
            <a:pPr algn="ctr">
              <a:tabLst>
                <a:tab pos="457200" algn="l"/>
                <a:tab pos="901700" algn="l"/>
                <a:tab pos="1371600" algn="l"/>
              </a:tabLst>
              <a:defRPr>
                <a:latin typeface="+mj-lt"/>
                <a:ea typeface="+mj-ea"/>
                <a:cs typeface="+mj-cs"/>
                <a:sym typeface="Arial"/>
              </a:defRPr>
            </a:pPr>
            <a:r>
              <a:t>"How Climate Change Could Jam the World’s Ocean Circulation" </a:t>
            </a:r>
            <a:r>
              <a:rPr baseline="30000"/>
              <a:t>1</a:t>
            </a:r>
          </a:p>
          <a:p>
            <a:pPr>
              <a:tabLst>
                <a:tab pos="457200" algn="l"/>
                <a:tab pos="901700" algn="l"/>
                <a:tab pos="1371600" algn="l"/>
              </a:tabLst>
              <a:defRPr>
                <a:latin typeface="+mj-lt"/>
                <a:ea typeface="+mj-ea"/>
                <a:cs typeface="+mj-cs"/>
                <a:sym typeface="Arial"/>
              </a:defRPr>
            </a:pPr>
            <a:endParaRPr baseline="30000"/>
          </a:p>
          <a:p>
            <a:pPr>
              <a:tabLst>
                <a:tab pos="457200" algn="l"/>
                <a:tab pos="901700" algn="l"/>
                <a:tab pos="1371600" algn="l"/>
              </a:tabLst>
              <a:defRPr>
                <a:latin typeface="+mj-lt"/>
                <a:ea typeface="+mj-ea"/>
                <a:cs typeface="+mj-cs"/>
                <a:sym typeface="Arial"/>
              </a:defRPr>
            </a:pPr>
            <a:r>
              <a:t>Physics Today's discussion of a particular southern hemisphere current:</a:t>
            </a:r>
          </a:p>
          <a:p>
            <a:pPr>
              <a:tabLst>
                <a:tab pos="457200" algn="l"/>
                <a:tab pos="901700" algn="l"/>
                <a:tab pos="1371600" algn="l"/>
              </a:tabLst>
              <a:defRPr sz="700">
                <a:latin typeface="+mj-lt"/>
                <a:ea typeface="+mj-ea"/>
                <a:cs typeface="+mj-cs"/>
                <a:sym typeface="Arial"/>
              </a:defRPr>
            </a:pPr>
            <a:endParaRPr/>
          </a:p>
          <a:p>
            <a:pPr algn="ctr">
              <a:tabLst>
                <a:tab pos="457200" algn="l"/>
                <a:tab pos="901700" algn="l"/>
                <a:tab pos="1371600" algn="l"/>
              </a:tabLst>
              <a:defRPr>
                <a:latin typeface="+mj-lt"/>
                <a:ea typeface="+mj-ea"/>
                <a:cs typeface="+mj-cs"/>
                <a:sym typeface="Arial"/>
              </a:defRPr>
            </a:pPr>
            <a:r>
              <a:t> "Ocean Currents Respond to Climate Change in Unexpected Ways"  </a:t>
            </a:r>
            <a:r>
              <a:rPr baseline="30000"/>
              <a:t>2</a:t>
            </a:r>
            <a:endParaRPr sz="1600"/>
          </a:p>
          <a:p>
            <a:pPr algn="ctr">
              <a:tabLst>
                <a:tab pos="457200" algn="l"/>
                <a:tab pos="901700" algn="l"/>
                <a:tab pos="1371600" algn="l"/>
              </a:tabLst>
              <a:defRPr sz="1600">
                <a:latin typeface="+mj-lt"/>
                <a:ea typeface="+mj-ea"/>
                <a:cs typeface="+mj-cs"/>
                <a:sym typeface="Arial"/>
              </a:defRPr>
            </a:pPr>
            <a:endParaRPr sz="1600"/>
          </a:p>
          <a:p>
            <a:pPr>
              <a:tabLst>
                <a:tab pos="457200" algn="l"/>
                <a:tab pos="901700" algn="l"/>
                <a:tab pos="1371600" algn="l"/>
              </a:tabLst>
              <a:defRPr>
                <a:latin typeface="+mj-lt"/>
                <a:ea typeface="+mj-ea"/>
                <a:cs typeface="+mj-cs"/>
                <a:sym typeface="Arial"/>
              </a:defRPr>
            </a:pPr>
            <a:r>
              <a:t>MIT's technical (but somewhat cryptic) explanation of ocean behavior:</a:t>
            </a:r>
          </a:p>
          <a:p>
            <a:pPr>
              <a:tabLst>
                <a:tab pos="457200" algn="l"/>
                <a:tab pos="901700" algn="l"/>
                <a:tab pos="1371600" algn="l"/>
              </a:tabLst>
              <a:defRPr sz="700">
                <a:latin typeface="+mj-lt"/>
                <a:ea typeface="+mj-ea"/>
                <a:cs typeface="+mj-cs"/>
                <a:sym typeface="Arial"/>
              </a:defRPr>
            </a:pPr>
            <a:endParaRPr/>
          </a:p>
          <a:p>
            <a:pPr algn="ctr">
              <a:tabLst>
                <a:tab pos="457200" algn="l"/>
                <a:tab pos="901700" algn="l"/>
                <a:tab pos="1371600" algn="l"/>
              </a:tabLst>
              <a:defRPr>
                <a:latin typeface="+mj-lt"/>
                <a:ea typeface="+mj-ea"/>
                <a:cs typeface="+mj-cs"/>
                <a:sym typeface="Arial"/>
              </a:defRPr>
            </a:pPr>
            <a:r>
              <a:t>"The Role of Oceans in Climate Change" </a:t>
            </a:r>
            <a:r>
              <a:rPr baseline="30000"/>
              <a:t>3</a:t>
            </a:r>
          </a:p>
        </p:txBody>
      </p:sp>
      <p:sp>
        <p:nvSpPr>
          <p:cNvPr id="506" name="Rectangle 2"/>
          <p:cNvSpPr txBox="1">
            <a:spLocks noGrp="1"/>
          </p:cNvSpPr>
          <p:nvPr>
            <p:ph type="title"/>
          </p:nvPr>
        </p:nvSpPr>
        <p:spPr>
          <a:xfrm>
            <a:off x="304800" y="152400"/>
            <a:ext cx="8534400" cy="381000"/>
          </a:xfrm>
          <a:prstGeom prst="rect">
            <a:avLst/>
          </a:prstGeom>
        </p:spPr>
        <p:txBody>
          <a:bodyPr/>
          <a:lstStyle>
            <a:lvl1pPr defTabSz="877823">
              <a:defRPr sz="2112">
                <a:effectLst>
                  <a:outerShdw blurRad="36576" dist="36576" dir="2700000" rotWithShape="0">
                    <a:srgbClr val="000000"/>
                  </a:outerShdw>
                </a:effectLst>
              </a:defRPr>
            </a:lvl1pPr>
          </a:lstStyle>
          <a:p>
            <a:r>
              <a:t>As with deep ocean temperature, the challenge is again to:</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Picture 5" descr="Picture 5"/>
          <p:cNvPicPr>
            <a:picLocks noChangeAspect="1"/>
          </p:cNvPicPr>
          <p:nvPr/>
        </p:nvPicPr>
        <p:blipFill>
          <a:blip r:embed="rId2"/>
          <a:srcRect b="26915"/>
          <a:stretch>
            <a:fillRect/>
          </a:stretch>
        </p:blipFill>
        <p:spPr>
          <a:xfrm>
            <a:off x="3143250" y="111360"/>
            <a:ext cx="2876550" cy="422041"/>
          </a:xfrm>
          <a:prstGeom prst="rect">
            <a:avLst/>
          </a:prstGeom>
          <a:ln w="12700">
            <a:miter lim="400000"/>
          </a:ln>
        </p:spPr>
      </p:pic>
      <p:sp>
        <p:nvSpPr>
          <p:cNvPr id="509" name="Rectangle 3"/>
          <p:cNvSpPr txBox="1">
            <a:spLocks noGrp="1"/>
          </p:cNvSpPr>
          <p:nvPr>
            <p:ph type="body" sz="quarter" idx="1"/>
          </p:nvPr>
        </p:nvSpPr>
        <p:spPr>
          <a:xfrm>
            <a:off x="228600" y="533400"/>
            <a:ext cx="8534400" cy="457200"/>
          </a:xfrm>
          <a:prstGeom prst="rect">
            <a:avLst/>
          </a:prstGeom>
        </p:spPr>
        <p:txBody>
          <a:bodyPr/>
          <a:lstStyle>
            <a:lvl1pPr algn="ctr">
              <a:spcBef>
                <a:spcPts val="200"/>
              </a:spcBef>
              <a:defRPr sz="1200"/>
            </a:lvl1pPr>
          </a:lstStyle>
          <a:p>
            <a:r>
              <a:t>(Relevant news articles I've not yet fully researched and/or verified)</a:t>
            </a:r>
          </a:p>
        </p:txBody>
      </p:sp>
      <p:sp>
        <p:nvSpPr>
          <p:cNvPr id="510" name="Rectangle 3"/>
          <p:cNvSpPr txBox="1"/>
          <p:nvPr/>
        </p:nvSpPr>
        <p:spPr>
          <a:xfrm>
            <a:off x="205482" y="965200"/>
            <a:ext cx="8733036" cy="5682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700">
                <a:solidFill>
                  <a:srgbClr val="FFFFFF"/>
                </a:solidFill>
                <a:effectLst>
                  <a:outerShdw blurRad="38100" dist="38100" dir="2700000" rotWithShape="0">
                    <a:srgbClr val="000000"/>
                  </a:outerShdw>
                </a:effectLst>
                <a:latin typeface="+mj-lt"/>
                <a:ea typeface="+mj-ea"/>
                <a:cs typeface="+mj-cs"/>
                <a:sym typeface="Arial"/>
              </a:defRPr>
            </a:pPr>
            <a:r>
              <a:rPr b="1"/>
              <a:t>The oceans’ circulation hasn’t been this sluggish in 1,000 years. That’s bad News </a:t>
            </a:r>
            <a:r>
              <a:rPr sz="1600"/>
              <a:t>Washington Post - April 2018 </a:t>
            </a:r>
            <a:r>
              <a:rPr sz="1600" baseline="31999"/>
              <a:t>1</a:t>
            </a:r>
            <a:endParaRPr sz="1600"/>
          </a:p>
          <a:p>
            <a:pPr algn="ctr">
              <a:defRPr sz="900">
                <a:solidFill>
                  <a:srgbClr val="FFFFFF"/>
                </a:solidFill>
                <a:effectLst>
                  <a:outerShdw blurRad="38100" dist="38100" dir="2700000" rotWithShape="0">
                    <a:srgbClr val="000000"/>
                  </a:outerShdw>
                </a:effectLst>
                <a:latin typeface="+mj-lt"/>
                <a:ea typeface="+mj-ea"/>
                <a:cs typeface="+mj-cs"/>
                <a:sym typeface="Arial"/>
              </a:defRPr>
            </a:pPr>
            <a:endParaRPr sz="1600"/>
          </a:p>
          <a:p>
            <a:pPr algn="ctr">
              <a:defRPr sz="1600">
                <a:solidFill>
                  <a:srgbClr val="FFFFFF"/>
                </a:solidFill>
                <a:effectLst>
                  <a:outerShdw blurRad="38100" dist="38100" dir="2700000" rotWithShape="0">
                    <a:srgbClr val="000000"/>
                  </a:outerShdw>
                </a:effectLst>
                <a:latin typeface="+mj-lt"/>
                <a:ea typeface="+mj-ea"/>
                <a:cs typeface="+mj-cs"/>
                <a:sym typeface="Arial"/>
              </a:defRPr>
            </a:pPr>
            <a:r>
              <a:rPr sz="1500"/>
              <a:t>Reporting on</a:t>
            </a:r>
            <a:r>
              <a:t>: </a:t>
            </a:r>
            <a:endParaRPr>
              <a:latin typeface="Times Roman"/>
              <a:ea typeface="Times Roman"/>
              <a:cs typeface="Times Roman"/>
              <a:sym typeface="Times Roman"/>
            </a:endParaRPr>
          </a:p>
          <a:p>
            <a:pPr algn="ctr">
              <a:defRPr sz="900">
                <a:solidFill>
                  <a:srgbClr val="FFFFFF"/>
                </a:solidFill>
                <a:effectLst>
                  <a:outerShdw blurRad="38100" dist="38100" dir="2700000" rotWithShape="0">
                    <a:srgbClr val="000000"/>
                  </a:outerShdw>
                </a:effectLst>
                <a:latin typeface="+mj-lt"/>
                <a:ea typeface="+mj-ea"/>
                <a:cs typeface="+mj-cs"/>
                <a:sym typeface="Arial"/>
              </a:defRPr>
            </a:pPr>
            <a:endParaRPr>
              <a:latin typeface="Times Roman"/>
              <a:ea typeface="Times Roman"/>
              <a:cs typeface="Times Roman"/>
              <a:sym typeface="Times Roman"/>
            </a:endParaRPr>
          </a:p>
          <a:p>
            <a:pPr algn="ctr">
              <a:defRPr sz="1700" b="1">
                <a:solidFill>
                  <a:srgbClr val="FFFFFF"/>
                </a:solidFill>
                <a:effectLst>
                  <a:outerShdw blurRad="38100" dist="38100" dir="2700000" rotWithShape="0">
                    <a:srgbClr val="000000"/>
                  </a:outerShdw>
                </a:effectLst>
                <a:latin typeface="+mj-lt"/>
                <a:ea typeface="+mj-ea"/>
                <a:cs typeface="+mj-cs"/>
                <a:sym typeface="Arial"/>
              </a:defRPr>
            </a:pPr>
            <a:r>
              <a:t>Observed Fingerprint of a Weakening Atlantic Ocean Overturning Circulation</a:t>
            </a:r>
          </a:p>
          <a:p>
            <a:pPr algn="ctr">
              <a:defRPr sz="1700">
                <a:solidFill>
                  <a:srgbClr val="FFFFFF"/>
                </a:solidFill>
                <a:effectLst>
                  <a:outerShdw blurRad="38100" dist="38100" dir="2700000" rotWithShape="0">
                    <a:srgbClr val="000000"/>
                  </a:outerShdw>
                </a:effectLst>
                <a:latin typeface="+mj-lt"/>
                <a:ea typeface="+mj-ea"/>
                <a:cs typeface="+mj-cs"/>
                <a:sym typeface="Arial"/>
              </a:defRPr>
            </a:pPr>
            <a:r>
              <a:t> </a:t>
            </a:r>
            <a:r>
              <a:rPr sz="1600"/>
              <a:t>Nature Magazine - April 2018 </a:t>
            </a:r>
            <a:r>
              <a:rPr sz="1600" baseline="31999"/>
              <a:t>2</a:t>
            </a:r>
            <a:endParaRPr sz="1600"/>
          </a:p>
          <a:p>
            <a:pPr>
              <a:spcBef>
                <a:spcPts val="400"/>
              </a:spcBef>
              <a:defRPr sz="900" i="1">
                <a:solidFill>
                  <a:srgbClr val="FFFFFF"/>
                </a:solidFill>
                <a:effectLst>
                  <a:outerShdw blurRad="38100" dist="38100" dir="2700000" rotWithShape="0">
                    <a:srgbClr val="000000"/>
                  </a:outerShdw>
                </a:effectLst>
                <a:latin typeface="+mj-lt"/>
                <a:ea typeface="+mj-ea"/>
                <a:cs typeface="+mj-cs"/>
                <a:sym typeface="Arial"/>
              </a:defRPr>
            </a:pPr>
            <a:endParaRPr>
              <a:solidFill>
                <a:srgbClr val="FBC901"/>
              </a:solidFill>
            </a:endParaRPr>
          </a:p>
          <a:p>
            <a:pPr>
              <a:defRPr sz="1700" i="1">
                <a:solidFill>
                  <a:srgbClr val="FFFFFF"/>
                </a:solidFill>
                <a:effectLst>
                  <a:outerShdw blurRad="38100" dist="38100" dir="2700000" rotWithShape="0">
                    <a:srgbClr val="000000"/>
                  </a:outerShdw>
                </a:effectLst>
                <a:latin typeface="+mj-lt"/>
                <a:ea typeface="+mj-ea"/>
                <a:cs typeface="+mj-cs"/>
                <a:sym typeface="Arial"/>
              </a:defRPr>
            </a:pPr>
            <a:r>
              <a:t>"Our findings show that in recent years the AMOC (Atlantic meridional overturning circulation) appears to have reached </a:t>
            </a:r>
            <a:r>
              <a:rPr>
                <a:solidFill>
                  <a:srgbClr val="FBC901"/>
                </a:solidFill>
              </a:rPr>
              <a:t>a new record low  . . .  an unprecedented event in the past millennium . . . decline since the 1950s is very likely to be largely anthropogenic" </a:t>
            </a:r>
            <a:r>
              <a:rPr baseline="31999">
                <a:solidFill>
                  <a:srgbClr val="FBC901"/>
                </a:solidFill>
              </a:rPr>
              <a:t>2</a:t>
            </a:r>
          </a:p>
          <a:p>
            <a:pPr>
              <a:defRPr>
                <a:solidFill>
                  <a:srgbClr val="FFFFFF"/>
                </a:solidFill>
                <a:effectLst>
                  <a:outerShdw blurRad="38100" dist="38100" dir="2700000" rotWithShape="0">
                    <a:srgbClr val="000000"/>
                  </a:outerShdw>
                </a:effectLst>
                <a:latin typeface="+mj-lt"/>
                <a:ea typeface="+mj-ea"/>
                <a:cs typeface="+mj-cs"/>
                <a:sym typeface="Arial"/>
              </a:defRPr>
            </a:pPr>
            <a:endParaRPr baseline="31999">
              <a:solidFill>
                <a:srgbClr val="FBC901"/>
              </a:solidFill>
            </a:endParaRPr>
          </a:p>
          <a:p>
            <a:pPr>
              <a:defRPr sz="1700" i="1">
                <a:solidFill>
                  <a:srgbClr val="FFFFFF"/>
                </a:solidFill>
                <a:effectLst>
                  <a:outerShdw blurRad="38100" dist="38100" dir="2700000" rotWithShape="0">
                    <a:srgbClr val="000000"/>
                  </a:outerShdw>
                </a:effectLst>
                <a:latin typeface="+mj-lt"/>
                <a:ea typeface="+mj-ea"/>
                <a:cs typeface="+mj-cs"/>
                <a:sym typeface="Arial"/>
              </a:defRPr>
            </a:pPr>
            <a:r>
              <a:rPr>
                <a:solidFill>
                  <a:srgbClr val="FBC901"/>
                </a:solidFill>
              </a:rPr>
              <a:t>"Weakening may already have an impact on weather in Europe.</a:t>
            </a:r>
            <a:r>
              <a:t> Cold weather in the subpolar Atlantic correlates with high summer temperatures over Europe, and the 2015 European heat wave" </a:t>
            </a:r>
            <a:r>
              <a:rPr baseline="31999"/>
              <a:t>2</a:t>
            </a:r>
          </a:p>
          <a:p>
            <a:pPr>
              <a:defRPr sz="1400" i="1">
                <a:solidFill>
                  <a:srgbClr val="FFFFFF"/>
                </a:solidFill>
                <a:effectLst>
                  <a:outerShdw blurRad="38100" dist="38100" dir="2700000" rotWithShape="0">
                    <a:srgbClr val="000000"/>
                  </a:outerShdw>
                </a:effectLst>
                <a:latin typeface="+mj-lt"/>
                <a:ea typeface="+mj-ea"/>
                <a:cs typeface="+mj-cs"/>
                <a:sym typeface="Arial"/>
              </a:defRPr>
            </a:pPr>
            <a:endParaRPr baseline="31999"/>
          </a:p>
          <a:p>
            <a:pPr>
              <a:defRPr sz="1700" i="1">
                <a:solidFill>
                  <a:srgbClr val="FFFFFF"/>
                </a:solidFill>
                <a:effectLst>
                  <a:outerShdw blurRad="38100" dist="38100" dir="2700000" rotWithShape="0">
                    <a:srgbClr val="000000"/>
                  </a:outerShdw>
                </a:effectLst>
                <a:latin typeface="+mj-lt"/>
                <a:ea typeface="+mj-ea"/>
                <a:cs typeface="+mj-cs"/>
                <a:sym typeface="Arial"/>
              </a:defRPr>
            </a:pPr>
            <a:r>
              <a:t>"Continued global warming is likely to further weaken the AMOC in the long term, via changes to the hydrological cycle, sea-ice loss and accelerated melting of the Greenland Ice Sheet, causing further freshening of the northern Atlantic . . . </a:t>
            </a:r>
            <a:r>
              <a:rPr>
                <a:solidFill>
                  <a:srgbClr val="FBC901"/>
                </a:solidFill>
              </a:rPr>
              <a:t>AMOC is one of the well documented ‘tipping elements’ of the climate system" </a:t>
            </a:r>
            <a:r>
              <a:rPr baseline="31999">
                <a:solidFill>
                  <a:srgbClr val="FBC901"/>
                </a:solidFill>
              </a:rPr>
              <a:t>2</a:t>
            </a:r>
            <a:endParaRPr>
              <a:solidFill>
                <a:srgbClr val="FBC901"/>
              </a:solidFill>
            </a:endParaRPr>
          </a:p>
          <a:p>
            <a:pPr defTabSz="457200">
              <a:lnSpc>
                <a:spcPts val="2800"/>
              </a:lnSpc>
              <a:spcBef>
                <a:spcPts val="1200"/>
              </a:spcBef>
              <a:defRPr sz="1200">
                <a:solidFill>
                  <a:srgbClr val="000000"/>
                </a:solidFill>
                <a:latin typeface="Times Roman"/>
                <a:ea typeface="Times Roman"/>
                <a:cs typeface="Times Roman"/>
                <a:sym typeface="Times Roman"/>
              </a:defRPr>
            </a:pPr>
            <a:endParaRPr>
              <a:solidFill>
                <a:srgbClr val="FBC901"/>
              </a:solidFill>
            </a:endParaRPr>
          </a:p>
          <a:p>
            <a:pPr algn="ctr">
              <a:spcBef>
                <a:spcPts val="400"/>
              </a:spcBef>
              <a:defRPr sz="1200" i="1">
                <a:solidFill>
                  <a:srgbClr val="2BAD81"/>
                </a:solidFill>
                <a:effectLst>
                  <a:outerShdw blurRad="38100" dist="38100" dir="2700000" rotWithShape="0">
                    <a:srgbClr val="000000"/>
                  </a:outerShdw>
                </a:effectLst>
                <a:latin typeface="+mj-lt"/>
                <a:ea typeface="+mj-ea"/>
                <a:cs typeface="+mj-cs"/>
                <a:sym typeface="Arial"/>
              </a:defRPr>
            </a:pPr>
            <a:r>
              <a:t>1) https://www.washingtonpost.com/news/energy-environment/wp/2018/04/11/the-oceans-circulation-hasnt-been-this-sluggish-in-1000-years-thats-bad-news/</a:t>
            </a:r>
          </a:p>
          <a:p>
            <a:pPr algn="ctr">
              <a:spcBef>
                <a:spcPts val="400"/>
              </a:spcBef>
              <a:defRPr sz="1200" i="1">
                <a:solidFill>
                  <a:srgbClr val="2BAD81"/>
                </a:solidFill>
                <a:effectLst>
                  <a:outerShdw blurRad="38100" dist="38100" dir="2700000" rotWithShape="0">
                    <a:srgbClr val="000000"/>
                  </a:outerShdw>
                </a:effectLst>
                <a:latin typeface="+mj-lt"/>
                <a:ea typeface="+mj-ea"/>
                <a:cs typeface="+mj-cs"/>
                <a:sym typeface="Arial"/>
              </a:defRPr>
            </a:pPr>
            <a:r>
              <a:t>2) https://www.nature.com/articles/s41586-018-0006-5</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Rectangle 3"/>
          <p:cNvSpPr txBox="1">
            <a:spLocks noGrp="1"/>
          </p:cNvSpPr>
          <p:nvPr>
            <p:ph type="body" idx="1"/>
          </p:nvPr>
        </p:nvSpPr>
        <p:spPr>
          <a:xfrm>
            <a:off x="76200" y="914400"/>
            <a:ext cx="9067800" cy="5029200"/>
          </a:xfrm>
          <a:prstGeom prst="rect">
            <a:avLst/>
          </a:prstGeom>
        </p:spPr>
        <p:txBody>
          <a:bodyPr/>
          <a:lstStyle/>
          <a:p>
            <a:pPr algn="ctr">
              <a:tabLst>
                <a:tab pos="444500" algn="l"/>
              </a:tabLst>
              <a:defRPr sz="1400">
                <a:latin typeface="+mj-lt"/>
                <a:ea typeface="+mj-ea"/>
                <a:cs typeface="+mj-cs"/>
                <a:sym typeface="Arial"/>
              </a:defRPr>
            </a:pPr>
            <a:endParaRPr/>
          </a:p>
          <a:p>
            <a:pPr>
              <a:tabLst>
                <a:tab pos="444500" algn="l"/>
                <a:tab pos="901700" algn="l"/>
                <a:tab pos="1371600" algn="l"/>
              </a:tabLst>
              <a:defRPr>
                <a:latin typeface="+mj-lt"/>
                <a:ea typeface="+mj-ea"/>
                <a:cs typeface="+mj-cs"/>
                <a:sym typeface="Arial"/>
              </a:defRPr>
            </a:pPr>
            <a:r>
              <a:t>As I try to expand my knowledge about climate change modeling</a:t>
            </a:r>
          </a:p>
          <a:p>
            <a:pPr>
              <a:tabLst>
                <a:tab pos="444500" algn="l"/>
                <a:tab pos="901700" algn="l"/>
                <a:tab pos="1371600" algn="l"/>
              </a:tabLst>
              <a:defRPr sz="1000">
                <a:latin typeface="+mj-lt"/>
                <a:ea typeface="+mj-ea"/>
                <a:cs typeface="+mj-cs"/>
                <a:sym typeface="Arial"/>
              </a:defRPr>
            </a:pPr>
            <a:endParaRPr/>
          </a:p>
          <a:p>
            <a:pPr>
              <a:tabLst>
                <a:tab pos="444500" algn="l"/>
                <a:tab pos="901700" algn="l"/>
                <a:tab pos="1371600" algn="l"/>
              </a:tabLst>
              <a:defRPr>
                <a:latin typeface="+mj-lt"/>
                <a:ea typeface="+mj-ea"/>
                <a:cs typeface="+mj-cs"/>
                <a:sym typeface="Arial"/>
              </a:defRPr>
            </a:pPr>
            <a:r>
              <a:t>	and evaluate the maturity (and thus likely accuracy) of such modeling</a:t>
            </a:r>
          </a:p>
          <a:p>
            <a:pPr>
              <a:tabLst>
                <a:tab pos="444500" algn="l"/>
                <a:tab pos="901700" algn="l"/>
                <a:tab pos="1371600" algn="l"/>
              </a:tabLst>
              <a:defRPr>
                <a:latin typeface="+mj-lt"/>
                <a:ea typeface="+mj-ea"/>
                <a:cs typeface="+mj-cs"/>
                <a:sym typeface="Arial"/>
              </a:defRPr>
            </a:pPr>
            <a:endParaRPr/>
          </a:p>
          <a:p>
            <a:pPr>
              <a:tabLst>
                <a:tab pos="444500" algn="l"/>
                <a:tab pos="901700" algn="l"/>
                <a:tab pos="1371600" algn="l"/>
              </a:tabLst>
              <a:defRPr>
                <a:latin typeface="+mj-lt"/>
                <a:ea typeface="+mj-ea"/>
                <a:cs typeface="+mj-cs"/>
                <a:sym typeface="Arial"/>
              </a:defRPr>
            </a:pPr>
            <a:endParaRPr/>
          </a:p>
          <a:p>
            <a:pPr algn="ctr">
              <a:tabLst>
                <a:tab pos="444500" algn="l"/>
                <a:tab pos="901700" algn="l"/>
                <a:tab pos="1371600" algn="l"/>
              </a:tabLst>
              <a:defRPr b="1">
                <a:latin typeface="+mj-lt"/>
                <a:ea typeface="+mj-ea"/>
                <a:cs typeface="+mj-cs"/>
                <a:sym typeface="Arial"/>
              </a:defRPr>
            </a:pPr>
            <a:endParaRPr/>
          </a:p>
          <a:p>
            <a:pPr algn="ctr">
              <a:tabLst>
                <a:tab pos="444500" algn="l"/>
                <a:tab pos="901700" algn="l"/>
                <a:tab pos="1371600" algn="l"/>
              </a:tabLst>
              <a:defRPr b="1">
                <a:latin typeface="+mj-lt"/>
                <a:ea typeface="+mj-ea"/>
                <a:cs typeface="+mj-cs"/>
                <a:sym typeface="Arial"/>
              </a:defRPr>
            </a:pPr>
            <a:r>
              <a:t>But as a citizen, a father, and a grandfather</a:t>
            </a:r>
          </a:p>
          <a:p>
            <a:pPr algn="ctr">
              <a:tabLst>
                <a:tab pos="444500" algn="l"/>
                <a:tab pos="901700" algn="l"/>
                <a:tab pos="1371600" algn="l"/>
              </a:tabLst>
              <a:defRPr b="1">
                <a:latin typeface="+mj-lt"/>
                <a:ea typeface="+mj-ea"/>
                <a:cs typeface="+mj-cs"/>
                <a:sym typeface="Arial"/>
              </a:defRPr>
            </a:pPr>
            <a:endParaRPr/>
          </a:p>
          <a:p>
            <a:pPr algn="ctr">
              <a:tabLst>
                <a:tab pos="444500" algn="l"/>
                <a:tab pos="901700" algn="l"/>
                <a:tab pos="1371600" algn="l"/>
              </a:tabLst>
              <a:defRPr b="1">
                <a:latin typeface="+mj-lt"/>
                <a:ea typeface="+mj-ea"/>
                <a:cs typeface="+mj-cs"/>
                <a:sym typeface="Arial"/>
              </a:defRPr>
            </a:pPr>
            <a:r>
              <a:t>While I'll continue to try and sort such details out</a:t>
            </a:r>
          </a:p>
          <a:p>
            <a:pPr algn="ctr">
              <a:tabLst>
                <a:tab pos="444500" algn="l"/>
                <a:tab pos="901700" algn="l"/>
                <a:tab pos="1371600" algn="l"/>
              </a:tabLst>
              <a:defRPr b="1">
                <a:latin typeface="+mj-lt"/>
                <a:ea typeface="+mj-ea"/>
                <a:cs typeface="+mj-cs"/>
                <a:sym typeface="Arial"/>
              </a:defRPr>
            </a:pPr>
            <a:r>
              <a:t>	</a:t>
            </a:r>
          </a:p>
          <a:p>
            <a:pPr algn="ctr">
              <a:tabLst>
                <a:tab pos="444500" algn="l"/>
                <a:tab pos="901700" algn="l"/>
                <a:tab pos="1371600" algn="l"/>
              </a:tabLst>
              <a:defRPr b="1">
                <a:solidFill>
                  <a:srgbClr val="FFCC00"/>
                </a:solidFill>
                <a:latin typeface="+mj-lt"/>
                <a:ea typeface="+mj-ea"/>
                <a:cs typeface="+mj-cs"/>
                <a:sym typeface="Arial"/>
              </a:defRPr>
            </a:pPr>
            <a:r>
              <a:t>I'm acting on evidence that models are already accurate enough!</a:t>
            </a:r>
          </a:p>
        </p:txBody>
      </p:sp>
      <p:sp>
        <p:nvSpPr>
          <p:cNvPr id="513" name="Rectangle 2"/>
          <p:cNvSpPr txBox="1">
            <a:spLocks noGrp="1"/>
          </p:cNvSpPr>
          <p:nvPr>
            <p:ph type="title"/>
          </p:nvPr>
        </p:nvSpPr>
        <p:spPr>
          <a:xfrm>
            <a:off x="304800" y="228600"/>
            <a:ext cx="8534400" cy="381000"/>
          </a:xfrm>
          <a:prstGeom prst="rect">
            <a:avLst/>
          </a:prstGeom>
        </p:spPr>
        <p:txBody>
          <a:bodyPr/>
          <a:lstStyle>
            <a:lvl1pPr defTabSz="877823">
              <a:defRPr sz="2112">
                <a:effectLst>
                  <a:outerShdw blurRad="36576" dist="36576" dir="2700000" rotWithShape="0">
                    <a:srgbClr val="000000"/>
                  </a:outerShdw>
                </a:effectLst>
              </a:defRPr>
            </a:lvl1pPr>
          </a:lstStyle>
          <a:p>
            <a:r>
              <a:t>So I will be keeping a close watch on the three topics above</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516" name="Rectangle 2"/>
          <p:cNvSpPr txBox="1">
            <a:spLocks noGrp="1"/>
          </p:cNvSpPr>
          <p:nvPr>
            <p:ph type="title"/>
          </p:nvPr>
        </p:nvSpPr>
        <p:spPr>
          <a:xfrm>
            <a:off x="304800" y="76200"/>
            <a:ext cx="8534400" cy="838200"/>
          </a:xfrm>
          <a:prstGeom prst="rect">
            <a:avLst/>
          </a:prstGeom>
        </p:spPr>
        <p:txBody>
          <a:bodyPr/>
          <a:lstStyle>
            <a:lvl1pPr>
              <a:defRPr sz="2400"/>
            </a:lvl1pPr>
          </a:lstStyle>
          <a:p>
            <a:r>
              <a:t>Credits / Acknowledgements</a:t>
            </a:r>
          </a:p>
        </p:txBody>
      </p:sp>
      <p:sp>
        <p:nvSpPr>
          <p:cNvPr id="517" name="Rectangle 3"/>
          <p:cNvSpPr txBox="1">
            <a:spLocks noGrp="1"/>
          </p:cNvSpPr>
          <p:nvPr>
            <p:ph type="body" idx="1"/>
          </p:nvPr>
        </p:nvSpPr>
        <p:spPr>
          <a:xfrm>
            <a:off x="304800" y="990600"/>
            <a:ext cx="8534400" cy="5410200"/>
          </a:xfrm>
          <a:prstGeom prst="rect">
            <a:avLst/>
          </a:prstGeom>
        </p:spPr>
        <p:txBody>
          <a:bodyPr/>
          <a:lstStyle/>
          <a:p>
            <a:pPr>
              <a:spcBef>
                <a:spcPts val="300"/>
              </a:spcBef>
              <a:defRPr sz="1400">
                <a:latin typeface="+mj-lt"/>
                <a:ea typeface="+mj-ea"/>
                <a:cs typeface="+mj-cs"/>
                <a:sym typeface="Arial"/>
              </a:defRPr>
            </a:pPr>
            <a:r>
              <a:t>Some materials used in this class were developed under a National Science Foundation "Research Initiation Grant in Engineering Education" (RIGEE).</a:t>
            </a:r>
          </a:p>
          <a:p>
            <a:pPr>
              <a:defRPr sz="1400">
                <a:latin typeface="+mj-lt"/>
                <a:ea typeface="+mj-ea"/>
                <a:cs typeface="+mj-cs"/>
                <a:sym typeface="Arial"/>
              </a:defRPr>
            </a:pPr>
            <a:endParaRPr/>
          </a:p>
          <a:p>
            <a:pPr>
              <a:spcBef>
                <a:spcPts val="300"/>
              </a:spcBef>
              <a:defRPr sz="1400">
                <a:latin typeface="+mj-lt"/>
                <a:ea typeface="+mj-ea"/>
                <a:cs typeface="+mj-cs"/>
                <a:sym typeface="Arial"/>
              </a:defRPr>
            </a:pPr>
            <a:r>
              <a:t>Other materials, including the WeCanFigureThisOut.org "Virtual Lab" science education website, were developed under even earlier NSF "Course, Curriculum and Laboratory Improvement" (CCLI) and "Nanoscience Undergraduate Education" (NUE) awards.</a:t>
            </a:r>
          </a:p>
          <a:p>
            <a:pPr>
              <a:defRPr sz="1400">
                <a:latin typeface="+mj-lt"/>
                <a:ea typeface="+mj-ea"/>
                <a:cs typeface="+mj-cs"/>
                <a:sym typeface="Arial"/>
              </a:defRPr>
            </a:pPr>
            <a:endParaRPr/>
          </a:p>
          <a:p>
            <a:pPr>
              <a:spcBef>
                <a:spcPts val="300"/>
              </a:spcBef>
              <a:defRPr sz="1400">
                <a:latin typeface="+mj-lt"/>
                <a:ea typeface="+mj-ea"/>
                <a:cs typeface="+mj-cs"/>
                <a:sym typeface="Arial"/>
              </a:defRPr>
            </a:pPr>
            <a:r>
              <a:t>This set of notes was authored by John C. Bean who also created all figures not explicitly credited above.  </a:t>
            </a:r>
          </a:p>
          <a:p>
            <a:pPr>
              <a:defRPr sz="1400">
                <a:latin typeface="+mj-lt"/>
                <a:ea typeface="+mj-ea"/>
                <a:cs typeface="+mj-cs"/>
                <a:sym typeface="Arial"/>
              </a:defRPr>
            </a:pPr>
            <a:endParaRPr/>
          </a:p>
          <a:p>
            <a:pPr>
              <a:defRPr sz="1400">
                <a:latin typeface="+mj-lt"/>
                <a:ea typeface="+mj-ea"/>
                <a:cs typeface="+mj-cs"/>
                <a:sym typeface="Arial"/>
              </a:defRPr>
            </a:pPr>
            <a:endParaRPr/>
          </a:p>
          <a:p>
            <a:pPr>
              <a:defRPr sz="1400">
                <a:latin typeface="+mj-lt"/>
                <a:ea typeface="+mj-ea"/>
                <a:cs typeface="+mj-cs"/>
                <a:sym typeface="Arial"/>
              </a:defRPr>
            </a:pPr>
            <a:endParaRPr/>
          </a:p>
          <a:p>
            <a:pPr algn="ctr">
              <a:defRPr sz="1400" u="sng">
                <a:latin typeface="+mj-lt"/>
                <a:ea typeface="+mj-ea"/>
                <a:cs typeface="+mj-cs"/>
                <a:sym typeface="Arial"/>
              </a:defRPr>
            </a:pPr>
            <a:endParaRPr/>
          </a:p>
          <a:p>
            <a:pPr algn="ctr">
              <a:defRPr sz="1400" u="sng">
                <a:latin typeface="+mj-lt"/>
                <a:ea typeface="+mj-ea"/>
                <a:cs typeface="+mj-cs"/>
                <a:sym typeface="Arial"/>
              </a:defRPr>
            </a:pPr>
            <a:endParaRPr/>
          </a:p>
          <a:p>
            <a:pPr algn="ctr">
              <a:defRPr sz="1400" u="sng">
                <a:latin typeface="+mj-lt"/>
                <a:ea typeface="+mj-ea"/>
                <a:cs typeface="+mj-cs"/>
                <a:sym typeface="Arial"/>
              </a:defRPr>
            </a:pPr>
            <a:endParaRPr/>
          </a:p>
          <a:p>
            <a:pPr algn="ctr">
              <a:spcBef>
                <a:spcPts val="300"/>
              </a:spcBef>
              <a:defRPr sz="1400">
                <a:solidFill>
                  <a:srgbClr val="FF3300"/>
                </a:solidFill>
                <a:latin typeface="+mj-lt"/>
                <a:ea typeface="+mj-ea"/>
                <a:cs typeface="+mj-cs"/>
                <a:sym typeface="Arial"/>
              </a:defRPr>
            </a:pPr>
            <a:r>
              <a:t>Copyright John C. Bean</a:t>
            </a:r>
            <a:r>
              <a:rPr u="sng"/>
              <a:t> </a:t>
            </a:r>
          </a:p>
          <a:p>
            <a:pPr algn="ctr">
              <a:defRPr sz="800" u="sng">
                <a:latin typeface="+mj-lt"/>
                <a:ea typeface="+mj-ea"/>
                <a:cs typeface="+mj-cs"/>
                <a:sym typeface="Arial"/>
              </a:defRPr>
            </a:pPr>
            <a:endParaRPr u="sng"/>
          </a:p>
          <a:p>
            <a:pPr algn="ctr">
              <a:spcBef>
                <a:spcPts val="200"/>
              </a:spcBef>
              <a:defRPr sz="1200">
                <a:latin typeface="+mj-lt"/>
                <a:ea typeface="+mj-ea"/>
                <a:cs typeface="+mj-cs"/>
                <a:sym typeface="Arial"/>
              </a:defRPr>
            </a:pPr>
            <a:r>
              <a:t>(However, permission is granted for use by individual instructors in non-profit academic institutions)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2"/>
          <p:cNvSpPr txBox="1">
            <a:spLocks noGrp="1"/>
          </p:cNvSpPr>
          <p:nvPr>
            <p:ph type="title"/>
          </p:nvPr>
        </p:nvSpPr>
        <p:spPr>
          <a:xfrm>
            <a:off x="304800" y="76200"/>
            <a:ext cx="8534400" cy="609600"/>
          </a:xfrm>
          <a:prstGeom prst="rect">
            <a:avLst/>
          </a:prstGeom>
        </p:spPr>
        <p:txBody>
          <a:bodyPr/>
          <a:lstStyle/>
          <a:p>
            <a:pPr>
              <a:defRPr sz="2200"/>
            </a:pPr>
            <a:r>
              <a:t>We can </a:t>
            </a:r>
            <a:r>
              <a:rPr b="1"/>
              <a:t>also</a:t>
            </a:r>
            <a:r>
              <a:t> identify increased tornado damage:</a:t>
            </a:r>
          </a:p>
        </p:txBody>
      </p:sp>
      <p:sp>
        <p:nvSpPr>
          <p:cNvPr id="149" name="Rectangle 3"/>
          <p:cNvSpPr txBox="1">
            <a:spLocks noGrp="1"/>
          </p:cNvSpPr>
          <p:nvPr>
            <p:ph type="body" idx="1"/>
          </p:nvPr>
        </p:nvSpPr>
        <p:spPr>
          <a:xfrm>
            <a:off x="228600" y="685800"/>
            <a:ext cx="8763000" cy="5943600"/>
          </a:xfrm>
          <a:prstGeom prst="rect">
            <a:avLst/>
          </a:prstGeom>
        </p:spPr>
        <p:txBody>
          <a:bodyPr/>
          <a:lstStyle/>
          <a:p>
            <a:pPr defTabSz="896111">
              <a:defRPr sz="1764">
                <a:effectLst>
                  <a:outerShdw blurRad="37338" dist="37338" dir="2700000" rotWithShape="0">
                    <a:srgbClr val="000000"/>
                  </a:outerShdw>
                </a:effectLst>
                <a:latin typeface="+mj-lt"/>
                <a:ea typeface="+mj-ea"/>
                <a:cs typeface="+mj-cs"/>
                <a:sym typeface="Arial"/>
              </a:defRPr>
            </a:pPr>
            <a:r>
              <a:t>At left, a newspaper photo of my daughter's home:</a:t>
            </a:r>
          </a:p>
          <a:p>
            <a:pPr defTabSz="896111">
              <a:defRPr sz="1764">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r>
              <a:t>Many saw a tie between this "freak" Suffolk Virginia tornado and global warming</a:t>
            </a:r>
          </a:p>
          <a:p>
            <a:pPr defTabSz="896111">
              <a:defRPr sz="1176">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r>
              <a:t>But are we sure of that?  Take a look at the larger area photograph on the right</a:t>
            </a:r>
          </a:p>
          <a:p>
            <a:pPr defTabSz="896111">
              <a:defRPr sz="1176">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r>
              <a:t>That photo reveals that her neighborhood was built in a grassy tidal marsh</a:t>
            </a:r>
          </a:p>
          <a:p>
            <a:pPr defTabSz="896111">
              <a:defRPr sz="784">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r>
              <a:t>	And </a:t>
            </a:r>
            <a:r>
              <a:rPr b="1"/>
              <a:t>I know </a:t>
            </a:r>
            <a:r>
              <a:t>the neighborhood was built in only ~ the last decade</a:t>
            </a:r>
          </a:p>
          <a:p>
            <a:pPr defTabSz="896111">
              <a:defRPr sz="1372">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r>
              <a:t>So if an identical storm touched down in the same place two decades ago</a:t>
            </a:r>
          </a:p>
          <a:p>
            <a:pPr defTabSz="896111">
              <a:defRPr sz="882">
                <a:effectLst>
                  <a:outerShdw blurRad="37338" dist="37338" dir="2700000" rotWithShape="0">
                    <a:srgbClr val="000000"/>
                  </a:outerShdw>
                </a:effectLst>
                <a:latin typeface="+mj-lt"/>
                <a:ea typeface="+mj-ea"/>
                <a:cs typeface="+mj-cs"/>
                <a:sym typeface="Arial"/>
              </a:defRPr>
            </a:pPr>
            <a:endParaRPr/>
          </a:p>
          <a:p>
            <a:pPr defTabSz="896111">
              <a:defRPr sz="1764">
                <a:effectLst>
                  <a:outerShdw blurRad="37338" dist="37338" dir="2700000" rotWithShape="0">
                    <a:srgbClr val="000000"/>
                  </a:outerShdw>
                </a:effectLst>
                <a:latin typeface="+mj-lt"/>
                <a:ea typeface="+mj-ea"/>
                <a:cs typeface="+mj-cs"/>
                <a:sym typeface="Arial"/>
              </a:defRPr>
            </a:pPr>
            <a:r>
              <a:t>	We might not have even noticed (with only a tree or two knocked down)!</a:t>
            </a:r>
          </a:p>
        </p:txBody>
      </p:sp>
      <p:pic>
        <p:nvPicPr>
          <p:cNvPr id="150" name="Picture 4" descr="Picture 4"/>
          <p:cNvPicPr>
            <a:picLocks noChangeAspect="1"/>
          </p:cNvPicPr>
          <p:nvPr/>
        </p:nvPicPr>
        <p:blipFill>
          <a:blip r:embed="rId2"/>
          <a:srcRect l="1252" t="3627" r="1251" b="1813"/>
          <a:stretch>
            <a:fillRect/>
          </a:stretch>
        </p:blipFill>
        <p:spPr>
          <a:xfrm>
            <a:off x="578244" y="1167000"/>
            <a:ext cx="3491712" cy="2338200"/>
          </a:xfrm>
          <a:prstGeom prst="rect">
            <a:avLst/>
          </a:prstGeom>
          <a:ln w="12700">
            <a:miter lim="400000"/>
          </a:ln>
        </p:spPr>
      </p:pic>
      <p:pic>
        <p:nvPicPr>
          <p:cNvPr id="151" name="Picture 6" descr="Picture 6"/>
          <p:cNvPicPr>
            <a:picLocks noChangeAspect="1"/>
          </p:cNvPicPr>
          <p:nvPr/>
        </p:nvPicPr>
        <p:blipFill>
          <a:blip r:embed="rId3"/>
          <a:stretch>
            <a:fillRect/>
          </a:stretch>
        </p:blipFill>
        <p:spPr>
          <a:xfrm>
            <a:off x="4914898" y="1122166"/>
            <a:ext cx="3543302" cy="2362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2"/>
          <p:cNvSpPr txBox="1">
            <a:spLocks noGrp="1"/>
          </p:cNvSpPr>
          <p:nvPr>
            <p:ph type="title"/>
          </p:nvPr>
        </p:nvSpPr>
        <p:spPr>
          <a:xfrm>
            <a:off x="304800" y="76200"/>
            <a:ext cx="8534400" cy="609600"/>
          </a:xfrm>
          <a:prstGeom prst="rect">
            <a:avLst/>
          </a:prstGeom>
        </p:spPr>
        <p:txBody>
          <a:bodyPr/>
          <a:lstStyle>
            <a:lvl1pPr>
              <a:defRPr sz="2200"/>
            </a:lvl1pPr>
          </a:lstStyle>
          <a:p>
            <a:r>
              <a:t>This reveals a fundamental flaw in weather reporting:</a:t>
            </a:r>
          </a:p>
        </p:txBody>
      </p:sp>
      <p:sp>
        <p:nvSpPr>
          <p:cNvPr id="154" name="Rectangle 3"/>
          <p:cNvSpPr txBox="1">
            <a:spLocks noGrp="1"/>
          </p:cNvSpPr>
          <p:nvPr>
            <p:ph type="body" idx="1"/>
          </p:nvPr>
        </p:nvSpPr>
        <p:spPr>
          <a:xfrm>
            <a:off x="228600" y="762000"/>
            <a:ext cx="8915400" cy="5943600"/>
          </a:xfrm>
          <a:prstGeom prst="rect">
            <a:avLst/>
          </a:prstGeom>
        </p:spPr>
        <p:txBody>
          <a:bodyPr/>
          <a:lstStyle/>
          <a:p>
            <a:pPr>
              <a:defRPr sz="1800" b="1">
                <a:solidFill>
                  <a:srgbClr val="FFCC00"/>
                </a:solidFill>
                <a:latin typeface="+mj-lt"/>
                <a:ea typeface="+mj-ea"/>
                <a:cs typeface="+mj-cs"/>
                <a:sym typeface="Arial"/>
              </a:defRPr>
            </a:pPr>
            <a:r>
              <a:t>We don't monitor weather with the goal of compiling scientific data</a:t>
            </a:r>
          </a:p>
          <a:p>
            <a:pPr>
              <a:defRPr sz="1800">
                <a:latin typeface="+mj-lt"/>
                <a:ea typeface="+mj-ea"/>
                <a:cs typeface="+mj-cs"/>
                <a:sym typeface="Arial"/>
              </a:defRPr>
            </a:pPr>
            <a:endParaRPr/>
          </a:p>
          <a:p>
            <a:pPr>
              <a:defRPr sz="1800" b="1">
                <a:solidFill>
                  <a:srgbClr val="FFCC00"/>
                </a:solidFill>
                <a:latin typeface="+mj-lt"/>
                <a:ea typeface="+mj-ea"/>
                <a:cs typeface="+mj-cs"/>
                <a:sym typeface="Arial"/>
              </a:defRPr>
            </a:pPr>
            <a:r>
              <a:t>We instead search for anomalous weather </a:t>
            </a:r>
            <a:r>
              <a:rPr b="0">
                <a:solidFill>
                  <a:srgbClr val="FFFFFF"/>
                </a:solidFill>
              </a:rPr>
              <a:t>that might harm us or our property</a:t>
            </a:r>
          </a:p>
          <a:p>
            <a:pPr>
              <a:defRPr sz="900">
                <a:latin typeface="+mj-lt"/>
                <a:ea typeface="+mj-ea"/>
                <a:cs typeface="+mj-cs"/>
                <a:sym typeface="Arial"/>
              </a:defRPr>
            </a:pPr>
            <a:endParaRPr b="0">
              <a:solidFill>
                <a:srgbClr val="FFFFFF"/>
              </a:solidFill>
            </a:endParaRPr>
          </a:p>
          <a:p>
            <a:pPr>
              <a:defRPr sz="1800">
                <a:latin typeface="+mj-lt"/>
                <a:ea typeface="+mj-ea"/>
                <a:cs typeface="+mj-cs"/>
                <a:sym typeface="Arial"/>
              </a:defRPr>
            </a:pPr>
            <a:r>
              <a:t>	And we now search harder and harder, with ever improving technology</a:t>
            </a:r>
          </a:p>
          <a:p>
            <a:pPr>
              <a:defRPr sz="1800">
                <a:latin typeface="+mj-lt"/>
                <a:ea typeface="+mj-ea"/>
                <a:cs typeface="+mj-cs"/>
                <a:sym typeface="Arial"/>
              </a:defRPr>
            </a:pPr>
            <a:endParaRPr/>
          </a:p>
          <a:p>
            <a:pPr>
              <a:defRPr sz="1800">
                <a:latin typeface="+mj-lt"/>
                <a:ea typeface="+mj-ea"/>
                <a:cs typeface="+mj-cs"/>
                <a:sym typeface="Arial"/>
              </a:defRPr>
            </a:pPr>
            <a:r>
              <a:t>Making special use of recent, widespread, deployment of Doppler radars</a:t>
            </a:r>
          </a:p>
          <a:p>
            <a:pPr>
              <a:defRPr sz="1000">
                <a:latin typeface="+mj-lt"/>
                <a:ea typeface="+mj-ea"/>
                <a:cs typeface="+mj-cs"/>
                <a:sym typeface="Arial"/>
              </a:defRPr>
            </a:pPr>
            <a:endParaRPr/>
          </a:p>
          <a:p>
            <a:pPr>
              <a:defRPr sz="1800">
                <a:latin typeface="+mj-lt"/>
                <a:ea typeface="+mj-ea"/>
                <a:cs typeface="+mj-cs"/>
                <a:sym typeface="Arial"/>
              </a:defRPr>
            </a:pPr>
            <a:r>
              <a:t>	For which I now carry near-instant monitoring apps on my phone!</a:t>
            </a:r>
          </a:p>
          <a:p>
            <a:pPr>
              <a:defRPr sz="1800">
                <a:latin typeface="+mj-lt"/>
                <a:ea typeface="+mj-ea"/>
                <a:cs typeface="+mj-cs"/>
                <a:sym typeface="Arial"/>
              </a:defRPr>
            </a:pPr>
            <a:endParaRPr/>
          </a:p>
          <a:p>
            <a:pPr>
              <a:defRPr sz="1800">
                <a:latin typeface="+mj-lt"/>
                <a:ea typeface="+mj-ea"/>
                <a:cs typeface="+mj-cs"/>
                <a:sym typeface="Arial"/>
              </a:defRPr>
            </a:pPr>
            <a:r>
              <a:t>With this goal, weather data has a </a:t>
            </a:r>
            <a:r>
              <a:rPr b="1"/>
              <a:t>built-in bias </a:t>
            </a:r>
            <a:r>
              <a:t>toward finding irregularities</a:t>
            </a:r>
          </a:p>
          <a:p>
            <a:pPr>
              <a:defRPr sz="1000">
                <a:latin typeface="+mj-lt"/>
                <a:ea typeface="+mj-ea"/>
                <a:cs typeface="+mj-cs"/>
                <a:sym typeface="Arial"/>
              </a:defRPr>
            </a:pPr>
            <a:endParaRPr/>
          </a:p>
          <a:p>
            <a:pPr>
              <a:defRPr sz="1800">
                <a:latin typeface="+mj-lt"/>
                <a:ea typeface="+mj-ea"/>
                <a:cs typeface="+mj-cs"/>
                <a:sym typeface="Arial"/>
              </a:defRPr>
            </a:pPr>
            <a:r>
              <a:t>	So weather data must be </a:t>
            </a:r>
            <a:r>
              <a:rPr b="1"/>
              <a:t>very carefully filtered </a:t>
            </a:r>
            <a:r>
              <a:t>to eliminate biases</a:t>
            </a:r>
          </a:p>
          <a:p>
            <a:pPr>
              <a:defRPr sz="1800">
                <a:latin typeface="+mj-lt"/>
                <a:ea typeface="+mj-ea"/>
                <a:cs typeface="+mj-cs"/>
                <a:sym typeface="Arial"/>
              </a:defRPr>
            </a:pPr>
            <a:endParaRPr/>
          </a:p>
          <a:p>
            <a:pPr>
              <a:defRPr sz="1800">
                <a:latin typeface="+mj-lt"/>
                <a:ea typeface="+mj-ea"/>
                <a:cs typeface="+mj-cs"/>
                <a:sym typeface="Arial"/>
              </a:defRPr>
            </a:pPr>
            <a:r>
              <a:t>Here I'm not just talking about human bias.  It can be more subtle, for instance:</a:t>
            </a:r>
          </a:p>
          <a:p>
            <a:pPr>
              <a:defRPr sz="800">
                <a:latin typeface="+mj-lt"/>
                <a:ea typeface="+mj-ea"/>
                <a:cs typeface="+mj-cs"/>
                <a:sym typeface="Arial"/>
              </a:defRPr>
            </a:pPr>
            <a:endParaRPr/>
          </a:p>
          <a:p>
            <a:pPr>
              <a:defRPr sz="1800">
                <a:latin typeface="+mj-lt"/>
                <a:ea typeface="+mj-ea"/>
                <a:cs typeface="+mj-cs"/>
                <a:sym typeface="Arial"/>
              </a:defRPr>
            </a:pPr>
            <a:r>
              <a:t>	We (logically) keep </a:t>
            </a:r>
            <a:r>
              <a:rPr b="1"/>
              <a:t>building more </a:t>
            </a:r>
            <a:r>
              <a:t>Doppler radars in tornado-prone areas</a:t>
            </a:r>
          </a:p>
          <a:p>
            <a:pPr>
              <a:defRPr sz="800">
                <a:latin typeface="+mj-lt"/>
                <a:ea typeface="+mj-ea"/>
                <a:cs typeface="+mj-cs"/>
                <a:sym typeface="Arial"/>
              </a:defRPr>
            </a:pPr>
            <a:endParaRPr/>
          </a:p>
          <a:p>
            <a:pPr>
              <a:defRPr sz="1800">
                <a:latin typeface="+mj-lt"/>
                <a:ea typeface="+mj-ea"/>
                <a:cs typeface="+mj-cs"/>
                <a:sym typeface="Arial"/>
              </a:defRPr>
            </a:pPr>
            <a:r>
              <a:t>		And (surprise!), as a result, we </a:t>
            </a:r>
            <a:r>
              <a:rPr b="1"/>
              <a:t>detect more</a:t>
            </a:r>
            <a:r>
              <a:t> tornados!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2"/>
          <p:cNvSpPr txBox="1">
            <a:spLocks noGrp="1"/>
          </p:cNvSpPr>
          <p:nvPr>
            <p:ph type="title"/>
          </p:nvPr>
        </p:nvSpPr>
        <p:spPr>
          <a:xfrm>
            <a:off x="0" y="76200"/>
            <a:ext cx="9144000" cy="533400"/>
          </a:xfrm>
          <a:prstGeom prst="rect">
            <a:avLst/>
          </a:prstGeom>
        </p:spPr>
        <p:txBody>
          <a:bodyPr/>
          <a:lstStyle/>
          <a:p>
            <a:pPr>
              <a:defRPr>
                <a:solidFill>
                  <a:srgbClr val="FFFFFF"/>
                </a:solidFill>
              </a:defRPr>
            </a:pPr>
            <a:r>
              <a:t>So consider a non-weather reporting phenomenon:  </a:t>
            </a:r>
            <a:r>
              <a:rPr b="1">
                <a:solidFill>
                  <a:srgbClr val="FFCC00"/>
                </a:solidFill>
              </a:rPr>
              <a:t>Ice sheet thickness</a:t>
            </a:r>
          </a:p>
        </p:txBody>
      </p:sp>
      <p:sp>
        <p:nvSpPr>
          <p:cNvPr id="157" name="Rectangle 3"/>
          <p:cNvSpPr txBox="1">
            <a:spLocks noGrp="1"/>
          </p:cNvSpPr>
          <p:nvPr>
            <p:ph type="body" idx="1"/>
          </p:nvPr>
        </p:nvSpPr>
        <p:spPr>
          <a:xfrm>
            <a:off x="228600" y="685800"/>
            <a:ext cx="8915400" cy="5867400"/>
          </a:xfrm>
          <a:prstGeom prst="rect">
            <a:avLst/>
          </a:prstGeom>
        </p:spPr>
        <p:txBody>
          <a:bodyPr/>
          <a:lstStyle/>
          <a:p>
            <a:pPr>
              <a:defRPr sz="1800">
                <a:latin typeface="+mj-lt"/>
                <a:ea typeface="+mj-ea"/>
                <a:cs typeface="+mj-cs"/>
                <a:sym typeface="Arial"/>
              </a:defRPr>
            </a:pPr>
            <a:r>
              <a:t>There is very strong data, worldwide, on the recent (alarming) retreat of glaciers</a:t>
            </a:r>
          </a:p>
          <a:p>
            <a:pPr>
              <a:defRPr sz="1200">
                <a:latin typeface="+mj-lt"/>
                <a:ea typeface="+mj-ea"/>
                <a:cs typeface="+mj-cs"/>
                <a:sym typeface="Arial"/>
              </a:defRPr>
            </a:pPr>
            <a:endParaRPr/>
          </a:p>
          <a:p>
            <a:pPr>
              <a:defRPr sz="1800">
                <a:latin typeface="+mj-lt"/>
                <a:ea typeface="+mj-ea"/>
                <a:cs typeface="+mj-cs"/>
                <a:sym typeface="Arial"/>
              </a:defRPr>
            </a:pPr>
            <a:r>
              <a:t>And because glaciers </a:t>
            </a:r>
            <a:r>
              <a:rPr b="1"/>
              <a:t>do</a:t>
            </a:r>
            <a:r>
              <a:t> incorporate the snowfall of decades and centuries</a:t>
            </a:r>
          </a:p>
          <a:p>
            <a:pPr>
              <a:defRPr sz="800">
                <a:latin typeface="+mj-lt"/>
                <a:ea typeface="+mj-ea"/>
                <a:cs typeface="+mj-cs"/>
                <a:sym typeface="Arial"/>
              </a:defRPr>
            </a:pPr>
            <a:endParaRPr/>
          </a:p>
          <a:p>
            <a:pPr>
              <a:defRPr sz="1800">
                <a:latin typeface="+mj-lt"/>
                <a:ea typeface="+mj-ea"/>
                <a:cs typeface="+mj-cs"/>
                <a:sym typeface="Arial"/>
              </a:defRPr>
            </a:pPr>
            <a:r>
              <a:t>	They </a:t>
            </a:r>
            <a:r>
              <a:rPr b="1"/>
              <a:t>would</a:t>
            </a:r>
            <a:r>
              <a:t> seem to offer an excellent way of spotting long term trends</a:t>
            </a:r>
          </a:p>
          <a:p>
            <a:pPr>
              <a:defRPr sz="1400">
                <a:solidFill>
                  <a:srgbClr val="FFCC00"/>
                </a:solidFill>
                <a:latin typeface="+mj-lt"/>
                <a:ea typeface="+mj-ea"/>
                <a:cs typeface="+mj-cs"/>
                <a:sym typeface="Arial"/>
              </a:defRPr>
            </a:pPr>
            <a:endParaRPr/>
          </a:p>
          <a:p>
            <a:pPr>
              <a:defRPr sz="1800">
                <a:solidFill>
                  <a:srgbClr val="FFCC00"/>
                </a:solidFill>
                <a:latin typeface="+mj-lt"/>
                <a:ea typeface="+mj-ea"/>
                <a:cs typeface="+mj-cs"/>
                <a:sym typeface="Arial"/>
              </a:defRPr>
            </a:pPr>
            <a:r>
              <a:t>In the mountains of the middle latitudes (e.g. the Alps and Rockies)</a:t>
            </a:r>
          </a:p>
          <a:p>
            <a:pPr>
              <a:defRPr sz="800">
                <a:latin typeface="+mj-lt"/>
                <a:ea typeface="+mj-ea"/>
                <a:cs typeface="+mj-cs"/>
                <a:sym typeface="Arial"/>
              </a:defRPr>
            </a:pPr>
            <a:endParaRPr/>
          </a:p>
          <a:p>
            <a:pPr>
              <a:defRPr sz="1800">
                <a:latin typeface="+mj-lt"/>
                <a:ea typeface="+mj-ea"/>
                <a:cs typeface="+mj-cs"/>
                <a:sym typeface="Arial"/>
              </a:defRPr>
            </a:pPr>
            <a:r>
              <a:t>	Summer temperatures </a:t>
            </a:r>
            <a:r>
              <a:rPr b="1"/>
              <a:t>can</a:t>
            </a:r>
            <a:r>
              <a:t> rise above 0°C, thus:</a:t>
            </a:r>
          </a:p>
          <a:p>
            <a:pPr>
              <a:defRPr sz="800">
                <a:latin typeface="+mj-lt"/>
                <a:ea typeface="+mj-ea"/>
                <a:cs typeface="+mj-cs"/>
                <a:sym typeface="Arial"/>
              </a:defRPr>
            </a:pPr>
            <a:endParaRPr/>
          </a:p>
          <a:p>
            <a:pPr>
              <a:defRPr sz="1800">
                <a:latin typeface="+mj-lt"/>
                <a:ea typeface="+mj-ea"/>
                <a:cs typeface="+mj-cs"/>
                <a:sym typeface="Arial"/>
              </a:defRPr>
            </a:pPr>
            <a:r>
              <a:t>		Glacial retreat is an indication of warmer summers =&gt; melting</a:t>
            </a:r>
          </a:p>
          <a:p>
            <a:pPr>
              <a:defRPr sz="1400">
                <a:latin typeface="+mj-lt"/>
                <a:ea typeface="+mj-ea"/>
                <a:cs typeface="+mj-cs"/>
                <a:sym typeface="Arial"/>
              </a:defRPr>
            </a:pPr>
            <a:endParaRPr/>
          </a:p>
          <a:p>
            <a:pPr>
              <a:defRPr sz="1800">
                <a:solidFill>
                  <a:srgbClr val="FFCC00"/>
                </a:solidFill>
                <a:latin typeface="+mj-lt"/>
                <a:ea typeface="+mj-ea"/>
                <a:cs typeface="+mj-cs"/>
                <a:sym typeface="Arial"/>
              </a:defRPr>
            </a:pPr>
            <a:r>
              <a:t>Given its vastness, we are particularly alarmed by the thinning of the </a:t>
            </a:r>
            <a:r>
              <a:rPr b="1"/>
              <a:t>Antarctic Ice</a:t>
            </a:r>
          </a:p>
          <a:p>
            <a:pPr>
              <a:defRPr sz="1000">
                <a:latin typeface="+mj-lt"/>
                <a:ea typeface="+mj-ea"/>
                <a:cs typeface="+mj-cs"/>
                <a:sym typeface="Arial"/>
              </a:defRPr>
            </a:pPr>
            <a:endParaRPr b="1"/>
          </a:p>
          <a:p>
            <a:pPr>
              <a:defRPr sz="1800">
                <a:latin typeface="+mj-lt"/>
                <a:ea typeface="+mj-ea"/>
                <a:cs typeface="+mj-cs"/>
                <a:sym typeface="Arial"/>
              </a:defRPr>
            </a:pPr>
            <a:r>
              <a:t>However, Antarctica remains well below freezing all year round</a:t>
            </a:r>
          </a:p>
          <a:p>
            <a:pPr>
              <a:defRPr sz="800">
                <a:latin typeface="+mj-lt"/>
                <a:ea typeface="+mj-ea"/>
                <a:cs typeface="+mj-cs"/>
                <a:sym typeface="Arial"/>
              </a:defRPr>
            </a:pPr>
            <a:endParaRPr/>
          </a:p>
          <a:p>
            <a:pPr>
              <a:tabLst>
                <a:tab pos="457200" algn="l"/>
                <a:tab pos="901700" algn="l"/>
              </a:tabLst>
              <a:defRPr sz="1800">
                <a:latin typeface="+mj-lt"/>
                <a:ea typeface="+mj-ea"/>
                <a:cs typeface="+mj-cs"/>
                <a:sym typeface="Arial"/>
              </a:defRPr>
            </a:pPr>
            <a:r>
              <a:t>	But warming of adjacent seas should </a:t>
            </a:r>
            <a:r>
              <a:rPr b="1"/>
              <a:t>enhance</a:t>
            </a:r>
            <a:r>
              <a:t> water evaporation,</a:t>
            </a:r>
          </a:p>
          <a:p>
            <a:pPr>
              <a:tabLst>
                <a:tab pos="457200" algn="l"/>
                <a:tab pos="901700" algn="l"/>
              </a:tabLst>
              <a:defRPr sz="800">
                <a:latin typeface="+mj-lt"/>
                <a:ea typeface="+mj-ea"/>
                <a:cs typeface="+mj-cs"/>
                <a:sym typeface="Arial"/>
              </a:defRPr>
            </a:pPr>
            <a:endParaRPr/>
          </a:p>
          <a:p>
            <a:pPr>
              <a:tabLst>
                <a:tab pos="457200" algn="l"/>
                <a:tab pos="901700" algn="l"/>
              </a:tabLst>
              <a:defRPr sz="1800">
                <a:latin typeface="+mj-lt"/>
                <a:ea typeface="+mj-ea"/>
                <a:cs typeface="+mj-cs"/>
                <a:sym typeface="Arial"/>
              </a:defRPr>
            </a:pPr>
            <a:r>
              <a:t>		Which should increase snowfall =&gt; </a:t>
            </a:r>
            <a:r>
              <a:rPr b="1"/>
              <a:t>Increase</a:t>
            </a:r>
            <a:r>
              <a:t> in Antarctic ice thickness </a:t>
            </a:r>
          </a:p>
          <a:p>
            <a:pPr>
              <a:tabLst>
                <a:tab pos="457200" algn="l"/>
                <a:tab pos="901700" algn="l"/>
              </a:tabLst>
              <a:defRPr sz="1400">
                <a:latin typeface="+mj-lt"/>
                <a:ea typeface="+mj-ea"/>
                <a:cs typeface="+mj-cs"/>
                <a:sym typeface="Arial"/>
              </a:defRPr>
            </a:pPr>
            <a:endParaRPr/>
          </a:p>
          <a:p>
            <a:pPr algn="ctr">
              <a:tabLst>
                <a:tab pos="457200" algn="l"/>
                <a:tab pos="901700" algn="l"/>
              </a:tabLst>
              <a:defRPr sz="1800">
                <a:latin typeface="+mj-lt"/>
                <a:ea typeface="+mj-ea"/>
                <a:cs typeface="+mj-cs"/>
                <a:sym typeface="Arial"/>
              </a:defRPr>
            </a:pPr>
            <a:r>
              <a:t>So present thinning of Antarctic ice sheet </a:t>
            </a:r>
            <a:r>
              <a:rPr b="1"/>
              <a:t>contradicts</a:t>
            </a:r>
            <a:r>
              <a:t> some warming models!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Lecture 1 - What is Nanoscience">
  <a:themeElements>
    <a:clrScheme name="Lecture 1 - What is Nanoscience">
      <a:dk1>
        <a:srgbClr val="003366"/>
      </a:dk1>
      <a:lt1>
        <a:srgbClr val="666666"/>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0000FF"/>
      </a:hlink>
      <a:folHlink>
        <a:srgbClr val="FF00FF"/>
      </a:folHlink>
    </a:clrScheme>
    <a:fontScheme name="Lecture 1 - What is Nanoscience">
      <a:majorFont>
        <a:latin typeface="Arial"/>
        <a:ea typeface="Arial"/>
        <a:cs typeface="Arial"/>
      </a:majorFont>
      <a:minorFont>
        <a:latin typeface="Helvetica"/>
        <a:ea typeface="Helvetica"/>
        <a:cs typeface="Helvetica"/>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cture 1 - What is Nanoscience">
  <a:themeElements>
    <a:clrScheme name="Lecture 1 - What is Nanoscience">
      <a:dk1>
        <a:srgbClr val="000000"/>
      </a:dk1>
      <a:lt1>
        <a:srgbClr val="FFFFFF"/>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0000FF"/>
      </a:hlink>
      <a:folHlink>
        <a:srgbClr val="FF00FF"/>
      </a:folHlink>
    </a:clrScheme>
    <a:fontScheme name="Lecture 1 - What is Nanoscience">
      <a:majorFont>
        <a:latin typeface="Arial"/>
        <a:ea typeface="Arial"/>
        <a:cs typeface="Arial"/>
      </a:majorFont>
      <a:minorFont>
        <a:latin typeface="Helvetica"/>
        <a:ea typeface="Helvetica"/>
        <a:cs typeface="Helvetica"/>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Tahoma Bold"/>
            <a:ea typeface="Tahoma Bold"/>
            <a:cs typeface="Tahoma Bold"/>
            <a:sym typeface="Tahom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7848</Words>
  <Application>Microsoft Macintosh PowerPoint</Application>
  <PresentationFormat>On-screen Show (4:3)</PresentationFormat>
  <Paragraphs>1214</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Tahoma</vt:lpstr>
      <vt:lpstr>Tahoma Bold</vt:lpstr>
      <vt:lpstr>Times Roman</vt:lpstr>
      <vt:lpstr>Lecture 1 - What is Nanoscience</vt:lpstr>
      <vt:lpstr>Climatology and Climate Change</vt:lpstr>
      <vt:lpstr>Climatology and Climate Change</vt:lpstr>
      <vt:lpstr>I am in no way involved in climate research – But I am a scientist!</vt:lpstr>
      <vt:lpstr>So, as a skeptical scientist, what is the evidence?</vt:lpstr>
      <vt:lpstr>And it's actually a bit worse than that:</vt:lpstr>
      <vt:lpstr>So you have to carefully avoid apple and orange comparisons</vt:lpstr>
      <vt:lpstr>We can also identify increased tornado damage:</vt:lpstr>
      <vt:lpstr>This reveals a fundamental flaw in weather reporting:</vt:lpstr>
      <vt:lpstr>So consider a non-weather reporting phenomenon:  Ice sheet thickness</vt:lpstr>
      <vt:lpstr>OK, then what about simple, direct, temperature data? </vt:lpstr>
      <vt:lpstr>So even for simple, direct, temperature data: </vt:lpstr>
      <vt:lpstr>Where am I going with this?</vt:lpstr>
      <vt:lpstr>“Paleoclimatology”</vt:lpstr>
      <vt:lpstr>Source of data for last ten thousand years: Dendrochronology</vt:lpstr>
      <vt:lpstr>But the oldest trees are only about 2000 years old!</vt:lpstr>
      <vt:lpstr>What if we can't find wood from some periods?</vt:lpstr>
      <vt:lpstr>Source of data for last hundred thousand years: Glacial Cores</vt:lpstr>
      <vt:lpstr>Information extractable from such glacial cores:</vt:lpstr>
      <vt:lpstr>More subtly:</vt:lpstr>
      <vt:lpstr>Sources of data spanning millions of years:</vt:lpstr>
      <vt:lpstr>(continuing)</vt:lpstr>
      <vt:lpstr>What does resulting much more extensive data set look like?</vt:lpstr>
      <vt:lpstr>Long term data on three atmospheric greenhouse gases:</vt:lpstr>
      <vt:lpstr>Or, expanding greenhouse gas data for last two millennia:</vt:lpstr>
      <vt:lpstr>Or CO2 back to a half million years ago:</vt:lpstr>
      <vt:lpstr>CO2 data's "signal to noise ratio" and causality:</vt:lpstr>
      <vt:lpstr>CO2 bottom lines:</vt:lpstr>
      <vt:lpstr>But now returning to more ambiguous temperature data: </vt:lpstr>
      <vt:lpstr>Or, temperature data looking back 12,000 years:</vt:lpstr>
      <vt:lpstr>Or, temperature data looking back 600,000 years:</vt:lpstr>
      <vt:lpstr>CO2 as a cause AND effect of warming:</vt:lpstr>
      <vt:lpstr>Raising a very scary possibility:</vt:lpstr>
      <vt:lpstr>So here is IPCC's much more careful look at a possible correlation</vt:lpstr>
      <vt:lpstr>Correlation of that temperature "anomaly" with man-made CO2 </vt:lpstr>
      <vt:lpstr>"Global Warming Pause"</vt:lpstr>
      <vt:lpstr>NEW Correlations: NYT (9/2016) - “Sharp Increase in ‘Sunny Day’ Flooding:” </vt:lpstr>
      <vt:lpstr>But predicting climate changes would be a lot more convincing!</vt:lpstr>
      <vt:lpstr>But there is a whole lot more going on in the atmosphere:</vt:lpstr>
      <vt:lpstr>Here are some of those other "things" that must be taken into account:</vt:lpstr>
      <vt:lpstr>Taking climate model development in smaller steps:</vt:lpstr>
      <vt:lpstr>PowerPoint Presentation</vt:lpstr>
      <vt:lpstr>Ignoring acronyms and instead focusing on dates:</vt:lpstr>
      <vt:lpstr>Moving to developments 1990 to 2007:</vt:lpstr>
      <vt:lpstr>In same period there was HUGE improvement in spatial resolution</vt:lpstr>
      <vt:lpstr>Why was development so slow?  It's a huge problem!</vt:lpstr>
      <vt:lpstr>OK, so the models now seem ~ complete, what do they say?</vt:lpstr>
      <vt:lpstr>OR modeling recent temperature with or without manmade effects</vt:lpstr>
      <vt:lpstr>The true scientific test is PREDICTION!</vt:lpstr>
      <vt:lpstr>Here are time-integrated forcings (with sub-divisions):</vt:lpstr>
      <vt:lpstr>Putting this all together – NOW look at the colored bands!</vt:lpstr>
      <vt:lpstr>Or looking forward but with different things driving human actions</vt:lpstr>
      <vt:lpstr>Further translating out of IPCC Speak:</vt:lpstr>
      <vt:lpstr>Or if you want the details:</vt:lpstr>
      <vt:lpstr>Which then yield these alternate predicted trends</vt:lpstr>
      <vt:lpstr>Some explanations and observations:</vt:lpstr>
      <vt:lpstr>Bottom lines?</vt:lpstr>
      <vt:lpstr>As a scientist I'd ask:</vt:lpstr>
      <vt:lpstr>Thus:</vt:lpstr>
      <vt:lpstr>My personal response?</vt:lpstr>
      <vt:lpstr>1) Water's conversion from vapor to clouds:</vt:lpstr>
      <vt:lpstr>These studies build upon the fact that:</vt:lpstr>
      <vt:lpstr>2) Deep ocean water temperature</vt:lpstr>
      <vt:lpstr>But we know surprisingly little about ocean temperatures:</vt:lpstr>
      <vt:lpstr>3) Ocean Currents</vt:lpstr>
      <vt:lpstr>Which could alter or even shut down some of these currents</vt:lpstr>
      <vt:lpstr>As with deep ocean temperature, the challenge is again to:</vt:lpstr>
      <vt:lpstr>PowerPoint Presentation</vt:lpstr>
      <vt:lpstr>So I will be keeping a close watch on the three topics above</vt:lpstr>
      <vt:lpstr>Credits /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Climatology and Climate Change</dc:title>
  <cp:lastModifiedBy>John Bean</cp:lastModifiedBy>
  <cp:revision>1</cp:revision>
  <dcterms:modified xsi:type="dcterms:W3CDTF">2021-02-25T15:56:48Z</dcterms:modified>
</cp:coreProperties>
</file>