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6" r:id="rId1"/>
  </p:sldMasterIdLst>
  <p:notesMasterIdLst>
    <p:notesMasterId r:id="rId29"/>
  </p:notesMasterIdLst>
  <p:handoutMasterIdLst>
    <p:handoutMasterId r:id="rId30"/>
  </p:handoutMasterIdLst>
  <p:sldIdLst>
    <p:sldId id="263" r:id="rId2"/>
    <p:sldId id="329" r:id="rId3"/>
    <p:sldId id="294" r:id="rId4"/>
    <p:sldId id="330" r:id="rId5"/>
    <p:sldId id="286" r:id="rId6"/>
    <p:sldId id="287" r:id="rId7"/>
    <p:sldId id="292" r:id="rId8"/>
    <p:sldId id="288" r:id="rId9"/>
    <p:sldId id="291" r:id="rId10"/>
    <p:sldId id="289" r:id="rId11"/>
    <p:sldId id="345" r:id="rId12"/>
    <p:sldId id="346" r:id="rId13"/>
    <p:sldId id="343" r:id="rId14"/>
    <p:sldId id="293" r:id="rId15"/>
    <p:sldId id="336" r:id="rId16"/>
    <p:sldId id="337" r:id="rId17"/>
    <p:sldId id="338" r:id="rId18"/>
    <p:sldId id="339" r:id="rId19"/>
    <p:sldId id="298" r:id="rId20"/>
    <p:sldId id="344" r:id="rId21"/>
    <p:sldId id="283" r:id="rId22"/>
    <p:sldId id="300" r:id="rId23"/>
    <p:sldId id="318" r:id="rId24"/>
    <p:sldId id="301" r:id="rId25"/>
    <p:sldId id="302" r:id="rId26"/>
    <p:sldId id="347" r:id="rId27"/>
    <p:sldId id="264" r:id="rId28"/>
  </p:sldIdLst>
  <p:sldSz cx="9144000" cy="6858000" type="screen4x3"/>
  <p:notesSz cx="6997700" cy="9271000"/>
  <p:defaultTextStyle>
    <a:defPPr>
      <a:defRPr lang="en-US"/>
    </a:defPPr>
    <a:lvl1pPr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1pPr>
    <a:lvl2pPr marL="4572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2pPr>
    <a:lvl3pPr marL="9144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3pPr>
    <a:lvl4pPr marL="13716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4pPr>
    <a:lvl5pPr marL="18288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5pPr>
    <a:lvl6pPr marL="2286000" algn="l" defTabSz="457200" rtl="0" eaLnBrk="1" latinLnBrk="0" hangingPunct="1">
      <a:defRPr b="1" kern="1200">
        <a:solidFill>
          <a:schemeClr val="tx1"/>
        </a:solidFill>
        <a:latin typeface="Tahoma" pitchFamily="-103" charset="0"/>
        <a:ea typeface="Arial" pitchFamily="-103" charset="0"/>
        <a:cs typeface="Arial" pitchFamily="-103" charset="0"/>
      </a:defRPr>
    </a:lvl6pPr>
    <a:lvl7pPr marL="2743200" algn="l" defTabSz="457200" rtl="0" eaLnBrk="1" latinLnBrk="0" hangingPunct="1">
      <a:defRPr b="1" kern="1200">
        <a:solidFill>
          <a:schemeClr val="tx1"/>
        </a:solidFill>
        <a:latin typeface="Tahoma" pitchFamily="-103" charset="0"/>
        <a:ea typeface="Arial" pitchFamily="-103" charset="0"/>
        <a:cs typeface="Arial" pitchFamily="-103" charset="0"/>
      </a:defRPr>
    </a:lvl7pPr>
    <a:lvl8pPr marL="3200400" algn="l" defTabSz="457200" rtl="0" eaLnBrk="1" latinLnBrk="0" hangingPunct="1">
      <a:defRPr b="1" kern="1200">
        <a:solidFill>
          <a:schemeClr val="tx1"/>
        </a:solidFill>
        <a:latin typeface="Tahoma" pitchFamily="-103" charset="0"/>
        <a:ea typeface="Arial" pitchFamily="-103" charset="0"/>
        <a:cs typeface="Arial" pitchFamily="-103" charset="0"/>
      </a:defRPr>
    </a:lvl8pPr>
    <a:lvl9pPr marL="3657600" algn="l" defTabSz="457200" rtl="0" eaLnBrk="1" latinLnBrk="0" hangingPunct="1">
      <a:defRPr b="1" kern="1200">
        <a:solidFill>
          <a:schemeClr val="tx1"/>
        </a:solidFill>
        <a:latin typeface="Tahoma" pitchFamily="-103" charset="0"/>
        <a:ea typeface="Arial" pitchFamily="-103" charset="0"/>
        <a:cs typeface="Arial" pitchFamily="-103"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CC02"/>
    <a:srgbClr val="00FF00"/>
    <a:srgbClr val="FF9933"/>
    <a:srgbClr val="FFCC00"/>
    <a:srgbClr val="000000"/>
    <a:srgbClr val="FF3300"/>
    <a:srgbClr val="99FFCC"/>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0124" autoAdjust="0"/>
    <p:restoredTop sz="94660"/>
  </p:normalViewPr>
  <p:slideViewPr>
    <p:cSldViewPr>
      <p:cViewPr>
        <p:scale>
          <a:sx n="115" d="100"/>
          <a:sy n="115" d="100"/>
        </p:scale>
        <p:origin x="-9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601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30275">
              <a:defRPr sz="1300" b="0">
                <a:latin typeface="Arial" pitchFamily="-103" charset="0"/>
              </a:defRPr>
            </a:lvl1pPr>
          </a:lstStyle>
          <a:p>
            <a:pPr>
              <a:defRPr/>
            </a:pPr>
            <a:endParaRPr lang="en-US"/>
          </a:p>
        </p:txBody>
      </p:sp>
      <p:sp>
        <p:nvSpPr>
          <p:cNvPr id="8602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602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30275">
              <a:defRPr sz="1300" b="0">
                <a:latin typeface="Arial" pitchFamily="-103" charset="0"/>
              </a:defRPr>
            </a:lvl1pPr>
          </a:lstStyle>
          <a:p>
            <a:pPr>
              <a:defRPr/>
            </a:pPr>
            <a:fld id="{DA54737B-DEBD-0C41-A169-B44A809F2D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499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30275">
              <a:defRPr sz="1300" b="0">
                <a:latin typeface="Arial" pitchFamily="-103"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4999"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30275">
              <a:defRPr sz="1300" b="0">
                <a:latin typeface="Arial" pitchFamily="-103" charset="0"/>
              </a:defRPr>
            </a:lvl1pPr>
          </a:lstStyle>
          <a:p>
            <a:pPr>
              <a:defRPr/>
            </a:pPr>
            <a:fld id="{793F8295-DF5C-CF49-A39B-FFD9956306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1pPr>
    <a:lvl2pPr marL="4572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2pPr>
    <a:lvl3pPr marL="9144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3pPr>
    <a:lvl4pPr marL="13716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4pPr>
    <a:lvl5pPr marL="18288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94C8CE5-8AE6-7146-A45F-8F196420B49D}" type="slidenum">
              <a:rPr lang="en-US"/>
              <a:pPr/>
              <a:t>27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3970" name="Rectangle 2"/>
          <p:cNvSpPr>
            <a:spLocks noGrp="1" noChangeArrowheads="1"/>
          </p:cNvSpPr>
          <p:nvPr>
            <p:ph type="ctrTitle" sz="quarter"/>
          </p:nvPr>
        </p:nvSpPr>
        <p:spPr>
          <a:xfrm>
            <a:off x="304800" y="76200"/>
            <a:ext cx="8534400" cy="990600"/>
          </a:xfrm>
        </p:spPr>
        <p:txBody>
          <a:bodyPr/>
          <a:lstStyle>
            <a:lvl1pPr>
              <a:defRPr sz="2800"/>
            </a:lvl1pPr>
          </a:lstStyle>
          <a:p>
            <a:r>
              <a:rPr lang="en-US"/>
              <a:t>Click to edit Master title style</a:t>
            </a:r>
          </a:p>
        </p:txBody>
      </p:sp>
      <p:sp>
        <p:nvSpPr>
          <p:cNvPr id="83971" name="Rectangle 3"/>
          <p:cNvSpPr>
            <a:spLocks noGrp="1" noChangeArrowheads="1"/>
          </p:cNvSpPr>
          <p:nvPr>
            <p:ph type="subTitle" sz="quarter" idx="1"/>
          </p:nvPr>
        </p:nvSpPr>
        <p:spPr>
          <a:xfrm>
            <a:off x="304800" y="1143000"/>
            <a:ext cx="8534400" cy="5257800"/>
          </a:xfrm>
        </p:spPr>
        <p:txBody>
          <a:bodyPr/>
          <a:lstStyle>
            <a:lvl1pPr marL="0" indent="0">
              <a:buFont typeface="Wingdings" pitchFamily="-103" charset="2"/>
              <a:buNone/>
              <a:defRPr sz="2000"/>
            </a:lvl1pPr>
          </a:lstStyle>
          <a:p>
            <a:r>
              <a:rPr lang="en-US"/>
              <a:t>Click to edit Master subtitle style</a:t>
            </a:r>
          </a:p>
        </p:txBody>
      </p:sp>
      <p:sp>
        <p:nvSpPr>
          <p:cNvPr id="4" name="Rectangle 5"/>
          <p:cNvSpPr>
            <a:spLocks noGrp="1" noChangeArrowheads="1"/>
          </p:cNvSpPr>
          <p:nvPr>
            <p:ph type="ftr" sz="quarter" idx="10"/>
          </p:nvPr>
        </p:nvSpPr>
        <p:spPr>
          <a:xfrm>
            <a:off x="304800" y="6400800"/>
            <a:ext cx="8534400" cy="320675"/>
          </a:xfrm>
        </p:spPr>
        <p:txBody>
          <a:bodyPr/>
          <a:lstStyle>
            <a:lvl1pPr>
              <a:defRPr sz="1200" i="1">
                <a:solidFill>
                  <a:schemeClr val="tx2"/>
                </a:solidFill>
              </a:defRPr>
            </a:lvl1pPr>
          </a:lstStyle>
          <a:p>
            <a:pPr>
              <a:defRPr/>
            </a:pPr>
            <a:r>
              <a:rPr lang="en-US"/>
              <a:t>"We're not in Kansas Anymore!" - A Hands-on Introduction to Nanoscience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D01768-ACA1-1F44-910C-5001145755AC}"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B13FDE-F5BB-D34D-A554-494869E0BEB2}"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6FCF3-69FE-344B-8D4C-8CCEF0C4594D}"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E10CE-091B-1243-9D8E-73ACFE9997FE}"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D0A0FE-3DE0-1441-AF45-2BA8F40CABB1}"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904A9E-DDBC-5941-8D35-6CFCE9C6D8EE}"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D7185D-3814-5B44-BDCB-056BFDBA89A0}"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5099BD-C197-6B49-9DBE-AEF126A22F5B}"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8E179B-1167-9041-9E5F-CA9991C0545F}"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B19133-7340-FF44-A7CE-572665AFEAAE}"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mn-ea"/>
              </a:defRPr>
            </a:lvl1pPr>
          </a:lstStyle>
          <a:p>
            <a:pPr>
              <a:defRPr/>
            </a:pPr>
            <a:endParaRPr lang="en-US"/>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mn-ea"/>
              </a:defRPr>
            </a:lvl1pPr>
          </a:lstStyle>
          <a:p>
            <a:pPr>
              <a:defRPr/>
            </a:pPr>
            <a:endParaRPr lang="en-US"/>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mn-ea"/>
              </a:defRPr>
            </a:lvl1pPr>
          </a:lstStyle>
          <a:p>
            <a:pPr>
              <a:defRPr/>
            </a:pPr>
            <a:fld id="{1EC099DF-D559-894F-BC60-A799D195196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103"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103" charset="2"/>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103"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eCanFigureThisOut.org/ENERGY/Lecture_notes/Next%20Generation%20Nuclear%20Power.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eCanFigureThisOut.org/ENERGY/Lecture_notes/Nuclear%20Energy%20-%20But%20they%20blow%20up.ppt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ted.com/talks/bill_gates?languag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eCanFigureThisOut.org/ENERGY/Lecture_notes/Next%20Generation%20Nuclear%20Power.ppt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eCanFigureThisOut.org/ENERGY/Lecture_notes/Nuclear%20Power%20-%20But%20they%20blow%20up.pptx" TargetMode="External"/><Relationship Id="rId4" Type="http://schemas.openxmlformats.org/officeDocument/2006/relationships/hyperlink" Target="http://WeCanFigureThisOut.org/ENERGY/Lecture_notes/Next%20Generation%20Nuclear%20Power.pptx" TargetMode="External"/><Relationship Id="rId5" Type="http://schemas.openxmlformats.org/officeDocument/2006/relationships/hyperlink" Target="http://WeCanFigureThisOut.org/ENERGY/Lecture_notes/Prehistoric%20Nuclear%20Reactors.pptx"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a:t>
            </a:r>
            <a:r>
              <a:rPr lang="en-US" dirty="0" smtClean="0"/>
              <a:t>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Other Gen IV Reactor Designs</a:t>
            </a:r>
            <a:endParaRPr lang="en-US" sz="2200" dirty="0"/>
          </a:p>
        </p:txBody>
      </p:sp>
      <p:sp>
        <p:nvSpPr>
          <p:cNvPr id="142339" name="Rectangle 3"/>
          <p:cNvSpPr>
            <a:spLocks noGrp="1" noChangeArrowheads="1"/>
          </p:cNvSpPr>
          <p:nvPr>
            <p:ph type="subTitle" idx="1"/>
          </p:nvPr>
        </p:nvSpPr>
        <p:spPr>
          <a:xfrm>
            <a:off x="228600" y="990600"/>
            <a:ext cx="8763000" cy="5334000"/>
          </a:xfrm>
        </p:spPr>
        <p:txBody>
          <a:bodyPr/>
          <a:lstStyle/>
          <a:p>
            <a:pPr eaLnBrk="1" hangingPunct="1">
              <a:defRPr/>
            </a:pPr>
            <a:r>
              <a:rPr lang="en-US" sz="1800" dirty="0" smtClean="0"/>
              <a:t>My main lecture on </a:t>
            </a:r>
            <a:r>
              <a:rPr lang="en-US" sz="1800" dirty="0" smtClean="0">
                <a:hlinkClick r:id="rId3"/>
              </a:rPr>
              <a:t>Next Gen Nuclear Energy</a:t>
            </a:r>
            <a:r>
              <a:rPr lang="en-US" sz="1800" dirty="0" smtClean="0"/>
              <a:t> focused on:</a:t>
            </a:r>
          </a:p>
          <a:p>
            <a:pPr eaLnBrk="1" hangingPunct="1">
              <a:defRPr/>
            </a:pPr>
            <a:endParaRPr lang="en-US" sz="1600" dirty="0" smtClean="0"/>
          </a:p>
          <a:p>
            <a:pPr eaLnBrk="1" hangingPunct="1">
              <a:defRPr/>
            </a:pPr>
            <a:r>
              <a:rPr lang="en-US" sz="1800" b="1" dirty="0" smtClean="0"/>
              <a:t>Short term safety </a:t>
            </a:r>
            <a:r>
              <a:rPr lang="en-US" sz="1800" dirty="0" smtClean="0"/>
              <a:t>via improved reactor operation</a:t>
            </a:r>
          </a:p>
          <a:p>
            <a:pPr eaLnBrk="1" hangingPunct="1">
              <a:defRPr/>
            </a:pPr>
            <a:endParaRPr lang="en-US" sz="800" dirty="0" smtClean="0"/>
          </a:p>
          <a:p>
            <a:pPr eaLnBrk="1" hangingPunct="1">
              <a:defRPr/>
            </a:pPr>
            <a:r>
              <a:rPr lang="en-US" sz="1800" dirty="0" smtClean="0"/>
              <a:t>	Which led to a discussion of the major U.S. </a:t>
            </a:r>
            <a:r>
              <a:rPr lang="en-US" sz="1800" b="1" dirty="0" smtClean="0"/>
              <a:t>Gen III/III+ </a:t>
            </a:r>
            <a:r>
              <a:rPr lang="en-US" sz="1800" dirty="0" smtClean="0"/>
              <a:t>designs</a:t>
            </a:r>
          </a:p>
          <a:p>
            <a:pPr eaLnBrk="1" hangingPunct="1">
              <a:defRPr/>
            </a:pPr>
            <a:endParaRPr lang="en-US" sz="1600" dirty="0" smtClean="0"/>
          </a:p>
          <a:p>
            <a:pPr eaLnBrk="1" hangingPunct="1">
              <a:defRPr/>
            </a:pPr>
            <a:r>
              <a:rPr lang="en-US" sz="1800" b="1" dirty="0" smtClean="0"/>
              <a:t>Long term safety </a:t>
            </a:r>
            <a:r>
              <a:rPr lang="en-US" sz="1800" dirty="0" smtClean="0"/>
              <a:t>via diminished nuclear waste</a:t>
            </a:r>
          </a:p>
          <a:p>
            <a:pPr eaLnBrk="1" hangingPunct="1">
              <a:defRPr/>
            </a:pPr>
            <a:endParaRPr lang="en-US" sz="800" dirty="0" smtClean="0"/>
          </a:p>
          <a:p>
            <a:pPr eaLnBrk="1" hangingPunct="1">
              <a:defRPr/>
            </a:pPr>
            <a:r>
              <a:rPr lang="en-US" sz="1800" dirty="0" smtClean="0"/>
              <a:t>	Which led to a general discussion of nuclear decay schemes </a:t>
            </a:r>
          </a:p>
          <a:p>
            <a:pPr eaLnBrk="1" hangingPunct="1">
              <a:defRPr/>
            </a:pPr>
            <a:endParaRPr lang="en-US" sz="900" dirty="0" smtClean="0"/>
          </a:p>
          <a:p>
            <a:pPr eaLnBrk="1" hangingPunct="1">
              <a:defRPr/>
            </a:pPr>
            <a:r>
              <a:rPr lang="en-US" sz="1800" dirty="0" smtClean="0"/>
              <a:t>		And how breeding can accelerate &amp; alter nuclear waste reactions</a:t>
            </a:r>
          </a:p>
          <a:p>
            <a:pPr eaLnBrk="1" hangingPunct="1">
              <a:defRPr/>
            </a:pPr>
            <a:endParaRPr lang="en-US" sz="1050" dirty="0" smtClean="0"/>
          </a:p>
          <a:p>
            <a:pPr eaLnBrk="1" hangingPunct="1">
              <a:defRPr/>
            </a:pPr>
            <a:r>
              <a:rPr lang="en-US" sz="1800" dirty="0" smtClean="0"/>
              <a:t>	Prompting a lengthy description of </a:t>
            </a:r>
            <a:r>
              <a:rPr lang="en-US" sz="1800" b="1" dirty="0" smtClean="0"/>
              <a:t>thorium molten salt reactors</a:t>
            </a:r>
          </a:p>
          <a:p>
            <a:pPr eaLnBrk="1" hangingPunct="1">
              <a:defRPr/>
            </a:pPr>
            <a:endParaRPr lang="en-US" sz="1050" dirty="0" smtClean="0"/>
          </a:p>
          <a:p>
            <a:pPr eaLnBrk="1" hangingPunct="1">
              <a:defRPr/>
            </a:pPr>
            <a:r>
              <a:rPr lang="en-US" sz="1800" dirty="0" smtClean="0"/>
              <a:t>	Which left me no time to discuss </a:t>
            </a:r>
            <a:r>
              <a:rPr lang="en-US" sz="1800" b="1" dirty="0" smtClean="0">
                <a:solidFill>
                  <a:srgbClr val="FFCC00"/>
                </a:solidFill>
              </a:rPr>
              <a:t>other Gen IV reactors designs</a:t>
            </a:r>
          </a:p>
          <a:p>
            <a:pPr eaLnBrk="1" hangingPunct="1">
              <a:defRPr/>
            </a:pPr>
            <a:endParaRPr lang="en-US" sz="1050" dirty="0" smtClean="0"/>
          </a:p>
          <a:p>
            <a:pPr eaLnBrk="1" hangingPunct="1">
              <a:defRPr/>
            </a:pPr>
            <a:r>
              <a:rPr lang="en-US" sz="1800" dirty="0" smtClean="0"/>
              <a:t>		An omission I'll rectify in this mini-lecture</a:t>
            </a:r>
          </a:p>
          <a:p>
            <a:pPr eaLnBrk="1" hangingPunct="1">
              <a:defRPr/>
            </a:pPr>
            <a:endParaRPr lang="en-US" sz="1800" dirty="0" smtClean="0"/>
          </a:p>
          <a:p>
            <a:pPr eaLnBrk="1" hangingPunct="1">
              <a:defRPr/>
            </a:pPr>
            <a:r>
              <a:rPr lang="en-US" sz="1800" dirty="0" smtClean="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a:t>
            </a:r>
            <a:r>
              <a:rPr lang="en-US" dirty="0" smtClean="0"/>
              <a:t>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000" i="1" dirty="0" smtClean="0"/>
              <a:t>Advanced gas cooled reactor references:</a:t>
            </a:r>
            <a:endParaRPr lang="en-US" sz="2000" dirty="0"/>
          </a:p>
        </p:txBody>
      </p:sp>
      <p:sp>
        <p:nvSpPr>
          <p:cNvPr id="142339" name="Rectangle 3"/>
          <p:cNvSpPr>
            <a:spLocks noGrp="1" noChangeArrowheads="1"/>
          </p:cNvSpPr>
          <p:nvPr>
            <p:ph type="subTitle" idx="1"/>
          </p:nvPr>
        </p:nvSpPr>
        <p:spPr>
          <a:xfrm>
            <a:off x="228600" y="990600"/>
            <a:ext cx="8763000" cy="5334000"/>
          </a:xfrm>
        </p:spPr>
        <p:txBody>
          <a:bodyPr/>
          <a:lstStyle/>
          <a:p>
            <a:pPr>
              <a:defRPr/>
            </a:pPr>
            <a:r>
              <a:rPr lang="en-US" sz="1600" dirty="0" smtClean="0"/>
              <a:t>1) </a:t>
            </a:r>
            <a:r>
              <a:rPr lang="en-US" sz="1600" dirty="0" err="1" smtClean="0"/>
              <a:t>http://en.wikipedia.org/wiki/Advanced_gas-cooled_reactor</a:t>
            </a:r>
            <a:endParaRPr lang="en-US" sz="1600" dirty="0" smtClean="0"/>
          </a:p>
          <a:p>
            <a:pPr>
              <a:defRPr/>
            </a:pPr>
            <a:endParaRPr lang="en-US" sz="1600" dirty="0" smtClean="0"/>
          </a:p>
          <a:p>
            <a:pPr>
              <a:defRPr/>
            </a:pPr>
            <a:r>
              <a:rPr lang="en-US" sz="1600" dirty="0" smtClean="0"/>
              <a:t>2) "Sustainable Energy – Choosing Among Options," Tester et al., MIT Press (page 474)</a:t>
            </a:r>
          </a:p>
          <a:p>
            <a:pPr>
              <a:defRPr/>
            </a:pPr>
            <a:endParaRPr lang="en-US" sz="1600" dirty="0" smtClean="0"/>
          </a:p>
          <a:p>
            <a:pPr>
              <a:defRPr/>
            </a:pPr>
            <a:r>
              <a:rPr lang="en-US" sz="1600" dirty="0" smtClean="0"/>
              <a:t>3) http://ieer.org/wp/wp-content/uploads/2010/09/small-modular-reactors2010.pdf</a:t>
            </a:r>
          </a:p>
          <a:p>
            <a:pPr>
              <a:defRPr/>
            </a:pPr>
            <a:endParaRPr lang="en-US" sz="1600" dirty="0" smtClean="0"/>
          </a:p>
          <a:p>
            <a:pPr>
              <a:defRPr/>
            </a:pPr>
            <a:r>
              <a:rPr lang="en-US" sz="1600" dirty="0" smtClean="0"/>
              <a:t>4) See my </a:t>
            </a:r>
            <a:r>
              <a:rPr lang="en-US" sz="1600" dirty="0" smtClean="0">
                <a:hlinkClick r:id="rId3"/>
              </a:rPr>
              <a:t>earlier nuclear lecture</a:t>
            </a:r>
            <a:r>
              <a:rPr lang="en-US" sz="1600" dirty="0" smtClean="0"/>
              <a:t> for detail on stabilization mechanisms and "void coefficients"</a:t>
            </a:r>
          </a:p>
          <a:p>
            <a:pPr>
              <a:defRPr/>
            </a:pPr>
            <a:endParaRPr lang="en-US" sz="1600" dirty="0" smtClean="0"/>
          </a:p>
          <a:p>
            <a:pPr>
              <a:defRPr/>
            </a:pPr>
            <a:r>
              <a:rPr lang="en-US" sz="1600" dirty="0" smtClean="0"/>
              <a:t>5) </a:t>
            </a:r>
            <a:r>
              <a:rPr lang="en-US" sz="1600" i="1" dirty="0" smtClean="0"/>
              <a:t>High Temperature Gas Cooled Reactors </a:t>
            </a:r>
            <a:r>
              <a:rPr lang="en-US" sz="1600" dirty="0" smtClean="0"/>
              <a:t>in Nuclear Energy Materials and Reactors, Vol. II</a:t>
            </a:r>
          </a:p>
          <a:p>
            <a:pPr>
              <a:defRPr/>
            </a:pPr>
            <a:r>
              <a:rPr lang="en-US" sz="1600" dirty="0" smtClean="0"/>
              <a:t>R.A. Chaplin (http://www.eolss.net/Sample-Chapters/C08/E3-06-02-07.pdf)</a:t>
            </a:r>
          </a:p>
          <a:p>
            <a:pPr>
              <a:defRPr/>
            </a:pPr>
            <a:endParaRPr lang="en-US" sz="1600" dirty="0" smtClean="0"/>
          </a:p>
          <a:p>
            <a:r>
              <a:rPr lang="en-US" sz="1600" dirty="0" smtClean="0"/>
              <a:t>6) Simulation of a gas-cooled fluidized bed nuclear reactor – Part II: Stability of a fluidized bed reactor with mixed oxide fuels, B.E. Miles et al., Annals of Nuclear Energy 37, </a:t>
            </a:r>
            <a:r>
              <a:rPr lang="en-US" sz="1600" dirty="0" err="1" smtClean="0"/>
              <a:t>p</a:t>
            </a:r>
            <a:r>
              <a:rPr lang="en-US" sz="1600" dirty="0" smtClean="0"/>
              <a:t>. 1014 (2010)</a:t>
            </a:r>
            <a:br>
              <a:rPr lang="en-US" sz="1600" dirty="0" smtClean="0"/>
            </a:br>
            <a:endParaRPr lang="en-US" sz="1600" dirty="0" smtClean="0"/>
          </a:p>
          <a:p>
            <a:r>
              <a:rPr lang="en-US" sz="1600" dirty="0" smtClean="0"/>
              <a:t>7) Stability margin analysis of gas-cooled reactor design models, A.I. </a:t>
            </a:r>
            <a:r>
              <a:rPr lang="en-US" sz="1600" dirty="0" err="1" smtClean="0"/>
              <a:t>Oludare</a:t>
            </a:r>
            <a:r>
              <a:rPr lang="en-US" sz="1600" dirty="0" smtClean="0"/>
              <a:t> et al., Mathematical Theory and Modeling 3(8), </a:t>
            </a:r>
            <a:r>
              <a:rPr lang="en-US" sz="1600" dirty="0" err="1" smtClean="0"/>
              <a:t>p</a:t>
            </a:r>
            <a:r>
              <a:rPr lang="en-US" sz="1600" dirty="0" smtClean="0"/>
              <a:t>. 133 (2013)</a:t>
            </a:r>
          </a:p>
          <a:p>
            <a:pPr>
              <a:defRPr/>
            </a:pPr>
            <a:endParaRPr lang="en-US" sz="1600" dirty="0" smtClean="0"/>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914400"/>
            <a:ext cx="8763000" cy="5334000"/>
          </a:xfrm>
        </p:spPr>
        <p:txBody>
          <a:bodyPr/>
          <a:lstStyle/>
          <a:p>
            <a:pPr>
              <a:tabLst>
                <a:tab pos="452438" algn="l"/>
                <a:tab pos="915988" algn="l"/>
                <a:tab pos="1370013" algn="l"/>
              </a:tabLst>
              <a:defRPr/>
            </a:pPr>
            <a:r>
              <a:rPr lang="en-US" sz="1800" dirty="0" smtClean="0"/>
              <a:t>Here fuel is embedded in spheres of graphite / silicon carbide </a:t>
            </a:r>
            <a:r>
              <a:rPr lang="en-US" sz="1800" baseline="30000" dirty="0" smtClean="0"/>
              <a:t>1</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Carbon of both materials provides the neutron moderation</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At center of sphere is the  </a:t>
            </a:r>
            <a:r>
              <a:rPr lang="en-US" sz="1800" b="1" dirty="0" smtClean="0">
                <a:solidFill>
                  <a:srgbClr val="FFCC00"/>
                </a:solidFill>
              </a:rPr>
              <a:t>5% </a:t>
            </a:r>
            <a:r>
              <a:rPr lang="en-US" sz="1800" b="1" baseline="30000" dirty="0" smtClean="0"/>
              <a:t>235</a:t>
            </a:r>
            <a:r>
              <a:rPr lang="en-US" sz="1800" b="1" dirty="0" smtClean="0"/>
              <a:t> U </a:t>
            </a:r>
            <a:r>
              <a:rPr lang="en-US" sz="1800" dirty="0" smtClean="0"/>
              <a:t>/ </a:t>
            </a:r>
            <a:r>
              <a:rPr lang="en-US" sz="1800" b="1" baseline="30000" dirty="0" smtClean="0"/>
              <a:t>238</a:t>
            </a:r>
            <a:r>
              <a:rPr lang="en-US" sz="1800" b="1" dirty="0" smtClean="0"/>
              <a:t> U </a:t>
            </a:r>
            <a:r>
              <a:rPr lang="en-US" sz="1800" dirty="0" smtClean="0"/>
              <a:t>fuel </a:t>
            </a:r>
            <a:endParaRPr lang="en-US" sz="1800" baseline="30000" dirty="0" smtClean="0"/>
          </a:p>
          <a:p>
            <a:pPr>
              <a:tabLst>
                <a:tab pos="452438" algn="l"/>
                <a:tab pos="915988" algn="l"/>
                <a:tab pos="1370013" algn="l"/>
              </a:tabLst>
              <a:defRPr/>
            </a:pPr>
            <a:endParaRPr lang="en-US" sz="1200" b="1" dirty="0" smtClean="0"/>
          </a:p>
          <a:p>
            <a:pPr>
              <a:tabLst>
                <a:tab pos="452438" algn="l"/>
                <a:tab pos="915988" algn="l"/>
                <a:tab pos="1370013" algn="l"/>
              </a:tabLst>
              <a:defRPr/>
            </a:pPr>
            <a:r>
              <a:rPr lang="en-US" sz="1800" b="1" dirty="0" smtClean="0"/>
              <a:t>Spheres are continuously fed into top of the reactor</a:t>
            </a:r>
          </a:p>
          <a:p>
            <a:pPr>
              <a:tabLst>
                <a:tab pos="452438" algn="l"/>
                <a:tab pos="915988" algn="l"/>
                <a:tab pos="1370013" algn="l"/>
              </a:tabLst>
              <a:defRPr/>
            </a:pPr>
            <a:endParaRPr lang="en-US" sz="700" b="1" dirty="0" smtClean="0"/>
          </a:p>
          <a:p>
            <a:pPr>
              <a:tabLst>
                <a:tab pos="452438" algn="l"/>
                <a:tab pos="915988" algn="l"/>
                <a:tab pos="1370013" algn="l"/>
              </a:tabLst>
              <a:defRPr/>
            </a:pPr>
            <a:r>
              <a:rPr lang="en-US" sz="1800" b="1" dirty="0" smtClean="0"/>
              <a:t>	</a:t>
            </a:r>
            <a:r>
              <a:rPr lang="en-US" sz="1800" dirty="0" smtClean="0"/>
              <a:t>Replenishing the nuclear fuel</a:t>
            </a:r>
          </a:p>
          <a:p>
            <a:pPr>
              <a:tabLst>
                <a:tab pos="452438" algn="l"/>
                <a:tab pos="915988" algn="l"/>
                <a:tab pos="1370013" algn="l"/>
              </a:tabLst>
              <a:defRPr/>
            </a:pPr>
            <a:endParaRPr lang="en-US" sz="1200" dirty="0" smtClean="0"/>
          </a:p>
          <a:p>
            <a:pPr>
              <a:tabLst>
                <a:tab pos="452438" algn="l"/>
                <a:tab pos="915988" algn="l"/>
                <a:tab pos="1370013" algn="l"/>
              </a:tabLst>
              <a:defRPr/>
            </a:pPr>
            <a:r>
              <a:rPr lang="en-US" sz="1800" b="1" dirty="0" smtClean="0"/>
              <a:t>And eventually released at the bottom of the reactor </a:t>
            </a:r>
          </a:p>
          <a:p>
            <a:pPr>
              <a:tabLst>
                <a:tab pos="452438" algn="l"/>
                <a:tab pos="915988" algn="l"/>
                <a:tab pos="1370013" algn="l"/>
              </a:tabLst>
              <a:defRPr/>
            </a:pPr>
            <a:endParaRPr lang="en-US" sz="700" b="1" dirty="0" smtClean="0"/>
          </a:p>
          <a:p>
            <a:pPr>
              <a:tabLst>
                <a:tab pos="452438" algn="l"/>
                <a:tab pos="915988" algn="l"/>
                <a:tab pos="1370013" algn="l"/>
              </a:tabLst>
              <a:defRPr/>
            </a:pPr>
            <a:r>
              <a:rPr lang="en-US" sz="1800" b="1" dirty="0" smtClean="0"/>
              <a:t>	</a:t>
            </a:r>
            <a:r>
              <a:rPr lang="en-US" sz="1800" dirty="0" smtClean="0"/>
              <a:t>Making room for fresh fuel at top</a:t>
            </a:r>
          </a:p>
          <a:p>
            <a:pPr>
              <a:tabLst>
                <a:tab pos="452438" algn="l"/>
                <a:tab pos="915988" algn="l"/>
                <a:tab pos="1370013" algn="l"/>
              </a:tabLst>
              <a:defRPr/>
            </a:pPr>
            <a:r>
              <a:rPr lang="en-US" sz="1200" dirty="0" smtClean="0"/>
              <a:t>	</a:t>
            </a:r>
          </a:p>
          <a:p>
            <a:pPr>
              <a:tabLst>
                <a:tab pos="452438" algn="l"/>
                <a:tab pos="915988" algn="l"/>
                <a:tab pos="1370013" algn="l"/>
              </a:tabLst>
              <a:defRPr/>
            </a:pPr>
            <a:r>
              <a:rPr lang="en-US" sz="1800" dirty="0" smtClean="0"/>
              <a:t>This eliminates refueling downtime of </a:t>
            </a:r>
            <a:r>
              <a:rPr lang="en-US" sz="1800" dirty="0" err="1" smtClean="0"/>
              <a:t>PWRs</a:t>
            </a:r>
            <a:r>
              <a:rPr lang="en-US" sz="1800" dirty="0" smtClean="0"/>
              <a:t> / </a:t>
            </a:r>
            <a:r>
              <a:rPr lang="en-US" sz="1800" dirty="0" err="1" smtClean="0"/>
              <a:t>BWRs</a:t>
            </a:r>
            <a:endParaRPr lang="en-US" sz="1800" dirty="0" smtClean="0"/>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AND need for twin reactors to cover that downtime</a:t>
            </a:r>
          </a:p>
          <a:p>
            <a:pPr>
              <a:tabLst>
                <a:tab pos="452438" algn="l"/>
                <a:tab pos="915988" algn="l"/>
                <a:tab pos="1370013" algn="l"/>
              </a:tabLst>
              <a:defRPr/>
            </a:pPr>
            <a:endParaRPr lang="en-US" sz="1200" dirty="0" smtClean="0"/>
          </a:p>
          <a:p>
            <a:pPr>
              <a:tabLst>
                <a:tab pos="452438" algn="l"/>
                <a:tab pos="915988" algn="l"/>
                <a:tab pos="1370013" algn="l"/>
              </a:tabLst>
              <a:defRPr/>
            </a:pPr>
            <a:r>
              <a:rPr lang="en-US" sz="1800" dirty="0" smtClean="0"/>
              <a:t>Further, coolant can be a </a:t>
            </a:r>
            <a:r>
              <a:rPr lang="en-US" sz="1800" b="1" dirty="0" smtClean="0"/>
              <a:t>low pressure </a:t>
            </a:r>
            <a:r>
              <a:rPr lang="en-US" sz="1800" dirty="0" smtClean="0"/>
              <a:t>gas</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Eliminating complexity &amp; hazard of pressurized piping</a:t>
            </a:r>
          </a:p>
          <a:p>
            <a:pPr>
              <a:tabLst>
                <a:tab pos="452438" algn="l"/>
                <a:tab pos="915988" algn="l"/>
                <a:tab pos="1370013" algn="l"/>
              </a:tabLst>
              <a:defRPr/>
            </a:pPr>
            <a:endParaRPr lang="en-US" sz="1600" dirty="0" smtClean="0"/>
          </a:p>
          <a:p>
            <a:pPr>
              <a:tabLst>
                <a:tab pos="452438" algn="l"/>
                <a:tab pos="915988" algn="l"/>
                <a:tab pos="1370013" algn="l"/>
              </a:tabLst>
              <a:defRPr/>
            </a:pPr>
            <a:endParaRPr lang="en-US" sz="1800" dirty="0" smtClean="0"/>
          </a:p>
        </p:txBody>
      </p:sp>
      <p:sp>
        <p:nvSpPr>
          <p:cNvPr id="4" name="Rectangle 5"/>
          <p:cNvSpPr>
            <a:spLocks noGrp="1" noChangeArrowheads="1"/>
          </p:cNvSpPr>
          <p:nvPr>
            <p:ph type="ftr" sz="quarter" idx="10"/>
          </p:nvPr>
        </p:nvSpPr>
        <p:spPr>
          <a:xfrm>
            <a:off x="6400800" y="6080125"/>
            <a:ext cx="2743200" cy="320675"/>
          </a:xfrm>
        </p:spPr>
        <p:txBody>
          <a:bodyPr/>
          <a:lstStyle/>
          <a:p>
            <a:pPr>
              <a:defRPr/>
            </a:pPr>
            <a:r>
              <a:rPr lang="en-US" dirty="0" err="1" smtClean="0">
                <a:solidFill>
                  <a:schemeClr val="accent1"/>
                </a:solidFill>
              </a:rPr>
              <a:t>https://en.wikipedia.org/wiki/Pebble-bed_reactor</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Related </a:t>
            </a:r>
            <a:r>
              <a:rPr lang="en-US" sz="2200" b="1" i="1" dirty="0" smtClean="0">
                <a:solidFill>
                  <a:srgbClr val="FFCC00"/>
                </a:solidFill>
              </a:rPr>
              <a:t>Gas Cooled Pebble Bed Reactors</a:t>
            </a:r>
            <a:endParaRPr lang="en-US" sz="2200" b="1" dirty="0">
              <a:solidFill>
                <a:srgbClr val="FFCC00"/>
              </a:solidFill>
            </a:endParaRPr>
          </a:p>
        </p:txBody>
      </p:sp>
      <p:pic>
        <p:nvPicPr>
          <p:cNvPr id="6" name="Picture 5"/>
          <p:cNvPicPr>
            <a:picLocks noChangeAspect="1"/>
          </p:cNvPicPr>
          <p:nvPr/>
        </p:nvPicPr>
        <p:blipFill>
          <a:blip r:embed="rId3"/>
          <a:srcRect l="3273" t="7646" r="9818" b="3823"/>
          <a:stretch>
            <a:fillRect/>
          </a:stretch>
        </p:blipFill>
        <p:spPr>
          <a:xfrm>
            <a:off x="6603187" y="2819400"/>
            <a:ext cx="2388413" cy="3124200"/>
          </a:xfrm>
          <a:prstGeom prst="rect">
            <a:avLst/>
          </a:prstGeom>
        </p:spPr>
      </p:pic>
      <p:pic>
        <p:nvPicPr>
          <p:cNvPr id="9" name="Picture 8"/>
          <p:cNvPicPr>
            <a:picLocks noChangeAspect="1"/>
          </p:cNvPicPr>
          <p:nvPr/>
        </p:nvPicPr>
        <p:blipFill>
          <a:blip r:embed="rId4"/>
          <a:stretch>
            <a:fillRect/>
          </a:stretch>
        </p:blipFill>
        <p:spPr>
          <a:xfrm>
            <a:off x="6934200" y="914400"/>
            <a:ext cx="1666875" cy="1600200"/>
          </a:xfrm>
          <a:prstGeom prst="rect">
            <a:avLst/>
          </a:prstGeom>
        </p:spPr>
      </p:pic>
      <p:sp>
        <p:nvSpPr>
          <p:cNvPr id="10" name="Rectangle 5"/>
          <p:cNvSpPr txBox="1">
            <a:spLocks noChangeArrowheads="1"/>
          </p:cNvSpPr>
          <p:nvPr/>
        </p:nvSpPr>
        <p:spPr bwMode="auto">
          <a:xfrm>
            <a:off x="304800" y="6461125"/>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a:defRPr/>
            </a:pPr>
            <a:r>
              <a:rPr kumimoji="0" lang="en-US" sz="1200" b="0" i="1" u="none" strike="noStrike" kern="1200" cap="none" spc="0" normalizeH="0" baseline="0" noProof="0" dirty="0" smtClean="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rPr>
              <a:t>1</a:t>
            </a:r>
            <a:r>
              <a:rPr lang="en-US" sz="1200" b="0" i="1" dirty="0" smtClean="0">
                <a:solidFill>
                  <a:schemeClr val="accent1"/>
                </a:solidFill>
                <a:effectLst>
                  <a:outerShdw blurRad="38100" dist="38100" dir="2700000" algn="tl">
                    <a:srgbClr val="000000"/>
                  </a:outerShdw>
                </a:effectLst>
                <a:latin typeface="+mn-ea"/>
              </a:rPr>
              <a:t>) https://www.iaea.org/NuclearPower/Downloadable/Meetings/2012/2012-10-22-10-26-WS-NPTD/Day-2/8.Reitsma.pdf</a:t>
            </a:r>
            <a:endParaRPr kumimoji="0" lang="en-US" sz="1200" b="0" i="1" u="none" strike="noStrike" kern="1200" cap="none" spc="0" normalizeH="0" baseline="0" noProof="0" dirty="0" smtClean="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It's claimed that </a:t>
            </a:r>
            <a:r>
              <a:rPr lang="en-US" sz="2200" i="1" dirty="0" err="1" smtClean="0"/>
              <a:t>PBR's</a:t>
            </a:r>
            <a:r>
              <a:rPr lang="en-US" sz="2200" i="1" dirty="0" smtClean="0"/>
              <a:t> would be inherently safe</a:t>
            </a:r>
            <a:endParaRPr lang="en-US" sz="2200" b="1" dirty="0">
              <a:solidFill>
                <a:srgbClr val="FFCC00"/>
              </a:solidFill>
            </a:endParaRPr>
          </a:p>
        </p:txBody>
      </p:sp>
      <p:sp>
        <p:nvSpPr>
          <p:cNvPr id="142339" name="Rectangle 3"/>
          <p:cNvSpPr>
            <a:spLocks noGrp="1" noChangeArrowheads="1"/>
          </p:cNvSpPr>
          <p:nvPr>
            <p:ph type="subTitle" idx="1"/>
          </p:nvPr>
        </p:nvSpPr>
        <p:spPr>
          <a:xfrm>
            <a:off x="228600" y="914400"/>
            <a:ext cx="8763000" cy="5791200"/>
          </a:xfrm>
        </p:spPr>
        <p:txBody>
          <a:bodyPr/>
          <a:lstStyle/>
          <a:p>
            <a:pPr>
              <a:tabLst>
                <a:tab pos="452438" algn="l"/>
                <a:tab pos="915988" algn="l"/>
                <a:tab pos="1370013" algn="l"/>
              </a:tabLst>
              <a:defRPr/>
            </a:pPr>
            <a:r>
              <a:rPr lang="en-US" sz="1800" dirty="0" smtClean="0"/>
              <a:t>Firstly, because of a strange, but plausible, intrinsic stability mechanism:</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Overheating would increase the	 energy spread of neutrons</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Which would lead to their stronger absorption by the </a:t>
            </a:r>
            <a:r>
              <a:rPr lang="en-US" sz="1800" b="1" baseline="30000" dirty="0" smtClean="0"/>
              <a:t>238</a:t>
            </a:r>
            <a:r>
              <a:rPr lang="en-US" sz="1800" b="1" dirty="0" smtClean="0"/>
              <a:t> U</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Leaving fewer to sustain the vital, central, </a:t>
            </a:r>
            <a:r>
              <a:rPr lang="en-US" sz="1800" b="1" baseline="30000" dirty="0" smtClean="0"/>
              <a:t>235</a:t>
            </a:r>
            <a:r>
              <a:rPr lang="en-US" sz="1800" b="1" dirty="0" smtClean="0"/>
              <a:t> U </a:t>
            </a:r>
            <a:r>
              <a:rPr lang="en-US" sz="1800" dirty="0" smtClean="0"/>
              <a:t>chain reaction </a:t>
            </a:r>
            <a:r>
              <a:rPr lang="en-US" sz="1800" baseline="30000" dirty="0" smtClean="0"/>
              <a:t>1</a:t>
            </a:r>
            <a:endParaRPr lang="en-US" sz="1800" dirty="0" smtClean="0"/>
          </a:p>
          <a:p>
            <a:pPr>
              <a:tabLst>
                <a:tab pos="452438" algn="l"/>
                <a:tab pos="915988" algn="l"/>
                <a:tab pos="1370013" algn="l"/>
              </a:tabLst>
              <a:defRPr/>
            </a:pPr>
            <a:endParaRPr lang="en-US" sz="1400" dirty="0" smtClean="0"/>
          </a:p>
          <a:p>
            <a:pPr>
              <a:tabLst>
                <a:tab pos="452438" algn="l"/>
                <a:tab pos="915988" algn="l"/>
                <a:tab pos="1370013" algn="l"/>
              </a:tabLst>
              <a:defRPr/>
            </a:pPr>
            <a:r>
              <a:rPr lang="en-US" sz="1800" dirty="0" smtClean="0"/>
              <a:t>Secondly, because of the aforementioned elimination of high-pressure plumbing</a:t>
            </a:r>
          </a:p>
          <a:p>
            <a:pPr>
              <a:tabLst>
                <a:tab pos="452438" algn="l"/>
                <a:tab pos="915988" algn="l"/>
                <a:tab pos="1370013" algn="l"/>
              </a:tabLst>
              <a:defRPr/>
            </a:pPr>
            <a:endParaRPr lang="en-US" sz="1400" dirty="0" smtClean="0"/>
          </a:p>
          <a:p>
            <a:pPr>
              <a:tabLst>
                <a:tab pos="452438" algn="l"/>
                <a:tab pos="915988" algn="l"/>
                <a:tab pos="1370013" algn="l"/>
              </a:tabLst>
              <a:defRPr/>
            </a:pPr>
            <a:r>
              <a:rPr lang="en-US" sz="1800" dirty="0" smtClean="0"/>
              <a:t>Thirdly, because it is believed that </a:t>
            </a:r>
            <a:r>
              <a:rPr lang="en-US" sz="1800" dirty="0" err="1" smtClean="0"/>
              <a:t>PBR's</a:t>
            </a:r>
            <a:r>
              <a:rPr lang="en-US" sz="1800" dirty="0" smtClean="0"/>
              <a:t> could shut themselves down passively:</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Because, at their very high operating temperatures,</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convection alone might sustain emergency cooling</a:t>
            </a:r>
          </a:p>
          <a:p>
            <a:pPr>
              <a:tabLst>
                <a:tab pos="452438" algn="l"/>
                <a:tab pos="915988" algn="l"/>
                <a:tab pos="1370013" algn="l"/>
              </a:tabLst>
              <a:defRPr/>
            </a:pPr>
            <a:endParaRPr lang="en-US" dirty="0" smtClean="0"/>
          </a:p>
          <a:p>
            <a:pPr algn="ctr">
              <a:tabLst>
                <a:tab pos="452438" algn="l"/>
                <a:tab pos="915988" algn="l"/>
                <a:tab pos="1370013" algn="l"/>
              </a:tabLst>
              <a:defRPr/>
            </a:pPr>
            <a:r>
              <a:rPr lang="en-US" sz="1800" b="1" dirty="0" smtClean="0">
                <a:solidFill>
                  <a:srgbClr val="FFCC00"/>
                </a:solidFill>
              </a:rPr>
              <a:t>Safety, operational &amp; cost claims have generated a lot of enthusiasm</a:t>
            </a:r>
          </a:p>
          <a:p>
            <a:pPr algn="ctr">
              <a:tabLst>
                <a:tab pos="452438" algn="l"/>
                <a:tab pos="915988" algn="l"/>
                <a:tab pos="1370013" algn="l"/>
              </a:tabLst>
              <a:defRPr/>
            </a:pPr>
            <a:endParaRPr lang="en-US" sz="800" dirty="0" smtClean="0">
              <a:solidFill>
                <a:srgbClr val="FFCC00"/>
              </a:solidFill>
            </a:endParaRPr>
          </a:p>
          <a:p>
            <a:pPr algn="ctr">
              <a:tabLst>
                <a:tab pos="452438" algn="l"/>
                <a:tab pos="915988" algn="l"/>
                <a:tab pos="1370013" algn="l"/>
              </a:tabLst>
              <a:defRPr/>
            </a:pPr>
            <a:r>
              <a:rPr lang="en-US" sz="1800" dirty="0" smtClean="0">
                <a:solidFill>
                  <a:srgbClr val="FFCC00"/>
                </a:solidFill>
              </a:rPr>
              <a:t>In both the </a:t>
            </a:r>
            <a:r>
              <a:rPr lang="en-US" sz="1800" b="1" dirty="0" smtClean="0">
                <a:solidFill>
                  <a:srgbClr val="FFCC00"/>
                </a:solidFill>
              </a:rPr>
              <a:t>popular press </a:t>
            </a:r>
            <a:r>
              <a:rPr lang="en-US" sz="1800" dirty="0" smtClean="0">
                <a:solidFill>
                  <a:srgbClr val="FFCC00"/>
                </a:solidFill>
              </a:rPr>
              <a:t>and within the </a:t>
            </a:r>
            <a:r>
              <a:rPr lang="en-US" sz="1800" b="1" dirty="0" smtClean="0">
                <a:solidFill>
                  <a:srgbClr val="FFCC00"/>
                </a:solidFill>
              </a:rPr>
              <a:t>U.S. Department of Energy </a:t>
            </a:r>
          </a:p>
          <a:p>
            <a:pPr>
              <a:tabLst>
                <a:tab pos="452438" algn="l"/>
                <a:tab pos="915988" algn="l"/>
                <a:tab pos="1370013" algn="l"/>
              </a:tabLst>
              <a:defRPr/>
            </a:pPr>
            <a:endParaRPr lang="en-US" sz="1400" dirty="0" smtClean="0"/>
          </a:p>
        </p:txBody>
      </p:sp>
      <p:sp>
        <p:nvSpPr>
          <p:cNvPr id="4" name="Rectangle 5"/>
          <p:cNvSpPr>
            <a:spLocks noGrp="1" noChangeArrowheads="1"/>
          </p:cNvSpPr>
          <p:nvPr>
            <p:ph type="ftr" sz="quarter" idx="10"/>
          </p:nvPr>
        </p:nvSpPr>
        <p:spPr>
          <a:xfrm>
            <a:off x="304800" y="6461125"/>
            <a:ext cx="8534400" cy="320675"/>
          </a:xfrm>
        </p:spPr>
        <p:txBody>
          <a:bodyPr/>
          <a:lstStyle/>
          <a:p>
            <a:pPr>
              <a:defRPr/>
            </a:pPr>
            <a:r>
              <a:rPr lang="en-US" dirty="0" smtClean="0">
                <a:solidFill>
                  <a:schemeClr val="accent1"/>
                </a:solidFill>
              </a:rPr>
              <a:t>1) APS Forum on Physics &amp; Society: http://www.aps.org/units/fps/newsletters/2001/october/a6oct01.html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But many experts have strong reservations about </a:t>
            </a:r>
            <a:r>
              <a:rPr lang="en-US" sz="2200" i="1" dirty="0" err="1" smtClean="0"/>
              <a:t>PBR's</a:t>
            </a:r>
            <a:r>
              <a:rPr lang="en-US" sz="2200" i="1" dirty="0" smtClean="0"/>
              <a:t>: </a:t>
            </a:r>
            <a:r>
              <a:rPr lang="en-US" sz="2200" i="1" baseline="30000" dirty="0" smtClean="0"/>
              <a:t>1, 2</a:t>
            </a:r>
            <a:endParaRPr lang="en-US" sz="2200" b="1" baseline="30000" dirty="0">
              <a:solidFill>
                <a:srgbClr val="FFCC00"/>
              </a:solidFill>
            </a:endParaRPr>
          </a:p>
        </p:txBody>
      </p:sp>
      <p:sp>
        <p:nvSpPr>
          <p:cNvPr id="142339" name="Rectangle 3"/>
          <p:cNvSpPr>
            <a:spLocks noGrp="1" noChangeArrowheads="1"/>
          </p:cNvSpPr>
          <p:nvPr>
            <p:ph type="subTitle" idx="1"/>
          </p:nvPr>
        </p:nvSpPr>
        <p:spPr>
          <a:xfrm>
            <a:off x="228600" y="914400"/>
            <a:ext cx="8915400" cy="5791200"/>
          </a:xfrm>
        </p:spPr>
        <p:txBody>
          <a:bodyPr/>
          <a:lstStyle/>
          <a:p>
            <a:pPr>
              <a:tabLst>
                <a:tab pos="452438" algn="l"/>
                <a:tab pos="915988" algn="l"/>
                <a:tab pos="1370013" algn="l"/>
              </a:tabLst>
              <a:defRPr/>
            </a:pPr>
            <a:r>
              <a:rPr lang="en-US" sz="1800" dirty="0" smtClean="0"/>
              <a:t>Pebble Bed Reactors, like </a:t>
            </a:r>
            <a:r>
              <a:rPr lang="en-US" sz="1800" dirty="0" err="1" smtClean="0"/>
              <a:t>AGR's</a:t>
            </a:r>
            <a:r>
              <a:rPr lang="en-US" sz="1800" dirty="0" smtClean="0"/>
              <a:t>, have gas-filled graphite-laden cores:</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If that core were ever breached, super hot inert gas would quickly vent</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To be replaced by surrounding oxygen-containing air =&gt;</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Ignition of graphite coated pebbles</a:t>
            </a:r>
            <a:r>
              <a:rPr lang="en-US" sz="1800" baseline="30000" dirty="0" smtClean="0"/>
              <a:t>1 </a:t>
            </a:r>
            <a:r>
              <a:rPr lang="en-US" sz="1800" dirty="0" smtClean="0"/>
              <a:t>=&gt; </a:t>
            </a:r>
            <a:r>
              <a:rPr lang="en-US" sz="1800" b="1" dirty="0" smtClean="0">
                <a:solidFill>
                  <a:srgbClr val="FFCC00"/>
                </a:solidFill>
              </a:rPr>
              <a:t>Chernobyl </a:t>
            </a:r>
            <a:r>
              <a:rPr lang="en-US" sz="1800" b="1" dirty="0" err="1" smtClean="0">
                <a:solidFill>
                  <a:srgbClr val="FFCC00"/>
                </a:solidFill>
              </a:rPr>
              <a:t>Redux</a:t>
            </a:r>
            <a:r>
              <a:rPr lang="en-US" sz="1800" b="1" dirty="0" smtClean="0">
                <a:solidFill>
                  <a:srgbClr val="FFCC00"/>
                </a:solidFill>
              </a:rPr>
              <a:t>? </a:t>
            </a:r>
          </a:p>
          <a:p>
            <a:pPr>
              <a:tabLst>
                <a:tab pos="452438" algn="l"/>
                <a:tab pos="915988" algn="l"/>
                <a:tab pos="1370013" algn="l"/>
              </a:tabLst>
              <a:defRPr/>
            </a:pPr>
            <a:endParaRPr lang="en-US" sz="1600" dirty="0" smtClean="0"/>
          </a:p>
          <a:p>
            <a:pPr>
              <a:tabLst>
                <a:tab pos="452438" algn="l"/>
                <a:tab pos="915988" algn="l"/>
                <a:tab pos="1370013" algn="l"/>
              </a:tabLst>
              <a:defRPr/>
            </a:pPr>
            <a:r>
              <a:rPr lang="en-US" sz="1800" dirty="0" smtClean="0"/>
              <a:t>Overall volume of radioactive waste is substantially increased </a:t>
            </a:r>
            <a:endParaRPr lang="en-US" sz="1800" baseline="30000" dirty="0" smtClean="0"/>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Because Uranium is covered in </a:t>
            </a:r>
            <a:r>
              <a:rPr lang="en-US" sz="1800" b="1" dirty="0" smtClean="0"/>
              <a:t>large volume </a:t>
            </a:r>
            <a:r>
              <a:rPr lang="en-US" sz="1800" dirty="0" smtClean="0"/>
              <a:t>of graphite &amp; silicon carbide </a:t>
            </a:r>
            <a:endParaRPr lang="en-US" sz="1800" baseline="30000" dirty="0" smtClean="0"/>
          </a:p>
          <a:p>
            <a:pPr>
              <a:tabLst>
                <a:tab pos="452438" algn="l"/>
                <a:tab pos="915988" algn="l"/>
                <a:tab pos="1370013" algn="l"/>
              </a:tabLst>
              <a:defRPr/>
            </a:pPr>
            <a:endParaRPr lang="en-US" sz="1600" dirty="0" smtClean="0"/>
          </a:p>
          <a:p>
            <a:pPr>
              <a:tabLst>
                <a:tab pos="452438" algn="l"/>
                <a:tab pos="915988" algn="l"/>
                <a:tab pos="1370013" algn="l"/>
              </a:tabLst>
              <a:defRPr/>
            </a:pPr>
            <a:r>
              <a:rPr lang="en-US" sz="1800" dirty="0" smtClean="0"/>
              <a:t>Moving pebble bed makes it difficult to monitor conditions within the reactor </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Making it harder to </a:t>
            </a:r>
            <a:r>
              <a:rPr lang="en-US" sz="1800" i="1" dirty="0" smtClean="0"/>
              <a:t>safely control</a:t>
            </a:r>
            <a:r>
              <a:rPr lang="en-US" sz="1800" dirty="0" smtClean="0"/>
              <a:t> conditions within the reactor</a:t>
            </a:r>
            <a:endParaRPr lang="en-US" sz="1800" baseline="30000" dirty="0" smtClean="0"/>
          </a:p>
          <a:p>
            <a:pPr>
              <a:tabLst>
                <a:tab pos="452438" algn="l"/>
                <a:tab pos="915988" algn="l"/>
                <a:tab pos="1370013" algn="l"/>
              </a:tabLst>
              <a:defRPr/>
            </a:pPr>
            <a:endParaRPr lang="en-US" sz="1600" dirty="0" smtClean="0"/>
          </a:p>
          <a:p>
            <a:pPr>
              <a:tabLst>
                <a:tab pos="452438" algn="l"/>
                <a:tab pos="915988" algn="l"/>
                <a:tab pos="1370013" algn="l"/>
              </a:tabLst>
              <a:defRPr/>
            </a:pPr>
            <a:r>
              <a:rPr lang="en-US" sz="1800" dirty="0" smtClean="0"/>
              <a:t>And pebble feed mechanism jammed within the prototype reactor </a:t>
            </a:r>
            <a:r>
              <a:rPr lang="en-US" sz="1800" b="1" dirty="0" smtClean="0"/>
              <a:t>during fission</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Contributing to Germany's decision to shut down pebble bed development </a:t>
            </a:r>
          </a:p>
        </p:txBody>
      </p:sp>
      <p:sp>
        <p:nvSpPr>
          <p:cNvPr id="4" name="Rectangle 5"/>
          <p:cNvSpPr>
            <a:spLocks noGrp="1" noChangeArrowheads="1"/>
          </p:cNvSpPr>
          <p:nvPr>
            <p:ph type="ftr" sz="quarter" idx="10"/>
          </p:nvPr>
        </p:nvSpPr>
        <p:spPr>
          <a:xfrm>
            <a:off x="304800" y="6400800"/>
            <a:ext cx="8534400" cy="320675"/>
          </a:xfrm>
        </p:spPr>
        <p:txBody>
          <a:bodyPr/>
          <a:lstStyle/>
          <a:p>
            <a:pPr>
              <a:defRPr/>
            </a:pPr>
            <a:r>
              <a:rPr lang="en-US" dirty="0" smtClean="0">
                <a:solidFill>
                  <a:schemeClr val="accent1"/>
                </a:solidFill>
              </a:rPr>
              <a:t>1) </a:t>
            </a:r>
            <a:r>
              <a:rPr lang="en-US" dirty="0" err="1" smtClean="0">
                <a:solidFill>
                  <a:schemeClr val="accent1"/>
                </a:solidFill>
              </a:rPr>
              <a:t>https://en.wikipedia.org/wiki/Pebble-bed_reactor</a:t>
            </a:r>
            <a:endParaRPr lang="en-US" dirty="0" smtClean="0">
              <a:solidFill>
                <a:schemeClr val="accent1"/>
              </a:solidFill>
            </a:endParaRPr>
          </a:p>
          <a:p>
            <a:pPr>
              <a:defRPr/>
            </a:pPr>
            <a:r>
              <a:rPr lang="en-US" dirty="0" smtClean="0">
                <a:solidFill>
                  <a:schemeClr val="accent1"/>
                </a:solidFill>
              </a:rPr>
              <a:t>2) APS Forum on Physics &amp; Society: http://www.aps.org/units/fps/newsletters/2001/october/a6oct01.html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1600200"/>
            <a:ext cx="8763000" cy="4800600"/>
          </a:xfrm>
        </p:spPr>
        <p:txBody>
          <a:bodyPr/>
          <a:lstStyle/>
          <a:p>
            <a:pPr eaLnBrk="1" hangingPunct="1">
              <a:defRPr/>
            </a:pPr>
            <a:r>
              <a:rPr lang="en-US" sz="1800" b="1" dirty="0" smtClean="0"/>
              <a:t>Which</a:t>
            </a:r>
            <a:r>
              <a:rPr lang="en-US" sz="1800" dirty="0" smtClean="0"/>
              <a:t> </a:t>
            </a:r>
            <a:r>
              <a:rPr lang="en-US" sz="1800" b="1" dirty="0" smtClean="0">
                <a:solidFill>
                  <a:srgbClr val="FFFFFF"/>
                </a:solidFill>
              </a:rPr>
              <a:t>eliminate flammable graphite moderator</a:t>
            </a:r>
          </a:p>
          <a:p>
            <a:pPr eaLnBrk="1" hangingPunct="1">
              <a:defRPr/>
            </a:pPr>
            <a:endParaRPr lang="en-US" sz="900" dirty="0" smtClean="0"/>
          </a:p>
          <a:p>
            <a:pPr eaLnBrk="1" hangingPunct="1">
              <a:defRPr/>
            </a:pPr>
            <a:r>
              <a:rPr lang="en-US" sz="1800" dirty="0" smtClean="0"/>
              <a:t>	And, indeed, almost </a:t>
            </a:r>
            <a:r>
              <a:rPr lang="en-US" sz="1800" b="1" dirty="0" smtClean="0"/>
              <a:t>all</a:t>
            </a:r>
            <a:r>
              <a:rPr lang="en-US" sz="1800" dirty="0" smtClean="0"/>
              <a:t> moderation</a:t>
            </a:r>
            <a:endParaRPr lang="en-US" dirty="0" smtClean="0"/>
          </a:p>
          <a:p>
            <a:pPr eaLnBrk="1" hangingPunct="1">
              <a:defRPr/>
            </a:pPr>
            <a:endParaRPr lang="en-US" sz="1600" dirty="0" smtClean="0"/>
          </a:p>
          <a:p>
            <a:pPr eaLnBrk="1" hangingPunct="1">
              <a:defRPr/>
            </a:pPr>
            <a:r>
              <a:rPr lang="en-US" sz="1800" dirty="0" smtClean="0"/>
              <a:t>Relying on </a:t>
            </a:r>
            <a:r>
              <a:rPr lang="en-US" sz="1800" b="1" dirty="0" smtClean="0">
                <a:solidFill>
                  <a:srgbClr val="FFCC00"/>
                </a:solidFill>
              </a:rPr>
              <a:t>fast neutrons </a:t>
            </a:r>
            <a:r>
              <a:rPr lang="en-US" sz="1800" dirty="0" smtClean="0"/>
              <a:t>to sustain the chain reaction</a:t>
            </a:r>
          </a:p>
          <a:p>
            <a:pPr eaLnBrk="1" hangingPunct="1">
              <a:defRPr/>
            </a:pPr>
            <a:endParaRPr lang="en-US" sz="1000" dirty="0" smtClean="0"/>
          </a:p>
          <a:p>
            <a:pPr eaLnBrk="1" hangingPunct="1">
              <a:defRPr/>
            </a:pPr>
            <a:r>
              <a:rPr lang="en-US" sz="1800" dirty="0" smtClean="0"/>
              <a:t>	Making </a:t>
            </a:r>
            <a:r>
              <a:rPr lang="en-US" sz="1800" dirty="0" err="1" smtClean="0"/>
              <a:t>GFR's</a:t>
            </a:r>
            <a:r>
              <a:rPr lang="en-US" sz="1800" dirty="0" smtClean="0"/>
              <a:t> a type of </a:t>
            </a:r>
            <a:r>
              <a:rPr lang="en-US" sz="1800" b="1" dirty="0" smtClean="0">
                <a:solidFill>
                  <a:srgbClr val="FFCC00"/>
                </a:solidFill>
              </a:rPr>
              <a:t>FAST REACTOR</a:t>
            </a:r>
          </a:p>
          <a:p>
            <a:pPr eaLnBrk="1" hangingPunct="1">
              <a:defRPr/>
            </a:pPr>
            <a:endParaRPr lang="en-US" sz="1600" dirty="0" smtClean="0"/>
          </a:p>
          <a:p>
            <a:pPr eaLnBrk="1" hangingPunct="1">
              <a:defRPr/>
            </a:pPr>
            <a:endParaRPr lang="en-US" sz="200" i="1" dirty="0" smtClean="0">
              <a:solidFill>
                <a:srgbClr val="FFCC00"/>
              </a:solidFill>
            </a:endParaRPr>
          </a:p>
          <a:p>
            <a:pPr eaLnBrk="1" hangingPunct="1">
              <a:defRPr/>
            </a:pPr>
            <a:r>
              <a:rPr lang="en-US" sz="1800" b="1" dirty="0" smtClean="0"/>
              <a:t>Downside: </a:t>
            </a:r>
            <a:r>
              <a:rPr lang="en-US" sz="1800" b="1" dirty="0" smtClean="0">
                <a:solidFill>
                  <a:srgbClr val="FFFFFF"/>
                </a:solidFill>
              </a:rPr>
              <a:t>In a fast reactor </a:t>
            </a:r>
            <a:r>
              <a:rPr lang="en-US" sz="1800" b="1" baseline="30000" dirty="0" smtClean="0">
                <a:solidFill>
                  <a:srgbClr val="FFFFFF"/>
                </a:solidFill>
              </a:rPr>
              <a:t>235</a:t>
            </a:r>
            <a:r>
              <a:rPr lang="en-US" sz="1800" b="1" dirty="0" smtClean="0">
                <a:solidFill>
                  <a:srgbClr val="FFFFFF"/>
                </a:solidFill>
              </a:rPr>
              <a:t>U must be enriched to ~20%</a:t>
            </a:r>
          </a:p>
          <a:p>
            <a:pPr eaLnBrk="1" hangingPunct="1">
              <a:defRPr/>
            </a:pPr>
            <a:endParaRPr lang="en-US" sz="1000" b="1" dirty="0" smtClean="0">
              <a:solidFill>
                <a:srgbClr val="FFFFFF"/>
              </a:solidFill>
            </a:endParaRPr>
          </a:p>
          <a:p>
            <a:pPr eaLnBrk="1" hangingPunct="1">
              <a:defRPr/>
            </a:pPr>
            <a:r>
              <a:rPr lang="en-US" sz="1800" dirty="0" smtClean="0"/>
              <a:t>	Because with few slow neutrons, conventional ~4% </a:t>
            </a:r>
            <a:r>
              <a:rPr lang="en-US" sz="1800" b="1" baseline="30000" dirty="0" smtClean="0"/>
              <a:t>235 </a:t>
            </a:r>
            <a:r>
              <a:rPr lang="en-US" sz="1800" b="1" dirty="0" smtClean="0"/>
              <a:t>U </a:t>
            </a:r>
            <a:r>
              <a:rPr lang="en-US" sz="1800" dirty="0" smtClean="0"/>
              <a:t>fuel won't work</a:t>
            </a:r>
          </a:p>
          <a:p>
            <a:pPr eaLnBrk="1" hangingPunct="1">
              <a:defRPr/>
            </a:pPr>
            <a:endParaRPr lang="en-US" sz="1800" dirty="0" smtClean="0"/>
          </a:p>
          <a:p>
            <a:pPr eaLnBrk="1" hangingPunct="1">
              <a:defRPr/>
            </a:pPr>
            <a:r>
              <a:rPr lang="en-US" sz="1800" dirty="0" smtClean="0">
                <a:solidFill>
                  <a:srgbClr val="FFCC00"/>
                </a:solidFill>
              </a:rPr>
              <a:t>But 20% enrichment is a big step closer to bomb-ready 80% enrichment</a:t>
            </a:r>
          </a:p>
          <a:p>
            <a:pPr eaLnBrk="1" hangingPunct="1">
              <a:defRPr/>
            </a:pPr>
            <a:endParaRPr lang="en-US" sz="800" dirty="0" smtClean="0">
              <a:solidFill>
                <a:srgbClr val="FFCC00"/>
              </a:solidFill>
            </a:endParaRPr>
          </a:p>
          <a:p>
            <a:pPr eaLnBrk="1" hangingPunct="1">
              <a:defRPr/>
            </a:pPr>
            <a:r>
              <a:rPr lang="en-US" sz="1800" dirty="0" smtClean="0">
                <a:solidFill>
                  <a:srgbClr val="FFCC00"/>
                </a:solidFill>
              </a:rPr>
              <a:t>	So accommodating fast reactors can ALSO facilitate bomb making </a:t>
            </a:r>
          </a:p>
          <a:p>
            <a:pPr eaLnBrk="1" hangingPunct="1">
              <a:defRPr/>
            </a:pPr>
            <a:endParaRPr lang="en-US" sz="1800" dirty="0" smtClean="0">
              <a:solidFill>
                <a:srgbClr val="FFCC00"/>
              </a:solidFill>
            </a:endParaRPr>
          </a:p>
          <a:p>
            <a:pPr eaLnBrk="1" hangingPunct="1">
              <a:defRPr/>
            </a:pPr>
            <a:endParaRPr lang="en-US" sz="1800" dirty="0"/>
          </a:p>
        </p:txBody>
      </p:sp>
      <p:sp>
        <p:nvSpPr>
          <p:cNvPr id="142338" name="Rectangle 2"/>
          <p:cNvSpPr>
            <a:spLocks noGrp="1" noChangeArrowheads="1"/>
          </p:cNvSpPr>
          <p:nvPr>
            <p:ph type="ctrTitle"/>
          </p:nvPr>
        </p:nvSpPr>
        <p:spPr>
          <a:xfrm>
            <a:off x="304800" y="228600"/>
            <a:ext cx="8534400" cy="533400"/>
          </a:xfrm>
        </p:spPr>
        <p:txBody>
          <a:bodyPr/>
          <a:lstStyle/>
          <a:p>
            <a:pPr eaLnBrk="1" hangingPunct="1">
              <a:defRPr/>
            </a:pPr>
            <a:r>
              <a:rPr lang="en-US" sz="2200" i="1" dirty="0" smtClean="0"/>
              <a:t>An alternative: </a:t>
            </a:r>
            <a:r>
              <a:rPr lang="en-US" sz="2200" b="1" i="1" dirty="0" smtClean="0">
                <a:solidFill>
                  <a:srgbClr val="FFCC00"/>
                </a:solidFill>
              </a:rPr>
              <a:t>Gas-Cooled Fast Reactors (</a:t>
            </a:r>
            <a:r>
              <a:rPr lang="en-US" sz="2200" b="1" i="1" dirty="0" err="1" smtClean="0">
                <a:solidFill>
                  <a:srgbClr val="FFCC00"/>
                </a:solidFill>
              </a:rPr>
              <a:t>GFR's</a:t>
            </a:r>
            <a:r>
              <a:rPr lang="en-US" sz="2200" b="1" i="1" dirty="0" smtClean="0">
                <a:solidFill>
                  <a:srgbClr val="FFCC00"/>
                </a:solidFill>
              </a:rPr>
              <a:t>):</a:t>
            </a:r>
            <a:endParaRPr lang="en-US" sz="2200" b="1" dirty="0">
              <a:solidFill>
                <a:srgbClr val="FFCC00"/>
              </a:solidFill>
            </a:endParaRPr>
          </a:p>
        </p:txBody>
      </p:sp>
      <p:sp>
        <p:nvSpPr>
          <p:cNvPr id="6" name="Rectangle 5"/>
          <p:cNvSpPr txBox="1">
            <a:spLocks noChangeArrowheads="1"/>
          </p:cNvSpPr>
          <p:nvPr/>
        </p:nvSpPr>
        <p:spPr bwMode="auto">
          <a:xfrm>
            <a:off x="1752600" y="6384925"/>
            <a:ext cx="56388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a:defRPr/>
            </a:pPr>
            <a:r>
              <a:rPr lang="en-US" sz="1100" b="0" i="1" dirty="0" smtClean="0">
                <a:solidFill>
                  <a:schemeClr val="accent1"/>
                </a:solidFill>
                <a:effectLst>
                  <a:outerShdw blurRad="38100" dist="38100" dir="2700000" algn="tl">
                    <a:srgbClr val="000000"/>
                  </a:outerShdw>
                </a:effectLst>
                <a:latin typeface="+mn-ea"/>
              </a:rPr>
              <a:t>figure: </a:t>
            </a:r>
            <a:r>
              <a:rPr lang="en-US" sz="1100" b="0" i="1" dirty="0" err="1" smtClean="0">
                <a:solidFill>
                  <a:schemeClr val="accent1"/>
                </a:solidFill>
                <a:effectLst>
                  <a:outerShdw blurRad="38100" dist="38100" dir="2700000" algn="tl">
                    <a:srgbClr val="000000"/>
                  </a:outerShdw>
                </a:effectLst>
                <a:latin typeface="+mn-ea"/>
              </a:rPr>
              <a:t>http://en.wikipedia.org/wiki/Gas-cooled_fast_reactor</a:t>
            </a:r>
            <a:endParaRPr kumimoji="0" lang="en-US" sz="1100" b="0" i="1" u="none" strike="noStrike" kern="1200" cap="none" spc="0" normalizeH="0" baseline="0" noProof="0" dirty="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endParaRPr>
          </a:p>
        </p:txBody>
      </p:sp>
      <p:grpSp>
        <p:nvGrpSpPr>
          <p:cNvPr id="8" name="Group 7"/>
          <p:cNvGrpSpPr/>
          <p:nvPr/>
        </p:nvGrpSpPr>
        <p:grpSpPr>
          <a:xfrm>
            <a:off x="6248400" y="914400"/>
            <a:ext cx="2819400" cy="2819400"/>
            <a:chOff x="3048000" y="2209800"/>
            <a:chExt cx="3429000" cy="3276600"/>
          </a:xfrm>
        </p:grpSpPr>
        <p:sp>
          <p:nvSpPr>
            <p:cNvPr id="7" name="Rectangle 6"/>
            <p:cNvSpPr/>
            <p:nvPr/>
          </p:nvSpPr>
          <p:spPr bwMode="auto">
            <a:xfrm>
              <a:off x="3048000" y="2209800"/>
              <a:ext cx="3429000" cy="32766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rot="10800000" vert="eaVert"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endParaRPr>
            </a:p>
          </p:txBody>
        </p:sp>
        <p:pic>
          <p:nvPicPr>
            <p:cNvPr id="5" name="Picture 4"/>
            <p:cNvPicPr>
              <a:picLocks noChangeAspect="1"/>
            </p:cNvPicPr>
            <p:nvPr/>
          </p:nvPicPr>
          <p:blipFill>
            <a:blip r:embed="rId3"/>
            <a:stretch>
              <a:fillRect/>
            </a:stretch>
          </p:blipFill>
          <p:spPr>
            <a:xfrm>
              <a:off x="3200400" y="2286000"/>
              <a:ext cx="3221879" cy="3200400"/>
            </a:xfrm>
            <a:prstGeom prst="rect">
              <a:avLst/>
            </a:prstGeom>
          </p:spPr>
        </p:pic>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a:t>
            </a:r>
            <a:r>
              <a:rPr lang="en-US" dirty="0" smtClean="0"/>
              <a:t>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685800"/>
          </a:xfrm>
        </p:spPr>
        <p:txBody>
          <a:bodyPr/>
          <a:lstStyle/>
          <a:p>
            <a:pPr eaLnBrk="1" hangingPunct="1">
              <a:defRPr/>
            </a:pPr>
            <a:r>
              <a:rPr lang="en-US" sz="2200" i="1" dirty="0" smtClean="0"/>
              <a:t>However, fast reactors MIGHT also do something very positive:</a:t>
            </a:r>
            <a:endParaRPr lang="en-US" sz="2200" dirty="0"/>
          </a:p>
        </p:txBody>
      </p:sp>
      <p:sp>
        <p:nvSpPr>
          <p:cNvPr id="142339" name="Rectangle 3"/>
          <p:cNvSpPr>
            <a:spLocks noGrp="1" noChangeArrowheads="1"/>
          </p:cNvSpPr>
          <p:nvPr>
            <p:ph type="subTitle" idx="1"/>
          </p:nvPr>
        </p:nvSpPr>
        <p:spPr>
          <a:xfrm>
            <a:off x="228600" y="838200"/>
            <a:ext cx="8915400" cy="4953000"/>
          </a:xfrm>
        </p:spPr>
        <p:txBody>
          <a:bodyPr/>
          <a:lstStyle/>
          <a:p>
            <a:pPr eaLnBrk="1" hangingPunct="1">
              <a:defRPr/>
            </a:pPr>
            <a:r>
              <a:rPr lang="en-US" sz="1800" b="1" dirty="0" smtClean="0"/>
              <a:t>Turn radioactive waste into radioactive fuel</a:t>
            </a:r>
          </a:p>
          <a:p>
            <a:pPr eaLnBrk="1" hangingPunct="1">
              <a:defRPr/>
            </a:pPr>
            <a:endParaRPr lang="en-US" sz="1200" dirty="0" smtClean="0"/>
          </a:p>
          <a:p>
            <a:pPr eaLnBrk="1" hangingPunct="1">
              <a:defRPr/>
            </a:pPr>
            <a:r>
              <a:rPr lang="en-US" sz="1800" dirty="0" smtClean="0"/>
              <a:t>Fast Reactors retain the full range of possible neutron energies (thermal + fast)</a:t>
            </a:r>
          </a:p>
          <a:p>
            <a:pPr eaLnBrk="1" hangingPunct="1">
              <a:defRPr/>
            </a:pPr>
            <a:endParaRPr lang="en-US" sz="800" dirty="0" smtClean="0"/>
          </a:p>
          <a:p>
            <a:pPr eaLnBrk="1" hangingPunct="1">
              <a:defRPr/>
            </a:pPr>
            <a:r>
              <a:rPr lang="en-US" sz="1800" dirty="0" smtClean="0"/>
              <a:t>	Range of neutron energies stimulates a broad range of materials to fission</a:t>
            </a:r>
          </a:p>
          <a:p>
            <a:pPr eaLnBrk="1" hangingPunct="1">
              <a:defRPr/>
            </a:pPr>
            <a:endParaRPr lang="en-US" sz="700" dirty="0" smtClean="0"/>
          </a:p>
          <a:p>
            <a:pPr eaLnBrk="1" hangingPunct="1">
              <a:defRPr/>
            </a:pPr>
            <a:r>
              <a:rPr lang="en-US" sz="1800" dirty="0" smtClean="0"/>
              <a:t>		</a:t>
            </a:r>
            <a:r>
              <a:rPr lang="en-US" sz="1800" dirty="0" smtClean="0">
                <a:solidFill>
                  <a:srgbClr val="FFFFFF"/>
                </a:solidFill>
              </a:rPr>
              <a:t>Opening the door to using nuclear waste as nuclear fuel</a:t>
            </a:r>
          </a:p>
          <a:p>
            <a:pPr eaLnBrk="1" hangingPunct="1">
              <a:defRPr/>
            </a:pPr>
            <a:endParaRPr lang="en-US" sz="1400" dirty="0" smtClean="0"/>
          </a:p>
          <a:p>
            <a:pPr eaLnBrk="1" hangingPunct="1">
              <a:defRPr/>
            </a:pPr>
            <a:r>
              <a:rPr lang="en-US" sz="1800" dirty="0" smtClean="0"/>
              <a:t>Simple waste may not be good enough, but it can be spiked with some </a:t>
            </a:r>
            <a:r>
              <a:rPr lang="en-US" sz="1800" b="1" baseline="30000" dirty="0" smtClean="0"/>
              <a:t>235 </a:t>
            </a:r>
            <a:r>
              <a:rPr lang="en-US" sz="1800" b="1" dirty="0" smtClean="0"/>
              <a:t>U</a:t>
            </a:r>
          </a:p>
          <a:p>
            <a:pPr eaLnBrk="1" hangingPunct="1">
              <a:defRPr/>
            </a:pPr>
            <a:endParaRPr lang="en-US" sz="1100" dirty="0" smtClean="0"/>
          </a:p>
          <a:p>
            <a:pPr algn="ctr" eaLnBrk="1" hangingPunct="1">
              <a:defRPr/>
            </a:pPr>
            <a:r>
              <a:rPr lang="en-US" sz="1800" b="1" dirty="0" smtClean="0"/>
              <a:t>And as these new fuel + waste fuel mixtures fission:</a:t>
            </a:r>
          </a:p>
          <a:p>
            <a:pPr eaLnBrk="1" hangingPunct="1">
              <a:defRPr/>
            </a:pPr>
            <a:endParaRPr lang="en-US" sz="1600" dirty="0" smtClean="0"/>
          </a:p>
          <a:p>
            <a:pPr eaLnBrk="1" hangingPunct="1">
              <a:defRPr/>
            </a:pPr>
            <a:r>
              <a:rPr lang="en-US" sz="1800" dirty="0" smtClean="0">
                <a:solidFill>
                  <a:srgbClr val="FFCC00"/>
                </a:solidFill>
              </a:rPr>
              <a:t>- Some radioactive waste atoms transmute into final </a:t>
            </a:r>
            <a:r>
              <a:rPr lang="en-US" sz="1800" b="1" dirty="0" smtClean="0">
                <a:solidFill>
                  <a:srgbClr val="FFCC00"/>
                </a:solidFill>
              </a:rPr>
              <a:t>non-radioactive </a:t>
            </a:r>
            <a:r>
              <a:rPr lang="en-US" sz="1800" dirty="0" smtClean="0">
                <a:solidFill>
                  <a:srgbClr val="FFCC00"/>
                </a:solidFill>
              </a:rPr>
              <a:t>atoms</a:t>
            </a:r>
          </a:p>
          <a:p>
            <a:pPr eaLnBrk="1" hangingPunct="1">
              <a:defRPr/>
            </a:pPr>
            <a:endParaRPr lang="en-US" sz="1000" dirty="0" smtClean="0"/>
          </a:p>
          <a:p>
            <a:pPr eaLnBrk="1" hangingPunct="1">
              <a:defRPr/>
            </a:pPr>
            <a:r>
              <a:rPr lang="en-US" sz="1800" dirty="0" smtClean="0">
                <a:solidFill>
                  <a:srgbClr val="FFCC00"/>
                </a:solidFill>
              </a:rPr>
              <a:t>- Some transmute into radioactive atoms decaying in </a:t>
            </a:r>
            <a:r>
              <a:rPr lang="en-US" sz="1800" b="1" dirty="0" smtClean="0">
                <a:solidFill>
                  <a:srgbClr val="FFCC00"/>
                </a:solidFill>
              </a:rPr>
              <a:t>centuries not millennia</a:t>
            </a:r>
          </a:p>
          <a:p>
            <a:pPr eaLnBrk="1" hangingPunct="1">
              <a:defRPr/>
            </a:pPr>
            <a:endParaRPr lang="en-US" sz="1050" dirty="0" smtClean="0"/>
          </a:p>
          <a:p>
            <a:pPr eaLnBrk="1" hangingPunct="1">
              <a:defRPr/>
            </a:pPr>
            <a:r>
              <a:rPr lang="en-US" sz="1800" dirty="0" smtClean="0">
                <a:solidFill>
                  <a:srgbClr val="FFCC00"/>
                </a:solidFill>
              </a:rPr>
              <a:t>- And, with certain fuel mixtures, some transmute into </a:t>
            </a:r>
            <a:r>
              <a:rPr lang="en-US" sz="1800" baseline="30000" dirty="0" smtClean="0">
                <a:solidFill>
                  <a:srgbClr val="FFCC00"/>
                </a:solidFill>
              </a:rPr>
              <a:t>235</a:t>
            </a:r>
            <a:r>
              <a:rPr lang="en-US" sz="1800" dirty="0" smtClean="0">
                <a:solidFill>
                  <a:srgbClr val="FFCC00"/>
                </a:solidFill>
              </a:rPr>
              <a:t>U </a:t>
            </a:r>
            <a:r>
              <a:rPr lang="en-US" sz="1800" b="1" dirty="0" smtClean="0">
                <a:solidFill>
                  <a:srgbClr val="FFCC00"/>
                </a:solidFill>
              </a:rPr>
              <a:t>closing the cycle</a:t>
            </a:r>
          </a:p>
          <a:p>
            <a:pPr eaLnBrk="1" hangingPunct="1">
              <a:defRPr/>
            </a:pPr>
            <a:endParaRPr lang="en-US" dirty="0" smtClean="0"/>
          </a:p>
          <a:p>
            <a:pPr algn="ctr" eaLnBrk="1" hangingPunct="1">
              <a:defRPr/>
            </a:pPr>
            <a:r>
              <a:rPr lang="en-US" sz="1800" dirty="0" smtClean="0"/>
              <a:t>This is then called a </a:t>
            </a:r>
            <a:r>
              <a:rPr lang="en-US" sz="1800" b="1" dirty="0" smtClean="0">
                <a:solidFill>
                  <a:srgbClr val="FFCC00"/>
                </a:solidFill>
              </a:rPr>
              <a:t>Fast Breeder Reactor</a:t>
            </a:r>
          </a:p>
          <a:p>
            <a:pPr eaLnBrk="1" hangingPunct="1">
              <a:defRPr/>
            </a:pPr>
            <a:endParaRPr lang="en-US" sz="1200" b="1" dirty="0" smtClean="0">
              <a:solidFill>
                <a:srgbClr val="FFCC00"/>
              </a:solidFill>
            </a:endParaRPr>
          </a:p>
          <a:p>
            <a:pPr eaLnBrk="1" hangingPunct="1">
              <a:defRPr/>
            </a:pPr>
            <a:endParaRPr lang="en-US" sz="1800" dirty="0" smtClean="0"/>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Fast Breeder Reactors </a:t>
            </a:r>
            <a:endParaRPr lang="en-US" sz="2200" dirty="0"/>
          </a:p>
        </p:txBody>
      </p:sp>
      <p:sp>
        <p:nvSpPr>
          <p:cNvPr id="142339" name="Rectangle 3"/>
          <p:cNvSpPr>
            <a:spLocks noGrp="1" noChangeArrowheads="1"/>
          </p:cNvSpPr>
          <p:nvPr>
            <p:ph type="subTitle" idx="1"/>
          </p:nvPr>
        </p:nvSpPr>
        <p:spPr>
          <a:xfrm>
            <a:off x="228600" y="685800"/>
            <a:ext cx="8763000" cy="5791200"/>
          </a:xfrm>
        </p:spPr>
        <p:txBody>
          <a:bodyPr/>
          <a:lstStyle/>
          <a:p>
            <a:pPr eaLnBrk="1" hangingPunct="1">
              <a:defRPr/>
            </a:pPr>
            <a:r>
              <a:rPr lang="en-US" sz="1800" dirty="0" smtClean="0"/>
              <a:t>Some were gas-cooled (as above), others were liquid lead cooled</a:t>
            </a:r>
          </a:p>
          <a:p>
            <a:pPr eaLnBrk="1" hangingPunct="1">
              <a:defRPr/>
            </a:pPr>
            <a:endParaRPr lang="en-US" sz="1100" dirty="0" smtClean="0"/>
          </a:p>
          <a:p>
            <a:pPr eaLnBrk="1" hangingPunct="1">
              <a:defRPr/>
            </a:pPr>
            <a:r>
              <a:rPr lang="en-US" sz="1800" dirty="0" smtClean="0"/>
              <a:t>But today's large scale versions are cooled with </a:t>
            </a:r>
            <a:r>
              <a:rPr lang="en-US" sz="1800" b="1" dirty="0" smtClean="0"/>
              <a:t>liquid sodium metal</a:t>
            </a:r>
          </a:p>
          <a:p>
            <a:pPr eaLnBrk="1" hangingPunct="1">
              <a:defRPr/>
            </a:pPr>
            <a:endParaRPr lang="en-US" sz="800" dirty="0" smtClean="0"/>
          </a:p>
          <a:p>
            <a:pPr eaLnBrk="1" hangingPunct="1">
              <a:defRPr/>
            </a:pPr>
            <a:r>
              <a:rPr lang="en-US" sz="1800" dirty="0" smtClean="0"/>
              <a:t>	Making them </a:t>
            </a:r>
            <a:r>
              <a:rPr lang="en-US" sz="1800" dirty="0" smtClean="0">
                <a:solidFill>
                  <a:srgbClr val="FFCC00"/>
                </a:solidFill>
              </a:rPr>
              <a:t>Liquid Metal Fast Breeder Reactors (</a:t>
            </a:r>
            <a:r>
              <a:rPr lang="en-US" sz="1800" dirty="0" err="1" smtClean="0">
                <a:solidFill>
                  <a:srgbClr val="FFCC00"/>
                </a:solidFill>
              </a:rPr>
              <a:t>LMFBR's</a:t>
            </a:r>
            <a:r>
              <a:rPr lang="en-US" sz="1800" dirty="0" smtClean="0">
                <a:solidFill>
                  <a:srgbClr val="FFCC00"/>
                </a:solidFill>
              </a:rPr>
              <a:t>)</a:t>
            </a:r>
          </a:p>
          <a:p>
            <a:pPr eaLnBrk="1" hangingPunct="1">
              <a:defRPr/>
            </a:pPr>
            <a:endParaRPr lang="en-US" sz="1050" dirty="0" smtClean="0"/>
          </a:p>
          <a:p>
            <a:pPr eaLnBrk="1" hangingPunct="1">
              <a:defRPr/>
            </a:pPr>
            <a:r>
              <a:rPr lang="en-US" sz="1800" dirty="0" smtClean="0"/>
              <a:t>Which come in two different configurations:</a:t>
            </a:r>
          </a:p>
          <a:p>
            <a:pPr eaLnBrk="1" hangingPunct="1">
              <a:defRPr/>
            </a:pPr>
            <a:endParaRPr lang="en-US" sz="600" dirty="0" smtClean="0"/>
          </a:p>
          <a:p>
            <a:pPr eaLnBrk="1" hangingPunct="1">
              <a:defRPr/>
            </a:pPr>
            <a:r>
              <a:rPr lang="en-US" sz="1800" dirty="0" smtClean="0"/>
              <a:t>	With 1</a:t>
            </a:r>
            <a:r>
              <a:rPr lang="en-US" sz="1800" baseline="30000" dirty="0" smtClean="0"/>
              <a:t>st</a:t>
            </a:r>
            <a:r>
              <a:rPr lang="en-US" sz="1800" dirty="0" smtClean="0"/>
              <a:t> heat exchanger </a:t>
            </a:r>
            <a:r>
              <a:rPr lang="en-US" sz="1800" b="1" dirty="0" smtClean="0"/>
              <a:t>inside</a:t>
            </a:r>
            <a:r>
              <a:rPr lang="en-US" sz="1800" dirty="0" smtClean="0"/>
              <a:t> the reactor tank (left) or </a:t>
            </a:r>
            <a:r>
              <a:rPr lang="en-US" sz="1800" b="1" dirty="0" smtClean="0"/>
              <a:t>outside</a:t>
            </a:r>
            <a:r>
              <a:rPr lang="en-US" sz="1800" dirty="0" smtClean="0"/>
              <a:t> (right)</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dirty="0" smtClean="0"/>
          </a:p>
          <a:p>
            <a:pPr algn="ctr" eaLnBrk="1" hangingPunct="1">
              <a:defRPr/>
            </a:pPr>
            <a:r>
              <a:rPr lang="en-US" sz="1800" dirty="0" smtClean="0"/>
              <a:t>Breeding material is cached to sides of the core in removable </a:t>
            </a:r>
            <a:r>
              <a:rPr lang="en-US" sz="1800" dirty="0" smtClean="0">
                <a:solidFill>
                  <a:srgbClr val="00CC02"/>
                </a:solidFill>
              </a:rPr>
              <a:t>green</a:t>
            </a:r>
            <a:r>
              <a:rPr lang="en-US" sz="1800" dirty="0" smtClean="0"/>
              <a:t> "blankets"</a:t>
            </a:r>
            <a:endParaRPr lang="en-US" sz="1800" dirty="0"/>
          </a:p>
        </p:txBody>
      </p:sp>
      <p:grpSp>
        <p:nvGrpSpPr>
          <p:cNvPr id="7" name="Group 6"/>
          <p:cNvGrpSpPr/>
          <p:nvPr/>
        </p:nvGrpSpPr>
        <p:grpSpPr>
          <a:xfrm>
            <a:off x="1828800" y="3178314"/>
            <a:ext cx="5562600" cy="2695385"/>
            <a:chOff x="1447800" y="2133600"/>
            <a:chExt cx="6273800" cy="3152585"/>
          </a:xfrm>
        </p:grpSpPr>
        <p:sp>
          <p:nvSpPr>
            <p:cNvPr id="6" name="Rectangle 5"/>
            <p:cNvSpPr/>
            <p:nvPr/>
          </p:nvSpPr>
          <p:spPr bwMode="auto">
            <a:xfrm>
              <a:off x="1447800" y="2133600"/>
              <a:ext cx="6248400" cy="31242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rot="10800000" vert="eaVert"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endParaRPr>
            </a:p>
          </p:txBody>
        </p:sp>
        <p:pic>
          <p:nvPicPr>
            <p:cNvPr id="5" name="Picture 4"/>
            <p:cNvPicPr>
              <a:picLocks noChangeAspect="1"/>
            </p:cNvPicPr>
            <p:nvPr/>
          </p:nvPicPr>
          <p:blipFill>
            <a:blip r:embed="rId3"/>
            <a:stretch>
              <a:fillRect/>
            </a:stretch>
          </p:blipFill>
          <p:spPr>
            <a:xfrm>
              <a:off x="1447800" y="2133600"/>
              <a:ext cx="6273800" cy="3152585"/>
            </a:xfrm>
            <a:prstGeom prst="rect">
              <a:avLst/>
            </a:prstGeom>
          </p:spPr>
        </p:pic>
      </p:grpSp>
      <p:sp>
        <p:nvSpPr>
          <p:cNvPr id="8"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smtClean="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rPr>
              <a:t>http://en.wikipedia.org/wiki/Breeder_reactor</a:t>
            </a:r>
            <a:endParaRPr kumimoji="0" lang="en-US" sz="1200" b="0" i="1" u="none" strike="noStrike" kern="1200" cap="none" spc="0" normalizeH="0" baseline="0" noProof="0" dirty="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200" i="1" dirty="0" smtClean="0"/>
              <a:t>But Fast Breeders also come with some serious shortcomings:</a:t>
            </a:r>
            <a:endParaRPr lang="en-US" sz="2200" dirty="0"/>
          </a:p>
        </p:txBody>
      </p:sp>
      <p:sp>
        <p:nvSpPr>
          <p:cNvPr id="142339" name="Rectangle 3"/>
          <p:cNvSpPr>
            <a:spLocks noGrp="1" noChangeArrowheads="1"/>
          </p:cNvSpPr>
          <p:nvPr>
            <p:ph type="subTitle" idx="1"/>
          </p:nvPr>
        </p:nvSpPr>
        <p:spPr>
          <a:xfrm>
            <a:off x="228600" y="762000"/>
            <a:ext cx="8915400" cy="5638800"/>
          </a:xfrm>
        </p:spPr>
        <p:txBody>
          <a:bodyPr/>
          <a:lstStyle/>
          <a:p>
            <a:pPr eaLnBrk="1" hangingPunct="1">
              <a:defRPr/>
            </a:pPr>
            <a:r>
              <a:rPr lang="en-US" sz="1800" dirty="0" smtClean="0"/>
              <a:t>- Lacking the negative feedback of a boiling or expanding water moderator </a:t>
            </a:r>
          </a:p>
          <a:p>
            <a:pPr eaLnBrk="1" hangingPunct="1">
              <a:defRPr/>
            </a:pPr>
            <a:endParaRPr lang="en-US" sz="800" dirty="0" smtClean="0"/>
          </a:p>
          <a:p>
            <a:pPr eaLnBrk="1" hangingPunct="1">
              <a:defRPr/>
            </a:pPr>
            <a:r>
              <a:rPr lang="en-US" sz="1800" dirty="0" smtClean="0"/>
              <a:t>	They may be more prone to rapid temperature excursions (and runaway)</a:t>
            </a:r>
          </a:p>
          <a:p>
            <a:pPr eaLnBrk="1" hangingPunct="1">
              <a:defRPr/>
            </a:pPr>
            <a:endParaRPr lang="en-US" sz="1200" dirty="0" smtClean="0"/>
          </a:p>
          <a:p>
            <a:pPr eaLnBrk="1" hangingPunct="1">
              <a:defRPr/>
            </a:pPr>
            <a:r>
              <a:rPr lang="en-US" sz="1800" dirty="0" smtClean="0"/>
              <a:t>- Sodium coolant used in </a:t>
            </a:r>
            <a:r>
              <a:rPr lang="en-US" sz="1800" dirty="0" err="1" smtClean="0"/>
              <a:t>LMFBR's</a:t>
            </a:r>
            <a:r>
              <a:rPr lang="en-US" sz="1800" dirty="0" smtClean="0"/>
              <a:t> spontaneously ignites in contact with air</a:t>
            </a:r>
            <a:endParaRPr lang="en-US" sz="1400" dirty="0" smtClean="0"/>
          </a:p>
          <a:p>
            <a:pPr eaLnBrk="1" hangingPunct="1">
              <a:defRPr/>
            </a:pPr>
            <a:r>
              <a:rPr lang="en-US" sz="700" dirty="0" smtClean="0"/>
              <a:t>	</a:t>
            </a:r>
          </a:p>
          <a:p>
            <a:pPr eaLnBrk="1" hangingPunct="1">
              <a:defRPr/>
            </a:pPr>
            <a:r>
              <a:rPr lang="en-US" sz="1800" dirty="0" smtClean="0"/>
              <a:t>	=&gt; Sodium accidents include the infamous: </a:t>
            </a:r>
            <a:r>
              <a:rPr lang="en-US" sz="1800" b="1" dirty="0" smtClean="0"/>
              <a:t>Santa Susana Meltdown</a:t>
            </a:r>
          </a:p>
          <a:p>
            <a:pPr eaLnBrk="1" hangingPunct="1">
              <a:defRPr/>
            </a:pPr>
            <a:endParaRPr lang="en-US" sz="1200" dirty="0" smtClean="0"/>
          </a:p>
          <a:p>
            <a:pPr eaLnBrk="1" hangingPunct="1">
              <a:defRPr/>
            </a:pPr>
            <a:r>
              <a:rPr lang="en-US" sz="1800" dirty="0" smtClean="0"/>
              <a:t>- Costs, expected to be competitive, have instead remained higher</a:t>
            </a:r>
          </a:p>
          <a:p>
            <a:pPr eaLnBrk="1" hangingPunct="1">
              <a:defRPr/>
            </a:pPr>
            <a:endParaRPr lang="en-US" sz="1200" dirty="0" smtClean="0"/>
          </a:p>
          <a:p>
            <a:pPr eaLnBrk="1" hangingPunct="1">
              <a:defRPr/>
            </a:pPr>
            <a:r>
              <a:rPr lang="en-US" sz="1800" dirty="0" smtClean="0"/>
              <a:t>- Estimates of remaining world uranium supply have sharply increased</a:t>
            </a:r>
          </a:p>
          <a:p>
            <a:pPr eaLnBrk="1" hangingPunct="1">
              <a:defRPr/>
            </a:pPr>
            <a:endParaRPr lang="en-US" sz="800" dirty="0" smtClean="0"/>
          </a:p>
          <a:p>
            <a:pPr eaLnBrk="1" hangingPunct="1">
              <a:defRPr/>
            </a:pPr>
            <a:r>
              <a:rPr lang="en-US" sz="1800" dirty="0" smtClean="0"/>
              <a:t>	Undercutting the original drive to exploit new fuels or fuel mixes</a:t>
            </a:r>
          </a:p>
          <a:p>
            <a:pPr eaLnBrk="1" hangingPunct="1">
              <a:defRPr/>
            </a:pPr>
            <a:endParaRPr lang="en-US" sz="1800" dirty="0" smtClean="0"/>
          </a:p>
          <a:p>
            <a:pPr algn="ctr" eaLnBrk="1" hangingPunct="1">
              <a:defRPr/>
            </a:pPr>
            <a:r>
              <a:rPr lang="en-US" sz="1800" b="1" i="1" dirty="0" smtClean="0">
                <a:solidFill>
                  <a:srgbClr val="FFCC00"/>
                </a:solidFill>
              </a:rPr>
              <a:t>Bringing us to what many consider the Breeder's BIG PROBLEM:</a:t>
            </a:r>
          </a:p>
          <a:p>
            <a:pPr eaLnBrk="1" hangingPunct="1">
              <a:defRPr/>
            </a:pPr>
            <a:endParaRPr lang="en-US" sz="900" dirty="0" smtClean="0"/>
          </a:p>
          <a:p>
            <a:pPr eaLnBrk="1" hangingPunct="1">
              <a:defRPr/>
            </a:pPr>
            <a:r>
              <a:rPr lang="en-US" sz="1800" dirty="0" smtClean="0"/>
              <a:t>Among the transmutation that can occur under hot neutron irradiation is </a:t>
            </a:r>
          </a:p>
          <a:p>
            <a:pPr eaLnBrk="1" hangingPunct="1">
              <a:defRPr/>
            </a:pPr>
            <a:endParaRPr lang="en-US" sz="900" dirty="0" smtClean="0"/>
          </a:p>
          <a:p>
            <a:pPr eaLnBrk="1" hangingPunct="1">
              <a:defRPr/>
            </a:pPr>
            <a:r>
              <a:rPr lang="en-US" sz="1800" dirty="0" smtClean="0"/>
              <a:t>	Transmutation of certain fuel components into </a:t>
            </a:r>
            <a:r>
              <a:rPr lang="en-US" sz="1800" b="1" dirty="0" smtClean="0">
                <a:solidFill>
                  <a:srgbClr val="FFCC00"/>
                </a:solidFill>
              </a:rPr>
              <a:t>bomb-ready plutonium</a:t>
            </a:r>
          </a:p>
          <a:p>
            <a:pPr eaLnBrk="1" hangingPunct="1">
              <a:defRPr/>
            </a:pPr>
            <a:endParaRPr lang="en-US" sz="1050" dirty="0" smtClean="0"/>
          </a:p>
          <a:p>
            <a:pPr eaLnBrk="1" hangingPunct="1">
              <a:defRPr/>
            </a:pPr>
            <a:r>
              <a:rPr lang="en-US" sz="1800" dirty="0" smtClean="0"/>
              <a:t>Indeed, the "nuclear club" members first developed Breeders for just this purpose</a:t>
            </a:r>
          </a:p>
          <a:p>
            <a:pPr eaLnBrk="1" hangingPunct="1">
              <a:defRPr/>
            </a:pPr>
            <a:endParaRPr lang="en-US" sz="1800" dirty="0" smtClean="0"/>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152400"/>
            <a:ext cx="8534400" cy="533400"/>
          </a:xfrm>
        </p:spPr>
        <p:txBody>
          <a:bodyPr/>
          <a:lstStyle/>
          <a:p>
            <a:pPr eaLnBrk="1" hangingPunct="1">
              <a:defRPr/>
            </a:pPr>
            <a:r>
              <a:rPr lang="en-US" sz="2200" i="1" dirty="0" smtClean="0"/>
              <a:t>Which led to revival of </a:t>
            </a:r>
            <a:r>
              <a:rPr lang="en-US" sz="2200" b="1" i="1" dirty="0" smtClean="0">
                <a:solidFill>
                  <a:srgbClr val="FFCC00"/>
                </a:solidFill>
              </a:rPr>
              <a:t>Traveling Wave Reactor </a:t>
            </a:r>
            <a:r>
              <a:rPr lang="en-US" sz="2200" i="1" dirty="0" smtClean="0">
                <a:solidFill>
                  <a:schemeClr val="tx1"/>
                </a:solidFill>
              </a:rPr>
              <a:t>proposals:</a:t>
            </a:r>
            <a:endParaRPr lang="en-US" sz="2200" dirty="0">
              <a:solidFill>
                <a:schemeClr val="tx1"/>
              </a:solidFill>
            </a:endParaRPr>
          </a:p>
        </p:txBody>
      </p:sp>
      <p:sp>
        <p:nvSpPr>
          <p:cNvPr id="142339" name="Rectangle 3"/>
          <p:cNvSpPr>
            <a:spLocks noGrp="1" noChangeArrowheads="1"/>
          </p:cNvSpPr>
          <p:nvPr>
            <p:ph type="subTitle" idx="1"/>
          </p:nvPr>
        </p:nvSpPr>
        <p:spPr>
          <a:xfrm>
            <a:off x="228600" y="838200"/>
            <a:ext cx="8915400" cy="5181600"/>
          </a:xfrm>
        </p:spPr>
        <p:txBody>
          <a:bodyPr/>
          <a:lstStyle/>
          <a:p>
            <a:pPr eaLnBrk="1" hangingPunct="1">
              <a:defRPr/>
            </a:pPr>
            <a:r>
              <a:rPr lang="en-US" sz="1800" dirty="0" smtClean="0"/>
              <a:t>Which have received attention including a </a:t>
            </a:r>
            <a:r>
              <a:rPr lang="en-US" sz="1800" dirty="0" smtClean="0">
                <a:hlinkClick r:id="rId3"/>
              </a:rPr>
              <a:t>Bill Gates TED talk </a:t>
            </a:r>
            <a:r>
              <a:rPr lang="en-US" sz="1800" dirty="0" smtClean="0"/>
              <a:t>(and his $$$)</a:t>
            </a:r>
          </a:p>
          <a:p>
            <a:pPr eaLnBrk="1" hangingPunct="1">
              <a:defRPr/>
            </a:pPr>
            <a:endParaRPr lang="en-US" sz="1100" dirty="0" smtClean="0"/>
          </a:p>
          <a:p>
            <a:pPr eaLnBrk="1" hangingPunct="1">
              <a:defRPr/>
            </a:pPr>
            <a:r>
              <a:rPr lang="en-US" sz="1800" dirty="0" smtClean="0"/>
              <a:t>The new </a:t>
            </a:r>
            <a:r>
              <a:rPr lang="en-US" sz="1800" b="1" dirty="0" err="1" smtClean="0"/>
              <a:t>TerraPower</a:t>
            </a:r>
            <a:r>
              <a:rPr lang="en-US" sz="1800" dirty="0" smtClean="0"/>
              <a:t> proposal amounts to a variation of the preceding:</a:t>
            </a:r>
          </a:p>
          <a:p>
            <a:pPr eaLnBrk="1" hangingPunct="1">
              <a:defRPr/>
            </a:pPr>
            <a:endParaRPr lang="en-US" sz="1050" dirty="0" smtClean="0"/>
          </a:p>
          <a:p>
            <a:pPr eaLnBrk="1" hangingPunct="1">
              <a:defRPr/>
            </a:pPr>
            <a:r>
              <a:rPr lang="en-US" sz="1800" dirty="0" smtClean="0">
                <a:solidFill>
                  <a:srgbClr val="FFCC00"/>
                </a:solidFill>
              </a:rPr>
              <a:t>	</a:t>
            </a:r>
            <a:r>
              <a:rPr lang="en-US" sz="1800" dirty="0" smtClean="0"/>
              <a:t>Liquid Metal Fast Breeder Reactor (LMFBR)</a:t>
            </a:r>
          </a:p>
          <a:p>
            <a:pPr eaLnBrk="1" hangingPunct="1">
              <a:defRPr/>
            </a:pPr>
            <a:endParaRPr lang="en-US" sz="1050" dirty="0" smtClean="0"/>
          </a:p>
          <a:p>
            <a:pPr eaLnBrk="1" hangingPunct="1">
              <a:defRPr/>
            </a:pPr>
            <a:r>
              <a:rPr lang="en-US" sz="1800" dirty="0" smtClean="0">
                <a:solidFill>
                  <a:srgbClr val="FFCC00"/>
                </a:solidFill>
              </a:rPr>
              <a:t>But as </a:t>
            </a:r>
            <a:r>
              <a:rPr lang="en-US" sz="1800" b="1" dirty="0" smtClean="0">
                <a:solidFill>
                  <a:srgbClr val="FFCC00"/>
                </a:solidFill>
              </a:rPr>
              <a:t>this</a:t>
            </a:r>
            <a:r>
              <a:rPr lang="en-US" sz="1800" dirty="0" smtClean="0">
                <a:solidFill>
                  <a:srgbClr val="FFCC00"/>
                </a:solidFill>
              </a:rPr>
              <a:t> reactor burns, the new radioisotopes created (including plutonium)</a:t>
            </a:r>
          </a:p>
          <a:p>
            <a:pPr eaLnBrk="1" hangingPunct="1">
              <a:defRPr/>
            </a:pPr>
            <a:endParaRPr lang="en-US" sz="1000" dirty="0" smtClean="0">
              <a:solidFill>
                <a:srgbClr val="FFCC00"/>
              </a:solidFill>
            </a:endParaRPr>
          </a:p>
          <a:p>
            <a:pPr eaLnBrk="1" hangingPunct="1">
              <a:defRPr/>
            </a:pPr>
            <a:r>
              <a:rPr lang="en-US" sz="1800" dirty="0" smtClean="0">
                <a:solidFill>
                  <a:srgbClr val="FFCC00"/>
                </a:solidFill>
              </a:rPr>
              <a:t>	Would themselves ~ all be burned, in a single step, </a:t>
            </a:r>
            <a:r>
              <a:rPr lang="en-US" sz="1800" b="1" dirty="0" smtClean="0">
                <a:solidFill>
                  <a:srgbClr val="FFCC00"/>
                </a:solidFill>
              </a:rPr>
              <a:t>inside</a:t>
            </a:r>
            <a:r>
              <a:rPr lang="en-US" sz="1800" dirty="0" smtClean="0">
                <a:solidFill>
                  <a:srgbClr val="FFCC00"/>
                </a:solidFill>
              </a:rPr>
              <a:t> the reactor core</a:t>
            </a:r>
          </a:p>
          <a:p>
            <a:pPr eaLnBrk="1" hangingPunct="1">
              <a:defRPr/>
            </a:pPr>
            <a:endParaRPr lang="en-US" sz="1000" dirty="0" smtClean="0">
              <a:solidFill>
                <a:srgbClr val="FFCC00"/>
              </a:solidFill>
            </a:endParaRPr>
          </a:p>
          <a:p>
            <a:pPr eaLnBrk="1" hangingPunct="1">
              <a:defRPr/>
            </a:pPr>
            <a:r>
              <a:rPr lang="en-US" sz="1800" dirty="0" smtClean="0">
                <a:solidFill>
                  <a:srgbClr val="FFCC00"/>
                </a:solidFill>
              </a:rPr>
              <a:t>		</a:t>
            </a:r>
            <a:r>
              <a:rPr lang="en-US" sz="1800" b="1" dirty="0" smtClean="0">
                <a:solidFill>
                  <a:srgbClr val="FFCC00"/>
                </a:solidFill>
              </a:rPr>
              <a:t>Before</a:t>
            </a:r>
            <a:r>
              <a:rPr lang="en-US" sz="1800" dirty="0" smtClean="0">
                <a:solidFill>
                  <a:srgbClr val="FFCC00"/>
                </a:solidFill>
              </a:rPr>
              <a:t> they could be diverted for bomb use</a:t>
            </a:r>
            <a:r>
              <a:rPr lang="en-US" sz="1800" dirty="0" smtClean="0"/>
              <a:t> </a:t>
            </a:r>
          </a:p>
          <a:p>
            <a:pPr eaLnBrk="1" hangingPunct="1">
              <a:defRPr/>
            </a:pPr>
            <a:endParaRPr lang="en-US" sz="1100" dirty="0" smtClean="0"/>
          </a:p>
          <a:p>
            <a:pPr eaLnBrk="1" hangingPunct="1">
              <a:defRPr/>
            </a:pPr>
            <a:r>
              <a:rPr lang="en-US" sz="1800" dirty="0" smtClean="0"/>
              <a:t>Idea is from nuclear pioneers (</a:t>
            </a:r>
            <a:r>
              <a:rPr lang="en-US" sz="1700" dirty="0" smtClean="0"/>
              <a:t>including Edward Teller, inspiration for Dr. Strangelove</a:t>
            </a:r>
            <a:r>
              <a:rPr lang="en-US" sz="1800" dirty="0" smtClean="0"/>
              <a:t>): </a:t>
            </a:r>
            <a:endParaRPr lang="en-US" sz="1800" baseline="30000" dirty="0" smtClean="0"/>
          </a:p>
          <a:p>
            <a:pPr eaLnBrk="1" hangingPunct="1">
              <a:defRPr/>
            </a:pPr>
            <a:endParaRPr lang="en-US" sz="900" dirty="0" smtClean="0"/>
          </a:p>
          <a:p>
            <a:pPr eaLnBrk="1" hangingPunct="1">
              <a:defRPr/>
            </a:pPr>
            <a:r>
              <a:rPr lang="en-US" sz="1800" dirty="0" smtClean="0"/>
              <a:t>	Use a long bed of new fuel + waste radioactive fuel mixed such that </a:t>
            </a:r>
          </a:p>
          <a:p>
            <a:pPr eaLnBrk="1" hangingPunct="1">
              <a:defRPr/>
            </a:pPr>
            <a:endParaRPr lang="en-US" sz="1000" dirty="0" smtClean="0"/>
          </a:p>
          <a:p>
            <a:pPr eaLnBrk="1" hangingPunct="1">
              <a:defRPr/>
            </a:pPr>
            <a:r>
              <a:rPr lang="en-US" sz="1800" dirty="0" smtClean="0"/>
              <a:t>	Once fission is initiated at one end, fission front propagates down length </a:t>
            </a:r>
            <a:r>
              <a:rPr lang="en-US" sz="1800" baseline="30000" dirty="0" smtClean="0"/>
              <a:t>1,2</a:t>
            </a:r>
          </a:p>
          <a:p>
            <a:pPr eaLnBrk="1" hangingPunct="1">
              <a:defRPr/>
            </a:pPr>
            <a:endParaRPr lang="en-US" sz="1200" dirty="0" smtClean="0"/>
          </a:p>
          <a:p>
            <a:pPr eaLnBrk="1" hangingPunct="1">
              <a:defRPr/>
            </a:pPr>
            <a:r>
              <a:rPr lang="en-US" sz="1800" b="1" dirty="0" err="1" smtClean="0"/>
              <a:t>TerraPower</a:t>
            </a:r>
            <a:r>
              <a:rPr lang="en-US" sz="1800" b="1" dirty="0" smtClean="0"/>
              <a:t>: Propagation continues, without refueling, for sixty years  </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a:p>
        </p:txBody>
      </p:sp>
      <p:sp>
        <p:nvSpPr>
          <p:cNvPr id="4" name="Rectangle 5"/>
          <p:cNvSpPr>
            <a:spLocks noGrp="1" noChangeArrowheads="1"/>
          </p:cNvSpPr>
          <p:nvPr>
            <p:ph type="ftr" sz="quarter" idx="10"/>
          </p:nvPr>
        </p:nvSpPr>
        <p:spPr>
          <a:xfrm>
            <a:off x="304800" y="6019800"/>
            <a:ext cx="8534400" cy="701675"/>
          </a:xfrm>
        </p:spPr>
        <p:txBody>
          <a:bodyPr/>
          <a:lstStyle/>
          <a:p>
            <a:pPr>
              <a:defRPr/>
            </a:pPr>
            <a:r>
              <a:rPr lang="en-US" sz="1100" dirty="0" smtClean="0">
                <a:solidFill>
                  <a:schemeClr val="accent1"/>
                </a:solidFill>
              </a:rPr>
              <a:t>1) http://mragheb.com/NPRE%20402%20ME%20405%20Nuclear%20Power%20Engineering/Traveling%20Wave%20Reactor.pdf</a:t>
            </a:r>
          </a:p>
          <a:p>
            <a:pPr>
              <a:defRPr/>
            </a:pPr>
            <a:endParaRPr lang="en-US" sz="800" dirty="0" smtClean="0">
              <a:solidFill>
                <a:schemeClr val="accent1"/>
              </a:solidFill>
            </a:endParaRPr>
          </a:p>
          <a:p>
            <a:pPr>
              <a:defRPr/>
            </a:pPr>
            <a:r>
              <a:rPr lang="en-US" sz="1100" dirty="0" smtClean="0">
                <a:solidFill>
                  <a:schemeClr val="accent1"/>
                </a:solidFill>
              </a:rPr>
              <a:t>2) http://ieer.org/wp/wp-content/uploads/2013/09/TravelingWaveReactor-Sept20131.pdf</a:t>
            </a:r>
            <a:endParaRPr lang="en-US" sz="1100" dirty="0">
              <a:solidFill>
                <a:schemeClr val="accent1"/>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000" i="1" dirty="0" smtClean="0"/>
              <a:t>The </a:t>
            </a:r>
            <a:r>
              <a:rPr lang="en-US" sz="2000" i="1" dirty="0" err="1" smtClean="0"/>
              <a:t>TerraPower</a:t>
            </a:r>
            <a:r>
              <a:rPr lang="en-US" sz="2000" i="1" dirty="0" smtClean="0"/>
              <a:t> TWR burn is likened to a slowly burning cigarette:</a:t>
            </a:r>
            <a:endParaRPr lang="en-US" sz="2000" dirty="0"/>
          </a:p>
        </p:txBody>
      </p:sp>
      <p:pic>
        <p:nvPicPr>
          <p:cNvPr id="5" name="Picture 4"/>
          <p:cNvPicPr>
            <a:picLocks noChangeAspect="1"/>
          </p:cNvPicPr>
          <p:nvPr/>
        </p:nvPicPr>
        <p:blipFill>
          <a:blip r:embed="rId3"/>
          <a:stretch>
            <a:fillRect/>
          </a:stretch>
        </p:blipFill>
        <p:spPr>
          <a:xfrm>
            <a:off x="1671696" y="990760"/>
            <a:ext cx="1408213" cy="2281304"/>
          </a:xfrm>
          <a:prstGeom prst="rect">
            <a:avLst/>
          </a:prstGeom>
        </p:spPr>
      </p:pic>
      <p:pic>
        <p:nvPicPr>
          <p:cNvPr id="6" name="Picture 5"/>
          <p:cNvPicPr>
            <a:picLocks noChangeAspect="1"/>
          </p:cNvPicPr>
          <p:nvPr/>
        </p:nvPicPr>
        <p:blipFill>
          <a:blip r:embed="rId4"/>
          <a:stretch>
            <a:fillRect/>
          </a:stretch>
        </p:blipFill>
        <p:spPr>
          <a:xfrm>
            <a:off x="4800600" y="914400"/>
            <a:ext cx="2819400" cy="2348519"/>
          </a:xfrm>
          <a:prstGeom prst="rect">
            <a:avLst/>
          </a:prstGeom>
        </p:spPr>
      </p:pic>
      <p:sp>
        <p:nvSpPr>
          <p:cNvPr id="7" name="Rectangle 5"/>
          <p:cNvSpPr>
            <a:spLocks noGrp="1" noChangeArrowheads="1"/>
          </p:cNvSpPr>
          <p:nvPr>
            <p:ph type="ftr" sz="quarter" idx="10"/>
          </p:nvPr>
        </p:nvSpPr>
        <p:spPr>
          <a:xfrm>
            <a:off x="0" y="6096000"/>
            <a:ext cx="9144000" cy="609600"/>
          </a:xfrm>
        </p:spPr>
        <p:txBody>
          <a:bodyPr/>
          <a:lstStyle/>
          <a:p>
            <a:pPr>
              <a:defRPr/>
            </a:pPr>
            <a:r>
              <a:rPr lang="en-US" sz="1100" dirty="0" smtClean="0">
                <a:solidFill>
                  <a:schemeClr val="accent1"/>
                </a:solidFill>
              </a:rPr>
              <a:t>1) http://mragheb.com/NPRE%20402%20ME%20405%20Nuclear%20Power%20Engineering/Traveling%20Wave%20Reactor.pdf</a:t>
            </a:r>
          </a:p>
          <a:p>
            <a:pPr>
              <a:defRPr/>
            </a:pPr>
            <a:endParaRPr lang="en-US" sz="300" dirty="0" smtClean="0">
              <a:solidFill>
                <a:schemeClr val="accent1"/>
              </a:solidFill>
            </a:endParaRPr>
          </a:p>
          <a:p>
            <a:pPr>
              <a:defRPr/>
            </a:pPr>
            <a:r>
              <a:rPr lang="en-US" sz="1100" dirty="0" smtClean="0">
                <a:solidFill>
                  <a:schemeClr val="accent1"/>
                </a:solidFill>
              </a:rPr>
              <a:t>Using figures from: Matt Wald, “TR10: Traveling-Wave Reactor,” Technology Review, March/April, 2009 AND U.C. Berkeley </a:t>
            </a:r>
            <a:endParaRPr lang="en-US" sz="1100" dirty="0">
              <a:solidFill>
                <a:schemeClr val="accent1"/>
              </a:solidFill>
            </a:endParaRPr>
          </a:p>
        </p:txBody>
      </p:sp>
      <p:cxnSp>
        <p:nvCxnSpPr>
          <p:cNvPr id="10" name="Straight Connector 9"/>
          <p:cNvCxnSpPr/>
          <p:nvPr/>
        </p:nvCxnSpPr>
        <p:spPr bwMode="auto">
          <a:xfrm flipV="1">
            <a:off x="2590800" y="990600"/>
            <a:ext cx="2057400" cy="1281560"/>
          </a:xfrm>
          <a:prstGeom prst="line">
            <a:avLst/>
          </a:prstGeom>
          <a:solidFill>
            <a:schemeClr val="accent1"/>
          </a:solidFill>
          <a:ln w="57150" cap="flat" cmpd="sng" algn="ctr">
            <a:solidFill>
              <a:srgbClr val="FFCC00"/>
            </a:solidFill>
            <a:prstDash val="solid"/>
            <a:round/>
            <a:headEnd type="none" w="med" len="med"/>
            <a:tailEnd type="none" w="med" len="med"/>
          </a:ln>
          <a:effectLst/>
        </p:spPr>
      </p:cxnSp>
      <p:cxnSp>
        <p:nvCxnSpPr>
          <p:cNvPr id="11" name="Straight Connector 10"/>
          <p:cNvCxnSpPr/>
          <p:nvPr/>
        </p:nvCxnSpPr>
        <p:spPr bwMode="auto">
          <a:xfrm>
            <a:off x="2590800" y="2819400"/>
            <a:ext cx="2133600" cy="381000"/>
          </a:xfrm>
          <a:prstGeom prst="line">
            <a:avLst/>
          </a:prstGeom>
          <a:solidFill>
            <a:schemeClr val="accent1"/>
          </a:solidFill>
          <a:ln w="57150" cap="flat" cmpd="sng" algn="ctr">
            <a:solidFill>
              <a:srgbClr val="FFCC00"/>
            </a:solidFill>
            <a:prstDash val="solid"/>
            <a:round/>
            <a:headEnd type="none" w="med" len="med"/>
            <a:tailEnd type="none" w="med" len="med"/>
          </a:ln>
          <a:effectLst/>
        </p:spPr>
      </p:cxnSp>
      <p:sp>
        <p:nvSpPr>
          <p:cNvPr id="15" name="Rectangle 3"/>
          <p:cNvSpPr>
            <a:spLocks noGrp="1" noChangeArrowheads="1"/>
          </p:cNvSpPr>
          <p:nvPr>
            <p:ph type="subTitle" idx="1"/>
          </p:nvPr>
        </p:nvSpPr>
        <p:spPr>
          <a:xfrm>
            <a:off x="762000" y="3505200"/>
            <a:ext cx="7467600" cy="1524000"/>
          </a:xfrm>
        </p:spPr>
        <p:txBody>
          <a:bodyPr/>
          <a:lstStyle/>
          <a:p>
            <a:r>
              <a:rPr lang="en-US" sz="1600" i="1" dirty="0" smtClean="0"/>
              <a:t>"Highly enriched </a:t>
            </a:r>
            <a:r>
              <a:rPr lang="en-US" sz="1600" i="1" baseline="30000" dirty="0" smtClean="0"/>
              <a:t>235</a:t>
            </a:r>
            <a:r>
              <a:rPr lang="en-US" sz="1600" i="1" dirty="0" smtClean="0"/>
              <a:t>U or </a:t>
            </a:r>
            <a:r>
              <a:rPr lang="en-US" sz="1600" i="1" baseline="30000" dirty="0" smtClean="0"/>
              <a:t>239</a:t>
            </a:r>
            <a:r>
              <a:rPr lang="en-US" sz="1600" i="1" dirty="0" smtClean="0"/>
              <a:t>Pu fuel propagates a fission wave (red) preceded by a breeding wave (yellow) into unused depleted uranium (green) in hexagonal pillars sitting in a liquid metal sodium coolant, turning it into spent fuel (black). The fission gases accumulate in the space above the assembly. The heat generated is extracted by the sodium coolant using the cooling pumps" </a:t>
            </a:r>
            <a:r>
              <a:rPr lang="en-US" sz="1600" i="1" baseline="30000" dirty="0" smtClean="0"/>
              <a:t>1</a:t>
            </a:r>
            <a:r>
              <a:rPr lang="en-US" sz="1800" dirty="0" smtClean="0"/>
              <a:t>  </a:t>
            </a:r>
          </a:p>
          <a:p>
            <a:pPr eaLnBrk="1" hangingPunct="1">
              <a:defRPr/>
            </a:pPr>
            <a:endParaRPr lang="en-US" sz="1100" dirty="0" smtClean="0"/>
          </a:p>
          <a:p>
            <a:pPr eaLnBrk="1" hangingPunct="1">
              <a:defRPr/>
            </a:pPr>
            <a:endParaRPr lang="en-US" sz="1800" b="1" dirty="0" smtClean="0">
              <a:solidFill>
                <a:srgbClr val="FFCC00"/>
              </a:solidFill>
            </a:endParaRPr>
          </a:p>
        </p:txBody>
      </p:sp>
      <p:sp>
        <p:nvSpPr>
          <p:cNvPr id="25" name="Rectangle 3"/>
          <p:cNvSpPr txBox="1">
            <a:spLocks noChangeArrowheads="1"/>
          </p:cNvSpPr>
          <p:nvPr/>
        </p:nvSpPr>
        <p:spPr bwMode="auto">
          <a:xfrm>
            <a:off x="381000" y="5181600"/>
            <a:ext cx="87630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103" charset="2"/>
              <a:buNone/>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But one still</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confronts the </a:t>
            </a:r>
            <a:r>
              <a:rPr kumimoji="0" lang="en-US" sz="180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many challenges </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generic to sodium cooled reactors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103" charset="2"/>
              <a:buNone/>
              <a:tabLst/>
              <a:defRPr/>
            </a:pPr>
            <a:endParaRPr lang="en-US" sz="700" b="0" kern="0" dirty="0" smtClean="0">
              <a:effectLst>
                <a:outerShdw blurRad="38100" dist="38100" dir="2700000" algn="tl">
                  <a:srgbClr val="000000"/>
                </a:outerShdw>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103" charset="2"/>
              <a:buNone/>
              <a:tabLst/>
              <a:defRPr/>
            </a:pP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Leading both Gates and </a:t>
            </a:r>
            <a:r>
              <a:rPr kumimoji="0" lang="en-US" sz="1800" b="0" i="0" u="none" strike="noStrike" kern="0" cap="none" spc="0" normalizeH="0" noProof="0" dirty="0" err="1" smtClean="0">
                <a:ln>
                  <a:noFill/>
                </a:ln>
                <a:solidFill>
                  <a:schemeClr val="tx1"/>
                </a:solidFill>
                <a:effectLst>
                  <a:outerShdw blurRad="38100" dist="38100" dir="2700000" algn="tl">
                    <a:srgbClr val="000000"/>
                  </a:outerShdw>
                </a:effectLst>
                <a:uLnTx/>
                <a:uFillTx/>
                <a:latin typeface="+mn-lt"/>
                <a:ea typeface="+mn-ea"/>
                <a:cs typeface="+mn-cs"/>
              </a:rPr>
              <a:t>TerraPower</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to </a:t>
            </a:r>
            <a:r>
              <a:rPr lang="en-US" b="0" kern="0" dirty="0" smtClean="0">
                <a:effectLst>
                  <a:outerShdw blurRad="38100" dist="38100" dir="2700000" algn="tl">
                    <a:srgbClr val="000000"/>
                  </a:outerShdw>
                </a:effectLst>
                <a:latin typeface="+mn-lt"/>
                <a:ea typeface="+mn-ea"/>
                <a:cs typeface="+mn-cs"/>
              </a:rPr>
              <a:t>cool</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their enthusiasm of late</a:t>
            </a:r>
            <a:r>
              <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1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1"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a:t>
            </a:r>
            <a:r>
              <a:rPr lang="en-US" dirty="0" smtClean="0"/>
              <a:t>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152400"/>
            <a:ext cx="8534400" cy="457200"/>
          </a:xfrm>
        </p:spPr>
        <p:txBody>
          <a:bodyPr/>
          <a:lstStyle/>
          <a:p>
            <a:pPr eaLnBrk="1" hangingPunct="1">
              <a:defRPr/>
            </a:pPr>
            <a:r>
              <a:rPr lang="en-US" sz="2200" i="1" dirty="0" smtClean="0"/>
              <a:t>Other Gen IV reactor concepts getting particular attention:</a:t>
            </a:r>
            <a:endParaRPr lang="en-US" sz="2200" dirty="0"/>
          </a:p>
        </p:txBody>
      </p:sp>
      <p:sp>
        <p:nvSpPr>
          <p:cNvPr id="142339" name="Rectangle 3"/>
          <p:cNvSpPr>
            <a:spLocks noGrp="1" noChangeArrowheads="1"/>
          </p:cNvSpPr>
          <p:nvPr>
            <p:ph type="subTitle" idx="1"/>
          </p:nvPr>
        </p:nvSpPr>
        <p:spPr>
          <a:xfrm>
            <a:off x="228600" y="990600"/>
            <a:ext cx="8763000" cy="5715000"/>
          </a:xfrm>
        </p:spPr>
        <p:txBody>
          <a:bodyPr/>
          <a:lstStyle/>
          <a:p>
            <a:pPr algn="ctr" eaLnBrk="1" hangingPunct="1">
              <a:defRPr/>
            </a:pPr>
            <a:r>
              <a:rPr lang="en-US" sz="1800" i="1" dirty="0" smtClean="0"/>
              <a:t>Grouped by what they seem to most want to eliminate:</a:t>
            </a:r>
          </a:p>
          <a:p>
            <a:pPr eaLnBrk="1" hangingPunct="1">
              <a:defRPr/>
            </a:pPr>
            <a:endParaRPr lang="en-US" sz="1200" dirty="0" smtClean="0"/>
          </a:p>
          <a:p>
            <a:pPr eaLnBrk="1" hangingPunct="1">
              <a:defRPr/>
            </a:pPr>
            <a:endParaRPr lang="en-US" sz="1200" dirty="0" smtClean="0"/>
          </a:p>
          <a:p>
            <a:pPr eaLnBrk="1" hangingPunct="1">
              <a:defRPr/>
            </a:pPr>
            <a:r>
              <a:rPr lang="en-US" sz="1800" b="1" dirty="0" smtClean="0"/>
              <a:t>Reactor Type:				Eliminating:</a:t>
            </a:r>
          </a:p>
          <a:p>
            <a:pPr eaLnBrk="1" hangingPunct="1">
              <a:defRPr/>
            </a:pPr>
            <a:endParaRPr lang="en-US" sz="800" dirty="0" smtClean="0"/>
          </a:p>
          <a:p>
            <a:pPr eaLnBrk="1" hangingPunct="1">
              <a:defRPr/>
            </a:pPr>
            <a:r>
              <a:rPr lang="en-US" sz="1800" b="1" dirty="0" smtClean="0">
                <a:solidFill>
                  <a:srgbClr val="FFCC00"/>
                </a:solidFill>
              </a:rPr>
              <a:t>Gas Cooled Reactors</a:t>
            </a:r>
            <a:r>
              <a:rPr lang="en-US" sz="1800" dirty="0" smtClean="0">
                <a:solidFill>
                  <a:srgbClr val="FFCC00"/>
                </a:solidFill>
              </a:rPr>
              <a:t> 			</a:t>
            </a:r>
            <a:endParaRPr lang="en-US" sz="1800" dirty="0" smtClean="0"/>
          </a:p>
          <a:p>
            <a:pPr eaLnBrk="1" hangingPunct="1">
              <a:defRPr/>
            </a:pPr>
            <a:endParaRPr lang="en-US" sz="800" dirty="0" smtClean="0">
              <a:solidFill>
                <a:srgbClr val="FFCC00"/>
              </a:solidFill>
            </a:endParaRPr>
          </a:p>
          <a:p>
            <a:pPr eaLnBrk="1" hangingPunct="1">
              <a:defRPr/>
            </a:pPr>
            <a:r>
              <a:rPr lang="en-US" sz="1800" dirty="0" smtClean="0">
                <a:solidFill>
                  <a:srgbClr val="FFCC00"/>
                </a:solidFill>
              </a:rPr>
              <a:t>	including </a:t>
            </a:r>
            <a:r>
              <a:rPr lang="en-US" sz="1800" b="1" dirty="0" smtClean="0">
                <a:solidFill>
                  <a:srgbClr val="FFCC00"/>
                </a:solidFill>
              </a:rPr>
              <a:t>Pebble Bed </a:t>
            </a:r>
            <a:r>
              <a:rPr lang="en-US" sz="1800" dirty="0" smtClean="0">
                <a:solidFill>
                  <a:srgbClr val="FFCC00"/>
                </a:solidFill>
              </a:rPr>
              <a:t>reactors	</a:t>
            </a:r>
            <a:r>
              <a:rPr lang="en-US" sz="1800" dirty="0" smtClean="0"/>
              <a:t>Water</a:t>
            </a:r>
            <a:endParaRPr lang="en-US" sz="1800" dirty="0" smtClean="0">
              <a:solidFill>
                <a:srgbClr val="FFCC00"/>
              </a:solidFill>
            </a:endParaRPr>
          </a:p>
          <a:p>
            <a:pPr eaLnBrk="1" hangingPunct="1">
              <a:defRPr/>
            </a:pPr>
            <a:endParaRPr lang="en-US" sz="1000" dirty="0" smtClean="0"/>
          </a:p>
          <a:p>
            <a:pPr eaLnBrk="1" hangingPunct="1">
              <a:defRPr/>
            </a:pPr>
            <a:r>
              <a:rPr lang="en-US" sz="1800" b="1" dirty="0" smtClean="0">
                <a:solidFill>
                  <a:srgbClr val="FFCC00"/>
                </a:solidFill>
              </a:rPr>
              <a:t>Fast Reactors				</a:t>
            </a:r>
            <a:r>
              <a:rPr lang="en-US" sz="1800" dirty="0" smtClean="0"/>
              <a:t>Slowed ("moderated") neutrons:</a:t>
            </a:r>
            <a:endParaRPr lang="en-US" sz="1800" b="1" dirty="0" smtClean="0">
              <a:solidFill>
                <a:srgbClr val="FFCC00"/>
              </a:solidFill>
            </a:endParaRPr>
          </a:p>
          <a:p>
            <a:pPr eaLnBrk="1" hangingPunct="1">
              <a:defRPr/>
            </a:pPr>
            <a:endParaRPr lang="en-US" sz="900" dirty="0" smtClean="0"/>
          </a:p>
          <a:p>
            <a:pPr eaLnBrk="1" hangingPunct="1">
              <a:defRPr/>
            </a:pPr>
            <a:r>
              <a:rPr lang="en-US" sz="1800" b="1" dirty="0" smtClean="0">
                <a:solidFill>
                  <a:srgbClr val="FFCC00"/>
                </a:solidFill>
              </a:rPr>
              <a:t>Fast Breeder Reactors			</a:t>
            </a:r>
            <a:r>
              <a:rPr lang="en-US" sz="1800" dirty="0" smtClean="0"/>
              <a:t>Large quantities of  </a:t>
            </a:r>
            <a:r>
              <a:rPr lang="en-US" sz="1800" baseline="30000" dirty="0" smtClean="0"/>
              <a:t>235</a:t>
            </a:r>
            <a:r>
              <a:rPr lang="en-US" sz="1800" dirty="0" smtClean="0"/>
              <a:t>U </a:t>
            </a:r>
            <a:endParaRPr lang="en-US" sz="1800" dirty="0" smtClean="0">
              <a:solidFill>
                <a:srgbClr val="FFCC00"/>
              </a:solidFill>
            </a:endParaRPr>
          </a:p>
          <a:p>
            <a:pPr eaLnBrk="1" hangingPunct="1">
              <a:defRPr/>
            </a:pPr>
            <a:endParaRPr lang="en-US" sz="900" dirty="0" smtClean="0"/>
          </a:p>
          <a:p>
            <a:pPr eaLnBrk="1" hangingPunct="1">
              <a:defRPr/>
            </a:pPr>
            <a:endParaRPr lang="en-US" sz="100" dirty="0" smtClean="0"/>
          </a:p>
          <a:p>
            <a:pPr eaLnBrk="1" hangingPunct="1">
              <a:defRPr/>
            </a:pPr>
            <a:r>
              <a:rPr lang="en-US" sz="1800" b="1" dirty="0" smtClean="0">
                <a:solidFill>
                  <a:srgbClr val="FFCC00"/>
                </a:solidFill>
              </a:rPr>
              <a:t>Traveling Wave Reactors		</a:t>
            </a:r>
            <a:r>
              <a:rPr lang="en-US" sz="1800" dirty="0" smtClean="0"/>
              <a:t>Onsite refueling &amp; fuel rod storage:</a:t>
            </a:r>
          </a:p>
          <a:p>
            <a:pPr eaLnBrk="1" hangingPunct="1">
              <a:defRPr/>
            </a:pPr>
            <a:endParaRPr lang="en-US" sz="1100" b="1" dirty="0" smtClean="0">
              <a:solidFill>
                <a:srgbClr val="FFCC00"/>
              </a:solidFill>
            </a:endParaRPr>
          </a:p>
          <a:p>
            <a:pPr eaLnBrk="1" hangingPunct="1">
              <a:defRPr/>
            </a:pPr>
            <a:r>
              <a:rPr lang="en-US" sz="1800" b="1" dirty="0" smtClean="0">
                <a:solidFill>
                  <a:srgbClr val="FFCC00"/>
                </a:solidFill>
              </a:rPr>
              <a:t>Liquid Fluorine Thorium Reactors	</a:t>
            </a:r>
            <a:r>
              <a:rPr lang="en-US" sz="1800" dirty="0" smtClean="0"/>
              <a:t>Long-lived nuclear waste</a:t>
            </a:r>
            <a:endParaRPr lang="en-US" sz="1800" b="1" dirty="0" smtClean="0">
              <a:solidFill>
                <a:srgbClr val="FFCC00"/>
              </a:solidFill>
            </a:endParaRPr>
          </a:p>
          <a:p>
            <a:pPr eaLnBrk="1" hangingPunct="1">
              <a:defRPr/>
            </a:pPr>
            <a:endParaRPr lang="en-US" sz="900" b="1" dirty="0" smtClean="0">
              <a:solidFill>
                <a:srgbClr val="FFCC00"/>
              </a:solidFill>
            </a:endParaRPr>
          </a:p>
          <a:p>
            <a:pPr eaLnBrk="1" hangingPunct="1">
              <a:defRPr/>
            </a:pPr>
            <a:r>
              <a:rPr lang="en-US" sz="1800" b="1" dirty="0" smtClean="0">
                <a:solidFill>
                  <a:srgbClr val="FFCC00"/>
                </a:solidFill>
              </a:rPr>
              <a:t>Small Modular Reactors			</a:t>
            </a:r>
            <a:r>
              <a:rPr lang="en-US" sz="1800" dirty="0" smtClean="0"/>
              <a:t>Onsite assembly by instead using </a:t>
            </a:r>
          </a:p>
          <a:p>
            <a:pPr eaLnBrk="1" hangingPunct="1">
              <a:defRPr/>
            </a:pPr>
            <a:r>
              <a:rPr lang="en-US" sz="1800" dirty="0" smtClean="0"/>
              <a:t>					factory-made pre-tested modules</a:t>
            </a:r>
          </a:p>
          <a:p>
            <a:pPr eaLnBrk="1" hangingPunct="1">
              <a:defRPr/>
            </a:pPr>
            <a:endParaRPr lang="en-US" sz="1800" dirty="0" smtClean="0">
              <a:solidFill>
                <a:srgbClr val="FFCC00"/>
              </a:solidFill>
            </a:endParaRPr>
          </a:p>
          <a:p>
            <a:pPr eaLnBrk="1" hangingPunct="1">
              <a:defRPr/>
            </a:pPr>
            <a:endParaRPr lang="en-US" sz="800" dirty="0" smtClean="0"/>
          </a:p>
          <a:p>
            <a:pPr eaLnBrk="1" hangingPunct="1">
              <a:defRPr/>
            </a:pPr>
            <a:r>
              <a:rPr lang="en-US" sz="1800" dirty="0" smtClean="0"/>
              <a:t>	</a:t>
            </a:r>
            <a:endParaRPr lang="en-US" sz="1800" i="1" dirty="0" smtClean="0"/>
          </a:p>
          <a:p>
            <a:pPr eaLnBrk="1" hangingPunct="1">
              <a:defRPr/>
            </a:pPr>
            <a:endParaRPr lang="en-US" sz="24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228600"/>
            <a:ext cx="8534400" cy="533400"/>
          </a:xfrm>
        </p:spPr>
        <p:txBody>
          <a:bodyPr/>
          <a:lstStyle/>
          <a:p>
            <a:pPr eaLnBrk="1" hangingPunct="1">
              <a:defRPr/>
            </a:pPr>
            <a:r>
              <a:rPr lang="en-US" sz="2200" i="1" dirty="0" smtClean="0"/>
              <a:t>Alternate proliferation-resistant breeder: </a:t>
            </a:r>
            <a:r>
              <a:rPr lang="en-US" sz="2200" b="1" i="1" dirty="0" smtClean="0">
                <a:solidFill>
                  <a:srgbClr val="FFCC00"/>
                </a:solidFill>
              </a:rPr>
              <a:t>Molten Salt Reactor</a:t>
            </a:r>
            <a:endParaRPr lang="en-US" sz="2200" b="1" dirty="0">
              <a:solidFill>
                <a:srgbClr val="FFCC00"/>
              </a:solidFill>
            </a:endParaRPr>
          </a:p>
        </p:txBody>
      </p:sp>
      <p:sp>
        <p:nvSpPr>
          <p:cNvPr id="12" name="Subtitle 11"/>
          <p:cNvSpPr>
            <a:spLocks noGrp="1"/>
          </p:cNvSpPr>
          <p:nvPr>
            <p:ph type="subTitle" sz="quarter" idx="1"/>
          </p:nvPr>
        </p:nvSpPr>
        <p:spPr>
          <a:xfrm>
            <a:off x="304800" y="1143000"/>
            <a:ext cx="8839200" cy="5257800"/>
          </a:xfrm>
        </p:spPr>
        <p:txBody>
          <a:bodyPr/>
          <a:lstStyle/>
          <a:p>
            <a:pPr>
              <a:tabLst>
                <a:tab pos="452438" algn="l"/>
                <a:tab pos="915988" algn="l"/>
              </a:tabLst>
            </a:pPr>
            <a:r>
              <a:rPr lang="en-US" dirty="0" smtClean="0"/>
              <a:t>Which instead uses fissionable fuel dissolved in a molten salt</a:t>
            </a:r>
          </a:p>
          <a:p>
            <a:pPr>
              <a:tabLst>
                <a:tab pos="452438" algn="l"/>
                <a:tab pos="915988" algn="l"/>
              </a:tabLst>
            </a:pPr>
            <a:endParaRPr lang="en-US" sz="700" dirty="0" smtClean="0"/>
          </a:p>
          <a:p>
            <a:pPr>
              <a:tabLst>
                <a:tab pos="452438" algn="l"/>
                <a:tab pos="915988" algn="l"/>
              </a:tabLst>
            </a:pPr>
            <a:r>
              <a:rPr lang="en-US" dirty="0" smtClean="0"/>
              <a:t>	Salt that, unlike sodium metal, does NOT burn in contact with air</a:t>
            </a:r>
          </a:p>
          <a:p>
            <a:pPr>
              <a:tabLst>
                <a:tab pos="452438" algn="l"/>
                <a:tab pos="915988" algn="l"/>
              </a:tabLst>
            </a:pPr>
            <a:endParaRPr lang="en-US" sz="1400" dirty="0" smtClean="0"/>
          </a:p>
          <a:p>
            <a:pPr>
              <a:tabLst>
                <a:tab pos="452438" algn="l"/>
                <a:tab pos="915988" algn="l"/>
              </a:tabLst>
            </a:pPr>
            <a:r>
              <a:rPr lang="en-US" dirty="0" smtClean="0"/>
              <a:t>Further, rather than proliferation-prone enriched </a:t>
            </a:r>
            <a:r>
              <a:rPr lang="en-US" b="1" baseline="30000" dirty="0" smtClean="0"/>
              <a:t>235</a:t>
            </a:r>
            <a:r>
              <a:rPr lang="en-US" b="1" dirty="0" smtClean="0"/>
              <a:t> U </a:t>
            </a:r>
          </a:p>
          <a:p>
            <a:pPr>
              <a:tabLst>
                <a:tab pos="452438" algn="l"/>
                <a:tab pos="915988" algn="l"/>
              </a:tabLst>
            </a:pPr>
            <a:endParaRPr lang="en-US" sz="900" dirty="0" smtClean="0"/>
          </a:p>
          <a:p>
            <a:pPr>
              <a:tabLst>
                <a:tab pos="452438" algn="l"/>
                <a:tab pos="915988" algn="l"/>
              </a:tabLst>
            </a:pPr>
            <a:r>
              <a:rPr lang="en-US" dirty="0" smtClean="0"/>
              <a:t>	The </a:t>
            </a:r>
            <a:r>
              <a:rPr lang="en-US" dirty="0" err="1" smtClean="0"/>
              <a:t>MSR's</a:t>
            </a:r>
            <a:r>
              <a:rPr lang="en-US" dirty="0" smtClean="0"/>
              <a:t> fuel can be more abundant &amp; less radioactive Thorium =&gt;</a:t>
            </a:r>
          </a:p>
          <a:p>
            <a:pPr>
              <a:tabLst>
                <a:tab pos="452438" algn="l"/>
                <a:tab pos="915988" algn="l"/>
              </a:tabLst>
            </a:pPr>
            <a:endParaRPr lang="en-US" sz="900" dirty="0" smtClean="0"/>
          </a:p>
          <a:p>
            <a:pPr>
              <a:tabLst>
                <a:tab pos="452438" algn="l"/>
                <a:tab pos="915988" algn="l"/>
              </a:tabLst>
            </a:pPr>
            <a:r>
              <a:rPr lang="en-US" dirty="0" smtClean="0"/>
              <a:t>		</a:t>
            </a:r>
            <a:r>
              <a:rPr lang="en-US" b="1" dirty="0" smtClean="0">
                <a:solidFill>
                  <a:srgbClr val="FFCC00"/>
                </a:solidFill>
              </a:rPr>
              <a:t>Liquid Fluorine Thorium Reactor = LFTR</a:t>
            </a:r>
          </a:p>
          <a:p>
            <a:pPr>
              <a:tabLst>
                <a:tab pos="452438" algn="l"/>
                <a:tab pos="915988" algn="l"/>
              </a:tabLst>
            </a:pPr>
            <a:endParaRPr lang="en-US" dirty="0" smtClean="0"/>
          </a:p>
          <a:p>
            <a:pPr>
              <a:tabLst>
                <a:tab pos="452438" algn="l"/>
                <a:tab pos="915988" algn="l"/>
              </a:tabLst>
            </a:pPr>
            <a:r>
              <a:rPr lang="en-US" dirty="0" smtClean="0"/>
              <a:t>For which, it's claimed, nuclear proliferation would be exceedingly difficult</a:t>
            </a:r>
          </a:p>
          <a:p>
            <a:pPr>
              <a:tabLst>
                <a:tab pos="452438" algn="l"/>
                <a:tab pos="915988" algn="l"/>
              </a:tabLst>
            </a:pPr>
            <a:endParaRPr lang="en-US" sz="800" dirty="0" smtClean="0"/>
          </a:p>
          <a:p>
            <a:pPr>
              <a:tabLst>
                <a:tab pos="452438" algn="l"/>
                <a:tab pos="915988" algn="l"/>
              </a:tabLst>
            </a:pPr>
            <a:r>
              <a:rPr lang="en-US" dirty="0" smtClean="0"/>
              <a:t>	AND quantity of nuclear waste would be radically decreased</a:t>
            </a:r>
          </a:p>
          <a:p>
            <a:pPr>
              <a:tabLst>
                <a:tab pos="452438" algn="l"/>
                <a:tab pos="915988" algn="l"/>
              </a:tabLst>
            </a:pPr>
            <a:endParaRPr lang="en-US" sz="800" dirty="0" smtClean="0"/>
          </a:p>
          <a:p>
            <a:pPr>
              <a:tabLst>
                <a:tab pos="452438" algn="l"/>
                <a:tab pos="915988" algn="l"/>
              </a:tabLst>
            </a:pPr>
            <a:r>
              <a:rPr lang="en-US" dirty="0" smtClean="0"/>
              <a:t>		AND waste would have a much shorter in radioactive lifetime</a:t>
            </a:r>
          </a:p>
          <a:p>
            <a:pPr>
              <a:tabLst>
                <a:tab pos="452438" algn="l"/>
                <a:tab pos="915988" algn="l"/>
              </a:tabLst>
            </a:pPr>
            <a:endParaRPr lang="en-US" dirty="0" smtClean="0"/>
          </a:p>
          <a:p>
            <a:pPr>
              <a:tabLst>
                <a:tab pos="452438" algn="l"/>
                <a:tab pos="915988" algn="l"/>
              </a:tabLst>
            </a:pPr>
            <a:r>
              <a:rPr lang="en-US" dirty="0" smtClean="0"/>
              <a:t>Leading me detail </a:t>
            </a:r>
            <a:r>
              <a:rPr lang="en-US" dirty="0" err="1" smtClean="0"/>
              <a:t>LFTR's</a:t>
            </a:r>
            <a:r>
              <a:rPr lang="en-US" dirty="0" smtClean="0"/>
              <a:t> in companion </a:t>
            </a:r>
            <a:r>
              <a:rPr lang="en-US" dirty="0" smtClean="0">
                <a:hlinkClick r:id="rId3"/>
              </a:rPr>
              <a:t>Next Gen Nuclear Power</a:t>
            </a:r>
            <a:r>
              <a:rPr lang="en-US" dirty="0" smtClean="0"/>
              <a:t> lecture</a:t>
            </a:r>
            <a:endParaRPr lang="en-US" dirty="0"/>
          </a:p>
        </p:txBody>
      </p:sp>
      <p:sp>
        <p:nvSpPr>
          <p:cNvPr id="13"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An Introduction to Sustainable Energy Systems:</a:t>
            </a: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 </a:t>
            </a:r>
            <a:r>
              <a:rPr kumimoji="0" lang="en-US" sz="1200" b="0" i="1" u="none" strike="noStrike" kern="1200" cap="none" spc="0" normalizeH="0" baseline="0" noProof="0" dirty="0" err="1"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WeCanFigureThisOut.org/ENERGY/Energy_home.htm</a:t>
            </a:r>
            <a:endParaRPr kumimoji="0" lang="en-US" sz="1200" b="0" i="1" u="none" strike="noStrike" kern="1200" cap="none" spc="0" normalizeH="0" baseline="0" noProof="0" dirty="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4800600" y="4953000"/>
            <a:ext cx="3505200" cy="320675"/>
          </a:xfrm>
        </p:spPr>
        <p:txBody>
          <a:bodyPr/>
          <a:lstStyle/>
          <a:p>
            <a:pPr>
              <a:defRPr/>
            </a:pPr>
            <a:r>
              <a:rPr lang="en-US" dirty="0" smtClean="0">
                <a:solidFill>
                  <a:schemeClr val="accent1"/>
                </a:solidFill>
              </a:rPr>
              <a:t>www.iaea.org/NuclearPower/Downloadable/SMR/files/IAEA_SMR_Booklet_2014.pdf</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Finally bringing me to: </a:t>
            </a:r>
            <a:r>
              <a:rPr lang="en-US" sz="2200" b="1" i="1" dirty="0" smtClean="0">
                <a:solidFill>
                  <a:srgbClr val="FFCC00"/>
                </a:solidFill>
              </a:rPr>
              <a:t>Small Modular Reactors (</a:t>
            </a:r>
            <a:r>
              <a:rPr lang="en-US" sz="2200" b="1" i="1" dirty="0" err="1" smtClean="0">
                <a:solidFill>
                  <a:srgbClr val="FFCC00"/>
                </a:solidFill>
              </a:rPr>
              <a:t>SMR's</a:t>
            </a:r>
            <a:r>
              <a:rPr lang="en-US" sz="2200" b="1" i="1" dirty="0" smtClean="0">
                <a:solidFill>
                  <a:srgbClr val="FFCC00"/>
                </a:solidFill>
              </a:rPr>
              <a:t>)</a:t>
            </a:r>
            <a:endParaRPr lang="en-US" sz="2200" b="1" dirty="0">
              <a:solidFill>
                <a:srgbClr val="FFCC00"/>
              </a:solidFill>
            </a:endParaRPr>
          </a:p>
        </p:txBody>
      </p:sp>
      <p:sp>
        <p:nvSpPr>
          <p:cNvPr id="142339" name="Rectangle 3"/>
          <p:cNvSpPr>
            <a:spLocks noGrp="1" noChangeArrowheads="1"/>
          </p:cNvSpPr>
          <p:nvPr>
            <p:ph type="subTitle" idx="1"/>
          </p:nvPr>
        </p:nvSpPr>
        <p:spPr>
          <a:xfrm>
            <a:off x="228600" y="685800"/>
            <a:ext cx="8534400" cy="457200"/>
          </a:xfrm>
        </p:spPr>
        <p:txBody>
          <a:bodyPr/>
          <a:lstStyle/>
          <a:p>
            <a:pPr eaLnBrk="1" hangingPunct="1">
              <a:defRPr/>
            </a:pPr>
            <a:r>
              <a:rPr lang="en-US" sz="1800" dirty="0" smtClean="0"/>
              <a:t>Which are being proposed in </a:t>
            </a:r>
            <a:r>
              <a:rPr lang="en-US" sz="1800" b="1" dirty="0" smtClean="0"/>
              <a:t>incredible</a:t>
            </a:r>
            <a:r>
              <a:rPr lang="en-US" sz="1800" dirty="0" smtClean="0"/>
              <a:t> numbers:</a:t>
            </a:r>
          </a:p>
        </p:txBody>
      </p:sp>
      <p:sp>
        <p:nvSpPr>
          <p:cNvPr id="5" name="Rectangle 3"/>
          <p:cNvSpPr txBox="1">
            <a:spLocks noChangeArrowheads="1"/>
          </p:cNvSpPr>
          <p:nvPr/>
        </p:nvSpPr>
        <p:spPr bwMode="auto">
          <a:xfrm>
            <a:off x="1143000" y="1295400"/>
            <a:ext cx="3352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Water Cooled </a:t>
            </a:r>
            <a:r>
              <a:rPr kumimoji="0" lang="en-US" sz="1400" i="0" u="none" strike="noStrike" kern="0" cap="none" spc="0" normalizeH="0" baseline="0" noProof="0" dirty="0" err="1" smtClean="0">
                <a:ln>
                  <a:noFill/>
                </a:ln>
                <a:solidFill>
                  <a:srgbClr val="FFCC00"/>
                </a:solidFill>
                <a:effectLst>
                  <a:outerShdw blurRad="38100" dist="38100" dir="2700000" algn="tl">
                    <a:srgbClr val="000000"/>
                  </a:outerShdw>
                </a:effectLst>
                <a:uLnTx/>
                <a:uFillTx/>
                <a:latin typeface="+mn-lt"/>
                <a:ea typeface="+mn-ea"/>
                <a:cs typeface="+mn-cs"/>
              </a:rPr>
              <a:t>SMR's</a:t>
            </a: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6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ABV-6m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AHWR300-LEU (BARC, India)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ASCP-100 (CNNC, China)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CAREM-25  (CNEA, Argentina)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DMS (Hitachi-GE, Japan)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ELENA (</a:t>
            </a:r>
            <a:r>
              <a:rPr lang="en-US" sz="1200" b="0" kern="0" dirty="0" err="1" smtClean="0">
                <a:effectLst>
                  <a:outerShdw blurRad="38100" dist="38100" dir="2700000" algn="tl">
                    <a:srgbClr val="000000"/>
                  </a:outerShdw>
                </a:effectLst>
                <a:latin typeface="+mn-lt"/>
                <a:ea typeface="+mn-ea"/>
                <a:cs typeface="+mn-cs"/>
              </a:rPr>
              <a:t>Kurchatov</a:t>
            </a:r>
            <a:r>
              <a:rPr lang="en-US" sz="1200" b="0" kern="0" dirty="0" smtClean="0">
                <a:effectLst>
                  <a:outerShdw blurRad="38100" dist="38100" dir="2700000" algn="tl">
                    <a:srgbClr val="000000"/>
                  </a:outerShdw>
                </a:effectLst>
                <a:latin typeface="+mn-lt"/>
                <a:ea typeface="+mn-ea"/>
                <a:cs typeface="+mn-cs"/>
              </a:rPr>
              <a:t> Institute,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Flexible (DCNS, France)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IMR (Mitsubishi, Japan)</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IRIS (IRIS, International Consortium)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KLT-40S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err="1" smtClean="0">
                <a:effectLst>
                  <a:outerShdw blurRad="38100" dist="38100" dir="2700000" algn="tl">
                    <a:srgbClr val="000000"/>
                  </a:outerShdw>
                </a:effectLst>
                <a:latin typeface="+mn-lt"/>
                <a:ea typeface="+mn-ea"/>
                <a:cs typeface="+mn-cs"/>
              </a:rPr>
              <a:t>mPower</a:t>
            </a:r>
            <a:r>
              <a:rPr lang="en-US" sz="1200" b="0" kern="0" dirty="0" smtClean="0">
                <a:effectLst>
                  <a:outerShdw blurRad="38100" dist="38100" dir="2700000" algn="tl">
                    <a:srgbClr val="000000"/>
                  </a:outerShdw>
                </a:effectLst>
                <a:latin typeface="+mn-lt"/>
                <a:ea typeface="+mn-ea"/>
                <a:cs typeface="+mn-cs"/>
              </a:rPr>
              <a:t> (B&amp;W/</a:t>
            </a:r>
            <a:r>
              <a:rPr lang="en-US" sz="1200" b="0" kern="0" dirty="0" err="1" smtClean="0">
                <a:effectLst>
                  <a:outerShdw blurRad="38100" dist="38100" dir="2700000" algn="tl">
                    <a:srgbClr val="000000"/>
                  </a:outerShdw>
                </a:effectLst>
                <a:latin typeface="+mn-lt"/>
                <a:ea typeface="+mn-ea"/>
                <a:cs typeface="+mn-cs"/>
              </a:rPr>
              <a:t>mPower</a:t>
            </a:r>
            <a:r>
              <a:rPr lang="en-US" sz="1200" b="0" kern="0" dirty="0" smtClean="0">
                <a:effectLst>
                  <a:outerShdw blurRad="38100" dist="38100" dir="2700000" algn="tl">
                    <a:srgbClr val="000000"/>
                  </a:outerShdw>
                </a:effectLst>
                <a:latin typeface="+mn-lt"/>
                <a:ea typeface="+mn-ea"/>
                <a:cs typeface="+mn-cs"/>
              </a:rPr>
              <a:t>, USA)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err="1" smtClean="0">
                <a:effectLst>
                  <a:outerShdw blurRad="38100" dist="38100" dir="2700000" algn="tl">
                    <a:srgbClr val="000000"/>
                  </a:outerShdw>
                </a:effectLst>
                <a:latin typeface="+mn-lt"/>
                <a:ea typeface="+mn-ea"/>
                <a:cs typeface="+mn-cs"/>
              </a:rPr>
              <a:t>NuScale</a:t>
            </a:r>
            <a:r>
              <a:rPr lang="en-US" sz="1200" b="0" kern="0" dirty="0" smtClean="0">
                <a:effectLst>
                  <a:outerShdw blurRad="38100" dist="38100" dir="2700000" algn="tl">
                    <a:srgbClr val="000000"/>
                  </a:outerShdw>
                </a:effectLst>
                <a:latin typeface="+mn-lt"/>
                <a:ea typeface="+mn-ea"/>
                <a:cs typeface="+mn-cs"/>
              </a:rPr>
              <a:t> (</a:t>
            </a:r>
            <a:r>
              <a:rPr lang="en-US" sz="1200" b="0" kern="0" dirty="0" err="1" smtClean="0">
                <a:effectLst>
                  <a:outerShdw blurRad="38100" dist="38100" dir="2700000" algn="tl">
                    <a:srgbClr val="000000"/>
                  </a:outerShdw>
                </a:effectLst>
                <a:latin typeface="+mn-lt"/>
                <a:ea typeface="+mn-ea"/>
                <a:cs typeface="+mn-cs"/>
              </a:rPr>
              <a:t>NuScale</a:t>
            </a:r>
            <a:r>
              <a:rPr lang="en-US" sz="1200" b="0" kern="0" dirty="0" smtClean="0">
                <a:effectLst>
                  <a:outerShdw blurRad="38100" dist="38100" dir="2700000" algn="tl">
                    <a:srgbClr val="000000"/>
                  </a:outerShdw>
                </a:effectLst>
                <a:latin typeface="+mn-lt"/>
                <a:ea typeface="+mn-ea"/>
                <a:cs typeface="+mn-cs"/>
              </a:rPr>
              <a:t>, USA)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RITM-200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RUTA-70 (RDIPE,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SHELF (RDIPE,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SMART (KAERI, Korea)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SMR-160 (</a:t>
            </a:r>
            <a:r>
              <a:rPr lang="en-US" sz="1200" b="0" kern="0" dirty="0" err="1" smtClean="0">
                <a:effectLst>
                  <a:outerShdw blurRad="38100" dist="38100" dir="2700000" algn="tl">
                    <a:srgbClr val="000000"/>
                  </a:outerShdw>
                </a:effectLst>
                <a:latin typeface="+mn-lt"/>
                <a:ea typeface="+mn-ea"/>
                <a:cs typeface="+mn-cs"/>
              </a:rPr>
              <a:t>Holtec</a:t>
            </a:r>
            <a:r>
              <a:rPr lang="en-US" sz="1200" b="0" kern="0" dirty="0" smtClean="0">
                <a:effectLst>
                  <a:outerShdw blurRad="38100" dist="38100" dir="2700000" algn="tl">
                    <a:srgbClr val="000000"/>
                  </a:outerShdw>
                </a:effectLst>
                <a:latin typeface="+mn-lt"/>
                <a:ea typeface="+mn-ea"/>
                <a:cs typeface="+mn-cs"/>
              </a:rPr>
              <a:t>, USA)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UNITHERM (RDIPE, Russia)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VBER-300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VK-300 (RDIPE,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VVER-300 (OKB,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Westinghouse SMR (Westinghouse, USA)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Rectangle 3"/>
          <p:cNvSpPr txBox="1">
            <a:spLocks noChangeArrowheads="1"/>
          </p:cNvSpPr>
          <p:nvPr/>
        </p:nvSpPr>
        <p:spPr bwMode="auto">
          <a:xfrm>
            <a:off x="4648200" y="1295400"/>
            <a:ext cx="3733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High Temperature</a:t>
            </a:r>
            <a:r>
              <a:rPr kumimoji="0" lang="en-US" sz="1400" i="0" u="none" strike="noStrike" kern="0" cap="none" spc="0" normalizeH="0" noProof="0" dirty="0" smtClean="0">
                <a:ln>
                  <a:noFill/>
                </a:ln>
                <a:solidFill>
                  <a:srgbClr val="FFCC00"/>
                </a:solidFill>
                <a:effectLst>
                  <a:outerShdw blurRad="38100" dist="38100" dir="2700000" algn="tl">
                    <a:srgbClr val="000000"/>
                  </a:outerShdw>
                </a:effectLst>
                <a:uLnTx/>
                <a:uFillTx/>
                <a:latin typeface="+mn-lt"/>
                <a:ea typeface="+mn-ea"/>
                <a:cs typeface="+mn-cs"/>
              </a:rPr>
              <a:t> Gas Co</a:t>
            </a: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oled </a:t>
            </a:r>
            <a:r>
              <a:rPr kumimoji="0" lang="en-US" sz="1400" i="0" u="none" strike="noStrike" kern="0" cap="none" spc="0" normalizeH="0" baseline="0" noProof="0" dirty="0" err="1" smtClean="0">
                <a:ln>
                  <a:noFill/>
                </a:ln>
                <a:solidFill>
                  <a:srgbClr val="FFCC00"/>
                </a:solidFill>
                <a:effectLst>
                  <a:outerShdw blurRad="38100" dist="38100" dir="2700000" algn="tl">
                    <a:srgbClr val="000000"/>
                  </a:outerShdw>
                </a:effectLst>
                <a:uLnTx/>
                <a:uFillTx/>
                <a:latin typeface="+mn-lt"/>
                <a:ea typeface="+mn-ea"/>
                <a:cs typeface="+mn-cs"/>
              </a:rPr>
              <a:t>SMR's</a:t>
            </a: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6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GT-HTR300 (JAEA, Japan)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GT-MHR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HTMR-100 (STL, South Africa)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HTR-PM (</a:t>
            </a:r>
            <a:r>
              <a:rPr kumimoji="0" lang="en-US" sz="1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Tsinghua</a:t>
            </a: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U, China)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MHR-T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MHR-100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PBMR-400 (PBMR Ltd, South Africa)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SC-HTGR (AREVA,</a:t>
            </a:r>
            <a:r>
              <a:rPr kumimoji="0" lang="en-US" sz="12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USA)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baseline="0" dirty="0" smtClean="0">
                <a:effectLst>
                  <a:outerShdw blurRad="38100" dist="38100" dir="2700000" algn="tl">
                    <a:srgbClr val="000000"/>
                  </a:outerShdw>
                </a:effectLst>
                <a:latin typeface="+mn-lt"/>
                <a:ea typeface="+mn-ea"/>
                <a:cs typeface="+mn-cs"/>
              </a:rPr>
              <a:t>Xe-100</a:t>
            </a:r>
            <a:r>
              <a:rPr lang="en-US" sz="1200" b="0" kern="0" dirty="0" smtClean="0">
                <a:effectLst>
                  <a:outerShdw blurRad="38100" dist="38100" dir="2700000" algn="tl">
                    <a:srgbClr val="000000"/>
                  </a:outerShdw>
                </a:effectLst>
                <a:latin typeface="+mn-lt"/>
                <a:ea typeface="+mn-ea"/>
                <a:cs typeface="+mn-cs"/>
              </a:rPr>
              <a:t> (X-energy, USA)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a:t>
            </a:r>
            <a:r>
              <a:rPr lang="en-US" dirty="0" smtClean="0"/>
              <a:t>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609600"/>
          </a:xfrm>
        </p:spPr>
        <p:txBody>
          <a:bodyPr/>
          <a:lstStyle/>
          <a:p>
            <a:pPr eaLnBrk="1" hangingPunct="1">
              <a:defRPr/>
            </a:pPr>
            <a:r>
              <a:rPr lang="en-US" sz="2200" i="1" dirty="0" smtClean="0"/>
              <a:t>But SMR is not so much a type of reactor, as a design philosophy</a:t>
            </a:r>
            <a:endParaRPr lang="en-US" sz="2200" dirty="0"/>
          </a:p>
        </p:txBody>
      </p:sp>
      <p:sp>
        <p:nvSpPr>
          <p:cNvPr id="142339" name="Rectangle 3"/>
          <p:cNvSpPr>
            <a:spLocks noGrp="1" noChangeArrowheads="1"/>
          </p:cNvSpPr>
          <p:nvPr>
            <p:ph type="subTitle" idx="1"/>
          </p:nvPr>
        </p:nvSpPr>
        <p:spPr>
          <a:xfrm>
            <a:off x="228600" y="838200"/>
            <a:ext cx="8915400" cy="5334000"/>
          </a:xfrm>
        </p:spPr>
        <p:txBody>
          <a:bodyPr/>
          <a:lstStyle/>
          <a:p>
            <a:pPr eaLnBrk="1" hangingPunct="1">
              <a:defRPr/>
            </a:pPr>
            <a:r>
              <a:rPr lang="en-US" sz="1800" dirty="0" smtClean="0"/>
              <a:t>Indeed, </a:t>
            </a:r>
            <a:r>
              <a:rPr lang="en-US" sz="1800" dirty="0" err="1" smtClean="0"/>
              <a:t>SMR's</a:t>
            </a:r>
            <a:r>
              <a:rPr lang="en-US" sz="1800" dirty="0" smtClean="0"/>
              <a:t> include virtually </a:t>
            </a:r>
            <a:r>
              <a:rPr lang="en-US" sz="1800" b="1" dirty="0" smtClean="0"/>
              <a:t>all</a:t>
            </a:r>
            <a:r>
              <a:rPr lang="en-US" sz="1800" dirty="0" smtClean="0"/>
              <a:t> reactor types I've described above (+ more) </a:t>
            </a:r>
          </a:p>
          <a:p>
            <a:pPr eaLnBrk="1" hangingPunct="1">
              <a:defRPr/>
            </a:pPr>
            <a:endParaRPr lang="en-US" sz="1600" dirty="0" smtClean="0"/>
          </a:p>
          <a:p>
            <a:pPr eaLnBrk="1" hangingPunct="1">
              <a:defRPr/>
            </a:pPr>
            <a:r>
              <a:rPr lang="en-US" sz="1800" dirty="0" smtClean="0"/>
              <a:t>Design philosophy extols the virtues of "small is beautiful" plus </a:t>
            </a:r>
          </a:p>
          <a:p>
            <a:pPr eaLnBrk="1" hangingPunct="1">
              <a:defRPr/>
            </a:pPr>
            <a:endParaRPr lang="en-US" sz="1000" dirty="0" smtClean="0"/>
          </a:p>
          <a:p>
            <a:pPr eaLnBrk="1" hangingPunct="1">
              <a:defRPr/>
            </a:pPr>
            <a:r>
              <a:rPr lang="en-US" sz="1800" dirty="0" smtClean="0"/>
              <a:t>	</a:t>
            </a:r>
            <a:r>
              <a:rPr lang="en-US" sz="1800" b="1" dirty="0" smtClean="0"/>
              <a:t>Cost benefit of factory-based "mass production" and testing</a:t>
            </a:r>
          </a:p>
          <a:p>
            <a:pPr eaLnBrk="1" hangingPunct="1">
              <a:defRPr/>
            </a:pPr>
            <a:endParaRPr lang="en-US" sz="1600" dirty="0" smtClean="0"/>
          </a:p>
          <a:p>
            <a:pPr eaLnBrk="1" hangingPunct="1">
              <a:defRPr/>
            </a:pPr>
            <a:r>
              <a:rPr lang="en-US" sz="1800" dirty="0" smtClean="0"/>
              <a:t>Formal definition: SMR is a reactor with a power output </a:t>
            </a:r>
            <a:r>
              <a:rPr lang="en-US" sz="1800" b="1" dirty="0" smtClean="0">
                <a:solidFill>
                  <a:srgbClr val="FFCC00"/>
                </a:solidFill>
              </a:rPr>
              <a:t>≤ 300 Mega Watts</a:t>
            </a:r>
          </a:p>
          <a:p>
            <a:pPr eaLnBrk="1" hangingPunct="1">
              <a:defRPr/>
            </a:pPr>
            <a:endParaRPr lang="en-US" sz="700" dirty="0" smtClean="0"/>
          </a:p>
          <a:p>
            <a:pPr eaLnBrk="1" hangingPunct="1">
              <a:defRPr/>
            </a:pPr>
            <a:r>
              <a:rPr lang="en-US" sz="1800" dirty="0" smtClean="0"/>
              <a:t>	Versus conventional fission reactors of 1000 MW or more</a:t>
            </a:r>
          </a:p>
          <a:p>
            <a:pPr eaLnBrk="1" hangingPunct="1">
              <a:defRPr/>
            </a:pPr>
            <a:endParaRPr lang="en-US" sz="1600" dirty="0" smtClean="0"/>
          </a:p>
          <a:p>
            <a:pPr eaLnBrk="1" hangingPunct="1">
              <a:defRPr/>
            </a:pPr>
            <a:r>
              <a:rPr lang="en-US" sz="1800" dirty="0" smtClean="0"/>
              <a:t>Some are indeed proposed down to ~ 35 MW size </a:t>
            </a:r>
          </a:p>
          <a:p>
            <a:pPr eaLnBrk="1" hangingPunct="1">
              <a:defRPr/>
            </a:pPr>
            <a:endParaRPr lang="en-US" sz="700" dirty="0" smtClean="0"/>
          </a:p>
          <a:p>
            <a:pPr eaLnBrk="1" hangingPunct="1">
              <a:defRPr/>
            </a:pPr>
            <a:r>
              <a:rPr lang="en-US" sz="1800" dirty="0" smtClean="0"/>
              <a:t>	For remote construction sites, barge-mounted desalinization plants  . . .</a:t>
            </a:r>
          </a:p>
          <a:p>
            <a:pPr eaLnBrk="1" hangingPunct="1">
              <a:defRPr/>
            </a:pPr>
            <a:endParaRPr lang="en-US" sz="1800" dirty="0" smtClean="0"/>
          </a:p>
          <a:p>
            <a:pPr eaLnBrk="1" hangingPunct="1">
              <a:defRPr/>
            </a:pPr>
            <a:r>
              <a:rPr lang="en-US" sz="1800" dirty="0" smtClean="0"/>
              <a:t>And many are in fact derived from existing ship-borne reactors</a:t>
            </a:r>
          </a:p>
          <a:p>
            <a:pPr eaLnBrk="1" hangingPunct="1">
              <a:defRPr/>
            </a:pPr>
            <a:endParaRPr lang="en-US" sz="700" dirty="0" smtClean="0"/>
          </a:p>
          <a:p>
            <a:pPr eaLnBrk="1" hangingPunct="1">
              <a:defRPr/>
            </a:pPr>
            <a:r>
              <a:rPr lang="en-US" sz="1800" dirty="0" smtClean="0"/>
              <a:t>	Such those from Russia's large nuclear ice-breaker fleet</a:t>
            </a:r>
          </a:p>
          <a:p>
            <a:pPr eaLnBrk="1" hangingPunct="1">
              <a:defRPr/>
            </a:pPr>
            <a:endParaRPr lang="en-US" sz="700" dirty="0" smtClean="0"/>
          </a:p>
          <a:p>
            <a:pPr eaLnBrk="1" hangingPunct="1">
              <a:defRPr/>
            </a:pPr>
            <a:r>
              <a:rPr lang="en-US" sz="1800" dirty="0" smtClean="0"/>
              <a:t>		Partially explaining the huge number of Russian SMR proposals!</a:t>
            </a: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685800"/>
            <a:ext cx="8915400" cy="5638800"/>
          </a:xfrm>
        </p:spPr>
        <p:txBody>
          <a:bodyPr/>
          <a:lstStyle/>
          <a:p>
            <a:pPr eaLnBrk="1" hangingPunct="1">
              <a:defRPr/>
            </a:pPr>
            <a:r>
              <a:rPr lang="en-US" sz="1800" dirty="0" smtClean="0"/>
              <a:t>Which can then weigh 700 tons, but could still be factory made &amp; pre-tested</a:t>
            </a:r>
          </a:p>
          <a:p>
            <a:pPr eaLnBrk="1" hangingPunct="1">
              <a:defRPr/>
            </a:pPr>
            <a:endParaRPr lang="en-US" sz="800" dirty="0" smtClean="0"/>
          </a:p>
          <a:p>
            <a:pPr eaLnBrk="1" hangingPunct="1">
              <a:defRPr/>
            </a:pPr>
            <a:r>
              <a:rPr lang="en-US" sz="1800" dirty="0" smtClean="0"/>
              <a:t>	Then transported </a:t>
            </a:r>
            <a:r>
              <a:rPr lang="en-US" sz="1800" b="1" dirty="0" smtClean="0"/>
              <a:t>whole</a:t>
            </a:r>
            <a:r>
              <a:rPr lang="en-US" sz="1800" dirty="0" smtClean="0"/>
              <a:t> via railcar or large truck</a:t>
            </a:r>
          </a:p>
          <a:p>
            <a:pPr eaLnBrk="1" hangingPunct="1">
              <a:defRPr/>
            </a:pPr>
            <a:endParaRPr lang="en-US" sz="700" dirty="0" smtClean="0"/>
          </a:p>
          <a:p>
            <a:pPr eaLnBrk="1" hangingPunct="1">
              <a:defRPr/>
            </a:pPr>
            <a:r>
              <a:rPr lang="en-US" sz="1800" dirty="0" smtClean="0"/>
              <a:t>		And more easily installed onsite as single units</a:t>
            </a:r>
          </a:p>
          <a:p>
            <a:pPr eaLnBrk="1" hangingPunct="1">
              <a:defRPr/>
            </a:pPr>
            <a:endParaRPr lang="en-US" sz="800" dirty="0" smtClean="0"/>
          </a:p>
          <a:p>
            <a:pPr eaLnBrk="1" hangingPunct="1">
              <a:defRPr/>
            </a:pPr>
            <a:r>
              <a:rPr lang="en-US" sz="1800" dirty="0" smtClean="0"/>
              <a:t> 			Potentially reducing construction cost and times</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r>
              <a:rPr lang="en-US" sz="1800" dirty="0" smtClean="0"/>
              <a:t>But shrinkage has another (entirely natural) consequence:</a:t>
            </a:r>
          </a:p>
          <a:p>
            <a:pPr eaLnBrk="1" hangingPunct="1">
              <a:defRPr/>
            </a:pPr>
            <a:endParaRPr lang="en-US" sz="800" dirty="0" smtClean="0"/>
          </a:p>
          <a:p>
            <a:pPr eaLnBrk="1" hangingPunct="1">
              <a:defRPr/>
            </a:pPr>
            <a:r>
              <a:rPr lang="en-US" sz="1800" dirty="0" smtClean="0"/>
              <a:t>	Reactor core's surface area to volume ratio increases sharply</a:t>
            </a:r>
          </a:p>
          <a:p>
            <a:pPr eaLnBrk="1" hangingPunct="1">
              <a:defRPr/>
            </a:pPr>
            <a:endParaRPr lang="en-US" sz="800" dirty="0" smtClean="0"/>
          </a:p>
          <a:p>
            <a:pPr eaLnBrk="1" hangingPunct="1">
              <a:defRPr/>
            </a:pPr>
            <a:r>
              <a:rPr lang="en-US" sz="1800" dirty="0" smtClean="0"/>
              <a:t>	Enhancing the heat transfer required during </a:t>
            </a:r>
            <a:r>
              <a:rPr lang="en-US" sz="1800" b="1" dirty="0" smtClean="0"/>
              <a:t>normal</a:t>
            </a:r>
            <a:r>
              <a:rPr lang="en-US" sz="1800" dirty="0" smtClean="0"/>
              <a:t> steam generation</a:t>
            </a:r>
          </a:p>
          <a:p>
            <a:pPr eaLnBrk="1" hangingPunct="1">
              <a:defRPr/>
            </a:pPr>
            <a:endParaRPr lang="en-US" sz="800" dirty="0" smtClean="0"/>
          </a:p>
          <a:p>
            <a:pPr eaLnBrk="1" hangingPunct="1">
              <a:defRPr/>
            </a:pPr>
            <a:r>
              <a:rPr lang="en-US" sz="1800" dirty="0" smtClean="0"/>
              <a:t>		AND simplifying/expediting </a:t>
            </a:r>
            <a:r>
              <a:rPr lang="en-US" sz="1800" b="1" dirty="0" smtClean="0"/>
              <a:t>emergency</a:t>
            </a:r>
            <a:r>
              <a:rPr lang="en-US" sz="1800" dirty="0" smtClean="0"/>
              <a:t> shutdown</a:t>
            </a:r>
          </a:p>
          <a:p>
            <a:pPr eaLnBrk="1" hangingPunct="1">
              <a:defRPr/>
            </a:pPr>
            <a:endParaRPr lang="en-US" sz="800" dirty="0" smtClean="0"/>
          </a:p>
          <a:p>
            <a:pPr eaLnBrk="1" hangingPunct="1">
              <a:defRPr/>
            </a:pPr>
            <a:r>
              <a:rPr lang="en-US" sz="1800" dirty="0" smtClean="0"/>
              <a:t>			Both of which might be done passively</a:t>
            </a:r>
          </a:p>
          <a:p>
            <a:pPr eaLnBrk="1" hangingPunct="1">
              <a:defRPr/>
            </a:pPr>
            <a:r>
              <a:rPr lang="en-US" sz="1800" dirty="0" smtClean="0"/>
              <a:t> </a:t>
            </a:r>
            <a:endParaRPr lang="en-US" sz="1800" dirty="0"/>
          </a:p>
        </p:txBody>
      </p:sp>
      <p:sp>
        <p:nvSpPr>
          <p:cNvPr id="4" name="Rectangle 5"/>
          <p:cNvSpPr>
            <a:spLocks noGrp="1" noChangeArrowheads="1"/>
          </p:cNvSpPr>
          <p:nvPr>
            <p:ph type="ftr" sz="quarter" idx="10"/>
          </p:nvPr>
        </p:nvSpPr>
        <p:spPr>
          <a:xfrm>
            <a:off x="6858000" y="2971800"/>
            <a:ext cx="2057400" cy="320675"/>
          </a:xfrm>
        </p:spPr>
        <p:txBody>
          <a:bodyPr/>
          <a:lstStyle/>
          <a:p>
            <a:pPr>
              <a:defRPr/>
            </a:pPr>
            <a:r>
              <a:rPr lang="en-US" dirty="0" err="1" smtClean="0">
                <a:solidFill>
                  <a:schemeClr val="accent1"/>
                </a:solidFill>
              </a:rPr>
              <a:t>www.nuscalepower.com</a:t>
            </a:r>
            <a:r>
              <a:rPr lang="en-US" dirty="0" smtClean="0">
                <a:solidFill>
                  <a:schemeClr val="accent1"/>
                </a:solidFill>
              </a:rPr>
              <a:t>/</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200" i="1" dirty="0" smtClean="0"/>
              <a:t>But for grid power, designs rise toward 300 MW high end:</a:t>
            </a:r>
            <a:endParaRPr lang="en-US" sz="2200" dirty="0"/>
          </a:p>
        </p:txBody>
      </p:sp>
      <p:pic>
        <p:nvPicPr>
          <p:cNvPr id="5" name="Picture 4"/>
          <p:cNvPicPr>
            <a:picLocks noChangeAspect="1"/>
          </p:cNvPicPr>
          <p:nvPr/>
        </p:nvPicPr>
        <p:blipFill>
          <a:blip r:embed="rId3"/>
          <a:srcRect b="33488"/>
          <a:stretch>
            <a:fillRect/>
          </a:stretch>
        </p:blipFill>
        <p:spPr>
          <a:xfrm>
            <a:off x="2895600" y="2590800"/>
            <a:ext cx="3724671" cy="1244480"/>
          </a:xfrm>
          <a:prstGeom prst="rect">
            <a:avLst/>
          </a:prstGeom>
        </p:spPr>
      </p:pic>
      <p:sp>
        <p:nvSpPr>
          <p:cNvPr id="6"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An Introduction to Sustainable Energy Systems:</a:t>
            </a: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 </a:t>
            </a:r>
            <a:r>
              <a:rPr kumimoji="0" lang="en-US" sz="1200" b="0" i="1" u="none" strike="noStrike" kern="1200" cap="none" spc="0" normalizeH="0" baseline="0" noProof="0" dirty="0" err="1"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WeCanFigureThisOut.org/ENERGY/Energy_home.htm</a:t>
            </a:r>
            <a:endParaRPr kumimoji="0" lang="en-US" sz="1200" b="0" i="1" u="none" strike="noStrike" kern="1200" cap="none" spc="0" normalizeH="0" baseline="0" noProof="0" dirty="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685800"/>
            <a:ext cx="8915400" cy="5943600"/>
          </a:xfrm>
        </p:spPr>
        <p:txBody>
          <a:bodyPr/>
          <a:lstStyle/>
          <a:p>
            <a:pPr eaLnBrk="1" hangingPunct="1">
              <a:defRPr/>
            </a:pPr>
            <a:r>
              <a:rPr lang="en-US" sz="1800" dirty="0" smtClean="0"/>
              <a:t>Extremely tough (airliner collision proof?) containment structures are still required</a:t>
            </a:r>
          </a:p>
          <a:p>
            <a:pPr eaLnBrk="1" hangingPunct="1">
              <a:defRPr/>
            </a:pPr>
            <a:endParaRPr lang="en-US" sz="800" dirty="0" smtClean="0"/>
          </a:p>
          <a:p>
            <a:pPr eaLnBrk="1" hangingPunct="1">
              <a:defRPr/>
            </a:pPr>
            <a:r>
              <a:rPr lang="en-US" sz="1800" dirty="0" smtClean="0"/>
              <a:t>Which, to economize, are then often proposed for whole banks of </a:t>
            </a:r>
            <a:r>
              <a:rPr lang="en-US" sz="1800" dirty="0" err="1" smtClean="0"/>
              <a:t>SMRs</a:t>
            </a:r>
            <a:r>
              <a:rPr lang="en-US" sz="1800" dirty="0" smtClean="0"/>
              <a:t>:</a:t>
            </a:r>
          </a:p>
          <a:p>
            <a:pPr eaLnBrk="1" hangingPunct="1">
              <a:defRPr/>
            </a:pPr>
            <a:endParaRPr lang="en-US" sz="700" dirty="0" smtClean="0"/>
          </a:p>
          <a:p>
            <a:pPr eaLnBrk="1" hangingPunct="1">
              <a:defRPr/>
            </a:pPr>
            <a:r>
              <a:rPr lang="en-US" sz="1800" dirty="0" smtClean="0"/>
              <a:t>	Allowing for slow addition of modules (but at full initial containment cost)</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400" dirty="0" smtClean="0"/>
          </a:p>
          <a:p>
            <a:pPr eaLnBrk="1" hangingPunct="1">
              <a:defRPr/>
            </a:pPr>
            <a:r>
              <a:rPr lang="en-US" sz="1800" dirty="0" smtClean="0"/>
              <a:t>And despite possible passive cooling, some wonder if simplification of </a:t>
            </a:r>
            <a:r>
              <a:rPr lang="en-US" sz="1800" b="1" dirty="0" smtClean="0"/>
              <a:t>each</a:t>
            </a:r>
            <a:r>
              <a:rPr lang="en-US" sz="1800" dirty="0" smtClean="0"/>
              <a:t> module </a:t>
            </a:r>
          </a:p>
          <a:p>
            <a:pPr eaLnBrk="1" hangingPunct="1">
              <a:defRPr/>
            </a:pPr>
            <a:endParaRPr lang="en-US" sz="700" dirty="0" smtClean="0"/>
          </a:p>
          <a:p>
            <a:pPr eaLnBrk="1" hangingPunct="1">
              <a:defRPr/>
            </a:pPr>
            <a:r>
              <a:rPr lang="en-US" sz="1800" dirty="0" smtClean="0"/>
              <a:t>	Would fully offset the cost of having to buy multiple modules </a:t>
            </a:r>
          </a:p>
          <a:p>
            <a:pPr eaLnBrk="1" hangingPunct="1">
              <a:defRPr/>
            </a:pPr>
            <a:endParaRPr lang="en-US" sz="1200" dirty="0" smtClean="0"/>
          </a:p>
          <a:p>
            <a:pPr eaLnBrk="1" hangingPunct="1">
              <a:defRPr/>
            </a:pPr>
            <a:r>
              <a:rPr lang="en-US" sz="1800" dirty="0" smtClean="0"/>
              <a:t>Or worry that an operator preoccupied with a problem/anomaly in one module</a:t>
            </a:r>
          </a:p>
          <a:p>
            <a:pPr eaLnBrk="1" hangingPunct="1">
              <a:defRPr/>
            </a:pPr>
            <a:endParaRPr lang="en-US" sz="700" dirty="0" smtClean="0"/>
          </a:p>
          <a:p>
            <a:pPr eaLnBrk="1" hangingPunct="1">
              <a:defRPr/>
            </a:pPr>
            <a:r>
              <a:rPr lang="en-US" sz="1800" dirty="0" smtClean="0"/>
              <a:t>	Might loose track of other modules, precipitating emergency</a:t>
            </a:r>
          </a:p>
          <a:p>
            <a:pPr eaLnBrk="1" hangingPunct="1">
              <a:defRPr/>
            </a:pPr>
            <a:endParaRPr lang="en-US" sz="9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a:p>
        </p:txBody>
      </p:sp>
      <p:sp>
        <p:nvSpPr>
          <p:cNvPr id="4" name="Rectangle 5"/>
          <p:cNvSpPr>
            <a:spLocks noGrp="1" noChangeArrowheads="1"/>
          </p:cNvSpPr>
          <p:nvPr>
            <p:ph type="ftr" sz="quarter" idx="10"/>
          </p:nvPr>
        </p:nvSpPr>
        <p:spPr>
          <a:xfrm>
            <a:off x="5867400" y="3429000"/>
            <a:ext cx="2971800" cy="320675"/>
          </a:xfrm>
        </p:spPr>
        <p:txBody>
          <a:bodyPr/>
          <a:lstStyle/>
          <a:p>
            <a:pPr>
              <a:defRPr/>
            </a:pPr>
            <a:r>
              <a:rPr lang="en-US" dirty="0" smtClean="0">
                <a:solidFill>
                  <a:schemeClr val="accent1"/>
                </a:solidFill>
              </a:rPr>
              <a:t>Source US DOE: </a:t>
            </a:r>
          </a:p>
          <a:p>
            <a:pPr>
              <a:defRPr/>
            </a:pPr>
            <a:r>
              <a:rPr lang="en-US" dirty="0" err="1" smtClean="0">
                <a:solidFill>
                  <a:schemeClr val="accent1"/>
                </a:solidFill>
              </a:rPr>
              <a:t>http://www.energy.gov/ne/nuclear-reactor-technologies/small-modular-nuclear-reactors</a:t>
            </a:r>
            <a:endParaRPr lang="en-US" dirty="0" smtClean="0">
              <a:solidFill>
                <a:schemeClr val="accent1"/>
              </a:solidFill>
            </a:endParaRPr>
          </a:p>
          <a:p>
            <a:pPr>
              <a:defRPr/>
            </a:pPr>
            <a:endParaRPr lang="en-US" dirty="0" smtClean="0">
              <a:solidFill>
                <a:schemeClr val="accent1"/>
              </a:solidFill>
            </a:endParaRPr>
          </a:p>
          <a:p>
            <a:pPr>
              <a:defRPr/>
            </a:pPr>
            <a:r>
              <a:rPr lang="en-US" dirty="0" smtClean="0">
                <a:solidFill>
                  <a:schemeClr val="accent1"/>
                </a:solidFill>
              </a:rPr>
              <a:t>Themselves using a figure originating with </a:t>
            </a:r>
            <a:r>
              <a:rPr lang="en-US" dirty="0" err="1" smtClean="0">
                <a:solidFill>
                  <a:schemeClr val="accent1"/>
                </a:solidFill>
              </a:rPr>
              <a:t>NuScale</a:t>
            </a:r>
            <a:r>
              <a:rPr lang="en-US" dirty="0" smtClean="0">
                <a:solidFill>
                  <a:schemeClr val="accent1"/>
                </a:solidFill>
              </a:rPr>
              <a:t> Power</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But then, perhaps, a harder reality sets in:</a:t>
            </a:r>
            <a:endParaRPr lang="en-US" sz="2200" dirty="0"/>
          </a:p>
        </p:txBody>
      </p:sp>
      <p:pic>
        <p:nvPicPr>
          <p:cNvPr id="5" name="Picture 4"/>
          <p:cNvPicPr>
            <a:picLocks noChangeAspect="1"/>
          </p:cNvPicPr>
          <p:nvPr/>
        </p:nvPicPr>
        <p:blipFill>
          <a:blip r:embed="rId3"/>
          <a:stretch>
            <a:fillRect/>
          </a:stretch>
        </p:blipFill>
        <p:spPr>
          <a:xfrm>
            <a:off x="2286000" y="2133600"/>
            <a:ext cx="3429000" cy="1866702"/>
          </a:xfrm>
          <a:prstGeom prst="rect">
            <a:avLst/>
          </a:prstGeom>
        </p:spPr>
      </p:pic>
      <p:sp>
        <p:nvSpPr>
          <p:cNvPr id="6"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An Introduction to Sustainable Energy Systems:</a:t>
            </a: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 </a:t>
            </a:r>
            <a:r>
              <a:rPr kumimoji="0" lang="en-US" sz="1200" b="0" i="1" u="none" strike="noStrike" kern="1200" cap="none" spc="0" normalizeH="0" baseline="0" noProof="0" dirty="0" err="1"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WeCanFigureThisOut.org/ENERGY/Energy_home.htm</a:t>
            </a:r>
            <a:endParaRPr kumimoji="0" lang="en-US" sz="1200" b="0" i="1" u="none" strike="noStrike" kern="1200" cap="none" spc="0" normalizeH="0" baseline="0" noProof="0" dirty="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solidFill>
                  <a:srgbClr val="009999"/>
                </a:solidFill>
              </a:rPr>
              <a:t>1) </a:t>
            </a:r>
            <a:r>
              <a:rPr lang="en-US" dirty="0" err="1" smtClean="0">
                <a:solidFill>
                  <a:srgbClr val="009999"/>
                </a:solidFill>
              </a:rPr>
              <a:t>http://switchboard.nrdc.org/blogs/cpaine/us_small_modular_reactor_smr_d.html</a:t>
            </a:r>
            <a:r>
              <a:rPr lang="en-US" dirty="0" smtClean="0">
                <a:solidFill>
                  <a:srgbClr val="009999"/>
                </a:solidFill>
              </a:rPr>
              <a:t> </a:t>
            </a:r>
          </a:p>
          <a:p>
            <a:pPr>
              <a:defRPr/>
            </a:pPr>
            <a:endParaRPr lang="en-US" sz="900" dirty="0" smtClean="0">
              <a:solidFill>
                <a:srgbClr val="009999"/>
              </a:solidFill>
            </a:endParaRPr>
          </a:p>
          <a:p>
            <a:pPr>
              <a:defRPr/>
            </a:pPr>
            <a:r>
              <a:rPr lang="en-US" dirty="0" smtClean="0">
                <a:solidFill>
                  <a:srgbClr val="009999"/>
                </a:solidFill>
              </a:rPr>
              <a:t>2) http://ieer.org/wp/wp-content/uploads/2010/09/small-modular-reactors2010.pdf</a:t>
            </a:r>
            <a:endParaRPr lang="en-US" dirty="0">
              <a:solidFill>
                <a:srgbClr val="009999"/>
              </a:solidFill>
            </a:endParaRPr>
          </a:p>
        </p:txBody>
      </p:sp>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200" i="1" dirty="0" smtClean="0"/>
              <a:t>Bottom lines on Small Modular Reactors (</a:t>
            </a:r>
            <a:r>
              <a:rPr lang="en-US" sz="2200" i="1" dirty="0" err="1" smtClean="0"/>
              <a:t>SMRs</a:t>
            </a:r>
            <a:r>
              <a:rPr lang="en-US" sz="2200" i="1" dirty="0" smtClean="0"/>
              <a:t>) ?</a:t>
            </a:r>
            <a:endParaRPr lang="en-US" sz="2200" dirty="0"/>
          </a:p>
        </p:txBody>
      </p:sp>
      <p:sp>
        <p:nvSpPr>
          <p:cNvPr id="142339" name="Rectangle 3"/>
          <p:cNvSpPr>
            <a:spLocks noGrp="1" noChangeArrowheads="1"/>
          </p:cNvSpPr>
          <p:nvPr>
            <p:ph type="subTitle" idx="1"/>
          </p:nvPr>
        </p:nvSpPr>
        <p:spPr>
          <a:xfrm>
            <a:off x="228600" y="685800"/>
            <a:ext cx="8915400" cy="5334000"/>
          </a:xfrm>
        </p:spPr>
        <p:txBody>
          <a:bodyPr/>
          <a:lstStyle/>
          <a:p>
            <a:pPr eaLnBrk="1" hangingPunct="1">
              <a:defRPr/>
            </a:pPr>
            <a:r>
              <a:rPr lang="en-US" sz="1800" dirty="0" smtClean="0"/>
              <a:t>Science + smallness </a:t>
            </a:r>
            <a:r>
              <a:rPr lang="en-US" sz="1800" b="1" dirty="0" smtClean="0"/>
              <a:t>intrinsically</a:t>
            </a:r>
            <a:r>
              <a:rPr lang="en-US" sz="1800" dirty="0" smtClean="0"/>
              <a:t> enhance about only one thing: </a:t>
            </a:r>
            <a:r>
              <a:rPr lang="en-US" sz="1800" b="1" dirty="0" smtClean="0"/>
              <a:t>Heat Transfer</a:t>
            </a:r>
          </a:p>
          <a:p>
            <a:pPr eaLnBrk="1" hangingPunct="1">
              <a:defRPr/>
            </a:pPr>
            <a:endParaRPr lang="en-US" sz="600" dirty="0" smtClean="0"/>
          </a:p>
          <a:p>
            <a:pPr eaLnBrk="1" hangingPunct="1">
              <a:defRPr/>
            </a:pPr>
            <a:r>
              <a:rPr lang="en-US" sz="1800" dirty="0" smtClean="0"/>
              <a:t>	</a:t>
            </a:r>
            <a:r>
              <a:rPr lang="en-US" sz="1700" dirty="0" smtClean="0"/>
              <a:t>Reactors ARE heat engines, so this can be a really good thing</a:t>
            </a:r>
          </a:p>
          <a:p>
            <a:pPr eaLnBrk="1" hangingPunct="1">
              <a:defRPr/>
            </a:pPr>
            <a:endParaRPr lang="en-US" sz="600" dirty="0" smtClean="0"/>
          </a:p>
          <a:p>
            <a:pPr eaLnBrk="1" hangingPunct="1">
              <a:defRPr/>
            </a:pPr>
            <a:r>
              <a:rPr lang="en-US" sz="1600" dirty="0" smtClean="0"/>
              <a:t>	</a:t>
            </a:r>
            <a:r>
              <a:rPr lang="en-US" sz="1700" dirty="0" smtClean="0"/>
              <a:t>It is also a good thing for cool downs, a big reactor safety issue</a:t>
            </a:r>
          </a:p>
          <a:p>
            <a:pPr eaLnBrk="1" hangingPunct="1">
              <a:defRPr/>
            </a:pPr>
            <a:endParaRPr lang="en-US" sz="1100" dirty="0" smtClean="0"/>
          </a:p>
          <a:p>
            <a:pPr eaLnBrk="1" hangingPunct="1">
              <a:defRPr/>
            </a:pPr>
            <a:r>
              <a:rPr lang="en-US" sz="1800" dirty="0" smtClean="0"/>
              <a:t>But smallness does</a:t>
            </a:r>
            <a:r>
              <a:rPr lang="en-US" sz="1800" b="1" dirty="0" smtClean="0"/>
              <a:t> not </a:t>
            </a:r>
            <a:r>
              <a:rPr lang="en-US" sz="1800" dirty="0" smtClean="0"/>
              <a:t>guarantee:</a:t>
            </a:r>
          </a:p>
          <a:p>
            <a:pPr eaLnBrk="1" hangingPunct="1">
              <a:defRPr/>
            </a:pPr>
            <a:endParaRPr lang="en-US" sz="600" dirty="0" smtClean="0"/>
          </a:p>
          <a:p>
            <a:pPr eaLnBrk="1" hangingPunct="1">
              <a:defRPr/>
            </a:pPr>
            <a:r>
              <a:rPr lang="en-US" sz="1800" dirty="0" smtClean="0"/>
              <a:t>	</a:t>
            </a:r>
            <a:r>
              <a:rPr lang="en-US" sz="1700" dirty="0" smtClean="0"/>
              <a:t>Cost reduction, simplification, safety, reduced waste, non-proliferation . . . </a:t>
            </a:r>
          </a:p>
          <a:p>
            <a:pPr eaLnBrk="1" hangingPunct="1">
              <a:defRPr/>
            </a:pPr>
            <a:endParaRPr lang="en-US" sz="1100" dirty="0" smtClean="0"/>
          </a:p>
          <a:p>
            <a:pPr eaLnBrk="1" hangingPunct="1">
              <a:defRPr/>
            </a:pPr>
            <a:r>
              <a:rPr lang="en-US" sz="1800" dirty="0" smtClean="0"/>
              <a:t>And small version of a big reactor likely </a:t>
            </a:r>
            <a:r>
              <a:rPr lang="en-US" sz="1800" b="1" dirty="0" smtClean="0"/>
              <a:t>inherits</a:t>
            </a:r>
            <a:r>
              <a:rPr lang="en-US" sz="1800" dirty="0" smtClean="0"/>
              <a:t> all the big reactor's </a:t>
            </a:r>
            <a:r>
              <a:rPr lang="en-US" sz="1800" b="1" dirty="0" smtClean="0"/>
              <a:t>safety issues</a:t>
            </a:r>
          </a:p>
          <a:p>
            <a:pPr eaLnBrk="1" hangingPunct="1">
              <a:defRPr/>
            </a:pPr>
            <a:endParaRPr lang="en-US" sz="1100" dirty="0" smtClean="0"/>
          </a:p>
          <a:p>
            <a:pPr eaLnBrk="1" hangingPunct="1">
              <a:defRPr/>
            </a:pPr>
            <a:r>
              <a:rPr lang="en-US" sz="1800" dirty="0" smtClean="0"/>
              <a:t>As this began to sink in, the frenzy about </a:t>
            </a:r>
            <a:r>
              <a:rPr lang="en-US" sz="1800" dirty="0" err="1" smtClean="0"/>
              <a:t>SMR's</a:t>
            </a:r>
            <a:r>
              <a:rPr lang="en-US" sz="1800" dirty="0" smtClean="0"/>
              <a:t> has cooled a bit, as seen in:</a:t>
            </a:r>
          </a:p>
          <a:p>
            <a:pPr eaLnBrk="1" hangingPunct="1">
              <a:defRPr/>
            </a:pPr>
            <a:endParaRPr lang="en-US" sz="900" dirty="0" smtClean="0"/>
          </a:p>
          <a:p>
            <a:pPr eaLnBrk="1" hangingPunct="1">
              <a:defRPr/>
            </a:pPr>
            <a:r>
              <a:rPr lang="en-US" sz="1600" dirty="0" smtClean="0"/>
              <a:t>	"US Small Modular Reactor Deployment Fades Further into an Uncertain Future" </a:t>
            </a:r>
            <a:r>
              <a:rPr lang="en-US" sz="1600" baseline="30000" dirty="0" smtClean="0"/>
              <a:t>1</a:t>
            </a:r>
          </a:p>
          <a:p>
            <a:pPr eaLnBrk="1" hangingPunct="1">
              <a:defRPr/>
            </a:pPr>
            <a:endParaRPr lang="en-US" sz="800" dirty="0" smtClean="0"/>
          </a:p>
          <a:p>
            <a:pPr eaLnBrk="1" hangingPunct="1">
              <a:defRPr/>
            </a:pPr>
            <a:r>
              <a:rPr lang="en-US" sz="1600" dirty="0" smtClean="0"/>
              <a:t>	"Small Modular Reactors: No Solution for Cost Safety and Waste . . ." </a:t>
            </a:r>
            <a:r>
              <a:rPr lang="en-US" sz="1600" baseline="30000" dirty="0" smtClean="0"/>
              <a:t>2</a:t>
            </a:r>
            <a:endParaRPr lang="en-US" sz="1800" baseline="30000" dirty="0" smtClean="0"/>
          </a:p>
          <a:p>
            <a:pPr eaLnBrk="1" hangingPunct="1">
              <a:defRPr/>
            </a:pPr>
            <a:endParaRPr lang="en-US" sz="1050" dirty="0" smtClean="0"/>
          </a:p>
          <a:p>
            <a:pPr eaLnBrk="1" hangingPunct="1">
              <a:defRPr/>
            </a:pPr>
            <a:r>
              <a:rPr lang="en-US" sz="1800" dirty="0" smtClean="0"/>
              <a:t>It is also evident in the many worldwide delays and suspensions of SMR projects</a:t>
            </a:r>
          </a:p>
          <a:p>
            <a:pPr eaLnBrk="1" hangingPunct="1">
              <a:defRPr/>
            </a:pPr>
            <a:endParaRPr lang="en-US" sz="1100" dirty="0" smtClean="0"/>
          </a:p>
          <a:p>
            <a:pPr algn="ctr" eaLnBrk="1" hangingPunct="1">
              <a:defRPr/>
            </a:pPr>
            <a:r>
              <a:rPr lang="en-US" sz="1800" i="1" dirty="0" smtClean="0">
                <a:solidFill>
                  <a:srgbClr val="FBC901"/>
                </a:solidFill>
              </a:rPr>
              <a:t>Thus, while the SMR idea survives, it is no longer viewed as a silver bullet</a:t>
            </a:r>
            <a:endParaRPr lang="en-US" sz="1050" i="1" dirty="0" smtClean="0">
              <a:solidFill>
                <a:srgbClr val="FBC901"/>
              </a:solidFill>
            </a:endParaRPr>
          </a:p>
          <a:p>
            <a:pPr eaLnBrk="1" hangingPunct="1">
              <a:defRPr/>
            </a:pPr>
            <a:r>
              <a:rPr lang="en-US" sz="1800" dirty="0" smtClean="0"/>
              <a:t>	</a:t>
            </a:r>
            <a:endParaRPr lang="en-US" sz="18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381000"/>
            <a:ext cx="8534400" cy="609600"/>
          </a:xfrm>
        </p:spPr>
        <p:txBody>
          <a:bodyPr/>
          <a:lstStyle/>
          <a:p>
            <a:pPr eaLnBrk="1" hangingPunct="1">
              <a:defRPr/>
            </a:pPr>
            <a:r>
              <a:rPr lang="en-US" sz="2200" i="1" dirty="0" smtClean="0"/>
              <a:t>Other class lectures on nuclear energy:</a:t>
            </a:r>
            <a:endParaRPr lang="en-US" sz="2200" dirty="0"/>
          </a:p>
        </p:txBody>
      </p:sp>
      <p:sp>
        <p:nvSpPr>
          <p:cNvPr id="142339" name="Rectangle 3"/>
          <p:cNvSpPr>
            <a:spLocks noGrp="1" noChangeArrowheads="1"/>
          </p:cNvSpPr>
          <p:nvPr>
            <p:ph type="subTitle" idx="1"/>
          </p:nvPr>
        </p:nvSpPr>
        <p:spPr>
          <a:xfrm>
            <a:off x="228600" y="1524000"/>
            <a:ext cx="8763000" cy="4724400"/>
          </a:xfrm>
        </p:spPr>
        <p:txBody>
          <a:bodyPr/>
          <a:lstStyle/>
          <a:p>
            <a:pPr eaLnBrk="1" hangingPunct="1">
              <a:defRPr/>
            </a:pPr>
            <a:r>
              <a:rPr lang="en-US" sz="1800" dirty="0" smtClean="0"/>
              <a:t>The lecture introducing nuclear energy &amp; its accidents:</a:t>
            </a:r>
          </a:p>
          <a:p>
            <a:pPr eaLnBrk="1" hangingPunct="1">
              <a:defRPr/>
            </a:pPr>
            <a:endParaRPr lang="en-US" sz="1400" dirty="0" smtClean="0"/>
          </a:p>
          <a:p>
            <a:pPr algn="ctr" eaLnBrk="1" hangingPunct="1">
              <a:defRPr/>
            </a:pPr>
            <a:r>
              <a:rPr lang="en-US" sz="1800" b="1" dirty="0" smtClean="0"/>
              <a:t>Nuclear Energy – But they blow up!</a:t>
            </a:r>
            <a:r>
              <a:rPr lang="en-US" sz="1800" dirty="0" smtClean="0"/>
              <a:t> (</a:t>
            </a:r>
            <a:r>
              <a:rPr lang="en-US" sz="1800" dirty="0" smtClean="0">
                <a:hlinkClick r:id="rId3"/>
              </a:rPr>
              <a:t>link</a:t>
            </a:r>
            <a:r>
              <a:rPr lang="en-US" sz="1800" dirty="0" smtClean="0"/>
              <a:t>)</a:t>
            </a:r>
          </a:p>
          <a:p>
            <a:pPr algn="ctr" eaLnBrk="1" hangingPunct="1">
              <a:defRPr/>
            </a:pPr>
            <a:endParaRPr lang="en-US" sz="1800" dirty="0" smtClean="0"/>
          </a:p>
          <a:p>
            <a:pPr algn="ctr" eaLnBrk="1" hangingPunct="1">
              <a:defRPr/>
            </a:pPr>
            <a:endParaRPr lang="en-US" sz="1800" dirty="0" smtClean="0"/>
          </a:p>
          <a:p>
            <a:pPr eaLnBrk="1" hangingPunct="1">
              <a:defRPr/>
            </a:pPr>
            <a:r>
              <a:rPr lang="en-US" sz="1800" dirty="0" smtClean="0"/>
              <a:t>The predecessor/parent to this "Other Gen IV Nuclear Reactors" lecture:</a:t>
            </a:r>
          </a:p>
          <a:p>
            <a:pPr eaLnBrk="1" hangingPunct="1">
              <a:defRPr/>
            </a:pPr>
            <a:endParaRPr lang="en-US" sz="1400" dirty="0" smtClean="0"/>
          </a:p>
          <a:p>
            <a:pPr algn="ctr" eaLnBrk="1" hangingPunct="1">
              <a:defRPr/>
            </a:pPr>
            <a:r>
              <a:rPr lang="en-US" sz="1800" b="1" dirty="0" smtClean="0"/>
              <a:t>Next Generation Nuclear Reactors </a:t>
            </a:r>
            <a:r>
              <a:rPr lang="en-US" sz="1800" dirty="0" smtClean="0"/>
              <a:t>(</a:t>
            </a:r>
            <a:r>
              <a:rPr lang="en-US" sz="1800" dirty="0" smtClean="0">
                <a:hlinkClick r:id="rId4"/>
              </a:rPr>
              <a:t>link</a:t>
            </a:r>
            <a:r>
              <a:rPr lang="en-US" sz="1800" dirty="0" smtClean="0"/>
              <a:t>)</a:t>
            </a:r>
          </a:p>
          <a:p>
            <a:pPr algn="ctr" eaLnBrk="1" hangingPunct="1">
              <a:defRPr/>
            </a:pPr>
            <a:endParaRPr lang="en-US" sz="1800" dirty="0" smtClean="0"/>
          </a:p>
          <a:p>
            <a:pPr algn="ctr" eaLnBrk="1" hangingPunct="1">
              <a:defRPr/>
            </a:pPr>
            <a:endParaRPr lang="en-US" sz="1800" dirty="0" smtClean="0"/>
          </a:p>
          <a:p>
            <a:pPr eaLnBrk="1" hangingPunct="1">
              <a:defRPr/>
            </a:pPr>
            <a:r>
              <a:rPr lang="en-US" sz="1800" dirty="0" smtClean="0"/>
              <a:t>A bonus mini-lecture describing something truly remarkable:</a:t>
            </a:r>
          </a:p>
          <a:p>
            <a:pPr eaLnBrk="1" hangingPunct="1">
              <a:defRPr/>
            </a:pPr>
            <a:endParaRPr lang="en-US" sz="1400" dirty="0" smtClean="0"/>
          </a:p>
          <a:p>
            <a:pPr algn="ctr" eaLnBrk="1" hangingPunct="1">
              <a:defRPr/>
            </a:pPr>
            <a:r>
              <a:rPr lang="en-US" sz="1800" b="1" dirty="0" smtClean="0"/>
              <a:t>Prehistoric Natural Reactors? </a:t>
            </a:r>
            <a:r>
              <a:rPr lang="en-US" sz="1800" dirty="0" smtClean="0"/>
              <a:t>(</a:t>
            </a:r>
            <a:r>
              <a:rPr lang="en-US" sz="1800" dirty="0" smtClean="0">
                <a:hlinkClick r:id="rId5"/>
              </a:rPr>
              <a:t>link</a:t>
            </a:r>
            <a:r>
              <a:rPr lang="en-US" sz="1800" dirty="0" smtClean="0"/>
              <a:t>)</a:t>
            </a:r>
          </a:p>
          <a:p>
            <a:pPr algn="ct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90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a:xfrm>
            <a:off x="304800" y="76200"/>
            <a:ext cx="8534400" cy="838200"/>
          </a:xfrm>
        </p:spPr>
        <p:txBody>
          <a:bodyPr/>
          <a:lstStyle/>
          <a:p>
            <a:pPr eaLnBrk="1" hangingPunct="1">
              <a:defRPr/>
            </a:pPr>
            <a:r>
              <a:rPr lang="en-US" sz="2400" i="1"/>
              <a:t>Credits / Acknowledgements</a:t>
            </a:r>
            <a:endParaRPr lang="en-US" sz="2400"/>
          </a:p>
        </p:txBody>
      </p:sp>
      <p:sp>
        <p:nvSpPr>
          <p:cNvPr id="627715" name="Rectangle 3"/>
          <p:cNvSpPr>
            <a:spLocks noGrp="1" noChangeArrowheads="1"/>
          </p:cNvSpPr>
          <p:nvPr>
            <p:ph type="subTitle" idx="1"/>
          </p:nvPr>
        </p:nvSpPr>
        <p:spPr>
          <a:xfrm>
            <a:off x="304800" y="990600"/>
            <a:ext cx="8534400" cy="5410200"/>
          </a:xfrm>
        </p:spPr>
        <p:txBody>
          <a:bodyPr/>
          <a:lstStyle/>
          <a:p>
            <a:pPr eaLnBrk="1" hangingPunct="1"/>
            <a:r>
              <a:rPr lang="en-US" sz="1400" dirty="0" smtClean="0"/>
              <a:t>Some materials used in this class were developed under a National Science Foundation "Research Initiation Grant in Engineering Education" (RIGEE).</a:t>
            </a:r>
          </a:p>
          <a:p>
            <a:pPr eaLnBrk="1" hangingPunct="1"/>
            <a:endParaRPr lang="en-US" sz="1400" dirty="0" smtClean="0"/>
          </a:p>
          <a:p>
            <a:pPr eaLnBrk="1" hangingPunct="1"/>
            <a:r>
              <a:rPr lang="en-US" sz="1400" dirty="0" smtClean="0"/>
              <a:t>Other materials, including </a:t>
            </a:r>
            <a:r>
              <a:rPr lang="en-US" sz="1400" smtClean="0"/>
              <a:t>the </a:t>
            </a:r>
            <a:r>
              <a:rPr lang="en-US" sz="1400" smtClean="0"/>
              <a:t>"Virtual </a:t>
            </a:r>
            <a:r>
              <a:rPr lang="en-US" sz="1400" dirty="0" smtClean="0"/>
              <a:t>Lab" science education website, were developed under even earlier NSF "Course, Curriculum and Laboratory Improvement" (CCLI) and "Nanoscience Undergraduate Education" (NUE) awards.</a:t>
            </a:r>
          </a:p>
          <a:p>
            <a:pPr eaLnBrk="1" hangingPunct="1"/>
            <a:endParaRPr lang="en-US" sz="1400" dirty="0" smtClean="0"/>
          </a:p>
          <a:p>
            <a:pPr eaLnBrk="1" hangingPunct="1"/>
            <a:r>
              <a:rPr lang="en-US" sz="1400" dirty="0" smtClean="0"/>
              <a:t>This set of notes was authored by John C. Bean who also created all figures not explicitly credited above.  </a:t>
            </a:r>
          </a:p>
          <a:p>
            <a:pPr eaLnBrk="1" hangingPunct="1"/>
            <a:endParaRPr lang="en-US" sz="1400" dirty="0" smtClean="0"/>
          </a:p>
          <a:p>
            <a:pPr eaLnBrk="1" hangingPunct="1"/>
            <a:endParaRPr lang="en-US" sz="1400" dirty="0" smtClean="0"/>
          </a:p>
          <a:p>
            <a:pPr eaLnBrk="1" hangingPunct="1"/>
            <a:endParaRPr lang="en-US" sz="1400" dirty="0" smtClean="0"/>
          </a:p>
          <a:p>
            <a:pPr algn="ctr" eaLnBrk="1" hangingPunct="1"/>
            <a:endParaRPr lang="en-US" sz="1400" u="sng" dirty="0" smtClean="0"/>
          </a:p>
          <a:p>
            <a:pPr algn="ctr" eaLnBrk="1" hangingPunct="1"/>
            <a:endParaRPr lang="en-US" sz="1400" u="sng" dirty="0" smtClean="0"/>
          </a:p>
          <a:p>
            <a:pPr algn="ctr" eaLnBrk="1" hangingPunct="1"/>
            <a:endParaRPr lang="en-US" sz="1400" u="sng" dirty="0" smtClean="0"/>
          </a:p>
          <a:p>
            <a:pPr algn="ctr" eaLnBrk="1" hangingPunct="1"/>
            <a:r>
              <a:rPr lang="en-US" sz="1400" dirty="0" smtClean="0">
                <a:solidFill>
                  <a:srgbClr val="FF3300"/>
                </a:solidFill>
              </a:rPr>
              <a:t>Copyright John C. </a:t>
            </a:r>
            <a:r>
              <a:rPr lang="en-US" sz="1400" dirty="0" smtClean="0">
                <a:solidFill>
                  <a:srgbClr val="FF3300"/>
                </a:solidFill>
              </a:rPr>
              <a:t>Bean</a:t>
            </a:r>
            <a:r>
              <a:rPr lang="en-US" sz="1400" u="sng" dirty="0" smtClean="0">
                <a:solidFill>
                  <a:srgbClr val="FF3300"/>
                </a:solidFill>
              </a:rPr>
              <a:t> </a:t>
            </a:r>
            <a:endParaRPr lang="en-US" sz="1400" u="sng" dirty="0" smtClean="0">
              <a:solidFill>
                <a:srgbClr val="FF3300"/>
              </a:solidFill>
            </a:endParaRPr>
          </a:p>
          <a:p>
            <a:pPr algn="ctr" eaLnBrk="1" hangingPunct="1"/>
            <a:endParaRPr lang="en-US" sz="800" u="sng" dirty="0" smtClean="0"/>
          </a:p>
          <a:p>
            <a:pPr algn="ctr" eaLnBrk="1" hangingPunct="1"/>
            <a:r>
              <a:rPr lang="en-US" sz="1200" dirty="0" smtClean="0"/>
              <a:t>(However, permission is granted for use by individual instructors in non-profit academic institutions)</a:t>
            </a:r>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p:txBody>
      </p:sp>
      <p:sp>
        <p:nvSpPr>
          <p:cNvPr id="5" name="Rectangle 5"/>
          <p:cNvSpPr txBox="1">
            <a:spLocks noChangeArrowheads="1"/>
          </p:cNvSpPr>
          <p:nvPr/>
        </p:nvSpPr>
        <p:spPr bwMode="auto">
          <a:xfrm>
            <a:off x="304800" y="6232525"/>
            <a:ext cx="8534400" cy="320675"/>
          </a:xfrm>
          <a:prstGeom prst="rect">
            <a:avLst/>
          </a:prstGeom>
          <a:noFill/>
          <a:ln w="9525">
            <a:noFill/>
            <a:miter lim="800000"/>
            <a:headEnd/>
            <a:tailEnd/>
          </a:ln>
          <a:effectLst/>
        </p:spPr>
        <p:txBody>
          <a:bodyPr anchor="b">
            <a:prstTxWarp prst="textNoShape">
              <a:avLst/>
            </a:prstTxWarp>
          </a:bodyPr>
          <a:lstStyle/>
          <a:p>
            <a:pPr algn="ctr">
              <a:defRPr/>
            </a:pPr>
            <a:r>
              <a:rPr lang="en-US" sz="1200" b="0" i="1" dirty="0">
                <a:solidFill>
                  <a:schemeClr val="tx2"/>
                </a:solidFill>
                <a:effectLst>
                  <a:outerShdw blurRad="38100" dist="38100" dir="2700000" algn="tl">
                    <a:srgbClr val="000000"/>
                  </a:outerShdw>
                </a:effectLst>
                <a:latin typeface="+mn-ea"/>
              </a:rPr>
              <a:t>An Introduction to Sustainable Energy Systems:</a:t>
            </a:r>
            <a:r>
              <a:rPr lang="en-US" sz="1200" b="0" i="1" dirty="0" smtClean="0">
                <a:solidFill>
                  <a:schemeClr val="tx2"/>
                </a:solidFill>
                <a:effectLst>
                  <a:outerShdw blurRad="38100" dist="38100" dir="2700000" algn="tl">
                    <a:srgbClr val="000000"/>
                  </a:outerShdw>
                </a:effectLst>
                <a:latin typeface="+mn-ea"/>
              </a:rPr>
              <a:t> </a:t>
            </a:r>
            <a:r>
              <a:rPr lang="en-US" sz="1200" b="0" i="1" dirty="0" err="1" smtClean="0">
                <a:solidFill>
                  <a:schemeClr val="tx2"/>
                </a:solidFill>
                <a:effectLst>
                  <a:outerShdw blurRad="38100" dist="38100" dir="2700000" algn="tl">
                    <a:srgbClr val="000000"/>
                  </a:outerShdw>
                </a:effectLst>
                <a:latin typeface="+mn-ea"/>
              </a:rPr>
              <a:t>WeCanFigureThisOut.org/ENERGY/Energy_home.htm</a:t>
            </a:r>
            <a:endParaRPr lang="en-US" sz="1200" b="0" i="1" dirty="0">
              <a:solidFill>
                <a:schemeClr val="tx2"/>
              </a:solidFill>
              <a:effectLst>
                <a:outerShdw blurRad="38100" dist="38100" dir="2700000" algn="tl">
                  <a:srgbClr val="000000"/>
                </a:outerShdw>
              </a:effectLst>
              <a:latin typeface="+mn-ea"/>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To provide context, a brief review of the Gen II/III status quo:</a:t>
            </a:r>
            <a:endParaRPr lang="en-US" sz="2200" dirty="0"/>
          </a:p>
        </p:txBody>
      </p:sp>
      <p:sp>
        <p:nvSpPr>
          <p:cNvPr id="142339" name="Rectangle 3"/>
          <p:cNvSpPr>
            <a:spLocks noGrp="1" noChangeArrowheads="1"/>
          </p:cNvSpPr>
          <p:nvPr>
            <p:ph type="subTitle" idx="1"/>
          </p:nvPr>
        </p:nvSpPr>
        <p:spPr>
          <a:xfrm>
            <a:off x="228600" y="762000"/>
            <a:ext cx="8763000" cy="5943600"/>
          </a:xfrm>
        </p:spPr>
        <p:txBody>
          <a:bodyPr/>
          <a:lstStyle/>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Present day Gen II/III reactors are overwhelmingly based on the use of:</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700" dirty="0" smtClean="0"/>
          </a:p>
          <a:p>
            <a:pPr algn="ct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b="1" dirty="0" smtClean="0">
                <a:solidFill>
                  <a:srgbClr val="FFCC00"/>
                </a:solidFill>
              </a:rPr>
              <a:t>Solid Uranium fuel + liquid light-water cooling </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4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Uranium ore is:		</a:t>
            </a:r>
            <a:r>
              <a:rPr lang="en-US" sz="1800" b="1" baseline="30000" dirty="0" smtClean="0"/>
              <a:t>238</a:t>
            </a:r>
            <a:r>
              <a:rPr lang="en-US" sz="1800" baseline="30000" dirty="0" smtClean="0"/>
              <a:t> </a:t>
            </a:r>
            <a:r>
              <a:rPr lang="en-US" sz="1800" b="1" dirty="0" smtClean="0"/>
              <a:t>U</a:t>
            </a:r>
            <a:r>
              <a:rPr lang="en-US" sz="1800" dirty="0" smtClean="0"/>
              <a:t>:  	99.27%			Half-life: 4.6 billion years</a:t>
            </a:r>
            <a:endParaRPr lang="en-US" sz="7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5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					</a:t>
            </a:r>
            <a:r>
              <a:rPr lang="en-US" sz="1800" b="1" baseline="30000" dirty="0" smtClean="0"/>
              <a:t>235</a:t>
            </a:r>
            <a:r>
              <a:rPr lang="en-US" sz="1800" baseline="30000" dirty="0" smtClean="0"/>
              <a:t> </a:t>
            </a:r>
            <a:r>
              <a:rPr lang="en-US" sz="1800" b="1" dirty="0" smtClean="0"/>
              <a:t>U</a:t>
            </a:r>
            <a:r>
              <a:rPr lang="en-US" sz="1800" dirty="0" smtClean="0"/>
              <a:t>:	0.72%			Half-life:  703.8 million years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1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Those half-lives are </a:t>
            </a:r>
            <a:r>
              <a:rPr lang="en-US" sz="1800" b="1" dirty="0" smtClean="0"/>
              <a:t>so long </a:t>
            </a:r>
            <a:r>
              <a:rPr lang="en-US" sz="1800" dirty="0" smtClean="0"/>
              <a:t>that the rate of energy release is </a:t>
            </a:r>
            <a:r>
              <a:rPr lang="en-US" sz="1800" b="1" dirty="0" smtClean="0"/>
              <a:t>miniscule</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0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So for power production, that rate must be sped up by inducing a chain reaction</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7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	Where fission of one U atom releases things inducing another U to fission</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1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Those "things" are neutrons of different energies: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7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3300"/>
                </a:solidFill>
              </a:rPr>
              <a:t>	high-energy "fast" neutrons  </a:t>
            </a:r>
            <a:r>
              <a:rPr lang="en-US" sz="1800" dirty="0" smtClean="0">
                <a:solidFill>
                  <a:srgbClr val="FFFFFF"/>
                </a:solidFill>
              </a:rPr>
              <a:t>AND</a:t>
            </a:r>
            <a:r>
              <a:rPr lang="en-US" sz="1800" dirty="0" smtClean="0">
                <a:solidFill>
                  <a:srgbClr val="FF3300"/>
                </a:solidFill>
              </a:rPr>
              <a:t> </a:t>
            </a:r>
            <a:r>
              <a:rPr lang="en-US" sz="1800" dirty="0" smtClean="0">
                <a:solidFill>
                  <a:srgbClr val="00B1B2"/>
                </a:solidFill>
              </a:rPr>
              <a:t>low-energy "slow" / "thermal" neutrons</a:t>
            </a:r>
            <a:r>
              <a:rPr lang="en-US" sz="1800" dirty="0" smtClean="0">
                <a:solidFill>
                  <a:schemeClr val="accent1"/>
                </a:solidFill>
              </a:rPr>
              <a:t> </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400" dirty="0" smtClean="0">
              <a:solidFill>
                <a:schemeClr val="accent1"/>
              </a:solidFill>
            </a:endParaRP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FFFF"/>
                </a:solidFill>
              </a:rPr>
              <a:t>Neutron energy is important because it's not just about being </a:t>
            </a:r>
            <a:r>
              <a:rPr lang="en-US" sz="1800" b="1" dirty="0" smtClean="0">
                <a:solidFill>
                  <a:srgbClr val="FFFFFF"/>
                </a:solidFill>
              </a:rPr>
              <a:t>hit</a:t>
            </a:r>
            <a:r>
              <a:rPr lang="en-US" sz="1800" dirty="0" smtClean="0">
                <a:solidFill>
                  <a:srgbClr val="FFFFFF"/>
                </a:solidFill>
              </a:rPr>
              <a:t> by a neutron</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800" dirty="0" smtClean="0">
              <a:solidFill>
                <a:srgbClr val="FFFFFF"/>
              </a:solidFill>
            </a:endParaRP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FFFF"/>
                </a:solidFill>
              </a:rPr>
              <a:t>	In atoms and nuclei, its all about </a:t>
            </a:r>
            <a:r>
              <a:rPr lang="en-US" sz="1800" b="1" dirty="0" smtClean="0">
                <a:solidFill>
                  <a:srgbClr val="FFFFFF"/>
                </a:solidFill>
              </a:rPr>
              <a:t>probabilities</a:t>
            </a:r>
            <a:r>
              <a:rPr lang="en-US" sz="1800" dirty="0" smtClean="0">
                <a:solidFill>
                  <a:srgbClr val="FFFFFF"/>
                </a:solidFill>
              </a:rPr>
              <a:t> and </a:t>
            </a:r>
            <a:r>
              <a:rPr lang="en-US" sz="1800" b="1" dirty="0" smtClean="0">
                <a:solidFill>
                  <a:srgbClr val="FFFFFF"/>
                </a:solidFill>
              </a:rPr>
              <a:t>resonances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800" dirty="0" smtClean="0">
              <a:solidFill>
                <a:srgbClr val="FFFFFF"/>
              </a:solidFill>
            </a:endParaRP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FFFF"/>
                </a:solidFill>
              </a:rPr>
              <a:t>		And certain nuclei "resonate" better with certain energy neutrons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200" dirty="0" smtClean="0"/>
          </a:p>
          <a:p>
            <a:pPr eaLnBrk="1" hangingPunct="1">
              <a:defRPr/>
            </a:pPr>
            <a:endParaRPr lang="en-US" sz="1800" dirty="0" smtClean="0"/>
          </a:p>
          <a:p>
            <a:pPr eaLnBrk="1" hangingPunct="1">
              <a:defRPr/>
            </a:pPr>
            <a:endParaRPr lang="en-US" sz="1000" dirty="0" smtClean="0">
              <a:solidFill>
                <a:srgbClr val="FF3300"/>
              </a:solidFill>
            </a:endParaRPr>
          </a:p>
          <a:p>
            <a:pPr eaLnBrk="1" hangingPunct="1">
              <a:defRPr/>
            </a:pPr>
            <a:r>
              <a:rPr lang="en-US" sz="1800" dirty="0" smtClean="0">
                <a:solidFill>
                  <a:srgbClr val="FF3300"/>
                </a:solidFill>
              </a:rPr>
              <a:t>	</a:t>
            </a:r>
            <a:endParaRPr lang="en-US" sz="1800" dirty="0" smtClean="0"/>
          </a:p>
          <a:p>
            <a:pPr eaLnBrk="1" hangingPunct="1">
              <a:defRPr/>
            </a:pPr>
            <a:endParaRPr lang="en-US" sz="1800" baseline="30000" dirty="0" smtClean="0"/>
          </a:p>
          <a:p>
            <a:pPr eaLnBrk="1" hangingPunct="1">
              <a:defRPr/>
            </a:pPr>
            <a:endParaRPr lang="en-US" sz="1800" baseline="30000" dirty="0" smtClean="0"/>
          </a:p>
          <a:p>
            <a:pPr eaLnBrk="1" hangingPunct="1">
              <a:defRPr/>
            </a:pPr>
            <a:endParaRPr lang="en-US" sz="1800" dirty="0" smtClean="0">
              <a:latin typeface="Symbol" charset="2"/>
              <a:cs typeface="Symbol" charset="2"/>
            </a:endParaRP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152400"/>
            <a:ext cx="8534400" cy="457200"/>
          </a:xfrm>
        </p:spPr>
        <p:txBody>
          <a:bodyPr/>
          <a:lstStyle/>
          <a:p>
            <a:pPr eaLnBrk="1" hangingPunct="1">
              <a:defRPr/>
            </a:pPr>
            <a:r>
              <a:rPr lang="en-US" sz="2200" i="1" dirty="0" smtClean="0"/>
              <a:t>Including different resonances for different types of uranium:</a:t>
            </a:r>
            <a:endParaRPr lang="en-US" sz="2200" dirty="0"/>
          </a:p>
        </p:txBody>
      </p:sp>
      <p:sp>
        <p:nvSpPr>
          <p:cNvPr id="142339" name="Rectangle 3"/>
          <p:cNvSpPr>
            <a:spLocks noGrp="1" noChangeArrowheads="1"/>
          </p:cNvSpPr>
          <p:nvPr>
            <p:ph type="subTitle" idx="1"/>
          </p:nvPr>
        </p:nvSpPr>
        <p:spPr>
          <a:xfrm>
            <a:off x="228600" y="914400"/>
            <a:ext cx="8915400" cy="5791200"/>
          </a:xfrm>
        </p:spPr>
        <p:txBody>
          <a:bodyPr/>
          <a:lstStyle/>
          <a:p>
            <a:pPr eaLnBrk="1" hangingPunct="1">
              <a:defRPr/>
            </a:pPr>
            <a:r>
              <a:rPr lang="en-US" sz="1800" dirty="0" smtClean="0"/>
              <a:t>The dominant </a:t>
            </a:r>
            <a:r>
              <a:rPr lang="en-US" sz="1800" baseline="30000" dirty="0" smtClean="0"/>
              <a:t>238</a:t>
            </a:r>
            <a:r>
              <a:rPr lang="en-US" sz="1800" dirty="0" smtClean="0"/>
              <a:t>U specie fissions best when it is hit by hot/fast neutrons:</a:t>
            </a:r>
          </a:p>
          <a:p>
            <a:pPr eaLnBrk="1" hangingPunct="1">
              <a:defRPr/>
            </a:pPr>
            <a:endParaRPr lang="en-US" sz="900" dirty="0" smtClean="0"/>
          </a:p>
          <a:p>
            <a:pPr eaLnBrk="1" hangingPunct="1">
              <a:defRPr/>
            </a:pPr>
            <a:r>
              <a:rPr lang="en-US" sz="1800" baseline="30000" dirty="0" smtClean="0"/>
              <a:t>	238</a:t>
            </a:r>
            <a:r>
              <a:rPr lang="en-US" sz="1800" dirty="0" smtClean="0"/>
              <a:t>U + </a:t>
            </a:r>
            <a:r>
              <a:rPr lang="en-US" sz="1800" b="1" baseline="30000" dirty="0" smtClean="0">
                <a:solidFill>
                  <a:srgbClr val="FF0000"/>
                </a:solidFill>
              </a:rPr>
              <a:t>1</a:t>
            </a:r>
            <a:r>
              <a:rPr lang="en-US" sz="1800" b="1" dirty="0" smtClean="0">
                <a:solidFill>
                  <a:srgbClr val="FF0000"/>
                </a:solidFill>
              </a:rPr>
              <a:t>n</a:t>
            </a:r>
            <a:r>
              <a:rPr lang="en-US" sz="1800" dirty="0" smtClean="0">
                <a:solidFill>
                  <a:srgbClr val="FF0000"/>
                </a:solidFill>
              </a:rPr>
              <a:t> (hot/fast) </a:t>
            </a:r>
            <a:r>
              <a:rPr lang="en-US" sz="1800" dirty="0" smtClean="0"/>
              <a:t>=&gt; </a:t>
            </a:r>
            <a:r>
              <a:rPr lang="en-US" sz="1800" baseline="30000" dirty="0" smtClean="0"/>
              <a:t>239</a:t>
            </a:r>
            <a:r>
              <a:rPr lang="en-US" sz="1800" dirty="0" smtClean="0"/>
              <a:t>U  =&gt;  </a:t>
            </a:r>
            <a:r>
              <a:rPr lang="en-US" sz="1800" baseline="30000" dirty="0" smtClean="0"/>
              <a:t>239</a:t>
            </a:r>
            <a:r>
              <a:rPr lang="en-US" sz="1800" dirty="0" smtClean="0"/>
              <a:t>Np + </a:t>
            </a:r>
            <a:r>
              <a:rPr lang="en-US" sz="1800" dirty="0" err="1" smtClean="0">
                <a:latin typeface="Symbol" charset="2"/>
                <a:cs typeface="Symbol" charset="2"/>
              </a:rPr>
              <a:t>b</a:t>
            </a:r>
            <a:r>
              <a:rPr lang="en-US" sz="1800" dirty="0" smtClean="0"/>
              <a:t> 	=&gt;  </a:t>
            </a:r>
            <a:r>
              <a:rPr lang="en-US" sz="1800" baseline="30000" dirty="0" smtClean="0"/>
              <a:t>239</a:t>
            </a:r>
            <a:r>
              <a:rPr lang="en-US" sz="1800" dirty="0" smtClean="0"/>
              <a:t>Pu + </a:t>
            </a:r>
            <a:r>
              <a:rPr lang="en-US" sz="1800" dirty="0" err="1" smtClean="0">
                <a:latin typeface="Symbol" charset="2"/>
                <a:cs typeface="Symbol" charset="2"/>
              </a:rPr>
              <a:t>b</a:t>
            </a:r>
            <a:endParaRPr lang="en-US" sz="1800" dirty="0" smtClean="0">
              <a:latin typeface="+mj-lt"/>
              <a:cs typeface="Symbol" charset="2"/>
            </a:endParaRPr>
          </a:p>
          <a:p>
            <a:pPr eaLnBrk="1" hangingPunct="1">
              <a:defRPr/>
            </a:pPr>
            <a:endParaRPr lang="en-US" sz="900" dirty="0" smtClean="0">
              <a:latin typeface="+mj-lt"/>
              <a:cs typeface="Symbol" charset="2"/>
            </a:endParaRPr>
          </a:p>
          <a:p>
            <a:pPr eaLnBrk="1" hangingPunct="1">
              <a:defRPr/>
            </a:pPr>
            <a:r>
              <a:rPr lang="en-US" sz="1800" dirty="0" smtClean="0">
                <a:latin typeface="+mj-lt"/>
                <a:cs typeface="Symbol" charset="2"/>
              </a:rPr>
              <a:t>	</a:t>
            </a:r>
            <a:r>
              <a:rPr lang="en-US" sz="1800" dirty="0" smtClean="0">
                <a:cs typeface="Symbol" charset="2"/>
              </a:rPr>
              <a:t>But its fission creates no </a:t>
            </a:r>
            <a:r>
              <a:rPr lang="en-US" sz="1800" b="1" dirty="0" smtClean="0">
                <a:cs typeface="Symbol" charset="2"/>
              </a:rPr>
              <a:t>new</a:t>
            </a:r>
            <a:r>
              <a:rPr lang="en-US" sz="1800" dirty="0" smtClean="0">
                <a:cs typeface="Symbol" charset="2"/>
              </a:rPr>
              <a:t> neutrons to propagate the chain reaction!</a:t>
            </a:r>
          </a:p>
          <a:p>
            <a:pPr eaLnBrk="1" hangingPunct="1">
              <a:defRPr/>
            </a:pPr>
            <a:endParaRPr lang="en-US" sz="1600" dirty="0" smtClean="0">
              <a:latin typeface="+mj-lt"/>
              <a:cs typeface="Symbol" charset="2"/>
            </a:endParaRPr>
          </a:p>
          <a:p>
            <a:pPr eaLnBrk="1" hangingPunct="1">
              <a:defRPr/>
            </a:pPr>
            <a:r>
              <a:rPr lang="en-US" sz="1800" dirty="0" smtClean="0">
                <a:latin typeface="+mj-lt"/>
                <a:cs typeface="Symbol" charset="2"/>
              </a:rPr>
              <a:t>The much rarer </a:t>
            </a:r>
            <a:r>
              <a:rPr lang="en-US" sz="1800" baseline="30000" dirty="0" smtClean="0">
                <a:latin typeface="+mj-lt"/>
                <a:cs typeface="Symbol" charset="2"/>
              </a:rPr>
              <a:t>235</a:t>
            </a:r>
            <a:r>
              <a:rPr lang="en-US" sz="1800" dirty="0" smtClean="0">
                <a:latin typeface="+mj-lt"/>
                <a:cs typeface="Symbol" charset="2"/>
              </a:rPr>
              <a:t>U specie fissions best when it is hit by slow/thermal neutrons:	</a:t>
            </a:r>
          </a:p>
          <a:p>
            <a:pPr eaLnBrk="1" hangingPunct="1">
              <a:defRPr/>
            </a:pPr>
            <a:endParaRPr lang="en-US" sz="1400" dirty="0" smtClean="0"/>
          </a:p>
          <a:p>
            <a:pPr eaLnBrk="1" hangingPunct="1">
              <a:defRPr/>
            </a:pPr>
            <a:r>
              <a:rPr lang="en-US" sz="1800" dirty="0" smtClean="0"/>
              <a:t> 	</a:t>
            </a:r>
            <a:r>
              <a:rPr lang="en-US" sz="1800" baseline="30000" dirty="0" smtClean="0"/>
              <a:t>235</a:t>
            </a:r>
            <a:r>
              <a:rPr lang="en-US" sz="1800" dirty="0" smtClean="0"/>
              <a:t>U + </a:t>
            </a:r>
            <a:r>
              <a:rPr lang="en-US" sz="1800" b="1" baseline="30000" dirty="0" smtClean="0">
                <a:solidFill>
                  <a:srgbClr val="00B1B2"/>
                </a:solidFill>
              </a:rPr>
              <a:t>1</a:t>
            </a:r>
            <a:r>
              <a:rPr lang="en-US" sz="1800" b="1" dirty="0" smtClean="0">
                <a:solidFill>
                  <a:srgbClr val="00B1B2"/>
                </a:solidFill>
              </a:rPr>
              <a:t>n</a:t>
            </a:r>
            <a:r>
              <a:rPr lang="en-US" sz="1800" dirty="0" smtClean="0">
                <a:solidFill>
                  <a:srgbClr val="00B1B2"/>
                </a:solidFill>
              </a:rPr>
              <a:t> (slow/thermal</a:t>
            </a:r>
            <a:r>
              <a:rPr lang="en-US" sz="1800" dirty="0" smtClean="0">
                <a:solidFill>
                  <a:srgbClr val="009999"/>
                </a:solidFill>
              </a:rPr>
              <a:t>) </a:t>
            </a:r>
            <a:r>
              <a:rPr lang="en-US" sz="1800" dirty="0" smtClean="0"/>
              <a:t>=&gt; </a:t>
            </a:r>
            <a:r>
              <a:rPr lang="en-US" sz="1800" baseline="30000" dirty="0" smtClean="0"/>
              <a:t>236</a:t>
            </a:r>
            <a:r>
              <a:rPr lang="en-US" sz="1800" dirty="0" smtClean="0"/>
              <a:t>U =&gt; </a:t>
            </a:r>
            <a:r>
              <a:rPr lang="en-US" sz="1800" baseline="30000" dirty="0" smtClean="0"/>
              <a:t>36</a:t>
            </a:r>
            <a:r>
              <a:rPr lang="en-US" sz="1800" dirty="0" smtClean="0"/>
              <a:t>Kr + </a:t>
            </a:r>
            <a:r>
              <a:rPr lang="en-US" sz="1800" baseline="30000" dirty="0" smtClean="0"/>
              <a:t>56</a:t>
            </a:r>
            <a:r>
              <a:rPr lang="en-US" sz="1800" dirty="0" smtClean="0"/>
              <a:t>Ba + 2.4 </a:t>
            </a:r>
            <a:r>
              <a:rPr lang="en-US" sz="1800" b="1" baseline="30000" dirty="0" smtClean="0">
                <a:solidFill>
                  <a:srgbClr val="FF0000"/>
                </a:solidFill>
              </a:rPr>
              <a:t>1</a:t>
            </a:r>
            <a:r>
              <a:rPr lang="en-US" sz="1800" b="1" dirty="0" smtClean="0">
                <a:solidFill>
                  <a:srgbClr val="FF0000"/>
                </a:solidFill>
              </a:rPr>
              <a:t>n</a:t>
            </a:r>
            <a:r>
              <a:rPr lang="en-US" sz="1800" dirty="0" smtClean="0"/>
              <a:t> + 200 </a:t>
            </a:r>
            <a:r>
              <a:rPr lang="en-US" sz="1800" dirty="0" err="1" smtClean="0"/>
              <a:t>MeV</a:t>
            </a:r>
            <a:endParaRPr lang="en-US" sz="1800" dirty="0" smtClean="0"/>
          </a:p>
          <a:p>
            <a:pPr eaLnBrk="1" hangingPunct="1">
              <a:defRPr/>
            </a:pPr>
            <a:r>
              <a:rPr lang="en-US" sz="1200" dirty="0" smtClean="0"/>
              <a:t>	</a:t>
            </a:r>
            <a:endParaRPr lang="en-US" sz="1000" dirty="0" smtClean="0"/>
          </a:p>
          <a:p>
            <a:pPr eaLnBrk="1" hangingPunct="1">
              <a:defRPr/>
            </a:pPr>
            <a:r>
              <a:rPr lang="en-US" sz="1800" dirty="0" smtClean="0"/>
              <a:t>		This reaction DOES yield neutrons, but they are </a:t>
            </a:r>
            <a:r>
              <a:rPr lang="en-US" sz="1800" dirty="0" smtClean="0">
                <a:solidFill>
                  <a:srgbClr val="FF3300"/>
                </a:solidFill>
              </a:rPr>
              <a:t>hot/fast </a:t>
            </a:r>
            <a:r>
              <a:rPr lang="en-US" sz="1800" dirty="0" smtClean="0"/>
              <a:t>ones</a:t>
            </a:r>
          </a:p>
          <a:p>
            <a:pPr eaLnBrk="1" hangingPunct="1">
              <a:defRPr/>
            </a:pPr>
            <a:endParaRPr lang="en-US" sz="1800" dirty="0" smtClean="0"/>
          </a:p>
          <a:p>
            <a:pPr eaLnBrk="1" hangingPunct="1">
              <a:defRPr/>
            </a:pPr>
            <a:r>
              <a:rPr lang="en-US" sz="1800" dirty="0" smtClean="0"/>
              <a:t>So to propagate the </a:t>
            </a:r>
            <a:r>
              <a:rPr lang="en-US" sz="1800" b="1" baseline="30000" dirty="0" smtClean="0"/>
              <a:t>235 </a:t>
            </a:r>
            <a:r>
              <a:rPr lang="en-US" sz="1800" b="1" dirty="0" smtClean="0"/>
              <a:t>U </a:t>
            </a:r>
            <a:r>
              <a:rPr lang="en-US" sz="1800" dirty="0" smtClean="0"/>
              <a:t>fission chain reaction, hot neutrons must be slowed down</a:t>
            </a:r>
          </a:p>
          <a:p>
            <a:pPr eaLnBrk="1" hangingPunct="1">
              <a:defRPr/>
            </a:pPr>
            <a:endParaRPr lang="en-US" sz="800" dirty="0" smtClean="0"/>
          </a:p>
          <a:p>
            <a:pPr eaLnBrk="1" hangingPunct="1">
              <a:defRPr/>
            </a:pPr>
            <a:r>
              <a:rPr lang="en-US" sz="1800" dirty="0" smtClean="0"/>
              <a:t>	Which is done by bouncing them off light atoms of a </a:t>
            </a:r>
            <a:r>
              <a:rPr lang="en-US" sz="1800" b="1" dirty="0" smtClean="0">
                <a:solidFill>
                  <a:srgbClr val="FFCC00"/>
                </a:solidFill>
              </a:rPr>
              <a:t>moderator</a:t>
            </a:r>
            <a:r>
              <a:rPr lang="en-US" sz="1800" dirty="0" smtClean="0"/>
              <a:t> material</a:t>
            </a:r>
          </a:p>
          <a:p>
            <a:pPr eaLnBrk="1" hangingPunct="1">
              <a:defRPr/>
            </a:pPr>
            <a:endParaRPr lang="en-US" sz="1200" dirty="0" smtClean="0"/>
          </a:p>
          <a:p>
            <a:pPr eaLnBrk="1" hangingPunct="1">
              <a:defRPr/>
            </a:pPr>
            <a:r>
              <a:rPr lang="en-US" sz="1800" dirty="0" smtClean="0"/>
              <a:t>Most commonly:	</a:t>
            </a:r>
            <a:r>
              <a:rPr lang="en-US" sz="1800" b="1" dirty="0" smtClean="0">
                <a:solidFill>
                  <a:srgbClr val="FFCC00"/>
                </a:solidFill>
              </a:rPr>
              <a:t>Hydrogen</a:t>
            </a:r>
            <a:r>
              <a:rPr lang="en-US" sz="1800" dirty="0" smtClean="0"/>
              <a:t> (with only 1 proton in its nucleus) OR</a:t>
            </a:r>
          </a:p>
          <a:p>
            <a:pPr eaLnBrk="1" hangingPunct="1">
              <a:defRPr/>
            </a:pPr>
            <a:endParaRPr lang="en-US" sz="800" dirty="0" smtClean="0"/>
          </a:p>
          <a:p>
            <a:pPr eaLnBrk="1" hangingPunct="1">
              <a:defRPr/>
            </a:pPr>
            <a:r>
              <a:rPr lang="en-US" sz="1800" dirty="0" smtClean="0"/>
              <a:t>		</a:t>
            </a:r>
            <a:r>
              <a:rPr lang="en-US" sz="1800" b="1" dirty="0" smtClean="0">
                <a:solidFill>
                  <a:srgbClr val="FFCC00"/>
                </a:solidFill>
              </a:rPr>
              <a:t>Carbon</a:t>
            </a:r>
            <a:r>
              <a:rPr lang="en-US" sz="1800" dirty="0" smtClean="0"/>
              <a:t> in the form of graphite</a:t>
            </a:r>
          </a:p>
          <a:p>
            <a:pPr eaLnBrk="1" hangingPunct="1">
              <a:defRPr/>
            </a:pPr>
            <a:endParaRPr lang="en-US" sz="1800" baseline="30000" dirty="0" smtClean="0"/>
          </a:p>
          <a:p>
            <a:pPr eaLnBrk="1" hangingPunct="1">
              <a:defRPr/>
            </a:pPr>
            <a:endParaRPr lang="en-US" sz="1800" baseline="30000" dirty="0" smtClean="0"/>
          </a:p>
          <a:p>
            <a:pPr eaLnBrk="1" hangingPunct="1">
              <a:defRPr/>
            </a:pPr>
            <a:endParaRPr lang="en-US" sz="1800" baseline="30000" dirty="0" smtClean="0"/>
          </a:p>
          <a:p>
            <a:pPr eaLnBrk="1" hangingPunct="1">
              <a:defRPr/>
            </a:pPr>
            <a:endParaRPr lang="en-US" sz="1800" dirty="0" smtClean="0">
              <a:latin typeface="Symbol" charset="2"/>
              <a:cs typeface="Symbol" charset="2"/>
            </a:endParaRP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685800"/>
          </a:xfrm>
        </p:spPr>
        <p:txBody>
          <a:bodyPr/>
          <a:lstStyle/>
          <a:p>
            <a:pPr eaLnBrk="1" hangingPunct="1">
              <a:defRPr/>
            </a:pPr>
            <a:r>
              <a:rPr lang="en-US" sz="2200" i="1" dirty="0" smtClean="0"/>
              <a:t>In </a:t>
            </a:r>
            <a:r>
              <a:rPr lang="en-US" sz="2200" i="1" dirty="0" err="1" smtClean="0"/>
              <a:t>BWRs</a:t>
            </a:r>
            <a:r>
              <a:rPr lang="en-US" sz="2200" i="1" dirty="0" smtClean="0"/>
              <a:t>, </a:t>
            </a:r>
            <a:r>
              <a:rPr lang="en-US" sz="2200" i="1" dirty="0" err="1" smtClean="0"/>
              <a:t>PWRs</a:t>
            </a:r>
            <a:r>
              <a:rPr lang="en-US" sz="2200" i="1" dirty="0" smtClean="0"/>
              <a:t>, ES-</a:t>
            </a:r>
            <a:r>
              <a:rPr lang="en-US" sz="2200" i="1" dirty="0" err="1" smtClean="0"/>
              <a:t>BWRs</a:t>
            </a:r>
            <a:r>
              <a:rPr lang="en-US" sz="2200" i="1" dirty="0" smtClean="0"/>
              <a:t> and AP-1000, the moderator is:</a:t>
            </a:r>
            <a:endParaRPr lang="en-US" sz="2200" dirty="0"/>
          </a:p>
        </p:txBody>
      </p:sp>
      <p:sp>
        <p:nvSpPr>
          <p:cNvPr id="142339" name="Rectangle 3"/>
          <p:cNvSpPr>
            <a:spLocks noGrp="1" noChangeArrowheads="1"/>
          </p:cNvSpPr>
          <p:nvPr>
            <p:ph type="subTitle" idx="1"/>
          </p:nvPr>
        </p:nvSpPr>
        <p:spPr>
          <a:xfrm>
            <a:off x="228600" y="990600"/>
            <a:ext cx="8763000" cy="5334000"/>
          </a:xfrm>
        </p:spPr>
        <p:txBody>
          <a:bodyPr/>
          <a:lstStyle/>
          <a:p>
            <a:pPr eaLnBrk="1" hangingPunct="1">
              <a:defRPr/>
            </a:pPr>
            <a:r>
              <a:rPr lang="en-US" sz="1800" b="1" dirty="0" smtClean="0"/>
              <a:t>Light Water = </a:t>
            </a:r>
            <a:r>
              <a:rPr lang="en-US" sz="1800" dirty="0" smtClean="0"/>
              <a:t>Water with hydrogen having </a:t>
            </a:r>
            <a:r>
              <a:rPr lang="en-US" sz="1800" b="1" dirty="0" smtClean="0"/>
              <a:t>only</a:t>
            </a:r>
            <a:r>
              <a:rPr lang="en-US" sz="1800" dirty="0" smtClean="0"/>
              <a:t> one proton in its nucleus</a:t>
            </a:r>
          </a:p>
          <a:p>
            <a:pPr eaLnBrk="1" hangingPunct="1">
              <a:defRPr/>
            </a:pPr>
            <a:endParaRPr lang="en-US" sz="900" dirty="0" smtClean="0"/>
          </a:p>
          <a:p>
            <a:pPr eaLnBrk="1" hangingPunct="1">
              <a:defRPr/>
            </a:pPr>
            <a:r>
              <a:rPr lang="en-US" sz="1800" dirty="0" smtClean="0"/>
              <a:t>	Vs. costly/rare </a:t>
            </a:r>
            <a:r>
              <a:rPr lang="en-US" sz="1800" b="1" dirty="0" smtClean="0"/>
              <a:t>heavy water </a:t>
            </a:r>
            <a:r>
              <a:rPr lang="en-US" sz="1800" dirty="0" smtClean="0"/>
              <a:t>where hydrogen nuclei = proton + neutron</a:t>
            </a:r>
          </a:p>
          <a:p>
            <a:pPr eaLnBrk="1" hangingPunct="1">
              <a:defRPr/>
            </a:pPr>
            <a:endParaRPr lang="en-US" sz="800" dirty="0" smtClean="0"/>
          </a:p>
          <a:p>
            <a:pPr eaLnBrk="1" hangingPunct="1">
              <a:defRPr/>
            </a:pPr>
            <a:r>
              <a:rPr lang="en-US" sz="1800" dirty="0" smtClean="0"/>
              <a:t>		Which thus absorbs fewer neutrons, accelerating fission</a:t>
            </a:r>
          </a:p>
          <a:p>
            <a:pPr eaLnBrk="1" hangingPunct="1">
              <a:defRPr/>
            </a:pPr>
            <a:endParaRPr lang="en-US" sz="1200" dirty="0" smtClean="0"/>
          </a:p>
          <a:p>
            <a:pPr eaLnBrk="1" hangingPunct="1">
              <a:defRPr/>
            </a:pPr>
            <a:r>
              <a:rPr lang="en-US" sz="1800" dirty="0" smtClean="0"/>
              <a:t>Water is </a:t>
            </a:r>
            <a:r>
              <a:rPr lang="en-US" sz="1800" b="1" dirty="0" smtClean="0"/>
              <a:t>also used </a:t>
            </a:r>
            <a:r>
              <a:rPr lang="en-US" sz="1800" dirty="0" smtClean="0"/>
              <a:t>to transport away the heat of nuclear fission</a:t>
            </a:r>
          </a:p>
          <a:p>
            <a:pPr eaLnBrk="1" hangingPunct="1">
              <a:defRPr/>
            </a:pPr>
            <a:endParaRPr lang="en-US" sz="900" dirty="0" smtClean="0"/>
          </a:p>
          <a:p>
            <a:pPr eaLnBrk="1" hangingPunct="1">
              <a:defRPr/>
            </a:pPr>
            <a:r>
              <a:rPr lang="en-US" sz="1800" dirty="0" smtClean="0">
                <a:solidFill>
                  <a:srgbClr val="FFCC00"/>
                </a:solidFill>
              </a:rPr>
              <a:t>	Boiling a fluid to turn a turbine is called the </a:t>
            </a:r>
            <a:r>
              <a:rPr lang="en-US" sz="1800" b="1" dirty="0" err="1" smtClean="0">
                <a:solidFill>
                  <a:srgbClr val="FFCC00"/>
                </a:solidFill>
              </a:rPr>
              <a:t>Rankine</a:t>
            </a:r>
            <a:r>
              <a:rPr lang="en-US" sz="1800" b="1" dirty="0" smtClean="0">
                <a:solidFill>
                  <a:srgbClr val="FFCC00"/>
                </a:solidFill>
              </a:rPr>
              <a:t> Cycle</a:t>
            </a:r>
          </a:p>
          <a:p>
            <a:pPr eaLnBrk="1" hangingPunct="1">
              <a:defRPr/>
            </a:pPr>
            <a:endParaRPr lang="en-US" sz="1400" dirty="0" smtClean="0"/>
          </a:p>
          <a:p>
            <a:pPr eaLnBrk="1" hangingPunct="1">
              <a:defRPr/>
            </a:pPr>
            <a:r>
              <a:rPr lang="en-US" sz="1800" dirty="0" smtClean="0"/>
              <a:t>The efficiency of thermodynamic cycles increases with temperature differences</a:t>
            </a:r>
          </a:p>
          <a:p>
            <a:pPr eaLnBrk="1" hangingPunct="1">
              <a:defRPr/>
            </a:pPr>
            <a:endParaRPr lang="en-US" sz="800" dirty="0" smtClean="0"/>
          </a:p>
          <a:p>
            <a:pPr eaLnBrk="1" hangingPunct="1">
              <a:defRPr/>
            </a:pPr>
            <a:r>
              <a:rPr lang="en-US" sz="1800" dirty="0" smtClean="0"/>
              <a:t>	Above, the change is cool liquid water =&gt; superheated water or steam</a:t>
            </a:r>
          </a:p>
          <a:p>
            <a:pPr eaLnBrk="1" hangingPunct="1">
              <a:defRPr/>
            </a:pPr>
            <a:endParaRPr lang="en-US" sz="900" dirty="0" smtClean="0"/>
          </a:p>
          <a:p>
            <a:pPr eaLnBrk="1" hangingPunct="1">
              <a:defRPr/>
            </a:pPr>
            <a:r>
              <a:rPr lang="en-US" sz="1800" dirty="0" smtClean="0"/>
              <a:t>		Producing perhaps a net 300°C temperature difference</a:t>
            </a:r>
          </a:p>
          <a:p>
            <a:pPr eaLnBrk="1" hangingPunct="1">
              <a:defRPr/>
            </a:pPr>
            <a:endParaRPr lang="en-US" sz="1200" dirty="0" smtClean="0"/>
          </a:p>
          <a:p>
            <a:pPr eaLnBrk="1" hangingPunct="1">
              <a:defRPr/>
            </a:pPr>
            <a:r>
              <a:rPr lang="en-US" sz="1800" dirty="0" smtClean="0"/>
              <a:t>Why not just go hotter?  Because </a:t>
            </a:r>
            <a:r>
              <a:rPr lang="en-US" sz="1800" i="1" dirty="0" smtClean="0"/>
              <a:t>extremely</a:t>
            </a:r>
            <a:r>
              <a:rPr lang="en-US" sz="1800" dirty="0" smtClean="0"/>
              <a:t> hot water or steam produce:</a:t>
            </a:r>
          </a:p>
          <a:p>
            <a:pPr eaLnBrk="1" hangingPunct="1">
              <a:defRPr/>
            </a:pPr>
            <a:endParaRPr lang="en-US" sz="900" dirty="0" smtClean="0"/>
          </a:p>
          <a:p>
            <a:pPr eaLnBrk="1" hangingPunct="1">
              <a:defRPr/>
            </a:pPr>
            <a:r>
              <a:rPr lang="en-US" sz="1800" dirty="0" smtClean="0"/>
              <a:t>	Extraordinarily high pressures </a:t>
            </a:r>
            <a:r>
              <a:rPr lang="en-US" sz="1800" i="1" dirty="0" smtClean="0"/>
              <a:t>and</a:t>
            </a:r>
            <a:r>
              <a:rPr lang="en-US" sz="1800" dirty="0" smtClean="0"/>
              <a:t> enhanced corrosion</a:t>
            </a:r>
          </a:p>
          <a:p>
            <a:pPr eaLnBrk="1" hangingPunct="1">
              <a:defRPr/>
            </a:pPr>
            <a:endParaRPr lang="en-US" sz="900" dirty="0" smtClean="0"/>
          </a:p>
          <a:p>
            <a:pPr eaLnBrk="1" hangingPunct="1">
              <a:defRPr/>
            </a:pPr>
            <a:r>
              <a:rPr lang="en-US" sz="1800" dirty="0" smtClean="0"/>
              <a:t>		Making the plumbing very difficult, expensive and dangerous</a:t>
            </a:r>
            <a:endParaRPr lang="en-US" sz="18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err="1" smtClean="0">
                <a:solidFill>
                  <a:schemeClr val="accent1"/>
                </a:solidFill>
              </a:rPr>
              <a:t>http://en.wikipedia.org/wiki/Advanced_gas-cooled_reactor</a:t>
            </a:r>
            <a:endParaRPr lang="en-US" dirty="0">
              <a:solidFill>
                <a:schemeClr val="accent1"/>
              </a:solidFill>
            </a:endParaRPr>
          </a:p>
        </p:txBody>
      </p:sp>
      <p:sp>
        <p:nvSpPr>
          <p:cNvPr id="142338" name="Rectangle 2"/>
          <p:cNvSpPr>
            <a:spLocks noGrp="1" noChangeArrowheads="1"/>
          </p:cNvSpPr>
          <p:nvPr>
            <p:ph type="ctrTitle"/>
          </p:nvPr>
        </p:nvSpPr>
        <p:spPr>
          <a:xfrm>
            <a:off x="0" y="152400"/>
            <a:ext cx="9144000" cy="533400"/>
          </a:xfrm>
        </p:spPr>
        <p:txBody>
          <a:bodyPr/>
          <a:lstStyle/>
          <a:p>
            <a:pPr eaLnBrk="1" hangingPunct="1">
              <a:defRPr/>
            </a:pPr>
            <a:r>
              <a:rPr lang="en-US" sz="2200" i="1" dirty="0" smtClean="0"/>
              <a:t>Bringing us to our first new class of reactors: </a:t>
            </a:r>
            <a:r>
              <a:rPr lang="en-US" sz="2200" i="1" dirty="0" smtClean="0">
                <a:solidFill>
                  <a:srgbClr val="FFCC00"/>
                </a:solidFill>
              </a:rPr>
              <a:t>Gas Cooled Reactors</a:t>
            </a:r>
            <a:endParaRPr lang="en-US" sz="2200" dirty="0"/>
          </a:p>
        </p:txBody>
      </p:sp>
      <p:sp>
        <p:nvSpPr>
          <p:cNvPr id="142339" name="Rectangle 3"/>
          <p:cNvSpPr>
            <a:spLocks noGrp="1" noChangeArrowheads="1"/>
          </p:cNvSpPr>
          <p:nvPr>
            <p:ph type="subTitle" idx="1"/>
          </p:nvPr>
        </p:nvSpPr>
        <p:spPr>
          <a:xfrm>
            <a:off x="228600" y="914400"/>
            <a:ext cx="8763000" cy="5715000"/>
          </a:xfrm>
        </p:spPr>
        <p:txBody>
          <a:bodyPr/>
          <a:lstStyle/>
          <a:p>
            <a:pPr eaLnBrk="1" hangingPunct="1">
              <a:defRPr/>
            </a:pPr>
            <a:r>
              <a:rPr lang="en-US" sz="1800" dirty="0" smtClean="0"/>
              <a:t>In their </a:t>
            </a:r>
            <a:r>
              <a:rPr lang="en-US" sz="1800" dirty="0" err="1" smtClean="0"/>
              <a:t>fissioning</a:t>
            </a:r>
            <a:r>
              <a:rPr lang="en-US" sz="1800" dirty="0" smtClean="0"/>
              <a:t> reactor core, gases are heated to 500-1000°C</a:t>
            </a:r>
          </a:p>
          <a:p>
            <a:pPr eaLnBrk="1" hangingPunct="1">
              <a:defRPr/>
            </a:pPr>
            <a:endParaRPr lang="en-US" sz="700" dirty="0" smtClean="0"/>
          </a:p>
          <a:p>
            <a:pPr eaLnBrk="1" hangingPunct="1">
              <a:defRPr/>
            </a:pPr>
            <a:r>
              <a:rPr lang="en-US" sz="1800" dirty="0" smtClean="0"/>
              <a:t>	</a:t>
            </a:r>
            <a:r>
              <a:rPr lang="en-US" sz="1800" dirty="0" smtClean="0">
                <a:solidFill>
                  <a:srgbClr val="FFCC00"/>
                </a:solidFill>
              </a:rPr>
              <a:t>Expanding gas to turn a turbine is called the </a:t>
            </a:r>
            <a:r>
              <a:rPr lang="en-US" sz="1800" b="1" dirty="0" err="1" smtClean="0">
                <a:solidFill>
                  <a:srgbClr val="FFCC00"/>
                </a:solidFill>
              </a:rPr>
              <a:t>Brayton</a:t>
            </a:r>
            <a:r>
              <a:rPr lang="en-US" sz="1800" b="1" dirty="0" smtClean="0">
                <a:solidFill>
                  <a:srgbClr val="FFCC00"/>
                </a:solidFill>
              </a:rPr>
              <a:t> Cycle</a:t>
            </a:r>
          </a:p>
          <a:p>
            <a:pPr eaLnBrk="1" hangingPunct="1">
              <a:defRPr/>
            </a:pPr>
            <a:endParaRPr lang="en-US" sz="1400" dirty="0" smtClean="0"/>
          </a:p>
          <a:p>
            <a:pPr eaLnBrk="1" hangingPunct="1">
              <a:defRPr/>
            </a:pPr>
            <a:r>
              <a:rPr lang="en-US" sz="1800" dirty="0" smtClean="0"/>
              <a:t>Comparison of </a:t>
            </a:r>
            <a:r>
              <a:rPr lang="en-US" sz="1800" dirty="0" err="1" smtClean="0"/>
              <a:t>Rankine</a:t>
            </a:r>
            <a:r>
              <a:rPr lang="en-US" sz="1800" dirty="0" smtClean="0"/>
              <a:t> (water cooled) vs. </a:t>
            </a:r>
            <a:r>
              <a:rPr lang="en-US" sz="1800" dirty="0" err="1" smtClean="0"/>
              <a:t>Brayton</a:t>
            </a:r>
            <a:r>
              <a:rPr lang="en-US" sz="1800" dirty="0" smtClean="0"/>
              <a:t> (gas cooled) reactors: </a:t>
            </a:r>
            <a:r>
              <a:rPr lang="en-US" sz="1800" baseline="30000" dirty="0" smtClean="0"/>
              <a:t>1</a:t>
            </a:r>
          </a:p>
          <a:p>
            <a:pPr eaLnBrk="1" hangingPunct="1">
              <a:defRPr/>
            </a:pPr>
            <a:endParaRPr lang="en-US" sz="700" dirty="0" smtClean="0"/>
          </a:p>
          <a:p>
            <a:pPr eaLnBrk="1" hangingPunct="1">
              <a:defRPr/>
            </a:pPr>
            <a:r>
              <a:rPr lang="en-US" sz="1800" dirty="0" smtClean="0"/>
              <a:t>	Water-cooled PWR (</a:t>
            </a:r>
            <a:r>
              <a:rPr lang="en-US" sz="1800" dirty="0" err="1" smtClean="0"/>
              <a:t>w</a:t>
            </a:r>
            <a:r>
              <a:rPr lang="en-US" sz="1800" dirty="0" smtClean="0"/>
              <a:t>/ water to 325°C) = </a:t>
            </a:r>
            <a:r>
              <a:rPr lang="en-US" sz="1800" b="1" dirty="0" smtClean="0"/>
              <a:t>34% </a:t>
            </a:r>
            <a:r>
              <a:rPr lang="en-US" sz="1800" dirty="0" smtClean="0"/>
              <a:t>heat transfer efficiency</a:t>
            </a:r>
          </a:p>
          <a:p>
            <a:pPr eaLnBrk="1" hangingPunct="1">
              <a:defRPr/>
            </a:pPr>
            <a:endParaRPr lang="en-US" sz="700" dirty="0" smtClean="0"/>
          </a:p>
          <a:p>
            <a:pPr eaLnBrk="1" hangingPunct="1">
              <a:defRPr/>
            </a:pPr>
            <a:r>
              <a:rPr lang="en-US" sz="1600" dirty="0" smtClean="0"/>
              <a:t>	</a:t>
            </a:r>
            <a:r>
              <a:rPr lang="en-US" sz="1800" dirty="0" smtClean="0"/>
              <a:t>Gas cooled reactor (</a:t>
            </a:r>
            <a:r>
              <a:rPr lang="en-US" sz="1800" dirty="0" err="1" smtClean="0"/>
              <a:t>w</a:t>
            </a:r>
            <a:r>
              <a:rPr lang="en-US" sz="1800" dirty="0" smtClean="0"/>
              <a:t>/ gas to 640°C) = </a:t>
            </a:r>
            <a:r>
              <a:rPr lang="en-US" sz="1800" b="1" dirty="0" smtClean="0"/>
              <a:t>41% </a:t>
            </a:r>
            <a:r>
              <a:rPr lang="en-US" sz="1800" dirty="0" smtClean="0"/>
              <a:t>heat transfer efficiency</a:t>
            </a:r>
          </a:p>
          <a:p>
            <a:pPr eaLnBrk="1" hangingPunct="1">
              <a:defRPr/>
            </a:pPr>
            <a:endParaRPr lang="en-US" sz="1400" dirty="0" smtClean="0"/>
          </a:p>
          <a:p>
            <a:pPr eaLnBrk="1" hangingPunct="1">
              <a:defRPr/>
            </a:pPr>
            <a:r>
              <a:rPr lang="en-US" sz="1800" dirty="0" smtClean="0"/>
              <a:t>That is, gas cooled reactors could be ~20% more efficient</a:t>
            </a:r>
          </a:p>
          <a:p>
            <a:pPr eaLnBrk="1" hangingPunct="1">
              <a:defRPr/>
            </a:pPr>
            <a:endParaRPr lang="en-US" sz="700" dirty="0" smtClean="0"/>
          </a:p>
          <a:p>
            <a:pPr eaLnBrk="1" hangingPunct="1">
              <a:defRPr/>
            </a:pPr>
            <a:r>
              <a:rPr lang="en-US" sz="1800" dirty="0" smtClean="0"/>
              <a:t>	However: Fuel cost IS a minor contributor to nuclear energy's cost</a:t>
            </a:r>
          </a:p>
          <a:p>
            <a:pPr eaLnBrk="1" hangingPunct="1">
              <a:defRPr/>
            </a:pPr>
            <a:endParaRPr lang="en-US" sz="1400" dirty="0" smtClean="0"/>
          </a:p>
          <a:p>
            <a:pPr eaLnBrk="1" hangingPunct="1">
              <a:defRPr/>
            </a:pPr>
            <a:r>
              <a:rPr lang="en-US" sz="1800" dirty="0" smtClean="0"/>
              <a:t>So a bigger advantage might be that, without water piping:</a:t>
            </a:r>
          </a:p>
          <a:p>
            <a:pPr eaLnBrk="1" hangingPunct="1">
              <a:defRPr/>
            </a:pPr>
            <a:endParaRPr lang="en-US" sz="800" dirty="0" smtClean="0"/>
          </a:p>
          <a:p>
            <a:pPr eaLnBrk="1" hangingPunct="1">
              <a:defRPr/>
            </a:pPr>
            <a:r>
              <a:rPr lang="en-US" sz="1800" dirty="0" smtClean="0"/>
              <a:t>	It's possible to change fuel rods while the reactor is on</a:t>
            </a:r>
          </a:p>
          <a:p>
            <a:pPr eaLnBrk="1" hangingPunct="1">
              <a:defRPr/>
            </a:pPr>
            <a:endParaRPr lang="en-US" sz="800" dirty="0" smtClean="0"/>
          </a:p>
          <a:p>
            <a:pPr eaLnBrk="1" hangingPunct="1">
              <a:defRPr/>
            </a:pPr>
            <a:r>
              <a:rPr lang="en-US" sz="1800" dirty="0" smtClean="0"/>
              <a:t>	Eliminating need for reactor shutdowns &amp; dual reactor power plants</a:t>
            </a:r>
          </a:p>
          <a:p>
            <a:pPr eaLnBrk="1" hangingPunct="1">
              <a:defRPr/>
            </a:pPr>
            <a:endParaRPr lang="en-US" sz="800" dirty="0" smtClean="0"/>
          </a:p>
          <a:p>
            <a:pPr eaLnBrk="1" hangingPunct="1">
              <a:defRPr/>
            </a:pPr>
            <a:r>
              <a:rPr lang="en-US" sz="1800" dirty="0" smtClean="0"/>
              <a:t>		= A potentially MUCH BIGGER COST SAVINGS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609600"/>
          </a:xfrm>
        </p:spPr>
        <p:txBody>
          <a:bodyPr/>
          <a:lstStyle/>
          <a:p>
            <a:pPr eaLnBrk="1" hangingPunct="1">
              <a:defRPr/>
            </a:pPr>
            <a:r>
              <a:rPr lang="en-US" sz="2200" i="1" dirty="0" smtClean="0"/>
              <a:t>Leading to the UK's Advanced Gas-Cooled Reactor (AGR)</a:t>
            </a:r>
            <a:endParaRPr lang="en-US" sz="2200" dirty="0"/>
          </a:p>
        </p:txBody>
      </p:sp>
      <p:sp>
        <p:nvSpPr>
          <p:cNvPr id="142339" name="Rectangle 3"/>
          <p:cNvSpPr>
            <a:spLocks noGrp="1" noChangeArrowheads="1"/>
          </p:cNvSpPr>
          <p:nvPr>
            <p:ph type="subTitle" idx="1"/>
          </p:nvPr>
        </p:nvSpPr>
        <p:spPr>
          <a:xfrm>
            <a:off x="228600" y="838200"/>
            <a:ext cx="8915400" cy="5334000"/>
          </a:xfrm>
        </p:spPr>
        <p:txBody>
          <a:bodyPr/>
          <a:lstStyle/>
          <a:p>
            <a:pPr eaLnBrk="1" hangingPunct="1">
              <a:defRPr/>
            </a:pPr>
            <a:r>
              <a:rPr lang="en-US" sz="1800" dirty="0" smtClean="0"/>
              <a:t>Central core contains: Fuel Rods (1), Control Rods (2), Graphite Moderator (3)</a:t>
            </a:r>
          </a:p>
          <a:p>
            <a:pPr eaLnBrk="1" hangingPunct="1">
              <a:defRPr/>
            </a:pPr>
            <a:endParaRPr lang="en-US" sz="1800" dirty="0" smtClean="0"/>
          </a:p>
          <a:p>
            <a:pPr eaLnBrk="1" hangingPunct="1">
              <a:defRPr/>
            </a:pPr>
            <a:r>
              <a:rPr lang="en-US" sz="1800" dirty="0" smtClean="0"/>
              <a:t>- Through which fans (6) drive a cooling gas</a:t>
            </a:r>
          </a:p>
          <a:p>
            <a:pPr eaLnBrk="1" hangingPunct="1">
              <a:defRPr/>
            </a:pPr>
            <a:endParaRPr lang="en-US" sz="1800" dirty="0" smtClean="0"/>
          </a:p>
          <a:p>
            <a:pPr eaLnBrk="1" hangingPunct="1">
              <a:defRPr/>
            </a:pPr>
            <a:r>
              <a:rPr lang="en-US" sz="1800" dirty="0" smtClean="0"/>
              <a:t>- Outside of which pipes carry water (7-10)</a:t>
            </a:r>
          </a:p>
          <a:p>
            <a:pPr eaLnBrk="1" hangingPunct="1">
              <a:defRPr/>
            </a:pPr>
            <a:endParaRPr lang="en-US" sz="1800" dirty="0" smtClean="0"/>
          </a:p>
          <a:p>
            <a:pPr eaLnBrk="1" hangingPunct="1">
              <a:defRPr/>
            </a:pPr>
            <a:r>
              <a:rPr lang="en-US" sz="1800" dirty="0" smtClean="0"/>
              <a:t>- Which is boiled by the gas</a:t>
            </a:r>
          </a:p>
          <a:p>
            <a:pPr eaLnBrk="1" hangingPunct="1">
              <a:defRPr/>
            </a:pPr>
            <a:endParaRPr lang="en-US" sz="1800" dirty="0" smtClean="0"/>
          </a:p>
          <a:p>
            <a:pPr eaLnBrk="1" hangingPunct="1">
              <a:defRPr/>
            </a:pPr>
            <a:r>
              <a:rPr lang="en-US" sz="1800" dirty="0" smtClean="0"/>
              <a:t>- Producing steam, sent out to generators</a:t>
            </a:r>
          </a:p>
          <a:p>
            <a:pPr eaLnBrk="1" hangingPunct="1">
              <a:defRPr/>
            </a:pPr>
            <a:endParaRPr lang="en-US" sz="1800" dirty="0" smtClean="0"/>
          </a:p>
          <a:p>
            <a:pPr eaLnBrk="1" hangingPunct="1">
              <a:defRPr/>
            </a:pPr>
            <a:endParaRPr lang="en-US" sz="1050" dirty="0" smtClean="0"/>
          </a:p>
          <a:p>
            <a:pPr eaLnBrk="1" hangingPunct="1">
              <a:defRPr/>
            </a:pPr>
            <a:r>
              <a:rPr lang="en-US" sz="1800" dirty="0" smtClean="0"/>
              <a:t>A "design feature" of this reactor:  </a:t>
            </a:r>
            <a:r>
              <a:rPr lang="en-US" sz="1800" dirty="0" smtClean="0">
                <a:solidFill>
                  <a:srgbClr val="FFCC00"/>
                </a:solidFill>
              </a:rPr>
              <a:t>Its Output matches that of a coal-fired boiler</a:t>
            </a:r>
          </a:p>
          <a:p>
            <a:pPr eaLnBrk="1" hangingPunct="1">
              <a:defRPr/>
            </a:pPr>
            <a:endParaRPr lang="en-US" sz="900" dirty="0" smtClean="0"/>
          </a:p>
          <a:p>
            <a:pPr eaLnBrk="1" hangingPunct="1">
              <a:defRPr/>
            </a:pPr>
            <a:r>
              <a:rPr lang="en-US" sz="1800" dirty="0" smtClean="0"/>
              <a:t>	I.E., it produces similar combinations of steam temperature and pressure</a:t>
            </a:r>
          </a:p>
          <a:p>
            <a:pPr eaLnBrk="1" hangingPunct="1">
              <a:defRPr/>
            </a:pPr>
            <a:endParaRPr lang="en-US" sz="1400" dirty="0" smtClean="0"/>
          </a:p>
          <a:p>
            <a:pPr eaLnBrk="1" hangingPunct="1">
              <a:defRPr/>
            </a:pPr>
            <a:r>
              <a:rPr lang="en-US" sz="1800" dirty="0" smtClean="0"/>
              <a:t>And it is thus </a:t>
            </a:r>
            <a:r>
              <a:rPr lang="en-US" sz="1800" b="1" dirty="0" err="1" smtClean="0"/>
              <a:t>retrofitable</a:t>
            </a:r>
            <a:r>
              <a:rPr lang="en-US" sz="1800" dirty="0" smtClean="0"/>
              <a:t> to coal plants (retaining original turbines &amp; generators)</a:t>
            </a:r>
          </a:p>
          <a:p>
            <a:pPr eaLnBrk="1" hangingPunct="1">
              <a:defRPr/>
            </a:pPr>
            <a:endParaRPr lang="en-US" sz="900" dirty="0" smtClean="0"/>
          </a:p>
          <a:p>
            <a:pPr eaLnBrk="1" hangingPunct="1">
              <a:defRPr/>
            </a:pPr>
            <a:r>
              <a:rPr lang="en-US" sz="1800" dirty="0" smtClean="0"/>
              <a:t>	Which, in the heavily coal-dependent UK, is apparently a big plus</a:t>
            </a:r>
          </a:p>
          <a:p>
            <a:pPr eaLnBrk="1" hangingPunct="1">
              <a:defRPr/>
            </a:pPr>
            <a:endParaRPr lang="en-US" sz="1800" dirty="0" smtClean="0"/>
          </a:p>
          <a:p>
            <a:pPr eaLnBrk="1" hangingPunct="1">
              <a:defRPr/>
            </a:pPr>
            <a:r>
              <a:rPr lang="en-US" sz="1800" dirty="0" smtClean="0"/>
              <a:t> </a:t>
            </a:r>
          </a:p>
          <a:p>
            <a:pPr eaLnBrk="1" hangingPunct="1">
              <a:defRPr/>
            </a:pPr>
            <a:endParaRPr lang="en-US" sz="1800" dirty="0"/>
          </a:p>
        </p:txBody>
      </p:sp>
      <p:pic>
        <p:nvPicPr>
          <p:cNvPr id="6" name="Picture 5"/>
          <p:cNvPicPr>
            <a:picLocks noChangeAspect="1"/>
          </p:cNvPicPr>
          <p:nvPr/>
        </p:nvPicPr>
        <p:blipFill>
          <a:blip r:embed="rId3"/>
          <a:stretch>
            <a:fillRect/>
          </a:stretch>
        </p:blipFill>
        <p:spPr>
          <a:xfrm>
            <a:off x="5486400" y="1322784"/>
            <a:ext cx="3179323" cy="2334816"/>
          </a:xfrm>
          <a:prstGeom prst="rect">
            <a:avLst/>
          </a:prstGeom>
        </p:spPr>
      </p:pic>
      <p:sp>
        <p:nvSpPr>
          <p:cNvPr id="7" name="Rectangle 5"/>
          <p:cNvSpPr txBox="1">
            <a:spLocks noChangeArrowheads="1"/>
          </p:cNvSpPr>
          <p:nvPr/>
        </p:nvSpPr>
        <p:spPr bwMode="auto">
          <a:xfrm>
            <a:off x="4800600" y="3733800"/>
            <a:ext cx="4343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a:defRPr/>
            </a:pPr>
            <a:r>
              <a:rPr lang="en-US" sz="1200" b="0" i="1" dirty="0" err="1" smtClean="0">
                <a:solidFill>
                  <a:srgbClr val="009999"/>
                </a:solidFill>
                <a:effectLst>
                  <a:outerShdw blurRad="38100" dist="38100" dir="2700000" algn="tl">
                    <a:srgbClr val="000000"/>
                  </a:outerShdw>
                </a:effectLst>
                <a:latin typeface="+mn-ea"/>
              </a:rPr>
              <a:t>http://en.wikipedia.org/wiki/Advanced_gas-cooled_reactor</a:t>
            </a:r>
            <a:endParaRPr kumimoji="0" lang="en-US" sz="1200" b="0" i="1" u="none" strike="noStrike" kern="1200" cap="none" spc="0" normalizeH="0" baseline="0" noProof="0" dirty="0">
              <a:ln>
                <a:noFill/>
              </a:ln>
              <a:solidFill>
                <a:srgbClr val="009999"/>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a:t>
            </a:r>
            <a:r>
              <a:rPr lang="en-US" dirty="0" smtClean="0"/>
              <a:t>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685800"/>
          </a:xfrm>
        </p:spPr>
        <p:txBody>
          <a:bodyPr/>
          <a:lstStyle/>
          <a:p>
            <a:pPr eaLnBrk="1" hangingPunct="1">
              <a:defRPr/>
            </a:pPr>
            <a:r>
              <a:rPr lang="en-US" sz="2200" i="1" dirty="0" smtClean="0"/>
              <a:t>However, there are problems with the AGR:</a:t>
            </a:r>
            <a:endParaRPr lang="en-US" sz="2200" dirty="0"/>
          </a:p>
        </p:txBody>
      </p:sp>
      <p:sp>
        <p:nvSpPr>
          <p:cNvPr id="142339" name="Rectangle 3"/>
          <p:cNvSpPr>
            <a:spLocks noGrp="1" noChangeArrowheads="1"/>
          </p:cNvSpPr>
          <p:nvPr>
            <p:ph type="subTitle" idx="1"/>
          </p:nvPr>
        </p:nvSpPr>
        <p:spPr>
          <a:xfrm>
            <a:off x="228600" y="838200"/>
            <a:ext cx="8534400" cy="5562600"/>
          </a:xfrm>
        </p:spPr>
        <p:txBody>
          <a:bodyPr/>
          <a:lstStyle/>
          <a:p>
            <a:pPr eaLnBrk="1" hangingPunct="1">
              <a:defRPr/>
            </a:pPr>
            <a:r>
              <a:rPr lang="en-US" sz="1800" dirty="0" smtClean="0"/>
              <a:t>1) Within the containment structure there is a </a:t>
            </a:r>
            <a:r>
              <a:rPr lang="en-US" sz="1800" b="1" dirty="0" smtClean="0"/>
              <a:t>lot</a:t>
            </a:r>
            <a:r>
              <a:rPr lang="en-US" sz="1800" dirty="0" smtClean="0"/>
              <a:t> of complexity</a:t>
            </a:r>
          </a:p>
          <a:p>
            <a:pPr eaLnBrk="1" hangingPunct="1">
              <a:defRPr/>
            </a:pPr>
            <a:endParaRPr lang="en-US" sz="1200" dirty="0" smtClean="0"/>
          </a:p>
          <a:p>
            <a:pPr eaLnBrk="1" hangingPunct="1">
              <a:defRPr/>
            </a:pPr>
            <a:r>
              <a:rPr lang="en-US" sz="1800" dirty="0" smtClean="0"/>
              <a:t>2) By ultimately boiling water, it is partially lower efficiency </a:t>
            </a:r>
            <a:r>
              <a:rPr lang="en-US" sz="1800" dirty="0" err="1" smtClean="0"/>
              <a:t>Rankine</a:t>
            </a:r>
            <a:r>
              <a:rPr lang="en-US" sz="1800" dirty="0" smtClean="0"/>
              <a:t> Cycle</a:t>
            </a:r>
          </a:p>
          <a:p>
            <a:pPr eaLnBrk="1" hangingPunct="1">
              <a:defRPr/>
            </a:pPr>
            <a:endParaRPr lang="en-US" sz="1200" dirty="0" smtClean="0"/>
          </a:p>
          <a:p>
            <a:pPr eaLnBrk="1" hangingPunct="1">
              <a:defRPr/>
            </a:pPr>
            <a:r>
              <a:rPr lang="en-US" sz="1800" dirty="0" smtClean="0"/>
              <a:t>3) And its gas-cooled core had:  Fuel Rods + Control Rods + Graphite Moderator</a:t>
            </a:r>
          </a:p>
          <a:p>
            <a:pPr eaLnBrk="1" hangingPunct="1">
              <a:defRPr/>
            </a:pPr>
            <a:endParaRPr lang="en-US" sz="1800" dirty="0" smtClean="0"/>
          </a:p>
          <a:p>
            <a:pPr eaLnBrk="1" hangingPunct="1">
              <a:defRPr/>
            </a:pPr>
            <a:r>
              <a:rPr lang="en-US" sz="1800" i="1" dirty="0" smtClean="0">
                <a:solidFill>
                  <a:srgbClr val="FFCC00"/>
                </a:solidFill>
              </a:rPr>
              <a:t>Change wording to "partially-gas-cooled core" and this describes another reactor:</a:t>
            </a:r>
          </a:p>
          <a:p>
            <a:pPr eaLnBrk="1" hangingPunct="1">
              <a:defRPr/>
            </a:pPr>
            <a:endParaRPr lang="en-US" sz="1050" dirty="0" smtClean="0"/>
          </a:p>
          <a:p>
            <a:pPr algn="ctr" eaLnBrk="1" hangingPunct="1">
              <a:defRPr/>
            </a:pPr>
            <a:r>
              <a:rPr lang="en-US" sz="1800" dirty="0" smtClean="0"/>
              <a:t> </a:t>
            </a:r>
            <a:r>
              <a:rPr lang="en-US" sz="1800" b="1" dirty="0" smtClean="0">
                <a:solidFill>
                  <a:srgbClr val="FFCC00"/>
                </a:solidFill>
              </a:rPr>
              <a:t>Chernobyl</a:t>
            </a:r>
            <a:r>
              <a:rPr lang="en-US" sz="1800" dirty="0" smtClean="0"/>
              <a:t> </a:t>
            </a:r>
            <a:r>
              <a:rPr lang="en-US" sz="1800" b="1" dirty="0" smtClean="0">
                <a:solidFill>
                  <a:srgbClr val="FFCC00"/>
                </a:solidFill>
              </a:rPr>
              <a:t>RBMK</a:t>
            </a:r>
            <a:r>
              <a:rPr lang="en-US" sz="1800" dirty="0" smtClean="0"/>
              <a:t>: Where overheating + graphite fire =&gt; Disaster</a:t>
            </a:r>
          </a:p>
          <a:p>
            <a:pPr eaLnBrk="1" hangingPunct="1">
              <a:defRPr/>
            </a:pPr>
            <a:endParaRPr lang="en-US" sz="1400" dirty="0" smtClean="0"/>
          </a:p>
          <a:p>
            <a:pPr eaLnBrk="1" hangingPunct="1">
              <a:defRPr/>
            </a:pPr>
            <a:r>
              <a:rPr lang="en-US" sz="1800" dirty="0" smtClean="0"/>
              <a:t>WHY then does the AGR use graphite (with its flammability hazard)?  </a:t>
            </a:r>
          </a:p>
          <a:p>
            <a:pPr eaLnBrk="1" hangingPunct="1">
              <a:defRPr/>
            </a:pPr>
            <a:endParaRPr lang="en-US" sz="900" dirty="0" smtClean="0"/>
          </a:p>
          <a:p>
            <a:pPr eaLnBrk="1" hangingPunct="1">
              <a:defRPr/>
            </a:pPr>
            <a:r>
              <a:rPr lang="en-US" sz="1800" dirty="0" smtClean="0"/>
              <a:t>	Because to use conventional mildly enriched ~4%  </a:t>
            </a:r>
            <a:r>
              <a:rPr lang="en-US" sz="1800" baseline="30000" dirty="0" smtClean="0"/>
              <a:t>235</a:t>
            </a:r>
            <a:r>
              <a:rPr lang="en-US" sz="1800" dirty="0" smtClean="0"/>
              <a:t>U in </a:t>
            </a:r>
            <a:r>
              <a:rPr lang="en-US" sz="1800" baseline="30000" dirty="0" smtClean="0"/>
              <a:t>238</a:t>
            </a:r>
            <a:r>
              <a:rPr lang="en-US" sz="1800" dirty="0" smtClean="0"/>
              <a:t>U fuels,</a:t>
            </a:r>
          </a:p>
          <a:p>
            <a:pPr eaLnBrk="1" hangingPunct="1">
              <a:defRPr/>
            </a:pPr>
            <a:endParaRPr lang="en-US" sz="900" dirty="0" smtClean="0"/>
          </a:p>
          <a:p>
            <a:pPr eaLnBrk="1" hangingPunct="1">
              <a:defRPr/>
            </a:pPr>
            <a:r>
              <a:rPr lang="en-US" sz="1800" dirty="0" smtClean="0"/>
              <a:t>		You MUST have a moderator to sustain the chain reaction</a:t>
            </a:r>
          </a:p>
          <a:p>
            <a:pPr eaLnBrk="1" hangingPunct="1">
              <a:defRPr/>
            </a:pPr>
            <a:endParaRPr lang="en-US" sz="1050" dirty="0" smtClean="0"/>
          </a:p>
          <a:p>
            <a:pPr eaLnBrk="1" hangingPunct="1">
              <a:defRPr/>
            </a:pPr>
            <a:r>
              <a:rPr lang="en-US" sz="1800" dirty="0" smtClean="0"/>
              <a:t>With most of the water omitted from the AGR,</a:t>
            </a:r>
          </a:p>
          <a:p>
            <a:pPr eaLnBrk="1" hangingPunct="1">
              <a:defRPr/>
            </a:pPr>
            <a:endParaRPr lang="en-US" sz="900" dirty="0" smtClean="0"/>
          </a:p>
          <a:p>
            <a:pPr eaLnBrk="1" hangingPunct="1">
              <a:defRPr/>
            </a:pPr>
            <a:r>
              <a:rPr lang="en-US" sz="1800" dirty="0" smtClean="0"/>
              <a:t>	required neutron moderation must instead be supplied by graphite</a:t>
            </a:r>
          </a:p>
          <a:p>
            <a:pPr eaLnBrk="1" hangingPunct="1">
              <a:defRPr/>
            </a:pPr>
            <a:r>
              <a:rPr lang="en-US" sz="1800" dirty="0" smtClean="0"/>
              <a:t>	</a:t>
            </a: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152400"/>
            <a:ext cx="8534400" cy="609600"/>
          </a:xfrm>
        </p:spPr>
        <p:txBody>
          <a:bodyPr/>
          <a:lstStyle/>
          <a:p>
            <a:pPr eaLnBrk="1" hangingPunct="1">
              <a:defRPr/>
            </a:pPr>
            <a:r>
              <a:rPr lang="en-US" sz="2200" i="1" dirty="0" smtClean="0"/>
              <a:t>Other issues with advanced gas-cooled reactors:</a:t>
            </a:r>
            <a:endParaRPr lang="en-US" sz="2200" dirty="0"/>
          </a:p>
        </p:txBody>
      </p:sp>
      <p:sp>
        <p:nvSpPr>
          <p:cNvPr id="5" name="Rectangle 3"/>
          <p:cNvSpPr txBox="1">
            <a:spLocks noChangeArrowheads="1"/>
          </p:cNvSpPr>
          <p:nvPr/>
        </p:nvSpPr>
        <p:spPr bwMode="auto">
          <a:xfrm>
            <a:off x="228600" y="990600"/>
            <a:ext cx="8915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kern="0" dirty="0" smtClean="0">
                <a:effectLst>
                  <a:outerShdw blurRad="38100" dist="38100" dir="2700000" algn="tl">
                    <a:srgbClr val="000000"/>
                  </a:outerShdw>
                </a:effectLst>
                <a:latin typeface="+mn-lt"/>
                <a:ea typeface="+mn-ea"/>
                <a:cs typeface="+mn-cs"/>
              </a:rPr>
              <a:t>Moderated / gas-cooled reactors have a very poor operating history: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kern="0" dirty="0" smtClean="0">
                <a:effectLst>
                  <a:outerShdw blurRad="38100" dist="38100" dir="2700000" algn="tl">
                    <a:srgbClr val="000000"/>
                  </a:outerShdw>
                </a:effectLst>
                <a:latin typeface="+mn-lt"/>
                <a:ea typeface="+mn-ea"/>
                <a:cs typeface="+mn-cs"/>
              </a:rPr>
              <a:t>	E.G., UK "</a:t>
            </a:r>
            <a:r>
              <a:rPr lang="en-US" b="0" kern="0" dirty="0" err="1" smtClean="0">
                <a:effectLst>
                  <a:outerShdw blurRad="38100" dist="38100" dir="2700000" algn="tl">
                    <a:srgbClr val="000000"/>
                  </a:outerShdw>
                </a:effectLst>
                <a:latin typeface="+mn-lt"/>
                <a:ea typeface="+mn-ea"/>
                <a:cs typeface="+mn-cs"/>
              </a:rPr>
              <a:t>Magnox</a:t>
            </a:r>
            <a:r>
              <a:rPr lang="en-US" b="0" kern="0" dirty="0" smtClean="0">
                <a:effectLst>
                  <a:outerShdw blurRad="38100" dist="38100" dir="2700000" algn="tl">
                    <a:srgbClr val="000000"/>
                  </a:outerShdw>
                </a:effectLst>
                <a:latin typeface="+mn-lt"/>
                <a:ea typeface="+mn-ea"/>
                <a:cs typeface="+mn-cs"/>
              </a:rPr>
              <a:t>" AGR reactors </a:t>
            </a:r>
            <a:r>
              <a:rPr lang="en-US" b="0" kern="0" baseline="30000" dirty="0" smtClean="0">
                <a:effectLst>
                  <a:outerShdw blurRad="38100" dist="38100" dir="2700000" algn="tl">
                    <a:srgbClr val="000000"/>
                  </a:outerShdw>
                </a:effectLst>
                <a:latin typeface="+mn-lt"/>
                <a:ea typeface="+mn-ea"/>
                <a:cs typeface="+mn-cs"/>
              </a:rPr>
              <a:t>1,2</a:t>
            </a:r>
            <a:r>
              <a:rPr lang="en-US" b="0" kern="0" dirty="0" smtClean="0">
                <a:effectLst>
                  <a:outerShdw blurRad="38100" dist="38100" dir="2700000" algn="tl">
                    <a:srgbClr val="000000"/>
                  </a:outerShdw>
                </a:effectLst>
                <a:latin typeface="+mn-lt"/>
                <a:ea typeface="+mn-ea"/>
                <a:cs typeface="+mn-cs"/>
              </a:rPr>
              <a:t> &amp; U.S. Fort St. </a:t>
            </a:r>
            <a:r>
              <a:rPr lang="en-US" b="0" kern="0" dirty="0" err="1" smtClean="0">
                <a:effectLst>
                  <a:outerShdw blurRad="38100" dist="38100" dir="2700000" algn="tl">
                    <a:srgbClr val="000000"/>
                  </a:outerShdw>
                </a:effectLst>
                <a:latin typeface="+mn-lt"/>
                <a:ea typeface="+mn-ea"/>
                <a:cs typeface="+mn-cs"/>
              </a:rPr>
              <a:t>Vrain</a:t>
            </a:r>
            <a:r>
              <a:rPr lang="en-US" b="0" kern="0" dirty="0" smtClean="0">
                <a:effectLst>
                  <a:outerShdw blurRad="38100" dist="38100" dir="2700000" algn="tl">
                    <a:srgbClr val="000000"/>
                  </a:outerShdw>
                </a:effectLst>
                <a:latin typeface="+mn-lt"/>
                <a:ea typeface="+mn-ea"/>
                <a:cs typeface="+mn-cs"/>
              </a:rPr>
              <a:t> CO reactor </a:t>
            </a:r>
            <a:r>
              <a:rPr lang="en-US" b="0" kern="0" baseline="30000" dirty="0" smtClean="0">
                <a:effectLst>
                  <a:outerShdw blurRad="38100" dist="38100" dir="2700000" algn="tl">
                    <a:srgbClr val="000000"/>
                  </a:outerShdw>
                </a:effectLst>
                <a:latin typeface="+mn-lt"/>
                <a:ea typeface="+mn-ea"/>
                <a:cs typeface="+mn-cs"/>
              </a:rPr>
              <a:t>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105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600" b="0" kern="0" dirty="0" smtClean="0">
                <a:effectLst>
                  <a:outerShdw blurRad="38100" dist="38100" dir="2700000" algn="tl">
                    <a:srgbClr val="000000"/>
                  </a:outerShdw>
                </a:effectLst>
                <a:latin typeface="+mn-lt"/>
                <a:ea typeface="+mn-ea"/>
                <a:cs typeface="+mn-cs"/>
              </a:rPr>
              <a:t>	</a:t>
            </a:r>
            <a:r>
              <a:rPr lang="en-US" b="0" kern="0" dirty="0" smtClean="0">
                <a:effectLst>
                  <a:outerShdw blurRad="38100" dist="38100" dir="2700000" algn="tl">
                    <a:srgbClr val="000000"/>
                  </a:outerShdw>
                </a:effectLst>
                <a:latin typeface="+mn-lt"/>
                <a:ea typeface="+mn-ea"/>
                <a:cs typeface="+mn-cs"/>
              </a:rPr>
              <a:t>The latter setting the record for worst U.S. commercial reactor downtime </a:t>
            </a:r>
            <a:r>
              <a:rPr lang="en-US" b="0" kern="0" baseline="30000" dirty="0" smtClean="0">
                <a:effectLst>
                  <a:outerShdw blurRad="38100" dist="38100" dir="2700000" algn="tl">
                    <a:srgbClr val="000000"/>
                  </a:outerShdw>
                </a:effectLst>
                <a:latin typeface="+mn-lt"/>
                <a:ea typeface="+mn-ea"/>
                <a:cs typeface="+mn-cs"/>
              </a:rPr>
              <a:t>3</a:t>
            </a:r>
            <a:r>
              <a:rPr lang="en-US" b="0" kern="0" dirty="0" smtClean="0">
                <a:effectLst>
                  <a:outerShdw blurRad="38100" dist="38100" dir="2700000" algn="tl">
                    <a:srgbClr val="000000"/>
                  </a:outerShdw>
                </a:effectLst>
                <a:latin typeface="+mn-lt"/>
                <a:ea typeface="+mn-ea"/>
                <a:cs typeface="+mn-cs"/>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24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kern="0" dirty="0" smtClean="0">
                <a:effectLst>
                  <a:outerShdw blurRad="38100" dist="38100" dir="2700000" algn="tl">
                    <a:srgbClr val="000000"/>
                  </a:outerShdw>
                </a:effectLst>
                <a:latin typeface="+mn-lt"/>
                <a:ea typeface="+mn-ea"/>
                <a:cs typeface="+mn-cs"/>
              </a:rPr>
              <a:t>Elimination of water removes an intrinsic stabilizing mechanism: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kern="0" dirty="0" smtClean="0">
                <a:effectLst>
                  <a:outerShdw blurRad="38100" dist="38100" dir="2700000" algn="tl">
                    <a:srgbClr val="000000"/>
                  </a:outerShdw>
                </a:effectLst>
                <a:latin typeface="+mn-lt"/>
                <a:ea typeface="+mn-ea"/>
                <a:cs typeface="+mn-cs"/>
              </a:rPr>
              <a:t>	H</a:t>
            </a:r>
            <a:r>
              <a:rPr lang="en-US" b="0" kern="0" baseline="-25000" dirty="0" smtClean="0">
                <a:effectLst>
                  <a:outerShdw blurRad="38100" dist="38100" dir="2700000" algn="tl">
                    <a:srgbClr val="000000"/>
                  </a:outerShdw>
                </a:effectLst>
                <a:latin typeface="+mn-lt"/>
                <a:ea typeface="+mn-ea"/>
                <a:cs typeface="+mn-cs"/>
              </a:rPr>
              <a:t>2</a:t>
            </a:r>
            <a:r>
              <a:rPr lang="en-US" b="0" kern="0" dirty="0" smtClean="0">
                <a:effectLst>
                  <a:outerShdw blurRad="38100" dist="38100" dir="2700000" algn="tl">
                    <a:srgbClr val="000000"/>
                  </a:outerShdw>
                </a:effectLst>
                <a:latin typeface="+mn-lt"/>
                <a:ea typeface="+mn-ea"/>
                <a:cs typeface="+mn-cs"/>
              </a:rPr>
              <a:t>O expansion  =&gt; Less neutron moderation =&gt; Weaker chain reaction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kern="0" dirty="0" smtClean="0">
                <a:effectLst>
                  <a:outerShdw blurRad="38100" dist="38100" dir="2700000" algn="tl">
                    <a:srgbClr val="000000"/>
                  </a:outerShdw>
                </a:effectLst>
                <a:latin typeface="+mn-lt"/>
                <a:ea typeface="+mn-ea"/>
                <a:cs typeface="+mn-cs"/>
              </a:rPr>
              <a:t>	Giving water-cooled reactors a stabilizing "negative void coefficient" </a:t>
            </a:r>
            <a:r>
              <a:rPr lang="en-US" b="0" kern="0" baseline="30000" dirty="0" smtClean="0">
                <a:effectLst>
                  <a:outerShdw blurRad="38100" dist="38100" dir="2700000" algn="tl">
                    <a:srgbClr val="000000"/>
                  </a:outerShdw>
                </a:effectLst>
                <a:latin typeface="+mn-lt"/>
                <a:ea typeface="+mn-ea"/>
                <a:cs typeface="+mn-cs"/>
              </a:rPr>
              <a:t>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24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kern="0" dirty="0" smtClean="0">
                <a:effectLst>
                  <a:outerShdw blurRad="38100" dist="38100" dir="2700000" algn="tl">
                    <a:srgbClr val="000000"/>
                  </a:outerShdw>
                </a:effectLst>
                <a:latin typeface="+mn-lt"/>
                <a:ea typeface="+mn-ea"/>
                <a:cs typeface="+mn-cs"/>
              </a:rPr>
              <a:t>Some claim gas-cooling might have a similar stabilizing mechanism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600" b="0" kern="0" dirty="0" smtClean="0">
                <a:effectLst>
                  <a:outerShdw blurRad="38100" dist="38100" dir="2700000" algn="tl">
                    <a:srgbClr val="000000"/>
                  </a:outerShdw>
                </a:effectLst>
                <a:latin typeface="+mn-lt"/>
                <a:ea typeface="+mn-ea"/>
                <a:cs typeface="+mn-cs"/>
              </a:rPr>
              <a:t>	</a:t>
            </a:r>
            <a:r>
              <a:rPr lang="en-US" b="0" kern="0" dirty="0" smtClean="0">
                <a:effectLst>
                  <a:outerShdw blurRad="38100" dist="38100" dir="2700000" algn="tl">
                    <a:srgbClr val="000000"/>
                  </a:outerShdw>
                </a:effectLst>
                <a:latin typeface="+mn-lt"/>
                <a:ea typeface="+mn-ea"/>
                <a:cs typeface="+mn-cs"/>
              </a:rPr>
              <a:t>But I found no mention of this in a nuclear reactor engineering textbook </a:t>
            </a:r>
            <a:r>
              <a:rPr lang="en-US" b="0" kern="0" baseline="30000" dirty="0" smtClean="0">
                <a:effectLst>
                  <a:outerShdw blurRad="38100" dist="38100" dir="2700000" algn="tl">
                    <a:srgbClr val="000000"/>
                  </a:outerShdw>
                </a:effectLst>
                <a:latin typeface="+mn-lt"/>
                <a:ea typeface="+mn-ea"/>
                <a:cs typeface="+mn-cs"/>
              </a:rPr>
              <a:t>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600" b="0" kern="0" dirty="0" smtClean="0">
                <a:effectLst>
                  <a:outerShdw blurRad="38100" dist="38100" dir="2700000" algn="tl">
                    <a:srgbClr val="000000"/>
                  </a:outerShdw>
                </a:effectLst>
                <a:latin typeface="+mn-lt"/>
                <a:ea typeface="+mn-ea"/>
                <a:cs typeface="+mn-cs"/>
              </a:rPr>
              <a:t>	</a:t>
            </a:r>
            <a:r>
              <a:rPr lang="en-US" b="0" kern="0" dirty="0" smtClean="0">
                <a:effectLst>
                  <a:outerShdw blurRad="38100" dist="38100" dir="2700000" algn="tl">
                    <a:srgbClr val="000000"/>
                  </a:outerShdw>
                </a:effectLst>
                <a:latin typeface="+mn-lt"/>
                <a:ea typeface="+mn-ea"/>
                <a:cs typeface="+mn-cs"/>
              </a:rPr>
              <a:t>Nor in two research papers modeling the stability of gas-cooled reactors </a:t>
            </a:r>
            <a:r>
              <a:rPr lang="en-US" b="0" kern="0" baseline="30000" dirty="0" smtClean="0">
                <a:effectLst>
                  <a:outerShdw blurRad="38100" dist="38100" dir="2700000" algn="tl">
                    <a:srgbClr val="000000"/>
                  </a:outerShdw>
                </a:effectLst>
                <a:latin typeface="+mn-lt"/>
                <a:ea typeface="+mn-ea"/>
                <a:cs typeface="+mn-cs"/>
              </a:rPr>
              <a:t>6, 7</a:t>
            </a:r>
            <a:endParaRPr lang="en-US"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b="0" kern="0" baseline="30000" dirty="0" smtClean="0">
              <a:effectLst>
                <a:outerShdw blurRad="38100" dist="38100" dir="2700000" algn="tl">
                  <a:srgbClr val="000000"/>
                </a:outerShdw>
              </a:effectLst>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i="1" kern="0" dirty="0" smtClean="0">
                <a:effectLst>
                  <a:outerShdw blurRad="38100" dist="38100" dir="2700000" algn="tl">
                    <a:srgbClr val="000000"/>
                  </a:outerShdw>
                </a:effectLst>
                <a:latin typeface="+mn-lt"/>
                <a:ea typeface="+mn-ea"/>
                <a:cs typeface="+mn-cs"/>
              </a:rPr>
              <a:t>(references given on next page)</a:t>
            </a:r>
            <a:endParaRPr lang="en-US" b="0" i="1" kern="0" baseline="3000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Lecture 1 - What is Nanoscience">
  <a:themeElements>
    <a:clrScheme name="Lecture 1 - What is Nanoscienc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Lecture 1 - What is Nanoscience">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rot="10800000"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rot="10800000"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defRPr>
        </a:defPPr>
      </a:lstStyle>
    </a:lnDef>
  </a:objectDefaults>
  <a:extraClrSchemeLst>
    <a:extraClrScheme>
      <a:clrScheme name="Lecture 1 - What is Nanoscienc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Lecture 1 - What is Nanoscienc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Lecture 1 - What is Nanoscienc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Lecture 1 - What is Nanoscienc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Lecture 1 - What is Nanoscienc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Lecture 1 - What is Nanoscienc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Lecture 1 - What is Nanoscienc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Lecture 1 - What is Nanoscienc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 1 - What is Nanoscience</Template>
  <TotalTime>4518</TotalTime>
  <Words>4209</Words>
  <Application>Microsoft Macintosh PowerPoint</Application>
  <PresentationFormat>On-screen Show (4:3)</PresentationFormat>
  <Paragraphs>639</Paragraphs>
  <Slides>27</Slides>
  <Notes>27</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Lecture 1 - What is Nanoscience</vt:lpstr>
      <vt:lpstr>Other Gen IV Reactor Designs</vt:lpstr>
      <vt:lpstr>Other Gen IV reactor concepts getting particular attention:</vt:lpstr>
      <vt:lpstr>To provide context, a brief review of the Gen II/III status quo:</vt:lpstr>
      <vt:lpstr>Including different resonances for different types of uranium:</vt:lpstr>
      <vt:lpstr>In BWRs, PWRs, ES-BWRs and AP-1000, the moderator is:</vt:lpstr>
      <vt:lpstr>Bringing us to our first new class of reactors: Gas Cooled Reactors</vt:lpstr>
      <vt:lpstr>Leading to the UK's Advanced Gas-Cooled Reactor (AGR)</vt:lpstr>
      <vt:lpstr>However, there are problems with the AGR:</vt:lpstr>
      <vt:lpstr>Other issues with advanced gas-cooled reactors:</vt:lpstr>
      <vt:lpstr>Advanced gas cooled reactor references:</vt:lpstr>
      <vt:lpstr>Related Gas Cooled Pebble Bed Reactors</vt:lpstr>
      <vt:lpstr>It's claimed that PBR's would be inherently safe</vt:lpstr>
      <vt:lpstr>But many experts have strong reservations about PBR's: 1, 2</vt:lpstr>
      <vt:lpstr>An alternative: Gas-Cooled Fast Reactors (GFR's):</vt:lpstr>
      <vt:lpstr>However, fast reactors MIGHT also do something very positive:</vt:lpstr>
      <vt:lpstr>Fast Breeder Reactors </vt:lpstr>
      <vt:lpstr>But Fast Breeders also come with some serious shortcomings:</vt:lpstr>
      <vt:lpstr>Which led to revival of Traveling Wave Reactor proposals:</vt:lpstr>
      <vt:lpstr>The TerraPower TWR burn is likened to a slowly burning cigarette:</vt:lpstr>
      <vt:lpstr>Alternate proliferation-resistant breeder: Molten Salt Reactor</vt:lpstr>
      <vt:lpstr>Finally bringing me to: Small Modular Reactors (SMR's)</vt:lpstr>
      <vt:lpstr>But SMR is not so much a type of reactor, as a design philosophy</vt:lpstr>
      <vt:lpstr>But for grid power, designs rise toward 300 MW high end:</vt:lpstr>
      <vt:lpstr>But then, perhaps, a harder reality sets in:</vt:lpstr>
      <vt:lpstr>Bottom lines on Small Modular Reactors (SMRs) ?</vt:lpstr>
      <vt:lpstr>Other class lectures on nuclear energy:</vt:lpstr>
      <vt:lpstr>Credits / Acknowledgements</vt:lpstr>
    </vt:vector>
  </TitlesOfParts>
  <Company>UVA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Nanoscience?</dc:title>
  <dc:creator>John C. Bean</dc:creator>
  <cp:lastModifiedBy>John Bean</cp:lastModifiedBy>
  <cp:revision>163</cp:revision>
  <dcterms:created xsi:type="dcterms:W3CDTF">2017-07-13T16:41:22Z</dcterms:created>
  <dcterms:modified xsi:type="dcterms:W3CDTF">2017-07-13T16:43:51Z</dcterms:modified>
</cp:coreProperties>
</file>