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snapToObjects="1">
      <p:cViewPr varScale="1">
        <p:scale>
          <a:sx n="120" d="100"/>
          <a:sy n="120"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a:lstStyle>
            <a:lvl1pPr>
              <a:defRPr sz="4400"/>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a:spcBef>
                <a:spcPts val="500"/>
              </a:spcBef>
              <a:defRPr sz="2400" b="1"/>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defRPr sz="1400">
                <a:solidFill>
                  <a:srgbClr val="FFFFFF"/>
                </a:solidFill>
                <a:effectLst>
                  <a:outerShdw blurRad="38100" dist="38100" dir="2700000" rotWithShape="0">
                    <a:srgbClr val="000000"/>
                  </a:outerShdw>
                </a:effectLst>
                <a:latin typeface="+mn-lt"/>
                <a:ea typeface="+mn-ea"/>
                <a:cs typeface="+mn-cs"/>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5pPr>
      <a:lvl6pPr marL="0" marR="0" indent="4572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6pPr>
      <a:lvl7pPr marL="0" marR="0" indent="9144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7pPr>
      <a:lvl8pPr marL="0" marR="0" indent="13716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8pPr>
      <a:lvl9pPr marL="0" marR="0" indent="18288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E5FFFF"/>
          </a:solidFill>
          <a:effectLst>
            <a:outerShdw blurRad="38100" dist="38100" dir="2700000" rotWithShape="0">
              <a:srgbClr val="000000"/>
            </a:outerShdw>
          </a:effectLst>
          <a:uFillTx/>
          <a:latin typeface="Tahoma"/>
          <a:ea typeface="Tahoma"/>
          <a:cs typeface="Tahoma"/>
          <a:sym typeface="Tahoma"/>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1pPr>
      <a:lvl2pPr marL="661307" marR="0" indent="-204107"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2pPr>
      <a:lvl3pPr marL="1104900" marR="0" indent="-1905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3pPr>
      <a:lvl4pPr marL="1600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4pPr>
      <a:lvl5pPr marL="20574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5pPr>
      <a:lvl6pPr marL="25146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6pPr>
      <a:lvl7pPr marL="29718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7pPr>
      <a:lvl8pPr marL="34290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8pPr>
      <a:lvl9pPr marL="3886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13" name="Rectangle 2"/>
          <p:cNvSpPr txBox="1">
            <a:spLocks noGrp="1"/>
          </p:cNvSpPr>
          <p:nvPr>
            <p:ph type="title"/>
          </p:nvPr>
        </p:nvSpPr>
        <p:spPr>
          <a:xfrm>
            <a:off x="304800" y="76200"/>
            <a:ext cx="8534400" cy="838200"/>
          </a:xfrm>
          <a:prstGeom prst="rect">
            <a:avLst/>
          </a:prstGeom>
        </p:spPr>
        <p:txBody>
          <a:bodyPr/>
          <a:lstStyle>
            <a:lvl1pPr>
              <a:defRPr>
                <a:solidFill>
                  <a:srgbClr val="E2ECFF"/>
                </a:solidFill>
              </a:defRPr>
            </a:lvl1pPr>
          </a:lstStyle>
          <a:p>
            <a:r>
              <a:t>What IS Nanoscience?</a:t>
            </a:r>
          </a:p>
        </p:txBody>
      </p:sp>
      <p:sp>
        <p:nvSpPr>
          <p:cNvPr id="114" name="Rectangle 3"/>
          <p:cNvSpPr txBox="1">
            <a:spLocks noGrp="1"/>
          </p:cNvSpPr>
          <p:nvPr>
            <p:ph type="body" idx="1"/>
          </p:nvPr>
        </p:nvSpPr>
        <p:spPr>
          <a:xfrm>
            <a:off x="304800" y="990600"/>
            <a:ext cx="8534400" cy="5410200"/>
          </a:xfrm>
          <a:prstGeom prst="rect">
            <a:avLst/>
          </a:prstGeom>
        </p:spPr>
        <p:txBody>
          <a:bodyPr/>
          <a:lstStyle/>
          <a:p>
            <a:pPr algn="ctr"/>
            <a:r>
              <a:t>When people talk about Nanoscience, many start by describing </a:t>
            </a:r>
            <a:r>
              <a:rPr b="1">
                <a:solidFill>
                  <a:srgbClr val="FFCC00"/>
                </a:solidFill>
              </a:rPr>
              <a:t>things</a:t>
            </a:r>
            <a:endParaRPr b="1"/>
          </a:p>
          <a:p>
            <a:pPr>
              <a:defRPr b="1"/>
            </a:pPr>
            <a:endParaRPr/>
          </a:p>
          <a:p>
            <a:pPr>
              <a:defRPr sz="1800"/>
            </a:pPr>
            <a:r>
              <a:t>Physicists and Material Scientists point to </a:t>
            </a:r>
            <a:r>
              <a:rPr b="1"/>
              <a:t>things</a:t>
            </a:r>
            <a:r>
              <a:t> like new nanocarbon materials:</a:t>
            </a:r>
          </a:p>
          <a:p>
            <a:pPr>
              <a:defRPr sz="1800"/>
            </a:pPr>
            <a:endParaRPr/>
          </a:p>
          <a:p>
            <a:pPr>
              <a:defRPr sz="1800"/>
            </a:pPr>
            <a:r>
              <a:t>	They effuse about nanocarbon’s strength and electrical properties</a:t>
            </a:r>
          </a:p>
          <a:p>
            <a:pPr>
              <a:defRPr sz="1800"/>
            </a:pPr>
            <a:endParaRPr/>
          </a:p>
          <a:p>
            <a:pPr>
              <a:defRPr sz="1800"/>
            </a:pPr>
            <a:endParaRPr/>
          </a:p>
          <a:p>
            <a:pPr>
              <a:defRPr sz="1800"/>
            </a:pPr>
            <a:endParaRPr/>
          </a:p>
          <a:p>
            <a:pPr>
              <a:defRPr sz="1800"/>
            </a:pPr>
            <a:endParaRPr/>
          </a:p>
          <a:p>
            <a:pPr>
              <a:defRPr sz="1800"/>
            </a:pPr>
            <a:r>
              <a:t>   </a:t>
            </a:r>
          </a:p>
          <a:p>
            <a:pPr>
              <a:defRPr sz="1800"/>
            </a:pPr>
            <a:r>
              <a:t>	</a:t>
            </a:r>
            <a:r>
              <a:rPr sz="1600"/>
              <a:t>Graphene</a:t>
            </a:r>
          </a:p>
          <a:p>
            <a:pPr>
              <a:defRPr sz="1600"/>
            </a:pPr>
            <a:endParaRPr/>
          </a:p>
          <a:p>
            <a:pPr>
              <a:defRPr sz="1800"/>
            </a:pPr>
            <a:r>
              <a:t>			     </a:t>
            </a:r>
            <a:r>
              <a:rPr sz="1600"/>
              <a:t>Carbon Nanotube</a:t>
            </a:r>
          </a:p>
          <a:p>
            <a:pPr>
              <a:defRPr sz="1600"/>
            </a:pPr>
            <a:endParaRPr/>
          </a:p>
          <a:p>
            <a:pPr>
              <a:defRPr sz="1800"/>
            </a:pPr>
            <a:endParaRPr/>
          </a:p>
          <a:p>
            <a:pPr>
              <a:defRPr sz="1800"/>
            </a:pPr>
            <a:r>
              <a:t>						</a:t>
            </a:r>
            <a:r>
              <a:rPr sz="1600"/>
              <a:t>C60 Buckminster Fullerene</a:t>
            </a:r>
          </a:p>
        </p:txBody>
      </p:sp>
      <p:pic>
        <p:nvPicPr>
          <p:cNvPr id="115" name="Picture 8" descr="Picture 8"/>
          <p:cNvPicPr>
            <a:picLocks noChangeAspect="1"/>
          </p:cNvPicPr>
          <p:nvPr/>
        </p:nvPicPr>
        <p:blipFill>
          <a:blip r:embed="rId2">
            <a:extLst/>
          </a:blip>
          <a:stretch>
            <a:fillRect/>
          </a:stretch>
        </p:blipFill>
        <p:spPr>
          <a:xfrm>
            <a:off x="762000" y="2895600"/>
            <a:ext cx="1828800" cy="1277938"/>
          </a:xfrm>
          <a:prstGeom prst="rect">
            <a:avLst/>
          </a:prstGeom>
          <a:ln w="12700">
            <a:miter lim="400000"/>
          </a:ln>
        </p:spPr>
      </p:pic>
      <p:pic>
        <p:nvPicPr>
          <p:cNvPr id="116" name="Picture 11" descr="Picture 11"/>
          <p:cNvPicPr>
            <a:picLocks noChangeAspect="1"/>
          </p:cNvPicPr>
          <p:nvPr/>
        </p:nvPicPr>
        <p:blipFill>
          <a:blip r:embed="rId3">
            <a:extLst/>
          </a:blip>
          <a:srcRect t="30000" b="32499"/>
          <a:stretch>
            <a:fillRect/>
          </a:stretch>
        </p:blipFill>
        <p:spPr>
          <a:xfrm>
            <a:off x="3276600" y="3657600"/>
            <a:ext cx="2362200" cy="1181100"/>
          </a:xfrm>
          <a:prstGeom prst="rect">
            <a:avLst/>
          </a:prstGeom>
          <a:ln w="12700">
            <a:miter lim="400000"/>
          </a:ln>
        </p:spPr>
      </p:pic>
      <p:pic>
        <p:nvPicPr>
          <p:cNvPr id="117" name="Picture 12" descr="Picture 12"/>
          <p:cNvPicPr>
            <a:picLocks noChangeAspect="1"/>
          </p:cNvPicPr>
          <p:nvPr/>
        </p:nvPicPr>
        <p:blipFill>
          <a:blip r:embed="rId4">
            <a:extLst/>
          </a:blip>
          <a:srcRect l="18571" t="11905" r="18571" b="10001"/>
          <a:stretch>
            <a:fillRect/>
          </a:stretch>
        </p:blipFill>
        <p:spPr>
          <a:xfrm>
            <a:off x="6400799" y="4572000"/>
            <a:ext cx="1447802" cy="13462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58" name="Rectangle 2"/>
          <p:cNvSpPr txBox="1">
            <a:spLocks noGrp="1"/>
          </p:cNvSpPr>
          <p:nvPr>
            <p:ph type="title"/>
          </p:nvPr>
        </p:nvSpPr>
        <p:spPr>
          <a:xfrm>
            <a:off x="304800" y="76200"/>
            <a:ext cx="8534400" cy="609600"/>
          </a:xfrm>
          <a:prstGeom prst="rect">
            <a:avLst/>
          </a:prstGeom>
        </p:spPr>
        <p:txBody>
          <a:bodyPr/>
          <a:lstStyle/>
          <a:p>
            <a:pPr>
              <a:defRPr>
                <a:solidFill>
                  <a:srgbClr val="E2ECFF"/>
                </a:solidFill>
              </a:defRPr>
            </a:pPr>
            <a:r>
              <a:t>Size of </a:t>
            </a:r>
            <a:r>
              <a:rPr b="1"/>
              <a:t>Things</a:t>
            </a:r>
            <a:r>
              <a:t>  </a:t>
            </a:r>
            <a:r>
              <a:rPr sz="2000">
                <a:solidFill>
                  <a:srgbClr val="FFCC00"/>
                </a:solidFill>
              </a:rPr>
              <a:t>(orange = man-made </a:t>
            </a:r>
            <a:r>
              <a:rPr sz="2000" b="1">
                <a:solidFill>
                  <a:srgbClr val="FFCC00"/>
                </a:solidFill>
              </a:rPr>
              <a:t>things</a:t>
            </a:r>
            <a:r>
              <a:rPr sz="2000">
                <a:solidFill>
                  <a:srgbClr val="FFCC00"/>
                </a:solidFill>
              </a:rPr>
              <a:t>)</a:t>
            </a:r>
          </a:p>
        </p:txBody>
      </p:sp>
      <p:sp>
        <p:nvSpPr>
          <p:cNvPr id="159" name="Rectangle 3"/>
          <p:cNvSpPr txBox="1">
            <a:spLocks noGrp="1"/>
          </p:cNvSpPr>
          <p:nvPr>
            <p:ph type="body" idx="1"/>
          </p:nvPr>
        </p:nvSpPr>
        <p:spPr>
          <a:xfrm>
            <a:off x="304800" y="762000"/>
            <a:ext cx="8534400" cy="5257800"/>
          </a:xfrm>
          <a:prstGeom prst="rect">
            <a:avLst/>
          </a:prstGeom>
        </p:spPr>
        <p:txBody>
          <a:bodyPr/>
          <a:lstStyle/>
          <a:p>
            <a:pPr>
              <a:spcBef>
                <a:spcPts val="300"/>
              </a:spcBef>
              <a:defRPr sz="1400">
                <a:effectLst/>
                <a:latin typeface="+mn-lt"/>
                <a:ea typeface="+mn-ea"/>
                <a:cs typeface="+mn-cs"/>
                <a:sym typeface="Arial"/>
              </a:defRPr>
            </a:pPr>
            <a:r>
              <a:t>			Millimeters		Microns 		Nanometers</a:t>
            </a:r>
          </a:p>
          <a:p>
            <a:pPr>
              <a:defRPr sz="1400">
                <a:effectLst/>
                <a:latin typeface="+mn-lt"/>
                <a:ea typeface="+mn-ea"/>
                <a:cs typeface="+mn-cs"/>
                <a:sym typeface="Arial"/>
              </a:defRPr>
            </a:pPr>
            <a:endParaRPr/>
          </a:p>
          <a:p>
            <a:pPr>
              <a:spcBef>
                <a:spcPts val="300"/>
              </a:spcBef>
              <a:defRPr sz="1400">
                <a:solidFill>
                  <a:srgbClr val="FFCC00"/>
                </a:solidFill>
                <a:effectLst/>
                <a:latin typeface="+mn-lt"/>
                <a:ea typeface="+mn-ea"/>
                <a:cs typeface="+mn-cs"/>
                <a:sym typeface="Arial"/>
              </a:defRPr>
            </a:pPr>
            <a:r>
              <a:t>Ball of a ball point pen		0.5</a:t>
            </a:r>
          </a:p>
          <a:p>
            <a:pPr>
              <a:spcBef>
                <a:spcPts val="300"/>
              </a:spcBef>
              <a:defRPr sz="1400">
                <a:solidFill>
                  <a:srgbClr val="FFCC00"/>
                </a:solidFill>
                <a:effectLst/>
                <a:latin typeface="+mn-lt"/>
                <a:ea typeface="+mn-ea"/>
                <a:cs typeface="+mn-cs"/>
                <a:sym typeface="Arial"/>
              </a:defRPr>
            </a:pPr>
            <a:r>
              <a:t>Thickness of paper		0.1		100</a:t>
            </a:r>
          </a:p>
          <a:p>
            <a:pPr>
              <a:spcBef>
                <a:spcPts val="300"/>
              </a:spcBef>
              <a:defRPr sz="1400">
                <a:effectLst/>
                <a:latin typeface="+mn-lt"/>
                <a:ea typeface="+mn-ea"/>
                <a:cs typeface="+mn-cs"/>
                <a:sym typeface="Arial"/>
              </a:defRPr>
            </a:pPr>
            <a:r>
              <a:t>Human hair		0.02 - 0.2		20 – 200</a:t>
            </a:r>
          </a:p>
          <a:p>
            <a:pPr>
              <a:spcBef>
                <a:spcPts val="300"/>
              </a:spcBef>
              <a:defRPr sz="1400">
                <a:solidFill>
                  <a:srgbClr val="FFCC00"/>
                </a:solidFill>
                <a:effectLst/>
                <a:latin typeface="+mn-lt"/>
                <a:ea typeface="+mn-ea"/>
                <a:cs typeface="+mn-cs"/>
                <a:sym typeface="Arial"/>
              </a:defRPr>
            </a:pPr>
            <a:r>
              <a:t>Talcum Powder				40</a:t>
            </a:r>
          </a:p>
          <a:p>
            <a:pPr>
              <a:spcBef>
                <a:spcPts val="300"/>
              </a:spcBef>
              <a:defRPr sz="1400">
                <a:solidFill>
                  <a:srgbClr val="FFCC00"/>
                </a:solidFill>
                <a:effectLst/>
                <a:latin typeface="+mn-lt"/>
                <a:ea typeface="+mn-ea"/>
                <a:cs typeface="+mn-cs"/>
                <a:sym typeface="Arial"/>
              </a:defRPr>
            </a:pPr>
            <a:r>
              <a:t>Fiberglass fibers 				10</a:t>
            </a:r>
          </a:p>
          <a:p>
            <a:pPr>
              <a:spcBef>
                <a:spcPts val="300"/>
              </a:spcBef>
              <a:defRPr sz="1400">
                <a:solidFill>
                  <a:srgbClr val="FFCC00"/>
                </a:solidFill>
                <a:effectLst/>
                <a:latin typeface="+mn-lt"/>
                <a:ea typeface="+mn-ea"/>
                <a:cs typeface="+mn-cs"/>
                <a:sym typeface="Arial"/>
              </a:defRPr>
            </a:pPr>
            <a:r>
              <a:t>Carbon fiber 				5</a:t>
            </a:r>
            <a:r>
              <a:rPr>
                <a:solidFill>
                  <a:srgbClr val="FF6600"/>
                </a:solidFill>
              </a:rPr>
              <a:t> </a:t>
            </a:r>
          </a:p>
          <a:p>
            <a:pPr>
              <a:spcBef>
                <a:spcPts val="300"/>
              </a:spcBef>
              <a:defRPr sz="1400">
                <a:effectLst/>
                <a:latin typeface="+mn-lt"/>
                <a:ea typeface="+mn-ea"/>
                <a:cs typeface="+mn-cs"/>
                <a:sym typeface="Arial"/>
              </a:defRPr>
            </a:pPr>
            <a:r>
              <a:t>Human red blood cell				4 – 6</a:t>
            </a:r>
          </a:p>
          <a:p>
            <a:pPr>
              <a:spcBef>
                <a:spcPts val="300"/>
              </a:spcBef>
              <a:defRPr sz="1400">
                <a:effectLst/>
                <a:latin typeface="+mn-lt"/>
                <a:ea typeface="+mn-ea"/>
                <a:cs typeface="+mn-cs"/>
                <a:sym typeface="Arial"/>
              </a:defRPr>
            </a:pPr>
            <a:r>
              <a:t>E-coli bacterium				1</a:t>
            </a:r>
          </a:p>
          <a:p>
            <a:pPr>
              <a:spcBef>
                <a:spcPts val="300"/>
              </a:spcBef>
              <a:defRPr sz="1400">
                <a:solidFill>
                  <a:srgbClr val="FFCC00"/>
                </a:solidFill>
                <a:effectLst/>
                <a:latin typeface="+mn-lt"/>
                <a:ea typeface="+mn-ea"/>
                <a:cs typeface="+mn-cs"/>
                <a:sym typeface="Arial"/>
              </a:defRPr>
            </a:pPr>
            <a:r>
              <a:t>Size of a modern transistor			0.25		250</a:t>
            </a:r>
          </a:p>
          <a:p>
            <a:pPr>
              <a:spcBef>
                <a:spcPts val="300"/>
              </a:spcBef>
              <a:defRPr sz="1400">
                <a:effectLst/>
                <a:latin typeface="+mn-lt"/>
                <a:ea typeface="+mn-ea"/>
                <a:cs typeface="+mn-cs"/>
                <a:sym typeface="Arial"/>
              </a:defRPr>
            </a:pPr>
            <a:r>
              <a:t>Size of Smallpox virus				0.2 – 0.3		200 – 300</a:t>
            </a:r>
          </a:p>
          <a:p>
            <a:pPr>
              <a:defRPr sz="2800">
                <a:effectLst/>
                <a:latin typeface="+mn-lt"/>
                <a:ea typeface="+mn-ea"/>
                <a:cs typeface="+mn-cs"/>
                <a:sym typeface="Arial"/>
              </a:defRPr>
            </a:pPr>
            <a:endParaRPr/>
          </a:p>
          <a:p>
            <a:pPr>
              <a:spcBef>
                <a:spcPts val="300"/>
              </a:spcBef>
              <a:defRPr sz="1400">
                <a:effectLst/>
                <a:latin typeface="+mn-lt"/>
                <a:ea typeface="+mn-ea"/>
                <a:cs typeface="+mn-cs"/>
                <a:sym typeface="Arial"/>
              </a:defRPr>
            </a:pPr>
            <a:r>
              <a:t>  		         	Electron wavelength: ~10 nm or less </a:t>
            </a:r>
          </a:p>
          <a:p>
            <a:pPr>
              <a:spcBef>
                <a:spcPts val="300"/>
              </a:spcBef>
              <a:defRPr sz="1400">
                <a:effectLst/>
                <a:latin typeface="+mn-lt"/>
                <a:ea typeface="+mn-ea"/>
                <a:cs typeface="+mn-cs"/>
                <a:sym typeface="Arial"/>
              </a:defRPr>
            </a:pPr>
            <a:r>
              <a:t>Diameter of Carbon Nanotube					3</a:t>
            </a:r>
          </a:p>
          <a:p>
            <a:pPr>
              <a:spcBef>
                <a:spcPts val="300"/>
              </a:spcBef>
              <a:defRPr sz="1400">
                <a:effectLst/>
                <a:latin typeface="+mn-lt"/>
                <a:ea typeface="+mn-ea"/>
                <a:cs typeface="+mn-cs"/>
                <a:sym typeface="Arial"/>
              </a:defRPr>
            </a:pPr>
            <a:r>
              <a:t>Diameter of DNA spiral						2</a:t>
            </a:r>
          </a:p>
          <a:p>
            <a:pPr>
              <a:spcBef>
                <a:spcPts val="300"/>
              </a:spcBef>
              <a:defRPr sz="1400">
                <a:effectLst/>
                <a:latin typeface="+mn-lt"/>
                <a:ea typeface="+mn-ea"/>
                <a:cs typeface="+mn-cs"/>
                <a:sym typeface="Arial"/>
              </a:defRPr>
            </a:pPr>
            <a:r>
              <a:t>Diameter of C60 Buckyball 					0.7</a:t>
            </a:r>
          </a:p>
          <a:p>
            <a:pPr>
              <a:spcBef>
                <a:spcPts val="300"/>
              </a:spcBef>
              <a:defRPr sz="1400">
                <a:effectLst/>
                <a:latin typeface="+mn-lt"/>
                <a:ea typeface="+mn-ea"/>
                <a:cs typeface="+mn-cs"/>
                <a:sym typeface="Arial"/>
              </a:defRPr>
            </a:pPr>
            <a:r>
              <a:t>Diameter of Benzene ring					0.28</a:t>
            </a:r>
          </a:p>
          <a:p>
            <a:pPr>
              <a:spcBef>
                <a:spcPts val="300"/>
              </a:spcBef>
              <a:defRPr sz="1400">
                <a:solidFill>
                  <a:srgbClr val="A2FFFF"/>
                </a:solidFill>
                <a:effectLst/>
                <a:latin typeface="+mn-lt"/>
                <a:ea typeface="+mn-ea"/>
                <a:cs typeface="+mn-cs"/>
                <a:sym typeface="Arial"/>
              </a:defRPr>
            </a:pPr>
            <a:r>
              <a:t>Size of one Atom						~0.1</a:t>
            </a:r>
            <a:r>
              <a:rPr sz="1200">
                <a:solidFill>
                  <a:srgbClr val="00FFFF"/>
                </a:solidFill>
              </a:rPr>
              <a:t>		</a:t>
            </a:r>
          </a:p>
        </p:txBody>
      </p:sp>
      <p:sp>
        <p:nvSpPr>
          <p:cNvPr id="160" name="Freeform 6"/>
          <p:cNvSpPr/>
          <p:nvPr/>
        </p:nvSpPr>
        <p:spPr>
          <a:xfrm>
            <a:off x="0" y="3975100"/>
            <a:ext cx="91440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43" y="10800"/>
                  <a:pt x="686" y="0"/>
                  <a:pt x="1029" y="0"/>
                </a:cubicBezTo>
                <a:cubicBezTo>
                  <a:pt x="1371" y="0"/>
                  <a:pt x="1714" y="21600"/>
                  <a:pt x="2057" y="21600"/>
                </a:cubicBezTo>
                <a:cubicBezTo>
                  <a:pt x="2400" y="21600"/>
                  <a:pt x="2743" y="0"/>
                  <a:pt x="3086" y="0"/>
                </a:cubicBezTo>
                <a:cubicBezTo>
                  <a:pt x="3429" y="0"/>
                  <a:pt x="3771" y="21600"/>
                  <a:pt x="4114" y="21600"/>
                </a:cubicBezTo>
                <a:cubicBezTo>
                  <a:pt x="4457" y="21600"/>
                  <a:pt x="4800" y="0"/>
                  <a:pt x="5143" y="0"/>
                </a:cubicBezTo>
                <a:cubicBezTo>
                  <a:pt x="5486" y="0"/>
                  <a:pt x="5829" y="21600"/>
                  <a:pt x="6171" y="21600"/>
                </a:cubicBezTo>
                <a:cubicBezTo>
                  <a:pt x="6514" y="21600"/>
                  <a:pt x="6857" y="0"/>
                  <a:pt x="7200" y="0"/>
                </a:cubicBezTo>
                <a:cubicBezTo>
                  <a:pt x="7543" y="0"/>
                  <a:pt x="7886" y="21600"/>
                  <a:pt x="8229" y="21600"/>
                </a:cubicBezTo>
                <a:cubicBezTo>
                  <a:pt x="8571" y="21600"/>
                  <a:pt x="8914" y="0"/>
                  <a:pt x="9257" y="0"/>
                </a:cubicBezTo>
                <a:cubicBezTo>
                  <a:pt x="9600" y="0"/>
                  <a:pt x="9943" y="21600"/>
                  <a:pt x="10286" y="21600"/>
                </a:cubicBezTo>
                <a:cubicBezTo>
                  <a:pt x="10629" y="21600"/>
                  <a:pt x="10971" y="0"/>
                  <a:pt x="11314" y="0"/>
                </a:cubicBezTo>
                <a:cubicBezTo>
                  <a:pt x="11657" y="0"/>
                  <a:pt x="12000" y="21600"/>
                  <a:pt x="12343" y="21600"/>
                </a:cubicBezTo>
                <a:cubicBezTo>
                  <a:pt x="12686" y="21600"/>
                  <a:pt x="13029" y="0"/>
                  <a:pt x="13371" y="0"/>
                </a:cubicBezTo>
                <a:cubicBezTo>
                  <a:pt x="13714" y="0"/>
                  <a:pt x="14057" y="21600"/>
                  <a:pt x="14400" y="21600"/>
                </a:cubicBezTo>
                <a:cubicBezTo>
                  <a:pt x="14743" y="21600"/>
                  <a:pt x="15086" y="0"/>
                  <a:pt x="15429" y="0"/>
                </a:cubicBezTo>
                <a:cubicBezTo>
                  <a:pt x="15771" y="0"/>
                  <a:pt x="16114" y="21600"/>
                  <a:pt x="16457" y="21600"/>
                </a:cubicBezTo>
                <a:cubicBezTo>
                  <a:pt x="16800" y="21600"/>
                  <a:pt x="17143" y="0"/>
                  <a:pt x="17486" y="0"/>
                </a:cubicBezTo>
                <a:cubicBezTo>
                  <a:pt x="17829" y="0"/>
                  <a:pt x="18171" y="21600"/>
                  <a:pt x="18514" y="21600"/>
                </a:cubicBezTo>
                <a:cubicBezTo>
                  <a:pt x="18857" y="21600"/>
                  <a:pt x="19200" y="0"/>
                  <a:pt x="19543" y="0"/>
                </a:cubicBezTo>
                <a:cubicBezTo>
                  <a:pt x="19886" y="0"/>
                  <a:pt x="20229" y="21600"/>
                  <a:pt x="20571" y="21600"/>
                </a:cubicBezTo>
                <a:cubicBezTo>
                  <a:pt x="20914" y="21600"/>
                  <a:pt x="21257" y="10800"/>
                  <a:pt x="21600" y="0"/>
                </a:cubicBezTo>
              </a:path>
            </a:pathLst>
          </a:custGeom>
          <a:ln w="28575">
            <a:solidFill>
              <a:srgbClr val="FFFFFF"/>
            </a:solidFill>
          </a:ln>
        </p:spPr>
        <p:txBody>
          <a:bodyPr lIns="45719" rIns="45719" anchor="ctr"/>
          <a:lstStyle/>
          <a:p>
            <a:pPr>
              <a:defRPr>
                <a:solidFill>
                  <a:srgbClr val="FFFFFF"/>
                </a:solidFill>
              </a:defRPr>
            </a:pPr>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63" name="Rectangle 2"/>
          <p:cNvSpPr txBox="1">
            <a:spLocks noGrp="1"/>
          </p:cNvSpPr>
          <p:nvPr>
            <p:ph type="title"/>
          </p:nvPr>
        </p:nvSpPr>
        <p:spPr>
          <a:xfrm>
            <a:off x="381000" y="228600"/>
            <a:ext cx="8229600" cy="533400"/>
          </a:xfrm>
          <a:prstGeom prst="rect">
            <a:avLst/>
          </a:prstGeom>
        </p:spPr>
        <p:txBody>
          <a:bodyPr/>
          <a:lstStyle>
            <a:lvl1pPr>
              <a:defRPr sz="2400">
                <a:solidFill>
                  <a:srgbClr val="E2ECFF"/>
                </a:solidFill>
              </a:defRPr>
            </a:lvl1pPr>
          </a:lstStyle>
          <a:p>
            <a:r>
              <a:t>Below that line = Nanoscience! </a:t>
            </a:r>
          </a:p>
        </p:txBody>
      </p:sp>
      <p:sp>
        <p:nvSpPr>
          <p:cNvPr id="164" name="Rectangle 3"/>
          <p:cNvSpPr txBox="1">
            <a:spLocks noGrp="1"/>
          </p:cNvSpPr>
          <p:nvPr>
            <p:ph type="body" idx="1"/>
          </p:nvPr>
        </p:nvSpPr>
        <p:spPr>
          <a:xfrm>
            <a:off x="304800" y="762000"/>
            <a:ext cx="8534400" cy="5105400"/>
          </a:xfrm>
          <a:prstGeom prst="rect">
            <a:avLst/>
          </a:prstGeom>
        </p:spPr>
        <p:txBody>
          <a:bodyPr/>
          <a:lstStyle/>
          <a:p>
            <a:pPr defTabSz="877823">
              <a:defRPr sz="672">
                <a:solidFill>
                  <a:srgbClr val="FFCC00"/>
                </a:solidFill>
                <a:effectLst>
                  <a:outerShdw blurRad="36576" dist="36576" dir="2700000" rotWithShape="0">
                    <a:srgbClr val="000000"/>
                  </a:outerShdw>
                </a:effectLst>
              </a:defRPr>
            </a:pPr>
            <a:endParaRPr/>
          </a:p>
          <a:p>
            <a:pPr defTabSz="877823">
              <a:defRPr sz="1727">
                <a:solidFill>
                  <a:srgbClr val="FFCC00"/>
                </a:solidFill>
                <a:effectLst>
                  <a:outerShdw blurRad="36576" dist="36576" dir="2700000" rotWithShape="0">
                    <a:srgbClr val="000000"/>
                  </a:outerShdw>
                </a:effectLst>
              </a:defRPr>
            </a:pPr>
            <a:r>
              <a:t>It’s NOT just about the metric units we prefer to use when measuring </a:t>
            </a:r>
            <a:r>
              <a:rPr b="1"/>
              <a:t>things</a:t>
            </a:r>
          </a:p>
          <a:p>
            <a:pPr defTabSz="877823">
              <a:defRPr sz="959">
                <a:effectLst>
                  <a:outerShdw blurRad="36576" dist="36576" dir="2700000" rotWithShape="0">
                    <a:srgbClr val="000000"/>
                  </a:outerShdw>
                </a:effectLst>
              </a:defRPr>
            </a:pPr>
            <a:endParaRPr/>
          </a:p>
          <a:p>
            <a:pPr defTabSz="877823">
              <a:defRPr sz="1727">
                <a:effectLst>
                  <a:outerShdw blurRad="36576" dist="36576" dir="2700000" rotWithShape="0">
                    <a:srgbClr val="000000"/>
                  </a:outerShdw>
                </a:effectLst>
              </a:defRPr>
            </a:pPr>
            <a:r>
              <a:t>	</a:t>
            </a:r>
            <a:r>
              <a:rPr sz="1536" b="1"/>
              <a:t>Things</a:t>
            </a:r>
            <a:r>
              <a:rPr sz="1536"/>
              <a:t> above that line are still often measured using nanometers</a:t>
            </a:r>
          </a:p>
          <a:p>
            <a:pPr defTabSz="877823">
              <a:defRPr sz="1727">
                <a:effectLst>
                  <a:outerShdw blurRad="36576" dist="36576" dir="2700000" rotWithShape="0">
                    <a:srgbClr val="000000"/>
                  </a:outerShdw>
                </a:effectLst>
              </a:defRPr>
            </a:pPr>
            <a:endParaRPr/>
          </a:p>
          <a:p>
            <a:pPr defTabSz="877823">
              <a:defRPr sz="1727">
                <a:solidFill>
                  <a:srgbClr val="FFCC00"/>
                </a:solidFill>
                <a:effectLst>
                  <a:outerShdw blurRad="36576" dist="36576" dir="2700000" rotWithShape="0">
                    <a:srgbClr val="000000"/>
                  </a:outerShdw>
                </a:effectLst>
              </a:defRPr>
            </a:pPr>
            <a:r>
              <a:t>It IS about the SCIENCE (QM) =&gt; Electrons are mushy clouds of size ~ </a:t>
            </a:r>
            <a:r>
              <a:rPr sz="1919">
                <a:latin typeface="Symbol"/>
                <a:ea typeface="Symbol"/>
                <a:cs typeface="Symbol"/>
                <a:sym typeface="Symbol"/>
              </a:rPr>
              <a:t>l</a:t>
            </a:r>
            <a:r>
              <a:rPr sz="1919" baseline="-25791"/>
              <a:t>De Broglie</a:t>
            </a:r>
          </a:p>
          <a:p>
            <a:pPr defTabSz="877823">
              <a:defRPr sz="1727">
                <a:effectLst>
                  <a:outerShdw blurRad="36576" dist="36576" dir="2700000" rotWithShape="0">
                    <a:srgbClr val="000000"/>
                  </a:outerShdw>
                </a:effectLst>
              </a:defRPr>
            </a:pPr>
            <a:endParaRPr/>
          </a:p>
          <a:p>
            <a:pPr defTabSz="877823">
              <a:defRPr sz="1727">
                <a:effectLst>
                  <a:outerShdw blurRad="36576" dist="36576" dir="2700000" rotWithShape="0">
                    <a:srgbClr val="000000"/>
                  </a:outerShdw>
                </a:effectLst>
              </a:defRPr>
            </a:pPr>
            <a:r>
              <a:t>	Above that line, clouds seem small: Electrons ~ hard B-B like dots</a:t>
            </a:r>
          </a:p>
          <a:p>
            <a:pPr defTabSz="877823">
              <a:defRPr sz="1727">
                <a:effectLst>
                  <a:outerShdw blurRad="36576" dist="36576" dir="2700000" rotWithShape="0">
                    <a:srgbClr val="000000"/>
                  </a:outerShdw>
                </a:effectLst>
              </a:defRPr>
            </a:pPr>
            <a:endParaRPr/>
          </a:p>
          <a:p>
            <a:pPr defTabSz="877823">
              <a:defRPr sz="1727">
                <a:effectLst>
                  <a:outerShdw blurRad="36576" dist="36576" dir="2700000" rotWithShape="0">
                    <a:srgbClr val="000000"/>
                  </a:outerShdw>
                </a:effectLst>
              </a:defRPr>
            </a:pPr>
            <a:r>
              <a:t>	Below that line, mushy cloudiness of electrons becomes very important</a:t>
            </a:r>
          </a:p>
          <a:p>
            <a:pPr defTabSz="877823">
              <a:defRPr sz="959">
                <a:effectLst>
                  <a:outerShdw blurRad="36576" dist="36576" dir="2700000" rotWithShape="0">
                    <a:srgbClr val="000000"/>
                  </a:outerShdw>
                </a:effectLst>
              </a:defRPr>
            </a:pPr>
            <a:endParaRPr/>
          </a:p>
          <a:p>
            <a:pPr defTabSz="877823">
              <a:spcBef>
                <a:spcPts val="300"/>
              </a:spcBef>
              <a:defRPr sz="1536">
                <a:effectLst>
                  <a:outerShdw blurRad="36576" dist="36576" dir="2700000" rotWithShape="0">
                    <a:srgbClr val="000000"/>
                  </a:outerShdw>
                </a:effectLst>
              </a:defRPr>
            </a:pPr>
            <a:r>
              <a:t>		Controls electrical, optical, mechanical and other properties</a:t>
            </a:r>
          </a:p>
          <a:p>
            <a:pPr defTabSz="877823">
              <a:defRPr sz="768">
                <a:effectLst>
                  <a:outerShdw blurRad="36576" dist="36576" dir="2700000" rotWithShape="0">
                    <a:srgbClr val="000000"/>
                  </a:outerShdw>
                </a:effectLst>
              </a:defRPr>
            </a:pPr>
            <a:endParaRPr/>
          </a:p>
          <a:p>
            <a:pPr defTabSz="877823">
              <a:spcBef>
                <a:spcPts val="300"/>
              </a:spcBef>
              <a:defRPr sz="1536">
                <a:effectLst>
                  <a:outerShdw blurRad="36576" dist="36576" dir="2700000" rotWithShape="0">
                    <a:srgbClr val="000000"/>
                  </a:outerShdw>
                </a:effectLst>
              </a:defRPr>
            </a:pPr>
            <a:r>
              <a:t>		Controls bonding and nanostructure</a:t>
            </a:r>
          </a:p>
          <a:p>
            <a:pPr defTabSz="877823">
              <a:defRPr sz="1727">
                <a:effectLst>
                  <a:outerShdw blurRad="36576" dist="36576" dir="2700000" rotWithShape="0">
                    <a:srgbClr val="000000"/>
                  </a:outerShdw>
                </a:effectLst>
              </a:defRPr>
            </a:pPr>
            <a:endParaRPr/>
          </a:p>
          <a:p>
            <a:pPr defTabSz="877823">
              <a:defRPr sz="1919">
                <a:effectLst>
                  <a:outerShdw blurRad="36576" dist="36576" dir="2700000" rotWithShape="0">
                    <a:srgbClr val="000000"/>
                  </a:outerShdw>
                </a:effectLst>
              </a:defRPr>
            </a:pPr>
            <a:endParaRPr sz="1727"/>
          </a:p>
          <a:p>
            <a:pPr algn="ctr" defTabSz="877823">
              <a:spcBef>
                <a:spcPts val="500"/>
              </a:spcBef>
              <a:defRPr sz="2304">
                <a:effectLst>
                  <a:outerShdw blurRad="36576" dist="36576" dir="2700000" rotWithShape="0">
                    <a:srgbClr val="000000"/>
                  </a:outerShdw>
                </a:effectLst>
              </a:defRPr>
            </a:pPr>
            <a:r>
              <a:t>The Behavior Changes! </a:t>
            </a:r>
            <a:r>
              <a:rPr>
                <a:solidFill>
                  <a:srgbClr val="FFCC00"/>
                </a:solidFill>
              </a:rPr>
              <a:t> Microscience ≠ Nanoscience</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67" name="Rectangle 1027"/>
          <p:cNvSpPr txBox="1">
            <a:spLocks noGrp="1"/>
          </p:cNvSpPr>
          <p:nvPr>
            <p:ph type="body" idx="1"/>
          </p:nvPr>
        </p:nvSpPr>
        <p:spPr>
          <a:xfrm>
            <a:off x="304800" y="838200"/>
            <a:ext cx="8534400" cy="5542821"/>
          </a:xfrm>
          <a:prstGeom prst="rect">
            <a:avLst/>
          </a:prstGeom>
        </p:spPr>
        <p:txBody>
          <a:bodyPr/>
          <a:lstStyle/>
          <a:p>
            <a:pPr>
              <a:defRPr sz="600">
                <a:solidFill>
                  <a:srgbClr val="FF3300"/>
                </a:solidFill>
              </a:defRPr>
            </a:pPr>
            <a:endParaRPr/>
          </a:p>
          <a:p>
            <a:pPr>
              <a:spcBef>
                <a:spcPts val="500"/>
              </a:spcBef>
              <a:defRPr sz="2400">
                <a:solidFill>
                  <a:srgbClr val="FFCC00"/>
                </a:solidFill>
              </a:defRPr>
            </a:pPr>
            <a:r>
              <a:t>Above that boundary:</a:t>
            </a:r>
            <a:endParaRPr sz="1600"/>
          </a:p>
          <a:p>
            <a:pPr>
              <a:defRPr sz="1600"/>
            </a:pPr>
            <a:endParaRPr/>
          </a:p>
          <a:p>
            <a:pPr>
              <a:spcBef>
                <a:spcPts val="300"/>
              </a:spcBef>
              <a:defRPr sz="1600"/>
            </a:pPr>
            <a:r>
              <a:t>	Things still </a:t>
            </a:r>
            <a:r>
              <a:rPr b="1"/>
              <a:t>behave</a:t>
            </a:r>
            <a:r>
              <a:t> as Sir Isaac Newton would expect</a:t>
            </a:r>
          </a:p>
          <a:p>
            <a:pPr>
              <a:defRPr sz="1600"/>
            </a:pPr>
            <a:endParaRPr/>
          </a:p>
          <a:p>
            <a:pPr>
              <a:spcBef>
                <a:spcPts val="300"/>
              </a:spcBef>
              <a:defRPr sz="1600"/>
            </a:pPr>
            <a:r>
              <a:t>	It is still the world WE commonly experience</a:t>
            </a:r>
          </a:p>
          <a:p>
            <a:pPr>
              <a:defRPr sz="900"/>
            </a:pPr>
            <a:endParaRPr/>
          </a:p>
          <a:p>
            <a:pPr>
              <a:spcBef>
                <a:spcPts val="300"/>
              </a:spcBef>
              <a:defRPr sz="1600"/>
            </a:pPr>
            <a:r>
              <a:t>		Even though we DO need microscopes to see its smaller things</a:t>
            </a:r>
          </a:p>
          <a:p>
            <a:pPr>
              <a:defRPr sz="900"/>
            </a:pPr>
            <a:endParaRPr/>
          </a:p>
          <a:p>
            <a:pPr>
              <a:spcBef>
                <a:spcPts val="300"/>
              </a:spcBef>
              <a:defRPr sz="1600"/>
            </a:pPr>
            <a:r>
              <a:t>		And even if those smaller things seem unduly influenced by:</a:t>
            </a:r>
          </a:p>
          <a:p>
            <a:pPr>
              <a:defRPr sz="1000"/>
            </a:pPr>
            <a:endParaRPr/>
          </a:p>
          <a:p>
            <a:pPr>
              <a:spcBef>
                <a:spcPts val="300"/>
              </a:spcBef>
              <a:defRPr sz="1600"/>
            </a:pPr>
            <a:r>
              <a:t>			Water tension, static charge . . . (things we largely ignore)</a:t>
            </a:r>
          </a:p>
          <a:p>
            <a:pPr>
              <a:defRPr sz="900"/>
            </a:pPr>
            <a:endParaRPr/>
          </a:p>
          <a:p>
            <a:pPr>
              <a:spcBef>
                <a:spcPts val="500"/>
              </a:spcBef>
              <a:defRPr sz="2400">
                <a:solidFill>
                  <a:srgbClr val="FFCC00"/>
                </a:solidFill>
              </a:defRPr>
            </a:pPr>
            <a:r>
              <a:t>Below that boundary:</a:t>
            </a:r>
            <a:endParaRPr sz="1600"/>
          </a:p>
          <a:p>
            <a:pPr>
              <a:defRPr sz="1600"/>
            </a:pPr>
            <a:endParaRPr/>
          </a:p>
          <a:p>
            <a:pPr>
              <a:spcBef>
                <a:spcPts val="300"/>
              </a:spcBef>
              <a:defRPr sz="1600"/>
            </a:pPr>
            <a:r>
              <a:t>	The rules of Quantum Mechanics =&gt; Mushy electron waves take over</a:t>
            </a:r>
          </a:p>
          <a:p>
            <a:pPr>
              <a:defRPr sz="1000"/>
            </a:pPr>
            <a:endParaRPr/>
          </a:p>
          <a:p>
            <a:pPr>
              <a:spcBef>
                <a:spcPts val="300"/>
              </a:spcBef>
              <a:defRPr sz="1600"/>
            </a:pPr>
            <a:r>
              <a:t>	And our (Newtonian) instincts and assumptions are frequently dead wrong!</a:t>
            </a:r>
          </a:p>
        </p:txBody>
      </p:sp>
      <p:sp>
        <p:nvSpPr>
          <p:cNvPr id="168" name="Rectangle 1030"/>
          <p:cNvSpPr txBox="1">
            <a:spLocks noGrp="1"/>
          </p:cNvSpPr>
          <p:nvPr>
            <p:ph type="title"/>
          </p:nvPr>
        </p:nvSpPr>
        <p:spPr>
          <a:xfrm>
            <a:off x="381000" y="228600"/>
            <a:ext cx="8229600" cy="533400"/>
          </a:xfrm>
          <a:prstGeom prst="rect">
            <a:avLst/>
          </a:prstGeom>
        </p:spPr>
        <p:txBody>
          <a:bodyPr/>
          <a:lstStyle>
            <a:lvl1pPr>
              <a:defRPr sz="2400">
                <a:solidFill>
                  <a:srgbClr val="E2ECFF"/>
                </a:solidFill>
              </a:defRPr>
            </a:lvl1pPr>
          </a:lstStyle>
          <a:p>
            <a:r>
              <a:t>Or putting it into more human terms</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71" name="Rectangle 2"/>
          <p:cNvSpPr txBox="1">
            <a:spLocks noGrp="1"/>
          </p:cNvSpPr>
          <p:nvPr>
            <p:ph type="title"/>
          </p:nvPr>
        </p:nvSpPr>
        <p:spPr>
          <a:xfrm>
            <a:off x="228600" y="152400"/>
            <a:ext cx="8839200" cy="838200"/>
          </a:xfrm>
          <a:prstGeom prst="rect">
            <a:avLst/>
          </a:prstGeom>
        </p:spPr>
        <p:txBody>
          <a:bodyPr/>
          <a:lstStyle/>
          <a:p>
            <a:pPr defTabSz="795527">
              <a:defRPr sz="1566">
                <a:solidFill>
                  <a:srgbClr val="FFCC00"/>
                </a:solidFill>
                <a:effectLst>
                  <a:outerShdw blurRad="33147" dist="33147" dir="2700000" rotWithShape="0">
                    <a:srgbClr val="000000"/>
                  </a:outerShdw>
                </a:effectLst>
              </a:defRPr>
            </a:pPr>
            <a:r>
              <a:t>Boundary #2:</a:t>
            </a:r>
            <a:r>
              <a:rPr u="sng">
                <a:solidFill>
                  <a:srgbClr val="66CCFF"/>
                </a:solidFill>
              </a:rPr>
              <a:t> </a:t>
            </a:r>
            <a:br>
              <a:rPr u="sng">
                <a:solidFill>
                  <a:srgbClr val="66CCFF"/>
                </a:solidFill>
              </a:rPr>
            </a:br>
            <a:r>
              <a:rPr u="sng">
                <a:solidFill>
                  <a:srgbClr val="66CCFF"/>
                </a:solidFill>
              </a:rPr>
              <a:t/>
            </a:r>
            <a:br>
              <a:rPr u="sng">
                <a:solidFill>
                  <a:srgbClr val="66CCFF"/>
                </a:solidFill>
              </a:rPr>
            </a:br>
            <a:r>
              <a:rPr sz="1740" u="sng">
                <a:solidFill>
                  <a:srgbClr val="66CCFF"/>
                </a:solidFill>
              </a:rPr>
              <a:t>LIGHT WAVES</a:t>
            </a:r>
            <a:r>
              <a:rPr sz="1740">
                <a:solidFill>
                  <a:srgbClr val="66CCFF"/>
                </a:solidFill>
              </a:rPr>
              <a:t> Separate NanoTECHNOLOGY form MicroTECHNOLOGY</a:t>
            </a:r>
          </a:p>
        </p:txBody>
      </p:sp>
      <p:sp>
        <p:nvSpPr>
          <p:cNvPr id="172" name="Rectangle 3"/>
          <p:cNvSpPr txBox="1">
            <a:spLocks noGrp="1"/>
          </p:cNvSpPr>
          <p:nvPr>
            <p:ph type="body" idx="1"/>
          </p:nvPr>
        </p:nvSpPr>
        <p:spPr>
          <a:xfrm>
            <a:off x="228600" y="1295400"/>
            <a:ext cx="8534400" cy="5220445"/>
          </a:xfrm>
          <a:prstGeom prst="rect">
            <a:avLst/>
          </a:prstGeom>
        </p:spPr>
        <p:txBody>
          <a:bodyPr/>
          <a:lstStyle/>
          <a:p>
            <a:pPr algn="ctr">
              <a:defRPr sz="1800">
                <a:solidFill>
                  <a:srgbClr val="FFCC00"/>
                </a:solidFill>
              </a:defRPr>
            </a:pPr>
            <a:r>
              <a:t>Technology = The things we make and how we make them</a:t>
            </a:r>
          </a:p>
          <a:p>
            <a:pPr>
              <a:defRPr sz="1800"/>
            </a:pPr>
            <a:endParaRPr/>
          </a:p>
          <a:p>
            <a:pPr algn="ctr">
              <a:defRPr sz="1800"/>
            </a:pPr>
            <a:r>
              <a:t>As opposed to the underlying science dictating how they act</a:t>
            </a:r>
            <a:endParaRPr sz="1600"/>
          </a:p>
          <a:p>
            <a:pPr>
              <a:defRPr sz="1600"/>
            </a:pPr>
            <a:endParaRPr/>
          </a:p>
          <a:p>
            <a:pPr>
              <a:defRPr sz="1800"/>
            </a:pPr>
            <a:r>
              <a:t>Where does light’s wavelength enter into technology?</a:t>
            </a:r>
          </a:p>
          <a:p>
            <a:pPr>
              <a:defRPr sz="1600"/>
            </a:pPr>
            <a:endParaRPr/>
          </a:p>
          <a:p>
            <a:pPr>
              <a:spcBef>
                <a:spcPts val="300"/>
              </a:spcBef>
              <a:defRPr sz="1600"/>
            </a:pPr>
            <a:r>
              <a:t>	Micro technology is based on the use of light</a:t>
            </a:r>
          </a:p>
          <a:p>
            <a:pPr>
              <a:defRPr sz="1200"/>
            </a:pPr>
            <a:endParaRPr/>
          </a:p>
          <a:p>
            <a:pPr>
              <a:spcBef>
                <a:spcPts val="300"/>
              </a:spcBef>
              <a:defRPr sz="1600"/>
            </a:pPr>
            <a:r>
              <a:t>	How? Light is used for PHOTOENGRAVING:</a:t>
            </a:r>
          </a:p>
          <a:p>
            <a:pPr>
              <a:defRPr sz="1200"/>
            </a:pPr>
            <a:endParaRPr/>
          </a:p>
          <a:p>
            <a:pPr>
              <a:spcBef>
                <a:spcPts val="300"/>
              </a:spcBef>
              <a:defRPr sz="1600"/>
            </a:pPr>
            <a:r>
              <a:t>		</a:t>
            </a:r>
            <a:r>
              <a:rPr sz="1400"/>
              <a:t>Use of light images to pattern metal parts =&gt;</a:t>
            </a:r>
            <a:endParaRPr sz="1800"/>
          </a:p>
          <a:p>
            <a:pPr>
              <a:spcBef>
                <a:spcPts val="200"/>
              </a:spcBef>
              <a:defRPr sz="1200"/>
            </a:pPr>
            <a:r>
              <a:t>	</a:t>
            </a:r>
            <a:endParaRPr sz="1800"/>
          </a:p>
          <a:p>
            <a:pPr>
              <a:defRPr sz="1000"/>
            </a:pPr>
            <a:endParaRPr/>
          </a:p>
          <a:p>
            <a:pPr>
              <a:defRPr sz="1800" u="sng"/>
            </a:pPr>
            <a:r>
              <a:t>Micro</a:t>
            </a:r>
            <a:r>
              <a:rPr u="none"/>
              <a:t> projection of light images = Way we make the billions of transistors in the 				integrated circuits of our PCs, iPods  . . .  </a:t>
            </a:r>
          </a:p>
          <a:p>
            <a:pPr>
              <a:defRPr sz="1800"/>
            </a:pPr>
            <a:endParaRPr/>
          </a:p>
          <a:p>
            <a:pPr algn="ctr">
              <a:spcBef>
                <a:spcPts val="300"/>
              </a:spcBef>
              <a:defRPr sz="1600"/>
            </a:pPr>
            <a:r>
              <a:t>(a.k.a. “Microfabrication”)</a:t>
            </a:r>
          </a:p>
        </p:txBody>
      </p:sp>
      <p:pic>
        <p:nvPicPr>
          <p:cNvPr id="173" name="Picture 6" descr="Picture 6"/>
          <p:cNvPicPr>
            <a:picLocks noChangeAspect="1"/>
          </p:cNvPicPr>
          <p:nvPr/>
        </p:nvPicPr>
        <p:blipFill>
          <a:blip r:embed="rId2">
            <a:extLst/>
          </a:blip>
          <a:stretch>
            <a:fillRect/>
          </a:stretch>
        </p:blipFill>
        <p:spPr>
          <a:xfrm>
            <a:off x="6019800" y="2819400"/>
            <a:ext cx="2667000" cy="1817689"/>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76" name="Rectangle 1026"/>
          <p:cNvSpPr txBox="1">
            <a:spLocks noGrp="1"/>
          </p:cNvSpPr>
          <p:nvPr>
            <p:ph type="title"/>
          </p:nvPr>
        </p:nvSpPr>
        <p:spPr>
          <a:xfrm>
            <a:off x="304800" y="152400"/>
            <a:ext cx="8534400" cy="609600"/>
          </a:xfrm>
          <a:prstGeom prst="rect">
            <a:avLst/>
          </a:prstGeom>
        </p:spPr>
        <p:txBody>
          <a:bodyPr/>
          <a:lstStyle>
            <a:lvl1pPr>
              <a:defRPr sz="2400">
                <a:solidFill>
                  <a:srgbClr val="E2ECFF"/>
                </a:solidFill>
              </a:defRPr>
            </a:lvl1pPr>
          </a:lstStyle>
          <a:p>
            <a:r>
              <a:t>But HOW does Light Wavelength affect Technology?</a:t>
            </a:r>
          </a:p>
        </p:txBody>
      </p:sp>
      <p:sp>
        <p:nvSpPr>
          <p:cNvPr id="177" name="Rectangle 1027"/>
          <p:cNvSpPr txBox="1">
            <a:spLocks noGrp="1"/>
          </p:cNvSpPr>
          <p:nvPr>
            <p:ph type="body" idx="1"/>
          </p:nvPr>
        </p:nvSpPr>
        <p:spPr>
          <a:xfrm>
            <a:off x="304800" y="838200"/>
            <a:ext cx="8534400" cy="5859810"/>
          </a:xfrm>
          <a:prstGeom prst="rect">
            <a:avLst/>
          </a:prstGeom>
        </p:spPr>
        <p:txBody>
          <a:bodyPr/>
          <a:lstStyle/>
          <a:p>
            <a:pPr defTabSz="886968">
              <a:defRPr sz="1746">
                <a:effectLst>
                  <a:outerShdw blurRad="36957" dist="36957" dir="2700000" rotWithShape="0">
                    <a:srgbClr val="000000"/>
                  </a:outerShdw>
                </a:effectLst>
              </a:defRPr>
            </a:pPr>
            <a:r>
              <a:rPr dirty="0"/>
              <a:t>Micro-photoengraving (photolithography) confines projected light to small beams</a:t>
            </a:r>
          </a:p>
          <a:p>
            <a:pPr defTabSz="886968">
              <a:defRPr sz="873">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r>
              <a:rPr dirty="0"/>
              <a:t>	</a:t>
            </a:r>
            <a:r>
              <a:rPr sz="1552" dirty="0"/>
              <a:t>Can “confine” by focusing light with a lens</a:t>
            </a:r>
          </a:p>
          <a:p>
            <a:pPr defTabSz="886968">
              <a:defRPr sz="776">
                <a:effectLst>
                  <a:outerShdw blurRad="36957" dist="36957" dir="2700000" rotWithShape="0">
                    <a:srgbClr val="000000"/>
                  </a:outerShdw>
                </a:effectLst>
              </a:defRPr>
            </a:pPr>
            <a:endParaRPr dirty="0"/>
          </a:p>
          <a:p>
            <a:pPr defTabSz="886968">
              <a:spcBef>
                <a:spcPts val="300"/>
              </a:spcBef>
              <a:defRPr sz="1552">
                <a:effectLst>
                  <a:outerShdw blurRad="36957" dist="36957" dir="2700000" rotWithShape="0">
                    <a:srgbClr val="000000"/>
                  </a:outerShdw>
                </a:effectLst>
              </a:defRPr>
            </a:pPr>
            <a:r>
              <a:rPr dirty="0"/>
              <a:t>	Can “confine” by passing light through holes / shadow masks</a:t>
            </a:r>
          </a:p>
          <a:p>
            <a:pPr defTabSz="886968">
              <a:defRPr sz="1746">
                <a:effectLst>
                  <a:outerShdw blurRad="36957" dist="36957" dir="2700000" rotWithShape="0">
                    <a:srgbClr val="000000"/>
                  </a:outerShdw>
                </a:effectLst>
              </a:defRPr>
            </a:pPr>
            <a:endParaRPr sz="1100" dirty="0"/>
          </a:p>
          <a:p>
            <a:pPr defTabSz="886968">
              <a:defRPr sz="1746">
                <a:effectLst>
                  <a:outerShdw blurRad="36957" dist="36957" dir="2700000" rotWithShape="0">
                    <a:srgbClr val="000000"/>
                  </a:outerShdw>
                </a:effectLst>
              </a:defRPr>
            </a:pPr>
            <a:r>
              <a:rPr dirty="0"/>
              <a:t>But you cannot confine a wave into a beam narrower than its wavelength</a:t>
            </a:r>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smtClean="0"/>
          </a:p>
          <a:p>
            <a:pPr defTabSz="886968">
              <a:defRPr sz="1746">
                <a:effectLst>
                  <a:outerShdw blurRad="36957" dist="36957" dir="2700000" rotWithShape="0">
                    <a:srgbClr val="000000"/>
                  </a:outerShdw>
                </a:effectLst>
              </a:defRPr>
            </a:pPr>
            <a:endParaRPr lang="en-US" dirty="0" smtClean="0"/>
          </a:p>
          <a:p>
            <a:pPr defTabSz="886968">
              <a:defRPr sz="1746">
                <a:effectLst>
                  <a:outerShdw blurRad="36957" dist="36957" dir="2700000" rotWithShape="0">
                    <a:srgbClr val="000000"/>
                  </a:outerShdw>
                </a:effectLst>
              </a:defRPr>
            </a:pPr>
            <a:endParaRPr dirty="0" smtClean="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r>
              <a:rPr dirty="0"/>
              <a:t>	</a:t>
            </a:r>
            <a:r>
              <a:rPr sz="1552" dirty="0"/>
              <a:t>Shadow images of water waves, from left, passing thru gap in barrier</a:t>
            </a:r>
          </a:p>
          <a:p>
            <a:pPr defTabSz="886968">
              <a:defRPr sz="1164">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r>
              <a:rPr dirty="0"/>
              <a:t>Explore fully in lecture 2 - For now, point is can’t photo-process below wavelength</a:t>
            </a:r>
          </a:p>
          <a:p>
            <a:pPr defTabSz="886968">
              <a:defRPr sz="970">
                <a:effectLst>
                  <a:outerShdw blurRad="36957" dist="36957" dir="2700000" rotWithShape="0">
                    <a:srgbClr val="000000"/>
                  </a:outerShdw>
                </a:effectLst>
              </a:defRPr>
            </a:pPr>
            <a:endParaRPr dirty="0"/>
          </a:p>
          <a:p>
            <a:pPr algn="ctr" defTabSz="886968">
              <a:defRPr sz="1746">
                <a:effectLst>
                  <a:outerShdw blurRad="36957" dist="36957" dir="2700000" rotWithShape="0">
                    <a:srgbClr val="000000"/>
                  </a:outerShdw>
                </a:effectLst>
              </a:defRPr>
            </a:pPr>
            <a:r>
              <a:rPr dirty="0"/>
              <a:t>OK, but what is light’s wavelength?</a:t>
            </a:r>
          </a:p>
          <a:p>
            <a:pPr defTabSz="886968">
              <a:defRPr sz="1746">
                <a:effectLst>
                  <a:outerShdw blurRad="36957" dist="36957" dir="2700000" rotWithShape="0">
                    <a:srgbClr val="000000"/>
                  </a:outerShdw>
                </a:effectLst>
              </a:defRPr>
            </a:pPr>
            <a:r>
              <a:rPr dirty="0"/>
              <a:t>	</a:t>
            </a:r>
          </a:p>
        </p:txBody>
      </p:sp>
      <p:pic>
        <p:nvPicPr>
          <p:cNvPr id="178" name="Picture 1028" descr="Picture 1028"/>
          <p:cNvPicPr>
            <a:picLocks noChangeAspect="1"/>
          </p:cNvPicPr>
          <p:nvPr/>
        </p:nvPicPr>
        <p:blipFill>
          <a:blip r:embed="rId2">
            <a:extLst/>
          </a:blip>
          <a:stretch>
            <a:fillRect/>
          </a:stretch>
        </p:blipFill>
        <p:spPr>
          <a:xfrm>
            <a:off x="6096000" y="2813242"/>
            <a:ext cx="1905000" cy="1763712"/>
          </a:xfrm>
          <a:prstGeom prst="rect">
            <a:avLst/>
          </a:prstGeom>
          <a:ln w="12700">
            <a:miter lim="400000"/>
          </a:ln>
        </p:spPr>
      </p:pic>
      <p:pic>
        <p:nvPicPr>
          <p:cNvPr id="179" name="Picture 1029" descr="Picture 1029"/>
          <p:cNvPicPr>
            <a:picLocks noChangeAspect="1"/>
          </p:cNvPicPr>
          <p:nvPr/>
        </p:nvPicPr>
        <p:blipFill>
          <a:blip r:embed="rId3">
            <a:extLst/>
          </a:blip>
          <a:stretch>
            <a:fillRect/>
          </a:stretch>
        </p:blipFill>
        <p:spPr>
          <a:xfrm>
            <a:off x="1143000" y="2813242"/>
            <a:ext cx="1981200" cy="1838326"/>
          </a:xfrm>
          <a:prstGeom prst="rect">
            <a:avLst/>
          </a:prstGeom>
          <a:ln w="12700">
            <a:miter lim="400000"/>
          </a:ln>
        </p:spPr>
      </p:pic>
      <p:pic>
        <p:nvPicPr>
          <p:cNvPr id="180" name="Picture 1030" descr="Picture 1030"/>
          <p:cNvPicPr>
            <a:picLocks noChangeAspect="1"/>
          </p:cNvPicPr>
          <p:nvPr/>
        </p:nvPicPr>
        <p:blipFill>
          <a:blip r:embed="rId4">
            <a:extLst/>
          </a:blip>
          <a:stretch>
            <a:fillRect/>
          </a:stretch>
        </p:blipFill>
        <p:spPr>
          <a:xfrm>
            <a:off x="3657600" y="2813242"/>
            <a:ext cx="1981200" cy="1820862"/>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 name="Rectangle 7"/>
          <p:cNvSpPr/>
          <p:nvPr/>
        </p:nvSpPr>
        <p:spPr>
          <a:xfrm>
            <a:off x="0" y="3746502"/>
            <a:ext cx="9144000" cy="304800"/>
          </a:xfrm>
          <a:prstGeom prst="rect">
            <a:avLst/>
          </a:prstGeom>
          <a:solidFill>
            <a:srgbClr val="9700FF"/>
          </a:solidFill>
          <a:ln w="12700">
            <a:miter lim="400000"/>
          </a:ln>
        </p:spPr>
        <p:txBody>
          <a:bodyPr lIns="45719" rIns="45719"/>
          <a:lstStyle/>
          <a:p>
            <a:pPr>
              <a:defRPr>
                <a:solidFill>
                  <a:srgbClr val="FFFFFF"/>
                </a:solidFill>
              </a:defRPr>
            </a:pPr>
            <a:endParaRPr/>
          </a:p>
        </p:txBody>
      </p:sp>
      <p:sp>
        <p:nvSpPr>
          <p:cNvPr id="183" name="Rectangle 1026"/>
          <p:cNvSpPr txBox="1">
            <a:spLocks noGrp="1"/>
          </p:cNvSpPr>
          <p:nvPr>
            <p:ph type="title"/>
          </p:nvPr>
        </p:nvSpPr>
        <p:spPr>
          <a:xfrm>
            <a:off x="304800" y="76200"/>
            <a:ext cx="8534400" cy="609600"/>
          </a:xfrm>
          <a:prstGeom prst="rect">
            <a:avLst/>
          </a:prstGeom>
        </p:spPr>
        <p:txBody>
          <a:bodyPr/>
          <a:lstStyle/>
          <a:p>
            <a:pPr>
              <a:defRPr>
                <a:solidFill>
                  <a:srgbClr val="E2ECFF"/>
                </a:solidFill>
              </a:defRPr>
            </a:pPr>
            <a:r>
              <a:t>Size of </a:t>
            </a:r>
            <a:r>
              <a:rPr b="1"/>
              <a:t>Things</a:t>
            </a:r>
            <a:r>
              <a:t>  </a:t>
            </a:r>
            <a:r>
              <a:rPr sz="2000">
                <a:solidFill>
                  <a:srgbClr val="FFCC00"/>
                </a:solidFill>
              </a:rPr>
              <a:t>(orange = man-made </a:t>
            </a:r>
            <a:r>
              <a:rPr sz="2000" b="1">
                <a:solidFill>
                  <a:srgbClr val="FFCC00"/>
                </a:solidFill>
              </a:rPr>
              <a:t>things</a:t>
            </a:r>
            <a:r>
              <a:rPr sz="2000">
                <a:solidFill>
                  <a:srgbClr val="FFCC00"/>
                </a:solidFill>
              </a:rPr>
              <a:t>)</a:t>
            </a:r>
          </a:p>
        </p:txBody>
      </p:sp>
      <p:sp>
        <p:nvSpPr>
          <p:cNvPr id="184" name="Rectangle 1027"/>
          <p:cNvSpPr txBox="1">
            <a:spLocks noGrp="1"/>
          </p:cNvSpPr>
          <p:nvPr>
            <p:ph type="body" idx="1"/>
          </p:nvPr>
        </p:nvSpPr>
        <p:spPr>
          <a:xfrm>
            <a:off x="304800" y="762000"/>
            <a:ext cx="8534400" cy="5257800"/>
          </a:xfrm>
          <a:prstGeom prst="rect">
            <a:avLst/>
          </a:prstGeom>
        </p:spPr>
        <p:txBody>
          <a:bodyPr/>
          <a:lstStyle/>
          <a:p>
            <a:pPr defTabSz="896111">
              <a:spcBef>
                <a:spcPts val="300"/>
              </a:spcBef>
              <a:defRPr sz="980">
                <a:effectLst/>
                <a:latin typeface="+mn-lt"/>
                <a:ea typeface="+mn-ea"/>
                <a:cs typeface="+mn-cs"/>
                <a:sym typeface="Arial"/>
              </a:defRPr>
            </a:pPr>
            <a:r>
              <a:rPr dirty="0"/>
              <a:t>			</a:t>
            </a:r>
            <a:r>
              <a:rPr sz="1372" dirty="0"/>
              <a:t>Millimeters		Microns 	</a:t>
            </a:r>
            <a:r>
              <a:rPr sz="1372" dirty="0" smtClean="0"/>
              <a:t>	</a:t>
            </a:r>
            <a:r>
              <a:rPr lang="en-US" sz="1372" dirty="0" smtClean="0"/>
              <a:t>	</a:t>
            </a:r>
            <a:r>
              <a:rPr sz="1372" dirty="0" smtClean="0"/>
              <a:t>Nanometers</a:t>
            </a:r>
            <a:endParaRPr sz="1372" dirty="0"/>
          </a:p>
          <a:p>
            <a:pPr defTabSz="896111">
              <a:defRPr sz="1372">
                <a:effectLst/>
                <a:latin typeface="+mn-lt"/>
                <a:ea typeface="+mn-ea"/>
                <a:cs typeface="+mn-cs"/>
                <a:sym typeface="Arial"/>
              </a:defRPr>
            </a:pPr>
            <a:endParaRPr dirty="0"/>
          </a:p>
          <a:p>
            <a:pPr defTabSz="896111">
              <a:spcBef>
                <a:spcPts val="300"/>
              </a:spcBef>
              <a:defRPr sz="1372">
                <a:solidFill>
                  <a:srgbClr val="FFCC00"/>
                </a:solidFill>
                <a:effectLst/>
                <a:latin typeface="+mn-lt"/>
                <a:ea typeface="+mn-ea"/>
                <a:cs typeface="+mn-cs"/>
                <a:sym typeface="Arial"/>
              </a:defRPr>
            </a:pPr>
            <a:r>
              <a:rPr dirty="0"/>
              <a:t>Ball of a ball point pen</a:t>
            </a:r>
            <a:r>
              <a:rPr dirty="0" smtClean="0"/>
              <a:t>	</a:t>
            </a:r>
            <a:r>
              <a:rPr lang="en-US" dirty="0" smtClean="0"/>
              <a:t>	</a:t>
            </a:r>
            <a:r>
              <a:rPr dirty="0" smtClean="0"/>
              <a:t>	</a:t>
            </a:r>
            <a:r>
              <a:rPr dirty="0"/>
              <a:t>0.5</a:t>
            </a:r>
          </a:p>
          <a:p>
            <a:pPr defTabSz="896111">
              <a:spcBef>
                <a:spcPts val="300"/>
              </a:spcBef>
              <a:defRPr sz="1372">
                <a:solidFill>
                  <a:srgbClr val="FFCC00"/>
                </a:solidFill>
                <a:effectLst/>
                <a:latin typeface="+mn-lt"/>
                <a:ea typeface="+mn-ea"/>
                <a:cs typeface="+mn-cs"/>
                <a:sym typeface="Arial"/>
              </a:defRPr>
            </a:pPr>
            <a:r>
              <a:rPr dirty="0"/>
              <a:t>Thickness of paper	</a:t>
            </a:r>
            <a:r>
              <a:rPr dirty="0" smtClean="0"/>
              <a:t>	</a:t>
            </a:r>
            <a:r>
              <a:rPr lang="en-US" dirty="0" smtClean="0"/>
              <a:t>	</a:t>
            </a:r>
            <a:r>
              <a:rPr dirty="0" smtClean="0"/>
              <a:t>0.1</a:t>
            </a:r>
            <a:r>
              <a:rPr dirty="0"/>
              <a:t>		100</a:t>
            </a:r>
          </a:p>
          <a:p>
            <a:pPr defTabSz="896111">
              <a:spcBef>
                <a:spcPts val="300"/>
              </a:spcBef>
              <a:defRPr sz="1372">
                <a:effectLst/>
                <a:latin typeface="+mn-lt"/>
                <a:ea typeface="+mn-ea"/>
                <a:cs typeface="+mn-cs"/>
                <a:sym typeface="Arial"/>
              </a:defRPr>
            </a:pPr>
            <a:r>
              <a:rPr dirty="0"/>
              <a:t>Human hair</a:t>
            </a:r>
            <a:r>
              <a:rPr dirty="0" smtClean="0"/>
              <a:t>	</a:t>
            </a:r>
            <a:r>
              <a:rPr lang="en-US" dirty="0" smtClean="0"/>
              <a:t>			</a:t>
            </a:r>
            <a:r>
              <a:rPr dirty="0" smtClean="0"/>
              <a:t>0.02 </a:t>
            </a:r>
            <a:r>
              <a:rPr dirty="0"/>
              <a:t>- 0.2	</a:t>
            </a:r>
            <a:r>
              <a:rPr dirty="0" smtClean="0"/>
              <a:t>	</a:t>
            </a:r>
            <a:r>
              <a:rPr lang="en-US" dirty="0" smtClean="0"/>
              <a:t>	</a:t>
            </a:r>
            <a:r>
              <a:rPr dirty="0" smtClean="0"/>
              <a:t>20 </a:t>
            </a:r>
            <a:r>
              <a:rPr dirty="0"/>
              <a:t>– 200</a:t>
            </a:r>
          </a:p>
          <a:p>
            <a:pPr defTabSz="896111">
              <a:spcBef>
                <a:spcPts val="300"/>
              </a:spcBef>
              <a:defRPr sz="1372">
                <a:solidFill>
                  <a:srgbClr val="FFCC00"/>
                </a:solidFill>
                <a:effectLst/>
                <a:latin typeface="+mn-lt"/>
                <a:ea typeface="+mn-ea"/>
                <a:cs typeface="+mn-cs"/>
                <a:sym typeface="Arial"/>
              </a:defRPr>
            </a:pPr>
            <a:r>
              <a:rPr dirty="0"/>
              <a:t>Talcum Powder		</a:t>
            </a:r>
            <a:r>
              <a:rPr dirty="0" smtClean="0"/>
              <a:t>	</a:t>
            </a:r>
            <a:r>
              <a:rPr lang="en-US" dirty="0" smtClean="0"/>
              <a:t>		</a:t>
            </a:r>
            <a:r>
              <a:rPr dirty="0" smtClean="0"/>
              <a:t>	</a:t>
            </a:r>
            <a:r>
              <a:rPr dirty="0"/>
              <a:t>40</a:t>
            </a:r>
          </a:p>
          <a:p>
            <a:pPr defTabSz="896111">
              <a:spcBef>
                <a:spcPts val="300"/>
              </a:spcBef>
              <a:defRPr sz="1372">
                <a:solidFill>
                  <a:srgbClr val="FFCC00"/>
                </a:solidFill>
                <a:effectLst/>
                <a:latin typeface="+mn-lt"/>
                <a:ea typeface="+mn-ea"/>
                <a:cs typeface="+mn-cs"/>
                <a:sym typeface="Arial"/>
              </a:defRPr>
            </a:pPr>
            <a:r>
              <a:rPr dirty="0"/>
              <a:t>Fiberglass fibers 		</a:t>
            </a:r>
            <a:r>
              <a:rPr dirty="0" smtClean="0"/>
              <a:t>	</a:t>
            </a:r>
            <a:r>
              <a:rPr lang="en-US" dirty="0" smtClean="0"/>
              <a:t>		</a:t>
            </a:r>
            <a:r>
              <a:rPr dirty="0" smtClean="0"/>
              <a:t>	</a:t>
            </a:r>
            <a:r>
              <a:rPr dirty="0"/>
              <a:t>10</a:t>
            </a:r>
          </a:p>
          <a:p>
            <a:pPr defTabSz="896111">
              <a:spcBef>
                <a:spcPts val="300"/>
              </a:spcBef>
              <a:defRPr sz="1372">
                <a:solidFill>
                  <a:srgbClr val="FFCC00"/>
                </a:solidFill>
                <a:effectLst/>
                <a:latin typeface="+mn-lt"/>
                <a:ea typeface="+mn-ea"/>
                <a:cs typeface="+mn-cs"/>
                <a:sym typeface="Arial"/>
              </a:defRPr>
            </a:pPr>
            <a:r>
              <a:rPr dirty="0"/>
              <a:t>Carbon fiber 		</a:t>
            </a:r>
            <a:r>
              <a:rPr dirty="0" smtClean="0"/>
              <a:t>	</a:t>
            </a:r>
            <a:r>
              <a:rPr lang="en-US" dirty="0" smtClean="0"/>
              <a:t>		</a:t>
            </a:r>
            <a:r>
              <a:rPr dirty="0" smtClean="0"/>
              <a:t>	</a:t>
            </a:r>
            <a:r>
              <a:rPr dirty="0"/>
              <a:t>5</a:t>
            </a:r>
            <a:r>
              <a:rPr dirty="0">
                <a:solidFill>
                  <a:srgbClr val="FF6600"/>
                </a:solidFill>
              </a:rPr>
              <a:t> </a:t>
            </a:r>
          </a:p>
          <a:p>
            <a:pPr defTabSz="896111">
              <a:spcBef>
                <a:spcPts val="300"/>
              </a:spcBef>
              <a:defRPr sz="1372">
                <a:effectLst/>
                <a:latin typeface="+mn-lt"/>
                <a:ea typeface="+mn-ea"/>
                <a:cs typeface="+mn-cs"/>
                <a:sym typeface="Arial"/>
              </a:defRPr>
            </a:pPr>
            <a:r>
              <a:rPr dirty="0"/>
              <a:t>Human red blood cell		</a:t>
            </a:r>
            <a:r>
              <a:rPr dirty="0" smtClean="0"/>
              <a:t>	</a:t>
            </a:r>
            <a:r>
              <a:rPr lang="en-US" dirty="0" smtClean="0"/>
              <a:t>		</a:t>
            </a:r>
            <a:r>
              <a:rPr dirty="0" smtClean="0"/>
              <a:t>	</a:t>
            </a:r>
            <a:r>
              <a:rPr dirty="0"/>
              <a:t>4 – 6</a:t>
            </a:r>
          </a:p>
          <a:p>
            <a:pPr defTabSz="896111">
              <a:spcBef>
                <a:spcPts val="300"/>
              </a:spcBef>
              <a:defRPr sz="1372">
                <a:effectLst/>
                <a:latin typeface="+mn-lt"/>
                <a:ea typeface="+mn-ea"/>
                <a:cs typeface="+mn-cs"/>
                <a:sym typeface="Arial"/>
              </a:defRPr>
            </a:pPr>
            <a:r>
              <a:rPr dirty="0"/>
              <a:t>E-coli bacterium		</a:t>
            </a:r>
            <a:r>
              <a:rPr dirty="0" smtClean="0"/>
              <a:t>	</a:t>
            </a:r>
            <a:r>
              <a:rPr lang="en-US" dirty="0" smtClean="0"/>
              <a:t>		</a:t>
            </a:r>
            <a:r>
              <a:rPr dirty="0" smtClean="0"/>
              <a:t>	</a:t>
            </a:r>
            <a:r>
              <a:rPr dirty="0"/>
              <a:t>1	</a:t>
            </a:r>
            <a:r>
              <a:rPr dirty="0" smtClean="0"/>
              <a:t>	</a:t>
            </a:r>
            <a:r>
              <a:rPr lang="en-US" dirty="0" smtClean="0"/>
              <a:t>			</a:t>
            </a:r>
            <a:r>
              <a:rPr dirty="0" smtClean="0"/>
              <a:t>1000</a:t>
            </a:r>
            <a:endParaRPr dirty="0"/>
          </a:p>
          <a:p>
            <a:pPr defTabSz="896111">
              <a:defRPr sz="1372">
                <a:effectLst/>
                <a:latin typeface="+mn-lt"/>
                <a:ea typeface="+mn-ea"/>
                <a:cs typeface="+mn-cs"/>
                <a:sym typeface="Arial"/>
              </a:defRPr>
            </a:pPr>
            <a:endParaRPr dirty="0"/>
          </a:p>
          <a:p>
            <a:pPr defTabSz="896111">
              <a:defRPr sz="1372">
                <a:effectLst/>
                <a:latin typeface="+mn-lt"/>
                <a:ea typeface="+mn-ea"/>
                <a:cs typeface="+mn-cs"/>
                <a:sym typeface="Arial"/>
              </a:defRPr>
            </a:pPr>
            <a:endParaRPr dirty="0"/>
          </a:p>
          <a:p>
            <a:pPr defTabSz="896111">
              <a:spcBef>
                <a:spcPts val="300"/>
              </a:spcBef>
              <a:defRPr sz="1372">
                <a:solidFill>
                  <a:srgbClr val="FFCC00"/>
                </a:solidFill>
                <a:effectLst/>
                <a:latin typeface="+mn-lt"/>
                <a:ea typeface="+mn-ea"/>
                <a:cs typeface="+mn-cs"/>
                <a:sym typeface="Arial"/>
              </a:defRPr>
            </a:pPr>
            <a:r>
              <a:rPr dirty="0"/>
              <a:t>Size of a modern transistor   (fabricated using UV light)	0.25</a:t>
            </a:r>
            <a:r>
              <a:rPr dirty="0" smtClean="0"/>
              <a:t>	</a:t>
            </a:r>
            <a:r>
              <a:rPr lang="en-US" dirty="0" smtClean="0"/>
              <a:t>			</a:t>
            </a:r>
            <a:r>
              <a:rPr dirty="0" smtClean="0"/>
              <a:t>	</a:t>
            </a:r>
            <a:r>
              <a:rPr dirty="0"/>
              <a:t>250</a:t>
            </a:r>
          </a:p>
          <a:p>
            <a:pPr defTabSz="896111">
              <a:spcBef>
                <a:spcPts val="300"/>
              </a:spcBef>
              <a:defRPr sz="1372">
                <a:effectLst/>
                <a:latin typeface="+mn-lt"/>
                <a:ea typeface="+mn-ea"/>
                <a:cs typeface="+mn-cs"/>
                <a:sym typeface="Arial"/>
              </a:defRPr>
            </a:pPr>
            <a:r>
              <a:rPr dirty="0"/>
              <a:t>Size of Smallpox virus		</a:t>
            </a:r>
            <a:r>
              <a:rPr dirty="0" smtClean="0"/>
              <a:t>	</a:t>
            </a:r>
            <a:r>
              <a:rPr lang="en-US" dirty="0" smtClean="0"/>
              <a:t>		</a:t>
            </a:r>
            <a:r>
              <a:rPr dirty="0" smtClean="0"/>
              <a:t>	</a:t>
            </a:r>
            <a:r>
              <a:rPr dirty="0"/>
              <a:t>0.2 – 0.3</a:t>
            </a:r>
            <a:r>
              <a:rPr dirty="0" smtClean="0"/>
              <a:t>	</a:t>
            </a:r>
            <a:r>
              <a:rPr lang="en-US" dirty="0" smtClean="0"/>
              <a:t>			</a:t>
            </a:r>
            <a:r>
              <a:rPr dirty="0" smtClean="0"/>
              <a:t>	</a:t>
            </a:r>
            <a:r>
              <a:rPr dirty="0"/>
              <a:t>200 – </a:t>
            </a:r>
            <a:r>
              <a:rPr dirty="0" smtClean="0"/>
              <a:t>3</a:t>
            </a:r>
            <a:endParaRPr lang="en-US" dirty="0" smtClean="0"/>
          </a:p>
          <a:p>
            <a:pPr defTabSz="896111">
              <a:spcBef>
                <a:spcPts val="300"/>
              </a:spcBef>
              <a:defRPr sz="1372">
                <a:effectLst/>
                <a:latin typeface="+mn-lt"/>
                <a:ea typeface="+mn-ea"/>
                <a:cs typeface="+mn-cs"/>
                <a:sym typeface="Arial"/>
              </a:defRPr>
            </a:pPr>
            <a:endParaRPr lang="en-US" dirty="0" smtClean="0"/>
          </a:p>
          <a:p>
            <a:pPr algn="ctr" defTabSz="896111">
              <a:spcBef>
                <a:spcPts val="300"/>
              </a:spcBef>
              <a:defRPr sz="1372">
                <a:effectLst/>
                <a:latin typeface="+mn-lt"/>
                <a:ea typeface="+mn-ea"/>
                <a:cs typeface="+mn-cs"/>
                <a:sym typeface="Arial"/>
              </a:defRPr>
            </a:pPr>
            <a:endParaRPr lang="en-US" dirty="0" smtClean="0"/>
          </a:p>
          <a:p>
            <a:pPr algn="ctr" defTabSz="896111">
              <a:spcBef>
                <a:spcPts val="300"/>
              </a:spcBef>
              <a:defRPr sz="1372">
                <a:effectLst/>
                <a:latin typeface="+mn-lt"/>
                <a:ea typeface="+mn-ea"/>
                <a:cs typeface="+mn-cs"/>
                <a:sym typeface="Arial"/>
              </a:defRPr>
            </a:pPr>
            <a:r>
              <a:rPr dirty="0" smtClean="0"/>
              <a:t>Electron </a:t>
            </a:r>
            <a:r>
              <a:rPr dirty="0"/>
              <a:t>wavelength: Upper upper limit ~ 10 nm </a:t>
            </a:r>
          </a:p>
          <a:p>
            <a:pPr defTabSz="896111">
              <a:spcBef>
                <a:spcPts val="300"/>
              </a:spcBef>
              <a:defRPr sz="1372">
                <a:effectLst/>
                <a:latin typeface="+mn-lt"/>
                <a:ea typeface="+mn-ea"/>
                <a:cs typeface="+mn-cs"/>
                <a:sym typeface="Arial"/>
              </a:defRPr>
            </a:pPr>
            <a:r>
              <a:rPr dirty="0"/>
              <a:t>Diameter of Carbon Nanotube			</a:t>
            </a:r>
            <a:r>
              <a:rPr dirty="0" smtClean="0"/>
              <a:t>	</a:t>
            </a:r>
            <a:r>
              <a:rPr lang="en-US" dirty="0" smtClean="0"/>
              <a:t>					</a:t>
            </a:r>
            <a:r>
              <a:rPr dirty="0" smtClean="0"/>
              <a:t>	</a:t>
            </a:r>
            <a:r>
              <a:rPr dirty="0"/>
              <a:t>3</a:t>
            </a:r>
          </a:p>
          <a:p>
            <a:pPr defTabSz="896111">
              <a:spcBef>
                <a:spcPts val="300"/>
              </a:spcBef>
              <a:defRPr sz="1372">
                <a:effectLst/>
                <a:latin typeface="+mn-lt"/>
                <a:ea typeface="+mn-ea"/>
                <a:cs typeface="+mn-cs"/>
                <a:sym typeface="Arial"/>
              </a:defRPr>
            </a:pPr>
            <a:r>
              <a:rPr dirty="0"/>
              <a:t>Diameter of DNA spiral				</a:t>
            </a:r>
            <a:r>
              <a:rPr dirty="0" smtClean="0"/>
              <a:t>	</a:t>
            </a:r>
            <a:r>
              <a:rPr lang="en-US" dirty="0" smtClean="0"/>
              <a:t>					</a:t>
            </a:r>
            <a:r>
              <a:rPr dirty="0" smtClean="0"/>
              <a:t>	</a:t>
            </a:r>
            <a:r>
              <a:rPr dirty="0"/>
              <a:t>2</a:t>
            </a:r>
          </a:p>
          <a:p>
            <a:pPr defTabSz="896111">
              <a:spcBef>
                <a:spcPts val="300"/>
              </a:spcBef>
              <a:defRPr sz="1372">
                <a:effectLst/>
                <a:latin typeface="+mn-lt"/>
                <a:ea typeface="+mn-ea"/>
                <a:cs typeface="+mn-cs"/>
                <a:sym typeface="Arial"/>
              </a:defRPr>
            </a:pPr>
            <a:r>
              <a:rPr dirty="0"/>
              <a:t>Diameter of C60 Buckyball 			</a:t>
            </a:r>
            <a:r>
              <a:rPr dirty="0" smtClean="0"/>
              <a:t>	</a:t>
            </a:r>
            <a:r>
              <a:rPr lang="en-US" dirty="0" smtClean="0"/>
              <a:t>					</a:t>
            </a:r>
            <a:r>
              <a:rPr dirty="0" smtClean="0"/>
              <a:t>	</a:t>
            </a:r>
            <a:r>
              <a:rPr dirty="0"/>
              <a:t>0.7</a:t>
            </a:r>
          </a:p>
          <a:p>
            <a:pPr defTabSz="896111">
              <a:spcBef>
                <a:spcPts val="300"/>
              </a:spcBef>
              <a:defRPr sz="1372">
                <a:effectLst/>
                <a:latin typeface="+mn-lt"/>
                <a:ea typeface="+mn-ea"/>
                <a:cs typeface="+mn-cs"/>
                <a:sym typeface="Arial"/>
              </a:defRPr>
            </a:pPr>
            <a:r>
              <a:rPr dirty="0"/>
              <a:t>Diameter of Benzene ring			</a:t>
            </a:r>
            <a:r>
              <a:rPr dirty="0" smtClean="0"/>
              <a:t>	</a:t>
            </a:r>
            <a:r>
              <a:rPr lang="en-US" dirty="0" smtClean="0"/>
              <a:t>					</a:t>
            </a:r>
            <a:r>
              <a:rPr dirty="0" smtClean="0"/>
              <a:t>	</a:t>
            </a:r>
            <a:r>
              <a:rPr dirty="0"/>
              <a:t>0.28</a:t>
            </a:r>
          </a:p>
          <a:p>
            <a:pPr defTabSz="896111">
              <a:spcBef>
                <a:spcPts val="300"/>
              </a:spcBef>
              <a:defRPr sz="1372">
                <a:solidFill>
                  <a:srgbClr val="A2FFFF"/>
                </a:solidFill>
                <a:effectLst/>
                <a:latin typeface="+mn-lt"/>
                <a:ea typeface="+mn-ea"/>
                <a:cs typeface="+mn-cs"/>
                <a:sym typeface="Arial"/>
              </a:defRPr>
            </a:pPr>
            <a:r>
              <a:rPr dirty="0"/>
              <a:t>Size of one Atom					</a:t>
            </a:r>
            <a:r>
              <a:rPr dirty="0" smtClean="0"/>
              <a:t>	</a:t>
            </a:r>
            <a:r>
              <a:rPr lang="en-US" dirty="0" smtClean="0"/>
              <a:t>						</a:t>
            </a:r>
            <a:r>
              <a:rPr dirty="0" smtClean="0"/>
              <a:t>~</a:t>
            </a:r>
            <a:r>
              <a:rPr dirty="0"/>
              <a:t>0.1</a:t>
            </a:r>
            <a:r>
              <a:rPr dirty="0">
                <a:solidFill>
                  <a:srgbClr val="00FFFF"/>
                </a:solidFill>
              </a:rPr>
              <a:t>	</a:t>
            </a:r>
            <a:r>
              <a:rPr sz="882" dirty="0">
                <a:solidFill>
                  <a:srgbClr val="00FFFF"/>
                </a:solidFill>
              </a:rPr>
              <a:t>	</a:t>
            </a:r>
          </a:p>
        </p:txBody>
      </p:sp>
      <p:pic>
        <p:nvPicPr>
          <p:cNvPr id="185" name="Picture 1032" descr="Picture 1032"/>
          <p:cNvPicPr>
            <a:picLocks noChangeAspect="1"/>
          </p:cNvPicPr>
          <p:nvPr/>
        </p:nvPicPr>
        <p:blipFill>
          <a:blip r:embed="rId2">
            <a:extLst/>
          </a:blip>
          <a:stretch>
            <a:fillRect/>
          </a:stretch>
        </p:blipFill>
        <p:spPr>
          <a:xfrm>
            <a:off x="0" y="3429000"/>
            <a:ext cx="9144000" cy="381000"/>
          </a:xfrm>
          <a:prstGeom prst="rect">
            <a:avLst/>
          </a:prstGeom>
          <a:ln w="12700">
            <a:miter lim="400000"/>
          </a:ln>
        </p:spPr>
      </p:pic>
      <p:sp>
        <p:nvSpPr>
          <p:cNvPr id="186" name="Text Box 1033"/>
          <p:cNvSpPr txBox="1"/>
          <p:nvPr/>
        </p:nvSpPr>
        <p:spPr>
          <a:xfrm>
            <a:off x="284163" y="3429000"/>
            <a:ext cx="8826501" cy="307777"/>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lvl1pPr>
              <a:spcBef>
                <a:spcPts val="800"/>
              </a:spcBef>
              <a:defRPr sz="1400">
                <a:solidFill>
                  <a:srgbClr val="FFFFFF"/>
                </a:solidFill>
                <a:latin typeface="+mn-lt"/>
                <a:ea typeface="+mn-ea"/>
                <a:cs typeface="+mn-cs"/>
                <a:sym typeface="Arial"/>
              </a:defRPr>
            </a:lvl1pPr>
          </a:lstStyle>
          <a:p>
            <a:r>
              <a:rPr dirty="0"/>
              <a:t>Visible Light Wavelength:  	</a:t>
            </a:r>
            <a:r>
              <a:rPr dirty="0" smtClean="0"/>
              <a:t>	</a:t>
            </a:r>
            <a:r>
              <a:rPr lang="en-US" dirty="0" smtClean="0"/>
              <a:t>	</a:t>
            </a:r>
            <a:r>
              <a:rPr dirty="0" smtClean="0"/>
              <a:t>0.40  </a:t>
            </a:r>
            <a:r>
              <a:rPr dirty="0"/>
              <a:t>– 0.75 microns	</a:t>
            </a:r>
            <a:r>
              <a:rPr dirty="0" smtClean="0"/>
              <a:t> </a:t>
            </a:r>
            <a:r>
              <a:rPr lang="en-US" dirty="0" smtClean="0"/>
              <a:t>               </a:t>
            </a:r>
            <a:r>
              <a:rPr dirty="0" smtClean="0"/>
              <a:t>400 </a:t>
            </a:r>
            <a:r>
              <a:rPr dirty="0"/>
              <a:t>– 750 nm</a:t>
            </a:r>
          </a:p>
        </p:txBody>
      </p:sp>
      <p:sp>
        <p:nvSpPr>
          <p:cNvPr id="187" name="Freeform 1034"/>
          <p:cNvSpPr/>
          <p:nvPr/>
        </p:nvSpPr>
        <p:spPr>
          <a:xfrm>
            <a:off x="0" y="4451559"/>
            <a:ext cx="9144001" cy="177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43" y="10800"/>
                  <a:pt x="686" y="0"/>
                  <a:pt x="1029" y="0"/>
                </a:cubicBezTo>
                <a:cubicBezTo>
                  <a:pt x="1371" y="0"/>
                  <a:pt x="1714" y="21600"/>
                  <a:pt x="2057" y="21600"/>
                </a:cubicBezTo>
                <a:cubicBezTo>
                  <a:pt x="2400" y="21600"/>
                  <a:pt x="2743" y="0"/>
                  <a:pt x="3086" y="0"/>
                </a:cubicBezTo>
                <a:cubicBezTo>
                  <a:pt x="3429" y="0"/>
                  <a:pt x="3771" y="21600"/>
                  <a:pt x="4114" y="21600"/>
                </a:cubicBezTo>
                <a:cubicBezTo>
                  <a:pt x="4457" y="21600"/>
                  <a:pt x="4800" y="0"/>
                  <a:pt x="5143" y="0"/>
                </a:cubicBezTo>
                <a:cubicBezTo>
                  <a:pt x="5486" y="0"/>
                  <a:pt x="5829" y="21600"/>
                  <a:pt x="6171" y="21600"/>
                </a:cubicBezTo>
                <a:cubicBezTo>
                  <a:pt x="6514" y="21600"/>
                  <a:pt x="6857" y="0"/>
                  <a:pt x="7200" y="0"/>
                </a:cubicBezTo>
                <a:cubicBezTo>
                  <a:pt x="7543" y="0"/>
                  <a:pt x="7886" y="21600"/>
                  <a:pt x="8229" y="21600"/>
                </a:cubicBezTo>
                <a:cubicBezTo>
                  <a:pt x="8571" y="21600"/>
                  <a:pt x="8914" y="0"/>
                  <a:pt x="9257" y="0"/>
                </a:cubicBezTo>
                <a:cubicBezTo>
                  <a:pt x="9600" y="0"/>
                  <a:pt x="9943" y="21600"/>
                  <a:pt x="10286" y="21600"/>
                </a:cubicBezTo>
                <a:cubicBezTo>
                  <a:pt x="10629" y="21600"/>
                  <a:pt x="10971" y="0"/>
                  <a:pt x="11314" y="0"/>
                </a:cubicBezTo>
                <a:cubicBezTo>
                  <a:pt x="11657" y="0"/>
                  <a:pt x="12000" y="21600"/>
                  <a:pt x="12343" y="21600"/>
                </a:cubicBezTo>
                <a:cubicBezTo>
                  <a:pt x="12686" y="21600"/>
                  <a:pt x="13029" y="0"/>
                  <a:pt x="13371" y="0"/>
                </a:cubicBezTo>
                <a:cubicBezTo>
                  <a:pt x="13714" y="0"/>
                  <a:pt x="14057" y="21600"/>
                  <a:pt x="14400" y="21600"/>
                </a:cubicBezTo>
                <a:cubicBezTo>
                  <a:pt x="14743" y="21600"/>
                  <a:pt x="15086" y="0"/>
                  <a:pt x="15429" y="0"/>
                </a:cubicBezTo>
                <a:cubicBezTo>
                  <a:pt x="15771" y="0"/>
                  <a:pt x="16114" y="21600"/>
                  <a:pt x="16457" y="21600"/>
                </a:cubicBezTo>
                <a:cubicBezTo>
                  <a:pt x="16800" y="21600"/>
                  <a:pt x="17143" y="0"/>
                  <a:pt x="17486" y="0"/>
                </a:cubicBezTo>
                <a:cubicBezTo>
                  <a:pt x="17829" y="0"/>
                  <a:pt x="18171" y="21600"/>
                  <a:pt x="18514" y="21600"/>
                </a:cubicBezTo>
                <a:cubicBezTo>
                  <a:pt x="18857" y="21600"/>
                  <a:pt x="19200" y="0"/>
                  <a:pt x="19543" y="0"/>
                </a:cubicBezTo>
                <a:cubicBezTo>
                  <a:pt x="19886" y="0"/>
                  <a:pt x="20229" y="21600"/>
                  <a:pt x="20571" y="21600"/>
                </a:cubicBezTo>
                <a:cubicBezTo>
                  <a:pt x="20914" y="21600"/>
                  <a:pt x="21257" y="10800"/>
                  <a:pt x="21600" y="0"/>
                </a:cubicBezTo>
              </a:path>
            </a:pathLst>
          </a:custGeom>
          <a:ln w="28575">
            <a:solidFill>
              <a:srgbClr val="FFFFFF"/>
            </a:solidFill>
          </a:ln>
        </p:spPr>
        <p:txBody>
          <a:bodyPr lIns="45719" rIns="45719" anchor="ctr"/>
          <a:lstStyle/>
          <a:p>
            <a:pPr>
              <a:defRPr>
                <a:solidFill>
                  <a:srgbClr val="FFFFFF"/>
                </a:solidFill>
              </a:defRPr>
            </a:pPr>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90" name="Rectangle 2"/>
          <p:cNvSpPr txBox="1">
            <a:spLocks noGrp="1"/>
          </p:cNvSpPr>
          <p:nvPr>
            <p:ph type="body" idx="1"/>
          </p:nvPr>
        </p:nvSpPr>
        <p:spPr>
          <a:xfrm>
            <a:off x="304800" y="381000"/>
            <a:ext cx="8534400" cy="5943600"/>
          </a:xfrm>
          <a:prstGeom prst="rect">
            <a:avLst/>
          </a:prstGeom>
        </p:spPr>
        <p:txBody>
          <a:bodyPr/>
          <a:lstStyle/>
          <a:p>
            <a:pPr defTabSz="886968">
              <a:defRPr sz="485">
                <a:solidFill>
                  <a:srgbClr val="FF3300"/>
                </a:solidFill>
                <a:effectLst>
                  <a:outerShdw blurRad="36957" dist="36957" dir="2700000" rotWithShape="0">
                    <a:srgbClr val="000000"/>
                  </a:outerShdw>
                </a:effectLst>
              </a:defRPr>
            </a:pPr>
            <a:endParaRPr/>
          </a:p>
          <a:p>
            <a:pPr defTabSz="886968">
              <a:spcBef>
                <a:spcPts val="500"/>
              </a:spcBef>
              <a:defRPr sz="2328">
                <a:solidFill>
                  <a:srgbClr val="FFCC00"/>
                </a:solidFill>
                <a:effectLst>
                  <a:outerShdw blurRad="36957" dist="36957" dir="2700000" rotWithShape="0">
                    <a:srgbClr val="000000"/>
                  </a:outerShdw>
                </a:effectLst>
              </a:defRPr>
            </a:pPr>
            <a:r>
              <a:t>At new (upper) visible/UV light boundary and above:</a:t>
            </a:r>
            <a:endParaRPr sz="1552"/>
          </a:p>
          <a:p>
            <a:pPr defTabSz="886968">
              <a:defRPr sz="1552">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We can still use light-based “Microfabrication” techniques</a:t>
            </a:r>
          </a:p>
          <a:p>
            <a:pPr defTabSz="886968">
              <a:defRPr sz="873">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And even though they were developed for electronics,</a:t>
            </a:r>
          </a:p>
          <a:p>
            <a:pPr defTabSz="886968">
              <a:defRPr sz="873">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they are now also applied to making all sorts of micro things!</a:t>
            </a:r>
            <a:endParaRPr sz="1746"/>
          </a:p>
          <a:p>
            <a:pPr defTabSz="886968">
              <a:defRPr sz="1552">
                <a:solidFill>
                  <a:srgbClr val="66CCFF"/>
                </a:solidFill>
                <a:effectLst>
                  <a:outerShdw blurRad="36957" dist="36957" dir="2700000" rotWithShape="0">
                    <a:srgbClr val="000000"/>
                  </a:outerShdw>
                </a:effectLst>
              </a:defRPr>
            </a:pPr>
            <a:endParaRPr/>
          </a:p>
          <a:p>
            <a:pPr defTabSz="886968">
              <a:spcBef>
                <a:spcPts val="500"/>
              </a:spcBef>
              <a:defRPr sz="2328">
                <a:solidFill>
                  <a:srgbClr val="FFCC00"/>
                </a:solidFill>
                <a:effectLst>
                  <a:outerShdw blurRad="36957" dist="36957" dir="2700000" rotWithShape="0">
                    <a:srgbClr val="000000"/>
                  </a:outerShdw>
                </a:effectLst>
              </a:defRPr>
            </a:pPr>
            <a:r>
              <a:t>Below that new boundary:</a:t>
            </a:r>
            <a:endParaRPr sz="1552"/>
          </a:p>
          <a:p>
            <a:pPr defTabSz="886968">
              <a:defRPr sz="873">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NO longer able to use Microfabrication – OUR behavior must change!</a:t>
            </a:r>
          </a:p>
          <a:p>
            <a:pPr defTabSz="886968">
              <a:defRPr sz="970">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Replacement is called “Nanofabrication” or “Nanotechnology”</a:t>
            </a:r>
          </a:p>
          <a:p>
            <a:pPr defTabSz="886968">
              <a:defRPr sz="970">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a:t>
            </a:r>
            <a:r>
              <a:rPr>
                <a:solidFill>
                  <a:srgbClr val="FFCD00"/>
                </a:solidFill>
              </a:rPr>
              <a:t>Dirty little secret:  We are still rather poor at Nanofabrication/Nanotechnology</a:t>
            </a:r>
          </a:p>
          <a:p>
            <a:pPr defTabSz="886968">
              <a:spcBef>
                <a:spcPts val="200"/>
              </a:spcBef>
              <a:defRPr sz="970">
                <a:effectLst>
                  <a:outerShdw blurRad="36957" dist="36957" dir="2700000" rotWithShape="0">
                    <a:srgbClr val="000000"/>
                  </a:outerShdw>
                </a:effectLst>
              </a:defRPr>
            </a:pPr>
            <a:r>
              <a:t>	</a:t>
            </a:r>
          </a:p>
          <a:p>
            <a:pPr defTabSz="886968">
              <a:spcBef>
                <a:spcPts val="300"/>
              </a:spcBef>
              <a:defRPr sz="1552">
                <a:effectLst>
                  <a:outerShdw blurRad="36957" dist="36957" dir="2700000" rotWithShape="0">
                    <a:srgbClr val="000000"/>
                  </a:outerShdw>
                </a:effectLst>
              </a:defRPr>
            </a:pPr>
            <a:r>
              <a:t>		We can do it in very small quantities, at very great expense</a:t>
            </a:r>
          </a:p>
          <a:p>
            <a:pPr defTabSz="886968">
              <a:defRPr sz="970">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But we haven't figured out how to do it well enough to = technology</a:t>
            </a:r>
          </a:p>
          <a:p>
            <a:pPr defTabSz="886968">
              <a:defRPr sz="1552">
                <a:effectLst>
                  <a:outerShdw blurRad="36957" dist="36957" dir="2700000" rotWithShape="0">
                    <a:srgbClr val="000000"/>
                  </a:outerShdw>
                </a:effectLst>
              </a:defRPr>
            </a:pPr>
            <a:endParaRPr/>
          </a:p>
          <a:p>
            <a:pPr defTabSz="886968">
              <a:spcBef>
                <a:spcPts val="300"/>
              </a:spcBef>
              <a:defRPr sz="1552">
                <a:effectLst>
                  <a:outerShdw blurRad="36957" dist="36957" dir="2700000" rotWithShape="0">
                    <a:srgbClr val="000000"/>
                  </a:outerShdw>
                </a:effectLst>
              </a:defRPr>
            </a:pPr>
            <a:r>
              <a:t>			(I'll return to this point later)</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93" name="Rectangle 2"/>
          <p:cNvSpPr txBox="1">
            <a:spLocks noGrp="1"/>
          </p:cNvSpPr>
          <p:nvPr>
            <p:ph type="title"/>
          </p:nvPr>
        </p:nvSpPr>
        <p:spPr>
          <a:xfrm>
            <a:off x="304800" y="152400"/>
            <a:ext cx="8534400" cy="838200"/>
          </a:xfrm>
          <a:prstGeom prst="rect">
            <a:avLst/>
          </a:prstGeom>
        </p:spPr>
        <p:txBody>
          <a:bodyPr/>
          <a:lstStyle>
            <a:lvl1pPr>
              <a:defRPr>
                <a:solidFill>
                  <a:srgbClr val="E2ECFF"/>
                </a:solidFill>
              </a:defRPr>
            </a:lvl1pPr>
          </a:lstStyle>
          <a:p>
            <a:r>
              <a:t>To recap:</a:t>
            </a:r>
          </a:p>
        </p:txBody>
      </p:sp>
      <p:sp>
        <p:nvSpPr>
          <p:cNvPr id="194" name="Rectangle 3"/>
          <p:cNvSpPr txBox="1">
            <a:spLocks noGrp="1"/>
          </p:cNvSpPr>
          <p:nvPr>
            <p:ph type="body" idx="1"/>
          </p:nvPr>
        </p:nvSpPr>
        <p:spPr>
          <a:xfrm>
            <a:off x="304800" y="914400"/>
            <a:ext cx="8534400" cy="5247333"/>
          </a:xfrm>
          <a:prstGeom prst="rect">
            <a:avLst/>
          </a:prstGeom>
        </p:spPr>
        <p:txBody>
          <a:bodyPr/>
          <a:lstStyle/>
          <a:p>
            <a:pPr>
              <a:defRPr>
                <a:solidFill>
                  <a:srgbClr val="FFCC00"/>
                </a:solidFill>
              </a:defRPr>
            </a:pPr>
            <a:r>
              <a:t>There are big changes in OBJECT BEHAVIOR below ~ 10 nanometers:</a:t>
            </a:r>
          </a:p>
          <a:p>
            <a:pPr>
              <a:defRPr sz="1200">
                <a:solidFill>
                  <a:srgbClr val="FFCC00"/>
                </a:solidFill>
              </a:defRPr>
            </a:pPr>
            <a:endParaRPr/>
          </a:p>
          <a:p>
            <a:pPr>
              <a:defRPr sz="1800"/>
            </a:pPr>
            <a:r>
              <a:t>	Newton is out the window.  Quantum Mechanics is in.</a:t>
            </a:r>
          </a:p>
          <a:p>
            <a:pPr>
              <a:defRPr sz="1000"/>
            </a:pPr>
            <a:endParaRPr/>
          </a:p>
          <a:p>
            <a:pPr>
              <a:defRPr sz="1800"/>
            </a:pPr>
            <a:r>
              <a:t>	Hard sensible objects are replaced by squishy electron waves / clouds</a:t>
            </a:r>
          </a:p>
          <a:p>
            <a:pPr>
              <a:defRPr sz="1200"/>
            </a:pPr>
            <a:endParaRPr/>
          </a:p>
          <a:p>
            <a:pPr>
              <a:defRPr sz="1800"/>
            </a:pPr>
            <a:r>
              <a:t>	Intuition, based on our life experience =&gt; fundamentally flawed</a:t>
            </a:r>
          </a:p>
          <a:p>
            <a:endParaRPr/>
          </a:p>
          <a:p>
            <a:endParaRPr/>
          </a:p>
          <a:p>
            <a:pPr>
              <a:defRPr>
                <a:solidFill>
                  <a:srgbClr val="FFCC00"/>
                </a:solidFill>
              </a:defRPr>
            </a:pPr>
            <a:r>
              <a:t>And to make things &lt; 100 nanometers WE MUST BEHAVE differently:</a:t>
            </a:r>
          </a:p>
          <a:p>
            <a:pPr>
              <a:defRPr sz="1200"/>
            </a:pPr>
            <a:endParaRPr/>
          </a:p>
          <a:p>
            <a:r>
              <a:t>	</a:t>
            </a:r>
            <a:r>
              <a:rPr sz="1800"/>
              <a:t>Light will not focus this small</a:t>
            </a:r>
          </a:p>
          <a:p>
            <a:pPr>
              <a:defRPr sz="1200"/>
            </a:pPr>
            <a:endParaRPr/>
          </a:p>
          <a:p>
            <a:pPr>
              <a:defRPr sz="1800"/>
            </a:pPr>
            <a:r>
              <a:t>	Light image based fabrication ceases to work</a:t>
            </a:r>
          </a:p>
          <a:p>
            <a:pPr>
              <a:defRPr sz="1200"/>
            </a:pPr>
            <a:endParaRPr/>
          </a:p>
          <a:p>
            <a:pPr>
              <a:defRPr sz="1800"/>
            </a:pPr>
            <a:r>
              <a:t>	Need something new (“Nanotechnology”) - Still being defined!!!</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97" name="Rectangle 2"/>
          <p:cNvSpPr txBox="1">
            <a:spLocks noGrp="1"/>
          </p:cNvSpPr>
          <p:nvPr>
            <p:ph type="title"/>
          </p:nvPr>
        </p:nvSpPr>
        <p:spPr>
          <a:xfrm>
            <a:off x="304800" y="228600"/>
            <a:ext cx="8534400" cy="838200"/>
          </a:xfrm>
          <a:prstGeom prst="rect">
            <a:avLst/>
          </a:prstGeom>
        </p:spPr>
        <p:txBody>
          <a:bodyPr/>
          <a:lstStyle>
            <a:lvl1pPr>
              <a:defRPr>
                <a:solidFill>
                  <a:srgbClr val="E2ECFF"/>
                </a:solidFill>
              </a:defRPr>
            </a:lvl1pPr>
          </a:lstStyle>
          <a:p>
            <a:r>
              <a:t>Further extending definitions of NANO:</a:t>
            </a:r>
          </a:p>
        </p:txBody>
      </p:sp>
      <p:sp>
        <p:nvSpPr>
          <p:cNvPr id="198" name="Rectangle 3"/>
          <p:cNvSpPr txBox="1">
            <a:spLocks noGrp="1"/>
          </p:cNvSpPr>
          <p:nvPr>
            <p:ph type="body" idx="1"/>
          </p:nvPr>
        </p:nvSpPr>
        <p:spPr>
          <a:xfrm>
            <a:off x="304800" y="1295400"/>
            <a:ext cx="8534400" cy="4701878"/>
          </a:xfrm>
          <a:prstGeom prst="rect">
            <a:avLst/>
          </a:prstGeom>
        </p:spPr>
        <p:txBody>
          <a:bodyPr/>
          <a:lstStyle/>
          <a:p>
            <a:pPr defTabSz="841247">
              <a:defRPr sz="1840">
                <a:effectLst>
                  <a:outerShdw blurRad="35052" dist="35052" dir="2700000" rotWithShape="0">
                    <a:srgbClr val="000000"/>
                  </a:outerShdw>
                </a:effectLst>
              </a:defRPr>
            </a:pPr>
            <a:r>
              <a:t>BIOMEDICINE:  Organisms create critical barriers to penetration</a:t>
            </a:r>
          </a:p>
          <a:p>
            <a:pPr defTabSz="841247">
              <a:defRPr sz="828">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	- Skin</a:t>
            </a:r>
          </a:p>
          <a:p>
            <a:pPr defTabSz="841247">
              <a:defRPr sz="828">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	- Blood – Brain barrier</a:t>
            </a:r>
          </a:p>
          <a:p>
            <a:pPr defTabSz="841247">
              <a:defRPr sz="828">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	- Cell Membranes</a:t>
            </a:r>
          </a:p>
          <a:p>
            <a:pPr defTabSz="841247">
              <a:defRPr sz="1840">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Barriers are breached as objects shrink from microns to nanometers</a:t>
            </a:r>
          </a:p>
          <a:p>
            <a:pPr defTabSz="841247">
              <a:defRPr sz="1840">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	=&gt; Radical impact on organisms</a:t>
            </a:r>
          </a:p>
          <a:p>
            <a:pPr defTabSz="841247">
              <a:defRPr sz="1840">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These changes in BEHAVIOR can also be taken as onset of NANO:</a:t>
            </a:r>
          </a:p>
          <a:p>
            <a:pPr defTabSz="841247">
              <a:defRPr sz="1472">
                <a:effectLst>
                  <a:outerShdw blurRad="35052" dist="35052" dir="2700000" rotWithShape="0">
                    <a:srgbClr val="000000"/>
                  </a:outerShdw>
                </a:effectLst>
              </a:defRPr>
            </a:pPr>
            <a:endParaRPr/>
          </a:p>
          <a:p>
            <a:pPr algn="ctr" defTabSz="841247">
              <a:defRPr sz="1840">
                <a:solidFill>
                  <a:srgbClr val="FFCD00"/>
                </a:solidFill>
                <a:effectLst>
                  <a:outerShdw blurRad="35052" dist="35052" dir="2700000" rotWithShape="0">
                    <a:srgbClr val="000000"/>
                  </a:outerShdw>
                </a:effectLst>
              </a:defRPr>
            </a:pPr>
            <a:r>
              <a:t>Boundary #3: Radically increased penetration of organisms</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201" name="Rectangle 2"/>
          <p:cNvSpPr txBox="1">
            <a:spLocks noGrp="1"/>
          </p:cNvSpPr>
          <p:nvPr>
            <p:ph type="title"/>
          </p:nvPr>
        </p:nvSpPr>
        <p:spPr>
          <a:xfrm>
            <a:off x="304800" y="228600"/>
            <a:ext cx="8534400" cy="838200"/>
          </a:xfrm>
          <a:prstGeom prst="rect">
            <a:avLst/>
          </a:prstGeom>
        </p:spPr>
        <p:txBody>
          <a:bodyPr/>
          <a:lstStyle>
            <a:lvl1pPr>
              <a:defRPr>
                <a:solidFill>
                  <a:srgbClr val="E2ECFF"/>
                </a:solidFill>
              </a:defRPr>
            </a:lvl1pPr>
          </a:lstStyle>
          <a:p>
            <a:r>
              <a:t>Extending definitions of NANO (cont'd):</a:t>
            </a:r>
          </a:p>
        </p:txBody>
      </p:sp>
      <p:sp>
        <p:nvSpPr>
          <p:cNvPr id="202" name="Rectangle 3"/>
          <p:cNvSpPr txBox="1">
            <a:spLocks noGrp="1"/>
          </p:cNvSpPr>
          <p:nvPr>
            <p:ph type="body" idx="1"/>
          </p:nvPr>
        </p:nvSpPr>
        <p:spPr>
          <a:xfrm>
            <a:off x="304800" y="1295400"/>
            <a:ext cx="8534400" cy="4827638"/>
          </a:xfrm>
          <a:prstGeom prst="rect">
            <a:avLst/>
          </a:prstGeom>
        </p:spPr>
        <p:txBody>
          <a:bodyPr/>
          <a:lstStyle/>
          <a:p>
            <a:r>
              <a:t>CIVIL ENGINEERING / ENVIRONMENTAL SCIENCE:  Dispersion</a:t>
            </a:r>
          </a:p>
          <a:p>
            <a:endParaRPr/>
          </a:p>
          <a:p>
            <a:r>
              <a:t>Normal dust particles rapidly fall out of the air</a:t>
            </a:r>
          </a:p>
          <a:p>
            <a:pPr>
              <a:defRPr sz="900"/>
            </a:pPr>
            <a:endParaRPr/>
          </a:p>
          <a:p>
            <a:r>
              <a:t>	But as shrink to nanometers, winds carry them around the world!</a:t>
            </a:r>
          </a:p>
          <a:p>
            <a:pPr>
              <a:defRPr sz="3200"/>
            </a:pPr>
            <a:endParaRPr/>
          </a:p>
          <a:p>
            <a:r>
              <a:t>Larger pollutants can be trapped in waste sites by clay basins</a:t>
            </a:r>
          </a:p>
          <a:p>
            <a:pPr>
              <a:defRPr sz="900"/>
            </a:pPr>
            <a:endParaRPr/>
          </a:p>
          <a:p>
            <a:r>
              <a:t>	But nanometer pollutants may escape to flow into ground water</a:t>
            </a:r>
          </a:p>
          <a:p>
            <a:pPr>
              <a:defRPr sz="3200"/>
            </a:pPr>
            <a:endParaRPr/>
          </a:p>
          <a:p>
            <a:r>
              <a:t>These changes in BEHAVIOR can also be taken as onset of NANO</a:t>
            </a:r>
          </a:p>
          <a:p>
            <a:pPr>
              <a:defRPr sz="1400"/>
            </a:pPr>
            <a:endParaRPr/>
          </a:p>
          <a:p>
            <a:pPr algn="ctr">
              <a:defRPr>
                <a:solidFill>
                  <a:srgbClr val="FFCD00"/>
                </a:solidFill>
              </a:defRPr>
            </a:pPr>
            <a:r>
              <a:t>Boundary #4:  Radically increased environmental dispersion . . .</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20" name="Rectangle 1027"/>
          <p:cNvSpPr txBox="1">
            <a:spLocks noGrp="1"/>
          </p:cNvSpPr>
          <p:nvPr>
            <p:ph type="body" idx="1"/>
          </p:nvPr>
        </p:nvSpPr>
        <p:spPr>
          <a:xfrm>
            <a:off x="304800" y="457200"/>
            <a:ext cx="8534400" cy="5410200"/>
          </a:xfrm>
          <a:prstGeom prst="rect">
            <a:avLst/>
          </a:prstGeom>
        </p:spPr>
        <p:txBody>
          <a:bodyPr/>
          <a:lstStyle/>
          <a:p>
            <a:pPr algn="ctr">
              <a:spcBef>
                <a:spcPts val="500"/>
              </a:spcBef>
              <a:defRPr sz="2200"/>
            </a:pPr>
            <a:r>
              <a:t>Biologists counter that nanocarbon is a recent discovery</a:t>
            </a:r>
          </a:p>
          <a:p>
            <a:pPr>
              <a:defRPr sz="800"/>
            </a:pPr>
            <a:endParaRPr/>
          </a:p>
          <a:p>
            <a:pPr algn="ctr">
              <a:spcBef>
                <a:spcPts val="500"/>
              </a:spcBef>
              <a:defRPr sz="2200"/>
            </a:pPr>
            <a:r>
              <a:t>THEY’VE been studying DNA and RNA for much longer</a:t>
            </a:r>
            <a:endParaRPr sz="1800"/>
          </a:p>
          <a:p>
            <a:pPr>
              <a:defRPr sz="900"/>
            </a:pPr>
            <a:endParaRPr/>
          </a:p>
          <a:p>
            <a:pPr>
              <a:defRPr sz="1800"/>
            </a:pPr>
            <a:r>
              <a:t>		(And are already using it to transform our world) </a:t>
            </a:r>
          </a:p>
        </p:txBody>
      </p:sp>
      <p:pic>
        <p:nvPicPr>
          <p:cNvPr id="121" name="Picture 1031" descr="Picture 1031"/>
          <p:cNvPicPr>
            <a:picLocks noChangeAspect="1"/>
          </p:cNvPicPr>
          <p:nvPr/>
        </p:nvPicPr>
        <p:blipFill>
          <a:blip r:embed="rId2">
            <a:extLst/>
          </a:blip>
          <a:srcRect l="18571" r="18571"/>
          <a:stretch>
            <a:fillRect/>
          </a:stretch>
        </p:blipFill>
        <p:spPr>
          <a:xfrm>
            <a:off x="3047999" y="2286000"/>
            <a:ext cx="3049590" cy="3886200"/>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205" name="Rectangle 2"/>
          <p:cNvSpPr txBox="1">
            <a:spLocks noGrp="1"/>
          </p:cNvSpPr>
          <p:nvPr>
            <p:ph type="title"/>
          </p:nvPr>
        </p:nvSpPr>
        <p:spPr>
          <a:xfrm>
            <a:off x="304800" y="228600"/>
            <a:ext cx="8534400" cy="838200"/>
          </a:xfrm>
          <a:prstGeom prst="rect">
            <a:avLst/>
          </a:prstGeom>
        </p:spPr>
        <p:txBody>
          <a:bodyPr/>
          <a:lstStyle>
            <a:lvl1pPr>
              <a:defRPr>
                <a:solidFill>
                  <a:srgbClr val="E2ECFF"/>
                </a:solidFill>
              </a:defRPr>
            </a:lvl1pPr>
          </a:lstStyle>
          <a:p>
            <a:r>
              <a:t>So in THIS nano class:</a:t>
            </a:r>
          </a:p>
        </p:txBody>
      </p:sp>
      <p:sp>
        <p:nvSpPr>
          <p:cNvPr id="206" name="Rectangle 3"/>
          <p:cNvSpPr txBox="1">
            <a:spLocks noGrp="1"/>
          </p:cNvSpPr>
          <p:nvPr>
            <p:ph type="body" idx="1"/>
          </p:nvPr>
        </p:nvSpPr>
        <p:spPr>
          <a:xfrm>
            <a:off x="304800" y="1143000"/>
            <a:ext cx="8534400" cy="4964956"/>
          </a:xfrm>
          <a:prstGeom prst="rect">
            <a:avLst/>
          </a:prstGeom>
        </p:spPr>
        <p:txBody>
          <a:bodyPr/>
          <a:lstStyle/>
          <a:p>
            <a:r>
              <a:t>We will NOT focus narrowly on only certain types of objects</a:t>
            </a:r>
          </a:p>
          <a:p>
            <a:endParaRPr/>
          </a:p>
          <a:p>
            <a:r>
              <a:t>We will NOT get hung up on just one unit of measurement</a:t>
            </a:r>
          </a:p>
          <a:p>
            <a:pPr>
              <a:defRPr sz="2800"/>
            </a:pPr>
            <a:endParaRPr/>
          </a:p>
          <a:p>
            <a:pPr>
              <a:defRPr b="1">
                <a:solidFill>
                  <a:srgbClr val="FFCD00"/>
                </a:solidFill>
              </a:defRPr>
            </a:pPr>
            <a:r>
              <a:t>We will instead search for radical changes in behavior:</a:t>
            </a:r>
          </a:p>
          <a:p>
            <a:endParaRPr/>
          </a:p>
          <a:p>
            <a:r>
              <a:t>	Behavior of the objects themselves	</a:t>
            </a:r>
          </a:p>
          <a:p>
            <a:endParaRPr/>
          </a:p>
          <a:p>
            <a:r>
              <a:t>	Behavior of the objects interacting with organisms &amp; ecosystems</a:t>
            </a:r>
          </a:p>
          <a:p>
            <a:endParaRPr/>
          </a:p>
          <a:p>
            <a:r>
              <a:t>	The changes in our behavior required for their fabrication</a:t>
            </a:r>
          </a:p>
          <a:p>
            <a:endParaRPr/>
          </a:p>
          <a:p>
            <a:pPr algn="ctr">
              <a:defRPr sz="1800"/>
            </a:pPr>
            <a:r>
              <a:t>(Why this class is subtitled "We're not in Kansas Anymore!)</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209" name="Rectangle 2"/>
          <p:cNvSpPr txBox="1">
            <a:spLocks noGrp="1"/>
          </p:cNvSpPr>
          <p:nvPr>
            <p:ph type="title"/>
          </p:nvPr>
        </p:nvSpPr>
        <p:spPr>
          <a:xfrm>
            <a:off x="304800" y="228600"/>
            <a:ext cx="8534400" cy="762000"/>
          </a:xfrm>
          <a:prstGeom prst="rect">
            <a:avLst/>
          </a:prstGeom>
        </p:spPr>
        <p:txBody>
          <a:bodyPr/>
          <a:lstStyle>
            <a:lvl1pPr>
              <a:defRPr sz="2400">
                <a:solidFill>
                  <a:srgbClr val="E2ECFF"/>
                </a:solidFill>
              </a:defRPr>
            </a:lvl1pPr>
          </a:lstStyle>
          <a:p>
            <a:r>
              <a:t>Also want to explore how nano might become practical</a:t>
            </a:r>
          </a:p>
        </p:txBody>
      </p:sp>
      <p:sp>
        <p:nvSpPr>
          <p:cNvPr id="210" name="Rectangle 3"/>
          <p:cNvSpPr txBox="1">
            <a:spLocks noGrp="1"/>
          </p:cNvSpPr>
          <p:nvPr>
            <p:ph type="body" idx="1"/>
          </p:nvPr>
        </p:nvSpPr>
        <p:spPr>
          <a:xfrm>
            <a:off x="304800" y="990600"/>
            <a:ext cx="8534400" cy="5092849"/>
          </a:xfrm>
          <a:prstGeom prst="rect">
            <a:avLst/>
          </a:prstGeom>
        </p:spPr>
        <p:txBody>
          <a:bodyPr/>
          <a:lstStyle/>
          <a:p>
            <a:r>
              <a:t>Light-based processing will NOT work</a:t>
            </a:r>
          </a:p>
          <a:p>
            <a:endParaRPr/>
          </a:p>
          <a:p>
            <a:r>
              <a:t>Other present day techniques are HOPELESSLY slow and/or expensive</a:t>
            </a:r>
          </a:p>
          <a:p>
            <a:endParaRPr/>
          </a:p>
          <a:p>
            <a:r>
              <a:t>So attractive alternative is </a:t>
            </a:r>
            <a:r>
              <a:rPr b="1">
                <a:solidFill>
                  <a:srgbClr val="FFCD00"/>
                </a:solidFill>
              </a:rPr>
              <a:t>SELF-ASSEMBLY</a:t>
            </a:r>
          </a:p>
          <a:p>
            <a:pPr>
              <a:defRPr sz="800"/>
            </a:pPr>
            <a:endParaRPr/>
          </a:p>
          <a:p>
            <a:r>
              <a:t>	Setting things up so that </a:t>
            </a:r>
            <a:r>
              <a:rPr>
                <a:solidFill>
                  <a:srgbClr val="FFCD00"/>
                </a:solidFill>
              </a:rPr>
              <a:t>Mother Nature </a:t>
            </a:r>
            <a:r>
              <a:t>does the fine scale work</a:t>
            </a:r>
          </a:p>
          <a:p>
            <a:endParaRPr/>
          </a:p>
          <a:p>
            <a:r>
              <a:t>But to ferret out where Mother Nature may give us a hand, must span:</a:t>
            </a:r>
          </a:p>
          <a:p>
            <a:pPr>
              <a:defRPr sz="800"/>
            </a:pPr>
            <a:endParaRPr/>
          </a:p>
          <a:p>
            <a:r>
              <a:t>	Physics, Chemistry, Biology, Materials Science . . .</a:t>
            </a:r>
          </a:p>
          <a:p>
            <a:endParaRPr/>
          </a:p>
          <a:p>
            <a:r>
              <a:t>So I will also put major effort into providing insights into those fields</a:t>
            </a:r>
          </a:p>
          <a:p>
            <a:pPr>
              <a:defRPr sz="800"/>
            </a:pPr>
            <a:endParaRPr/>
          </a:p>
          <a:p>
            <a:r>
              <a:t>	i.e., "</a:t>
            </a:r>
            <a:r>
              <a:rPr b="1">
                <a:solidFill>
                  <a:srgbClr val="FFCD00"/>
                </a:solidFill>
              </a:rPr>
              <a:t>Opening Doors</a:t>
            </a:r>
            <a:r>
              <a:t>" into those subjects for you</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213" name="Rectangle 2"/>
          <p:cNvSpPr txBox="1">
            <a:spLocks noGrp="1"/>
          </p:cNvSpPr>
          <p:nvPr>
            <p:ph type="title"/>
          </p:nvPr>
        </p:nvSpPr>
        <p:spPr>
          <a:xfrm>
            <a:off x="304800" y="76200"/>
            <a:ext cx="8534400" cy="838200"/>
          </a:xfrm>
          <a:prstGeom prst="rect">
            <a:avLst/>
          </a:prstGeom>
        </p:spPr>
        <p:txBody>
          <a:bodyPr/>
          <a:lstStyle>
            <a:lvl1pPr>
              <a:defRPr>
                <a:solidFill>
                  <a:srgbClr val="E2ECFF"/>
                </a:solidFill>
              </a:defRPr>
            </a:lvl1pPr>
          </a:lstStyle>
          <a:p>
            <a:r>
              <a:t>Specifics about how the class will go?</a:t>
            </a:r>
          </a:p>
        </p:txBody>
      </p:sp>
      <p:sp>
        <p:nvSpPr>
          <p:cNvPr id="214" name="Rectangle 3"/>
          <p:cNvSpPr txBox="1">
            <a:spLocks noGrp="1"/>
          </p:cNvSpPr>
          <p:nvPr>
            <p:ph type="body" idx="1"/>
          </p:nvPr>
        </p:nvSpPr>
        <p:spPr>
          <a:xfrm>
            <a:off x="304800" y="914400"/>
            <a:ext cx="8534400" cy="4208463"/>
          </a:xfrm>
          <a:prstGeom prst="rect">
            <a:avLst/>
          </a:prstGeom>
        </p:spPr>
        <p:txBody>
          <a:bodyPr/>
          <a:lstStyle/>
          <a:p>
            <a:pPr defTabSz="886968">
              <a:defRPr sz="1746">
                <a:effectLst>
                  <a:outerShdw blurRad="36957" dist="36957" dir="2700000" rotWithShape="0">
                    <a:srgbClr val="000000"/>
                  </a:outerShdw>
                </a:effectLst>
              </a:defRPr>
            </a:pPr>
            <a:r>
              <a:t>A recurring theme is wavelength, so:</a:t>
            </a:r>
          </a:p>
          <a:p>
            <a:pPr defTabSz="886968">
              <a:defRPr sz="970">
                <a:effectLst>
                  <a:outerShdw blurRad="36957" dist="36957" dir="2700000" rotWithShape="0">
                    <a:srgbClr val="000000"/>
                  </a:outerShdw>
                </a:effectLst>
              </a:defRPr>
            </a:pPr>
            <a:endParaRPr/>
          </a:p>
          <a:p>
            <a:pPr defTabSz="886968">
              <a:spcBef>
                <a:spcPts val="300"/>
              </a:spcBef>
              <a:defRPr sz="1746">
                <a:effectLst>
                  <a:outerShdw blurRad="36957" dist="36957" dir="2700000" rotWithShape="0">
                    <a:srgbClr val="000000"/>
                  </a:outerShdw>
                </a:effectLst>
              </a:defRPr>
            </a:pPr>
            <a:r>
              <a:t>Class 2) We will start by studying waves</a:t>
            </a:r>
          </a:p>
          <a:p>
            <a:pPr defTabSz="886968">
              <a:defRPr sz="582">
                <a:effectLst>
                  <a:outerShdw blurRad="36957" dist="36957" dir="2700000" rotWithShape="0">
                    <a:srgbClr val="000000"/>
                  </a:outerShdw>
                </a:effectLst>
              </a:defRPr>
            </a:pPr>
            <a:endParaRPr/>
          </a:p>
          <a:p>
            <a:pPr defTabSz="886968">
              <a:spcBef>
                <a:spcPts val="300"/>
              </a:spcBef>
              <a:defRPr sz="1746">
                <a:effectLst>
                  <a:outerShdw blurRad="36957" dist="36957" dir="2700000" rotWithShape="0">
                    <a:srgbClr val="000000"/>
                  </a:outerShdw>
                </a:effectLst>
              </a:defRPr>
            </a:pPr>
            <a:r>
              <a:t>	Of ALL types - including nice friendly water waves and light waves:</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776">
                <a:effectLst>
                  <a:outerShdw blurRad="36957" dist="36957" dir="2700000" rotWithShape="0">
                    <a:srgbClr val="000000"/>
                  </a:outerShdw>
                </a:effectLst>
              </a:defRPr>
            </a:pPr>
            <a:endParaRPr/>
          </a:p>
          <a:p>
            <a:pPr defTabSz="886968">
              <a:spcBef>
                <a:spcPts val="300"/>
              </a:spcBef>
              <a:defRPr sz="1746">
                <a:effectLst>
                  <a:outerShdw blurRad="36957" dist="36957" dir="2700000" rotWithShape="0">
                    <a:srgbClr val="000000"/>
                  </a:outerShdw>
                </a:effectLst>
              </a:defRPr>
            </a:pPr>
            <a:r>
              <a:t>Class 3) We'll then tackle our squirreliest topic: Electron waves &amp; quantum mechanics</a:t>
            </a:r>
          </a:p>
          <a:p>
            <a:pPr defTabSz="886968">
              <a:defRPr sz="970">
                <a:effectLst>
                  <a:outerShdw blurRad="36957" dist="36957" dir="2700000" rotWithShape="0">
                    <a:srgbClr val="000000"/>
                  </a:outerShdw>
                </a:effectLst>
              </a:defRPr>
            </a:pPr>
            <a:endParaRPr/>
          </a:p>
          <a:p>
            <a:pPr marL="0" lvl="1" indent="621669" defTabSz="886968">
              <a:spcBef>
                <a:spcPts val="300"/>
              </a:spcBef>
              <a:buSzTx/>
              <a:buNone/>
              <a:defRPr sz="1746">
                <a:effectLst>
                  <a:outerShdw blurRad="36957" dist="36957" dir="2700000" rotWithShape="0">
                    <a:srgbClr val="000000"/>
                  </a:outerShdw>
                </a:effectLst>
              </a:defRPr>
            </a:pPr>
            <a:r>
              <a:t>But we'll do this mostly based on what we learned about water waves + some 		history of why scientists became convinced electrons were truly wavelike</a:t>
            </a:r>
          </a:p>
        </p:txBody>
      </p:sp>
      <p:pic>
        <p:nvPicPr>
          <p:cNvPr id="215" name="Picture 4" descr="Picture 4"/>
          <p:cNvPicPr>
            <a:picLocks noChangeAspect="1"/>
          </p:cNvPicPr>
          <p:nvPr/>
        </p:nvPicPr>
        <p:blipFill>
          <a:blip r:embed="rId2">
            <a:extLst/>
          </a:blip>
          <a:stretch>
            <a:fillRect/>
          </a:stretch>
        </p:blipFill>
        <p:spPr>
          <a:xfrm>
            <a:off x="6324600" y="2449513"/>
            <a:ext cx="1143000" cy="1057276"/>
          </a:xfrm>
          <a:prstGeom prst="rect">
            <a:avLst/>
          </a:prstGeom>
          <a:ln w="12700">
            <a:miter lim="400000"/>
          </a:ln>
        </p:spPr>
      </p:pic>
      <p:pic>
        <p:nvPicPr>
          <p:cNvPr id="216" name="Picture 5" descr="Picture 5"/>
          <p:cNvPicPr>
            <a:picLocks noChangeAspect="1"/>
          </p:cNvPicPr>
          <p:nvPr/>
        </p:nvPicPr>
        <p:blipFill>
          <a:blip r:embed="rId3">
            <a:extLst/>
          </a:blip>
          <a:stretch>
            <a:fillRect/>
          </a:stretch>
        </p:blipFill>
        <p:spPr>
          <a:xfrm>
            <a:off x="1371600" y="2479675"/>
            <a:ext cx="1187450" cy="1101725"/>
          </a:xfrm>
          <a:prstGeom prst="rect">
            <a:avLst/>
          </a:prstGeom>
          <a:ln w="12700">
            <a:miter lim="400000"/>
          </a:ln>
        </p:spPr>
      </p:pic>
      <p:pic>
        <p:nvPicPr>
          <p:cNvPr id="217" name="Picture 6" descr="Picture 6"/>
          <p:cNvPicPr>
            <a:picLocks noChangeAspect="1"/>
          </p:cNvPicPr>
          <p:nvPr/>
        </p:nvPicPr>
        <p:blipFill>
          <a:blip r:embed="rId4">
            <a:extLst/>
          </a:blip>
          <a:stretch>
            <a:fillRect/>
          </a:stretch>
        </p:blipFill>
        <p:spPr>
          <a:xfrm>
            <a:off x="3886200" y="2473325"/>
            <a:ext cx="1187450" cy="1090613"/>
          </a:xfrm>
          <a:prstGeom prst="rect">
            <a:avLst/>
          </a:prstGeom>
          <a:ln w="12700">
            <a:miter lim="400000"/>
          </a:ln>
        </p:spPr>
      </p:pic>
      <p:grpSp>
        <p:nvGrpSpPr>
          <p:cNvPr id="236" name="Group 7"/>
          <p:cNvGrpSpPr/>
          <p:nvPr/>
        </p:nvGrpSpPr>
        <p:grpSpPr>
          <a:xfrm>
            <a:off x="2819400" y="5105399"/>
            <a:ext cx="2971801" cy="1066801"/>
            <a:chOff x="0" y="0"/>
            <a:chExt cx="2971800" cy="1066800"/>
          </a:xfrm>
        </p:grpSpPr>
        <p:sp>
          <p:nvSpPr>
            <p:cNvPr id="218" name="Line 8"/>
            <p:cNvSpPr/>
            <p:nvPr/>
          </p:nvSpPr>
          <p:spPr>
            <a:xfrm flipV="1">
              <a:off x="-1" y="-1"/>
              <a:ext cx="2" cy="990601"/>
            </a:xfrm>
            <a:prstGeom prst="line">
              <a:avLst/>
            </a:prstGeom>
            <a:noFill/>
            <a:ln w="381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19" name="Line 9"/>
            <p:cNvSpPr/>
            <p:nvPr/>
          </p:nvSpPr>
          <p:spPr>
            <a:xfrm>
              <a:off x="0" y="990600"/>
              <a:ext cx="2971801" cy="0"/>
            </a:xfrm>
            <a:prstGeom prst="line">
              <a:avLst/>
            </a:prstGeom>
            <a:noFill/>
            <a:ln w="381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20" name="Line 10"/>
            <p:cNvSpPr/>
            <p:nvPr/>
          </p:nvSpPr>
          <p:spPr>
            <a:xfrm flipV="1">
              <a:off x="1447800" y="914399"/>
              <a:ext cx="0" cy="152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223" name="Group 11"/>
            <p:cNvGrpSpPr/>
            <p:nvPr/>
          </p:nvGrpSpPr>
          <p:grpSpPr>
            <a:xfrm>
              <a:off x="1104900" y="0"/>
              <a:ext cx="685800" cy="990601"/>
              <a:chOff x="0" y="0"/>
              <a:chExt cx="685799" cy="990600"/>
            </a:xfrm>
          </p:grpSpPr>
          <p:sp>
            <p:nvSpPr>
              <p:cNvPr id="221" name="Freeform 12"/>
              <p:cNvSpPr/>
              <p:nvPr/>
            </p:nvSpPr>
            <p:spPr>
              <a:xfrm>
                <a:off x="0" y="0"/>
                <a:ext cx="342901" cy="990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2" name="Freeform 13"/>
              <p:cNvSpPr/>
              <p:nvPr/>
            </p:nvSpPr>
            <p:spPr>
              <a:xfrm flipH="1">
                <a:off x="341709" y="0"/>
                <a:ext cx="344091" cy="990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26" name="Group 14"/>
            <p:cNvGrpSpPr/>
            <p:nvPr/>
          </p:nvGrpSpPr>
          <p:grpSpPr>
            <a:xfrm>
              <a:off x="1757362" y="446087"/>
              <a:ext cx="609601" cy="544513"/>
              <a:chOff x="0" y="0"/>
              <a:chExt cx="609600" cy="544512"/>
            </a:xfrm>
          </p:grpSpPr>
          <p:sp>
            <p:nvSpPr>
              <p:cNvPr id="224" name="Freeform 15"/>
              <p:cNvSpPr/>
              <p:nvPr/>
            </p:nvSpPr>
            <p:spPr>
              <a:xfrm>
                <a:off x="0" y="0"/>
                <a:ext cx="304801" cy="5445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5" name="Freeform 16"/>
              <p:cNvSpPr/>
              <p:nvPr/>
            </p:nvSpPr>
            <p:spPr>
              <a:xfrm flipH="1">
                <a:off x="303741" y="0"/>
                <a:ext cx="305860" cy="5445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29" name="Group 17"/>
            <p:cNvGrpSpPr/>
            <p:nvPr/>
          </p:nvGrpSpPr>
          <p:grpSpPr>
            <a:xfrm>
              <a:off x="71437" y="588962"/>
              <a:ext cx="457201" cy="396876"/>
              <a:chOff x="0" y="0"/>
              <a:chExt cx="457199" cy="396875"/>
            </a:xfrm>
          </p:grpSpPr>
          <p:sp>
            <p:nvSpPr>
              <p:cNvPr id="227" name="Freeform 18"/>
              <p:cNvSpPr/>
              <p:nvPr/>
            </p:nvSpPr>
            <p:spPr>
              <a:xfrm>
                <a:off x="0" y="0"/>
                <a:ext cx="228601"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 name="Freeform 19"/>
              <p:cNvSpPr/>
              <p:nvPr/>
            </p:nvSpPr>
            <p:spPr>
              <a:xfrm flipH="1">
                <a:off x="227806" y="0"/>
                <a:ext cx="22939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32" name="Group 20"/>
            <p:cNvGrpSpPr/>
            <p:nvPr/>
          </p:nvGrpSpPr>
          <p:grpSpPr>
            <a:xfrm>
              <a:off x="509587" y="441325"/>
              <a:ext cx="609601" cy="544513"/>
              <a:chOff x="0" y="0"/>
              <a:chExt cx="609600" cy="544512"/>
            </a:xfrm>
          </p:grpSpPr>
          <p:sp>
            <p:nvSpPr>
              <p:cNvPr id="230" name="Freeform 21"/>
              <p:cNvSpPr/>
              <p:nvPr/>
            </p:nvSpPr>
            <p:spPr>
              <a:xfrm>
                <a:off x="0" y="0"/>
                <a:ext cx="304801" cy="5445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 name="Freeform 22"/>
              <p:cNvSpPr/>
              <p:nvPr/>
            </p:nvSpPr>
            <p:spPr>
              <a:xfrm flipH="1">
                <a:off x="303741" y="0"/>
                <a:ext cx="305860" cy="5445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35" name="Group 23"/>
            <p:cNvGrpSpPr/>
            <p:nvPr/>
          </p:nvGrpSpPr>
          <p:grpSpPr>
            <a:xfrm>
              <a:off x="2362200" y="598487"/>
              <a:ext cx="457200" cy="396876"/>
              <a:chOff x="0" y="0"/>
              <a:chExt cx="457199" cy="396875"/>
            </a:xfrm>
          </p:grpSpPr>
          <p:sp>
            <p:nvSpPr>
              <p:cNvPr id="233" name="Freeform 24"/>
              <p:cNvSpPr/>
              <p:nvPr/>
            </p:nvSpPr>
            <p:spPr>
              <a:xfrm>
                <a:off x="0" y="0"/>
                <a:ext cx="228601"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 name="Freeform 25"/>
              <p:cNvSpPr/>
              <p:nvPr/>
            </p:nvSpPr>
            <p:spPr>
              <a:xfrm flipH="1">
                <a:off x="227806" y="0"/>
                <a:ext cx="22939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20908"/>
                      <a:pt x="10800" y="20215"/>
                      <a:pt x="14400" y="16615"/>
                    </a:cubicBezTo>
                    <a:cubicBezTo>
                      <a:pt x="18000" y="13015"/>
                      <a:pt x="19800" y="6508"/>
                      <a:pt x="21600" y="0"/>
                    </a:cubicBezTo>
                  </a:path>
                </a:pathLst>
              </a:custGeom>
              <a:noFill/>
              <a:ln w="28575"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239" name="Rectangle 2"/>
          <p:cNvSpPr txBox="1">
            <a:spLocks noGrp="1"/>
          </p:cNvSpPr>
          <p:nvPr>
            <p:ph type="title"/>
          </p:nvPr>
        </p:nvSpPr>
        <p:spPr>
          <a:xfrm>
            <a:off x="304800" y="76200"/>
            <a:ext cx="8534400" cy="838200"/>
          </a:xfrm>
          <a:prstGeom prst="rect">
            <a:avLst/>
          </a:prstGeom>
        </p:spPr>
        <p:txBody>
          <a:bodyPr/>
          <a:lstStyle>
            <a:lvl1pPr>
              <a:defRPr>
                <a:solidFill>
                  <a:srgbClr val="E2ECFF"/>
                </a:solidFill>
              </a:defRPr>
            </a:lvl1pPr>
          </a:lstStyle>
          <a:p>
            <a:r>
              <a:t>We’ll then talk about technology</a:t>
            </a:r>
          </a:p>
        </p:txBody>
      </p:sp>
      <p:sp>
        <p:nvSpPr>
          <p:cNvPr id="240" name="Rectangle 3"/>
          <p:cNvSpPr txBox="1">
            <a:spLocks noGrp="1"/>
          </p:cNvSpPr>
          <p:nvPr>
            <p:ph type="body" idx="1"/>
          </p:nvPr>
        </p:nvSpPr>
        <p:spPr>
          <a:xfrm>
            <a:off x="304800" y="990600"/>
            <a:ext cx="8839200" cy="5410200"/>
          </a:xfrm>
          <a:prstGeom prst="rect">
            <a:avLst/>
          </a:prstGeom>
        </p:spPr>
        <p:txBody>
          <a:bodyPr/>
          <a:lstStyle/>
          <a:p>
            <a:pPr>
              <a:spcBef>
                <a:spcPts val="300"/>
              </a:spcBef>
              <a:defRPr sz="1600"/>
            </a:pPr>
            <a:r>
              <a:rPr dirty="0"/>
              <a:t>Class 4) We’ll learn a bit about microfabrication &amp; microelectronics</a:t>
            </a:r>
            <a:endParaRPr sz="1400" dirty="0"/>
          </a:p>
          <a:p>
            <a:pPr>
              <a:defRPr sz="900"/>
            </a:pPr>
            <a:endParaRPr dirty="0"/>
          </a:p>
          <a:p>
            <a:pPr>
              <a:spcBef>
                <a:spcPts val="300"/>
              </a:spcBef>
              <a:defRPr sz="1400"/>
            </a:pPr>
            <a:r>
              <a:rPr dirty="0"/>
              <a:t>	</a:t>
            </a:r>
          </a:p>
          <a:p>
            <a:pPr>
              <a:defRPr sz="1400"/>
            </a:pPr>
            <a:endParaRPr dirty="0"/>
          </a:p>
          <a:p>
            <a:pPr>
              <a:defRPr sz="1400"/>
            </a:pPr>
            <a:endParaRPr dirty="0"/>
          </a:p>
          <a:p>
            <a:pPr>
              <a:defRPr sz="1400"/>
            </a:pPr>
            <a:endParaRPr dirty="0"/>
          </a:p>
          <a:p>
            <a:pPr>
              <a:defRPr sz="1400"/>
            </a:pPr>
            <a:endParaRPr dirty="0"/>
          </a:p>
          <a:p>
            <a:pPr>
              <a:spcBef>
                <a:spcPts val="100"/>
              </a:spcBef>
              <a:defRPr sz="700"/>
            </a:pPr>
            <a:r>
              <a:rPr dirty="0"/>
              <a:t>	</a:t>
            </a:r>
          </a:p>
          <a:p>
            <a:pPr>
              <a:spcBef>
                <a:spcPts val="300"/>
              </a:spcBef>
              <a:defRPr sz="1400"/>
            </a:pPr>
            <a:r>
              <a:rPr dirty="0"/>
              <a:t>	</a:t>
            </a:r>
          </a:p>
          <a:p>
            <a:pPr>
              <a:spcBef>
                <a:spcPts val="300"/>
              </a:spcBef>
              <a:defRPr sz="1400"/>
            </a:pPr>
            <a:r>
              <a:rPr sz="1600" dirty="0"/>
              <a:t>But the lesson will be why, despite MOORE'S LAW, these cannot be extrapolated to nano sizes</a:t>
            </a:r>
          </a:p>
          <a:p>
            <a:pPr>
              <a:spcBef>
                <a:spcPts val="300"/>
              </a:spcBef>
              <a:defRPr sz="900"/>
            </a:pPr>
            <a:endParaRPr dirty="0"/>
          </a:p>
          <a:p>
            <a:pPr>
              <a:spcBef>
                <a:spcPts val="300"/>
              </a:spcBef>
              <a:defRPr sz="1600"/>
            </a:pPr>
            <a:r>
              <a:rPr dirty="0"/>
              <a:t>Class 5) With that knowledge, we’ll distinguish nano </a:t>
            </a:r>
            <a:r>
              <a:rPr u="sng" dirty="0"/>
              <a:t>science</a:t>
            </a:r>
            <a:r>
              <a:rPr dirty="0"/>
              <a:t> from nano </a:t>
            </a:r>
            <a:r>
              <a:rPr u="sng" dirty="0"/>
              <a:t>technology</a:t>
            </a:r>
          </a:p>
          <a:p>
            <a:pPr>
              <a:defRPr sz="1600"/>
            </a:pPr>
            <a:endParaRPr dirty="0"/>
          </a:p>
          <a:p>
            <a:pPr>
              <a:spcBef>
                <a:spcPts val="300"/>
              </a:spcBef>
              <a:defRPr sz="1600"/>
            </a:pPr>
            <a:r>
              <a:rPr dirty="0"/>
              <a:t>				</a:t>
            </a:r>
            <a:r>
              <a:rPr sz="1400" dirty="0"/>
              <a:t>&lt;= Technology</a:t>
            </a:r>
          </a:p>
          <a:p>
            <a:pPr>
              <a:defRPr sz="1400"/>
            </a:pPr>
            <a:endParaRPr dirty="0"/>
          </a:p>
          <a:p>
            <a:pPr>
              <a:spcBef>
                <a:spcPts val="300"/>
              </a:spcBef>
              <a:defRPr sz="1400"/>
            </a:pPr>
            <a:r>
              <a:rPr dirty="0"/>
              <a:t>			  	  Science =&gt;</a:t>
            </a:r>
            <a:endParaRPr sz="1200" dirty="0"/>
          </a:p>
          <a:p>
            <a:pPr>
              <a:defRPr sz="1000"/>
            </a:pPr>
            <a:endParaRPr dirty="0"/>
          </a:p>
          <a:p>
            <a:pPr>
              <a:spcBef>
                <a:spcPts val="300"/>
              </a:spcBef>
              <a:defRPr sz="1400"/>
            </a:pPr>
            <a:r>
              <a:rPr dirty="0"/>
              <a:t>	</a:t>
            </a:r>
          </a:p>
          <a:p>
            <a:pPr>
              <a:defRPr sz="1400"/>
            </a:pPr>
            <a:endParaRPr dirty="0"/>
          </a:p>
          <a:p>
            <a:pPr algn="ctr">
              <a:spcBef>
                <a:spcPts val="300"/>
              </a:spcBef>
              <a:defRPr sz="1600">
                <a:solidFill>
                  <a:srgbClr val="FFCC00"/>
                </a:solidFill>
              </a:defRPr>
            </a:pPr>
            <a:r>
              <a:rPr dirty="0"/>
              <a:t>There is a LOT of good Nanoscience, but not yet much in the way of viable Nanotechnology!</a:t>
            </a:r>
          </a:p>
        </p:txBody>
      </p:sp>
      <p:grpSp>
        <p:nvGrpSpPr>
          <p:cNvPr id="273" name="Group 37"/>
          <p:cNvGrpSpPr/>
          <p:nvPr/>
        </p:nvGrpSpPr>
        <p:grpSpPr>
          <a:xfrm>
            <a:off x="1981199" y="1600199"/>
            <a:ext cx="2590801" cy="1219201"/>
            <a:chOff x="0" y="0"/>
            <a:chExt cx="2590799" cy="1219199"/>
          </a:xfrm>
        </p:grpSpPr>
        <p:sp>
          <p:nvSpPr>
            <p:cNvPr id="241" name="Rectangle 4"/>
            <p:cNvSpPr/>
            <p:nvPr/>
          </p:nvSpPr>
          <p:spPr>
            <a:xfrm>
              <a:off x="630194" y="1090863"/>
              <a:ext cx="1960606" cy="128337"/>
            </a:xfrm>
            <a:prstGeom prst="rect">
              <a:avLst/>
            </a:prstGeom>
            <a:solidFill>
              <a:srgbClr val="969696"/>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42" name="Rectangle 5"/>
            <p:cNvSpPr/>
            <p:nvPr/>
          </p:nvSpPr>
          <p:spPr>
            <a:xfrm>
              <a:off x="630194" y="962526"/>
              <a:ext cx="1960606" cy="128337"/>
            </a:xfrm>
            <a:prstGeom prst="rect">
              <a:avLst/>
            </a:prstGeom>
            <a:solidFill>
              <a:srgbClr val="00CCFF"/>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43" name="Rectangle 6"/>
            <p:cNvSpPr/>
            <p:nvPr/>
          </p:nvSpPr>
          <p:spPr>
            <a:xfrm>
              <a:off x="630194" y="-1"/>
              <a:ext cx="1960606" cy="128337"/>
            </a:xfrm>
            <a:prstGeom prst="rect">
              <a:avLst/>
            </a:prstGeom>
            <a:solidFill>
              <a:srgbClr val="969696"/>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44" name="Rectangle 7"/>
            <p:cNvSpPr/>
            <p:nvPr/>
          </p:nvSpPr>
          <p:spPr>
            <a:xfrm>
              <a:off x="630194" y="128336"/>
              <a:ext cx="1960606" cy="128337"/>
            </a:xfrm>
            <a:prstGeom prst="rect">
              <a:avLst/>
            </a:prstGeom>
            <a:solidFill>
              <a:srgbClr val="FF9933"/>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45" name="Oval 9"/>
            <p:cNvSpPr/>
            <p:nvPr/>
          </p:nvSpPr>
          <p:spPr>
            <a:xfrm>
              <a:off x="-1" y="385010"/>
              <a:ext cx="420132" cy="385011"/>
            </a:xfrm>
            <a:prstGeom prst="ellipse">
              <a:avLst/>
            </a:prstGeom>
            <a:solidFill>
              <a:schemeClr val="accent1"/>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46" name="Text Box 10"/>
            <p:cNvSpPr txBox="1"/>
            <p:nvPr/>
          </p:nvSpPr>
          <p:spPr>
            <a:xfrm>
              <a:off x="11670" y="433136"/>
              <a:ext cx="420130" cy="307341"/>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spcBef>
                  <a:spcPts val="800"/>
                </a:spcBef>
                <a:defRPr sz="1400" b="1">
                  <a:solidFill>
                    <a:srgbClr val="FFFFFF"/>
                  </a:solidFill>
                </a:defRPr>
              </a:lvl1pPr>
            </a:lstStyle>
            <a:p>
              <a:r>
                <a:t>RF</a:t>
              </a:r>
            </a:p>
          </p:txBody>
        </p:sp>
        <p:sp>
          <p:nvSpPr>
            <p:cNvPr id="247" name="Line 11"/>
            <p:cNvSpPr/>
            <p:nvPr/>
          </p:nvSpPr>
          <p:spPr>
            <a:xfrm flipV="1">
              <a:off x="210064" y="64168"/>
              <a:ext cx="1" cy="320843"/>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 name="Line 12"/>
            <p:cNvSpPr/>
            <p:nvPr/>
          </p:nvSpPr>
          <p:spPr>
            <a:xfrm flipV="1">
              <a:off x="210064" y="770021"/>
              <a:ext cx="1" cy="38501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 name="Line 13"/>
            <p:cNvSpPr/>
            <p:nvPr/>
          </p:nvSpPr>
          <p:spPr>
            <a:xfrm flipH="1" flipV="1">
              <a:off x="210065" y="65438"/>
              <a:ext cx="420130"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 name="Line 14"/>
            <p:cNvSpPr/>
            <p:nvPr/>
          </p:nvSpPr>
          <p:spPr>
            <a:xfrm flipH="1">
              <a:off x="210065" y="1156301"/>
              <a:ext cx="420130"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1" name="Oval 15"/>
            <p:cNvSpPr/>
            <p:nvPr/>
          </p:nvSpPr>
          <p:spPr>
            <a:xfrm>
              <a:off x="910281" y="513347"/>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2" name="Oval 16"/>
            <p:cNvSpPr/>
            <p:nvPr/>
          </p:nvSpPr>
          <p:spPr>
            <a:xfrm>
              <a:off x="1400432" y="705852"/>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3" name="Oval 17"/>
            <p:cNvSpPr/>
            <p:nvPr/>
          </p:nvSpPr>
          <p:spPr>
            <a:xfrm>
              <a:off x="1050324" y="705852"/>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4" name="Oval 18"/>
            <p:cNvSpPr/>
            <p:nvPr/>
          </p:nvSpPr>
          <p:spPr>
            <a:xfrm>
              <a:off x="1330410" y="449178"/>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5" name="Oval 19"/>
            <p:cNvSpPr/>
            <p:nvPr/>
          </p:nvSpPr>
          <p:spPr>
            <a:xfrm>
              <a:off x="1540475" y="513347"/>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6" name="Oval 20"/>
            <p:cNvSpPr/>
            <p:nvPr/>
          </p:nvSpPr>
          <p:spPr>
            <a:xfrm>
              <a:off x="1750540" y="577515"/>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7" name="Oval 21"/>
            <p:cNvSpPr/>
            <p:nvPr/>
          </p:nvSpPr>
          <p:spPr>
            <a:xfrm>
              <a:off x="1820562" y="385010"/>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8" name="Oval 22"/>
            <p:cNvSpPr/>
            <p:nvPr/>
          </p:nvSpPr>
          <p:spPr>
            <a:xfrm>
              <a:off x="2310713" y="449178"/>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9" name="Oval 23"/>
            <p:cNvSpPr/>
            <p:nvPr/>
          </p:nvSpPr>
          <p:spPr>
            <a:xfrm>
              <a:off x="2240691" y="705852"/>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0" name="Oval 24"/>
            <p:cNvSpPr/>
            <p:nvPr/>
          </p:nvSpPr>
          <p:spPr>
            <a:xfrm>
              <a:off x="1202037" y="278063"/>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1" name="Oval 25"/>
            <p:cNvSpPr/>
            <p:nvPr/>
          </p:nvSpPr>
          <p:spPr>
            <a:xfrm>
              <a:off x="1960605" y="288757"/>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2" name="Oval 26"/>
            <p:cNvSpPr/>
            <p:nvPr/>
          </p:nvSpPr>
          <p:spPr>
            <a:xfrm>
              <a:off x="2450756" y="320842"/>
              <a:ext cx="70023" cy="64169"/>
            </a:xfrm>
            <a:prstGeom prst="ellipse">
              <a:avLst/>
            </a:prstGeom>
            <a:solidFill>
              <a:srgbClr val="FF33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3" name="Oval 27"/>
            <p:cNvSpPr/>
            <p:nvPr/>
          </p:nvSpPr>
          <p:spPr>
            <a:xfrm>
              <a:off x="1076582" y="525378"/>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4" name="Oval 28"/>
            <p:cNvSpPr/>
            <p:nvPr/>
          </p:nvSpPr>
          <p:spPr>
            <a:xfrm>
              <a:off x="1999992" y="713873"/>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5" name="Oval 29"/>
            <p:cNvSpPr/>
            <p:nvPr/>
          </p:nvSpPr>
          <p:spPr>
            <a:xfrm>
              <a:off x="1190367" y="898357"/>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6" name="Oval 30"/>
            <p:cNvSpPr/>
            <p:nvPr/>
          </p:nvSpPr>
          <p:spPr>
            <a:xfrm>
              <a:off x="2030627" y="898357"/>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7" name="Oval 31"/>
            <p:cNvSpPr/>
            <p:nvPr/>
          </p:nvSpPr>
          <p:spPr>
            <a:xfrm>
              <a:off x="910281" y="898357"/>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8" name="Oval 32"/>
            <p:cNvSpPr/>
            <p:nvPr/>
          </p:nvSpPr>
          <p:spPr>
            <a:xfrm>
              <a:off x="1750540" y="898357"/>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9" name="Oval 33"/>
            <p:cNvSpPr/>
            <p:nvPr/>
          </p:nvSpPr>
          <p:spPr>
            <a:xfrm>
              <a:off x="1470454" y="898357"/>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0" name="Oval 34"/>
            <p:cNvSpPr/>
            <p:nvPr/>
          </p:nvSpPr>
          <p:spPr>
            <a:xfrm>
              <a:off x="2310713" y="898357"/>
              <a:ext cx="70023" cy="64169"/>
            </a:xfrm>
            <a:prstGeom prst="ellipse">
              <a:avLst/>
            </a:prstGeom>
            <a:solidFill>
              <a:srgbClr val="FF9933"/>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1" name="Line 35"/>
            <p:cNvSpPr/>
            <p:nvPr/>
          </p:nvSpPr>
          <p:spPr>
            <a:xfrm flipH="1">
              <a:off x="1120346" y="320842"/>
              <a:ext cx="70022" cy="192506"/>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72" name="Line 36"/>
            <p:cNvSpPr/>
            <p:nvPr/>
          </p:nvSpPr>
          <p:spPr>
            <a:xfrm>
              <a:off x="2031897" y="385010"/>
              <a:ext cx="1" cy="320843"/>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pic>
        <p:nvPicPr>
          <p:cNvPr id="274" name="Picture 38" descr="Picture 38"/>
          <p:cNvPicPr>
            <a:picLocks noChangeAspect="1"/>
          </p:cNvPicPr>
          <p:nvPr/>
        </p:nvPicPr>
        <p:blipFill>
          <a:blip r:embed="rId2">
            <a:extLst/>
          </a:blip>
          <a:stretch>
            <a:fillRect/>
          </a:stretch>
        </p:blipFill>
        <p:spPr>
          <a:xfrm>
            <a:off x="5867400" y="1524000"/>
            <a:ext cx="1371600" cy="1371600"/>
          </a:xfrm>
          <a:prstGeom prst="rect">
            <a:avLst/>
          </a:prstGeom>
          <a:ln w="12700">
            <a:miter lim="400000"/>
          </a:ln>
        </p:spPr>
      </p:pic>
      <p:pic>
        <p:nvPicPr>
          <p:cNvPr id="275" name="Picture 39" descr="Picture 39"/>
          <p:cNvPicPr>
            <a:picLocks noChangeAspect="1"/>
          </p:cNvPicPr>
          <p:nvPr/>
        </p:nvPicPr>
        <p:blipFill>
          <a:blip r:embed="rId3">
            <a:extLst/>
          </a:blip>
          <a:stretch>
            <a:fillRect/>
          </a:stretch>
        </p:blipFill>
        <p:spPr>
          <a:xfrm>
            <a:off x="5562600" y="4218284"/>
            <a:ext cx="1981200" cy="1309688"/>
          </a:xfrm>
          <a:prstGeom prst="rect">
            <a:avLst/>
          </a:prstGeom>
          <a:ln w="12700">
            <a:miter lim="400000"/>
          </a:ln>
        </p:spPr>
      </p:pic>
      <p:pic>
        <p:nvPicPr>
          <p:cNvPr id="276" name="Picture 40" descr="Picture 40"/>
          <p:cNvPicPr>
            <a:picLocks noChangeAspect="1"/>
          </p:cNvPicPr>
          <p:nvPr/>
        </p:nvPicPr>
        <p:blipFill>
          <a:blip r:embed="rId4">
            <a:extLst/>
          </a:blip>
          <a:srcRect t="4457" r="6667"/>
          <a:stretch>
            <a:fillRect/>
          </a:stretch>
        </p:blipFill>
        <p:spPr>
          <a:xfrm>
            <a:off x="2098323" y="4179242"/>
            <a:ext cx="1752600" cy="1265238"/>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279" name="Rectangle 3"/>
          <p:cNvSpPr txBox="1">
            <a:spLocks noGrp="1"/>
          </p:cNvSpPr>
          <p:nvPr>
            <p:ph type="body" idx="1"/>
          </p:nvPr>
        </p:nvSpPr>
        <p:spPr>
          <a:xfrm>
            <a:off x="304800" y="381000"/>
            <a:ext cx="8534400" cy="4016971"/>
          </a:xfrm>
          <a:prstGeom prst="rect">
            <a:avLst/>
          </a:prstGeom>
        </p:spPr>
        <p:txBody>
          <a:bodyPr/>
          <a:lstStyle/>
          <a:p>
            <a:pPr>
              <a:defRPr sz="1800">
                <a:solidFill>
                  <a:srgbClr val="E2ECFF"/>
                </a:solidFill>
              </a:defRPr>
            </a:pPr>
            <a:r>
              <a:t>We'll then discuss Microfabrication's likely replacement: Nanoscale Self-Assembly</a:t>
            </a:r>
          </a:p>
          <a:p>
            <a:pPr>
              <a:defRPr sz="1600">
                <a:solidFill>
                  <a:srgbClr val="E5FFFF"/>
                </a:solidFill>
              </a:defRPr>
            </a:pPr>
            <a:endParaRPr/>
          </a:p>
          <a:p>
            <a:pPr>
              <a:spcBef>
                <a:spcPts val="300"/>
              </a:spcBef>
              <a:defRPr sz="1800"/>
            </a:pPr>
            <a:r>
              <a:t>Class 6) Early forms of self-assembly that man tamed (such as crystal growth)</a:t>
            </a:r>
          </a:p>
          <a:p>
            <a:endParaRPr/>
          </a:p>
          <a:p>
            <a:pPr>
              <a:defRPr sz="1800"/>
            </a:pPr>
            <a:r>
              <a:t>	</a:t>
            </a:r>
          </a:p>
          <a:p>
            <a:pPr>
              <a:defRPr sz="1800">
                <a:solidFill>
                  <a:srgbClr val="66CCFF"/>
                </a:solidFill>
              </a:defRPr>
            </a:pPr>
            <a:endParaRPr/>
          </a:p>
          <a:p>
            <a:pPr algn="ctr">
              <a:defRPr sz="1800">
                <a:solidFill>
                  <a:srgbClr val="66CCFF"/>
                </a:solidFill>
              </a:defRPr>
            </a:pPr>
            <a:endParaRPr/>
          </a:p>
          <a:p>
            <a:pPr algn="ctr">
              <a:defRPr sz="1800">
                <a:solidFill>
                  <a:srgbClr val="66CCFF"/>
                </a:solidFill>
              </a:defRPr>
            </a:pPr>
            <a:r>
              <a:t>Leading us to the master of self-assembly: Mother Nature</a:t>
            </a:r>
            <a:endParaRPr>
              <a:solidFill>
                <a:srgbClr val="E5FFFF"/>
              </a:solidFill>
            </a:endParaRPr>
          </a:p>
          <a:p>
            <a:pPr>
              <a:defRPr sz="600">
                <a:solidFill>
                  <a:srgbClr val="E5FFFF"/>
                </a:solidFill>
              </a:defRPr>
            </a:pPr>
            <a:endParaRPr/>
          </a:p>
          <a:p>
            <a:pPr algn="ctr">
              <a:spcBef>
                <a:spcPts val="300"/>
              </a:spcBef>
              <a:defRPr sz="1700"/>
            </a:pPr>
            <a:r>
              <a:t>Or what a billion years of random experimentation produced, including:</a:t>
            </a:r>
          </a:p>
          <a:p>
            <a:pPr>
              <a:defRPr sz="1800"/>
            </a:pPr>
            <a:endParaRPr/>
          </a:p>
          <a:p>
            <a:pPr>
              <a:spcBef>
                <a:spcPts val="300"/>
              </a:spcBef>
              <a:defRPr sz="1800"/>
            </a:pPr>
            <a:r>
              <a:t>Class 7) Self-assembly of organic molecules</a:t>
            </a:r>
          </a:p>
        </p:txBody>
      </p:sp>
      <p:grpSp>
        <p:nvGrpSpPr>
          <p:cNvPr id="340" name="Group 5"/>
          <p:cNvGrpSpPr/>
          <p:nvPr/>
        </p:nvGrpSpPr>
        <p:grpSpPr>
          <a:xfrm>
            <a:off x="2438400" y="1600200"/>
            <a:ext cx="1905001" cy="990600"/>
            <a:chOff x="0" y="0"/>
            <a:chExt cx="1904999" cy="990599"/>
          </a:xfrm>
        </p:grpSpPr>
        <p:sp>
          <p:nvSpPr>
            <p:cNvPr id="280" name="Oval 6"/>
            <p:cNvSpPr/>
            <p:nvPr/>
          </p:nvSpPr>
          <p:spPr>
            <a:xfrm flipH="1">
              <a:off x="328414" y="545955"/>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1" name="Oval 7"/>
            <p:cNvSpPr/>
            <p:nvPr/>
          </p:nvSpPr>
          <p:spPr>
            <a:xfrm flipH="1">
              <a:off x="196453" y="545955"/>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2" name="Oval 8"/>
            <p:cNvSpPr/>
            <p:nvPr/>
          </p:nvSpPr>
          <p:spPr>
            <a:xfrm flipH="1">
              <a:off x="131960" y="651957"/>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3" name="Oval 9"/>
            <p:cNvSpPr/>
            <p:nvPr/>
          </p:nvSpPr>
          <p:spPr>
            <a:xfrm flipH="1">
              <a:off x="262929" y="651957"/>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4" name="Oval 10"/>
            <p:cNvSpPr/>
            <p:nvPr/>
          </p:nvSpPr>
          <p:spPr>
            <a:xfrm flipH="1">
              <a:off x="65484" y="545955"/>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5" name="Oval 11"/>
            <p:cNvSpPr/>
            <p:nvPr/>
          </p:nvSpPr>
          <p:spPr>
            <a:xfrm flipH="1">
              <a:off x="0" y="651957"/>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6" name="Oval 12"/>
            <p:cNvSpPr/>
            <p:nvPr/>
          </p:nvSpPr>
          <p:spPr>
            <a:xfrm flipH="1">
              <a:off x="460374" y="545955"/>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7" name="Oval 13"/>
            <p:cNvSpPr/>
            <p:nvPr/>
          </p:nvSpPr>
          <p:spPr>
            <a:xfrm flipH="1">
              <a:off x="393898" y="651957"/>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8" name="Oval 14"/>
            <p:cNvSpPr/>
            <p:nvPr/>
          </p:nvSpPr>
          <p:spPr>
            <a:xfrm flipH="1">
              <a:off x="591343" y="545955"/>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9" name="Oval 15"/>
            <p:cNvSpPr/>
            <p:nvPr/>
          </p:nvSpPr>
          <p:spPr>
            <a:xfrm flipH="1">
              <a:off x="524867" y="651957"/>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0" name="Oval 16"/>
            <p:cNvSpPr/>
            <p:nvPr/>
          </p:nvSpPr>
          <p:spPr>
            <a:xfrm flipH="1">
              <a:off x="723304" y="545955"/>
              <a:ext cx="129977"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1" name="Oval 17"/>
            <p:cNvSpPr/>
            <p:nvPr/>
          </p:nvSpPr>
          <p:spPr>
            <a:xfrm flipH="1">
              <a:off x="656828" y="651957"/>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2" name="Oval 18"/>
            <p:cNvSpPr/>
            <p:nvPr/>
          </p:nvSpPr>
          <p:spPr>
            <a:xfrm flipH="1">
              <a:off x="853281" y="545955"/>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3" name="Oval 19"/>
            <p:cNvSpPr/>
            <p:nvPr/>
          </p:nvSpPr>
          <p:spPr>
            <a:xfrm flipH="1">
              <a:off x="788788" y="651957"/>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4" name="Oval 20"/>
            <p:cNvSpPr/>
            <p:nvPr/>
          </p:nvSpPr>
          <p:spPr>
            <a:xfrm flipH="1">
              <a:off x="273843" y="141648"/>
              <a:ext cx="131961" cy="121011"/>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5" name="Oval 21"/>
            <p:cNvSpPr/>
            <p:nvPr/>
          </p:nvSpPr>
          <p:spPr>
            <a:xfrm flipH="1">
              <a:off x="1250156" y="541265"/>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6" name="Oval 22"/>
            <p:cNvSpPr/>
            <p:nvPr/>
          </p:nvSpPr>
          <p:spPr>
            <a:xfrm flipH="1">
              <a:off x="1051718" y="651957"/>
              <a:ext cx="129977"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7" name="Oval 23"/>
            <p:cNvSpPr/>
            <p:nvPr/>
          </p:nvSpPr>
          <p:spPr>
            <a:xfrm flipH="1">
              <a:off x="1181695" y="651957"/>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8" name="Oval 24"/>
            <p:cNvSpPr/>
            <p:nvPr/>
          </p:nvSpPr>
          <p:spPr>
            <a:xfrm flipH="1">
              <a:off x="985242" y="545955"/>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9" name="Oval 25"/>
            <p:cNvSpPr/>
            <p:nvPr/>
          </p:nvSpPr>
          <p:spPr>
            <a:xfrm flipH="1">
              <a:off x="919757" y="651957"/>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0" name="Oval 26"/>
            <p:cNvSpPr/>
            <p:nvPr/>
          </p:nvSpPr>
          <p:spPr>
            <a:xfrm flipH="1">
              <a:off x="524866" y="437139"/>
              <a:ext cx="129977" cy="121011"/>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1" name="Oval 27"/>
            <p:cNvSpPr/>
            <p:nvPr/>
          </p:nvSpPr>
          <p:spPr>
            <a:xfrm flipH="1">
              <a:off x="1313656" y="651957"/>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2" name="Oval 28"/>
            <p:cNvSpPr/>
            <p:nvPr/>
          </p:nvSpPr>
          <p:spPr>
            <a:xfrm flipH="1">
              <a:off x="962421" y="215755"/>
              <a:ext cx="131961" cy="121011"/>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3" name="Oval 29"/>
            <p:cNvSpPr/>
            <p:nvPr/>
          </p:nvSpPr>
          <p:spPr>
            <a:xfrm flipH="1">
              <a:off x="1444625" y="651957"/>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4" name="Oval 30"/>
            <p:cNvSpPr/>
            <p:nvPr/>
          </p:nvSpPr>
          <p:spPr>
            <a:xfrm flipH="1">
              <a:off x="1652983" y="252340"/>
              <a:ext cx="129978" cy="121011"/>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5" name="Oval 31"/>
            <p:cNvSpPr/>
            <p:nvPr/>
          </p:nvSpPr>
          <p:spPr>
            <a:xfrm flipH="1">
              <a:off x="1576585" y="651957"/>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6" name="Oval 32"/>
            <p:cNvSpPr/>
            <p:nvPr/>
          </p:nvSpPr>
          <p:spPr>
            <a:xfrm flipH="1">
              <a:off x="1708546" y="651957"/>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7" name="Oval 33"/>
            <p:cNvSpPr/>
            <p:nvPr/>
          </p:nvSpPr>
          <p:spPr>
            <a:xfrm flipH="1">
              <a:off x="328414" y="762649"/>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8" name="Oval 34"/>
            <p:cNvSpPr/>
            <p:nvPr/>
          </p:nvSpPr>
          <p:spPr>
            <a:xfrm flipH="1">
              <a:off x="196453" y="762649"/>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09" name="Oval 35"/>
            <p:cNvSpPr/>
            <p:nvPr/>
          </p:nvSpPr>
          <p:spPr>
            <a:xfrm flipH="1">
              <a:off x="131960" y="868651"/>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0" name="Oval 36"/>
            <p:cNvSpPr/>
            <p:nvPr/>
          </p:nvSpPr>
          <p:spPr>
            <a:xfrm flipH="1">
              <a:off x="262929" y="868651"/>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1" name="Oval 37"/>
            <p:cNvSpPr/>
            <p:nvPr/>
          </p:nvSpPr>
          <p:spPr>
            <a:xfrm flipH="1">
              <a:off x="65484" y="762649"/>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2" name="Oval 38"/>
            <p:cNvSpPr/>
            <p:nvPr/>
          </p:nvSpPr>
          <p:spPr>
            <a:xfrm flipH="1">
              <a:off x="0" y="868651"/>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3" name="Oval 39"/>
            <p:cNvSpPr/>
            <p:nvPr/>
          </p:nvSpPr>
          <p:spPr>
            <a:xfrm flipH="1">
              <a:off x="460374" y="762649"/>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4" name="Oval 40"/>
            <p:cNvSpPr/>
            <p:nvPr/>
          </p:nvSpPr>
          <p:spPr>
            <a:xfrm flipH="1">
              <a:off x="393898" y="868651"/>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5" name="Oval 41"/>
            <p:cNvSpPr/>
            <p:nvPr/>
          </p:nvSpPr>
          <p:spPr>
            <a:xfrm flipH="1">
              <a:off x="591343" y="762649"/>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6" name="Oval 42"/>
            <p:cNvSpPr/>
            <p:nvPr/>
          </p:nvSpPr>
          <p:spPr>
            <a:xfrm flipH="1">
              <a:off x="524867" y="868651"/>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7" name="Oval 43"/>
            <p:cNvSpPr/>
            <p:nvPr/>
          </p:nvSpPr>
          <p:spPr>
            <a:xfrm flipH="1">
              <a:off x="723304" y="762649"/>
              <a:ext cx="129977"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8" name="Oval 44"/>
            <p:cNvSpPr/>
            <p:nvPr/>
          </p:nvSpPr>
          <p:spPr>
            <a:xfrm flipH="1">
              <a:off x="656828" y="868651"/>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19" name="Oval 45"/>
            <p:cNvSpPr/>
            <p:nvPr/>
          </p:nvSpPr>
          <p:spPr>
            <a:xfrm flipH="1">
              <a:off x="853281" y="762649"/>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0" name="Oval 46"/>
            <p:cNvSpPr/>
            <p:nvPr/>
          </p:nvSpPr>
          <p:spPr>
            <a:xfrm flipH="1">
              <a:off x="788788" y="868651"/>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1" name="Oval 47"/>
            <p:cNvSpPr/>
            <p:nvPr/>
          </p:nvSpPr>
          <p:spPr>
            <a:xfrm flipH="1">
              <a:off x="1248171" y="762649"/>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2" name="Oval 48"/>
            <p:cNvSpPr/>
            <p:nvPr/>
          </p:nvSpPr>
          <p:spPr>
            <a:xfrm flipH="1">
              <a:off x="1116210" y="762649"/>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3" name="Oval 49"/>
            <p:cNvSpPr/>
            <p:nvPr/>
          </p:nvSpPr>
          <p:spPr>
            <a:xfrm flipH="1">
              <a:off x="1051718" y="868651"/>
              <a:ext cx="129977"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4" name="Oval 50"/>
            <p:cNvSpPr/>
            <p:nvPr/>
          </p:nvSpPr>
          <p:spPr>
            <a:xfrm flipH="1">
              <a:off x="1181695" y="868651"/>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5" name="Oval 51"/>
            <p:cNvSpPr/>
            <p:nvPr/>
          </p:nvSpPr>
          <p:spPr>
            <a:xfrm flipH="1">
              <a:off x="985242" y="762649"/>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6" name="Oval 52"/>
            <p:cNvSpPr/>
            <p:nvPr/>
          </p:nvSpPr>
          <p:spPr>
            <a:xfrm flipH="1">
              <a:off x="919757" y="868651"/>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7" name="Oval 53"/>
            <p:cNvSpPr/>
            <p:nvPr/>
          </p:nvSpPr>
          <p:spPr>
            <a:xfrm flipH="1">
              <a:off x="1380132" y="762649"/>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8" name="Oval 54"/>
            <p:cNvSpPr/>
            <p:nvPr/>
          </p:nvSpPr>
          <p:spPr>
            <a:xfrm flipH="1">
              <a:off x="1313656" y="868651"/>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29" name="Oval 55"/>
            <p:cNvSpPr/>
            <p:nvPr/>
          </p:nvSpPr>
          <p:spPr>
            <a:xfrm flipH="1">
              <a:off x="1511101" y="762649"/>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30" name="Oval 56"/>
            <p:cNvSpPr/>
            <p:nvPr/>
          </p:nvSpPr>
          <p:spPr>
            <a:xfrm flipH="1">
              <a:off x="1444625" y="868651"/>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31" name="Oval 57"/>
            <p:cNvSpPr/>
            <p:nvPr/>
          </p:nvSpPr>
          <p:spPr>
            <a:xfrm flipH="1">
              <a:off x="1642070" y="762649"/>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32" name="Oval 58"/>
            <p:cNvSpPr/>
            <p:nvPr/>
          </p:nvSpPr>
          <p:spPr>
            <a:xfrm flipH="1">
              <a:off x="1576585" y="868651"/>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33" name="Oval 59"/>
            <p:cNvSpPr/>
            <p:nvPr/>
          </p:nvSpPr>
          <p:spPr>
            <a:xfrm flipH="1">
              <a:off x="1773039" y="762649"/>
              <a:ext cx="131961"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34" name="Oval 60"/>
            <p:cNvSpPr/>
            <p:nvPr/>
          </p:nvSpPr>
          <p:spPr>
            <a:xfrm flipH="1">
              <a:off x="1708546" y="868651"/>
              <a:ext cx="130969" cy="121949"/>
            </a:xfrm>
            <a:prstGeom prst="ellipse">
              <a:avLst/>
            </a:prstGeom>
            <a:solidFill>
              <a:srgbClr val="FE8B44"/>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335" name="Line 61"/>
            <p:cNvSpPr/>
            <p:nvPr/>
          </p:nvSpPr>
          <p:spPr>
            <a:xfrm>
              <a:off x="317499" y="495299"/>
              <a:ext cx="202407" cy="1"/>
            </a:xfrm>
            <a:prstGeom prst="line">
              <a:avLst/>
            </a:prstGeom>
            <a:noFill/>
            <a:ln w="38100"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36" name="Line 62"/>
            <p:cNvSpPr/>
            <p:nvPr/>
          </p:nvSpPr>
          <p:spPr>
            <a:xfrm flipH="1">
              <a:off x="1378147" y="593797"/>
              <a:ext cx="202407" cy="1"/>
            </a:xfrm>
            <a:prstGeom prst="line">
              <a:avLst/>
            </a:prstGeom>
            <a:noFill/>
            <a:ln w="3810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37" name="Line 63"/>
            <p:cNvSpPr/>
            <p:nvPr/>
          </p:nvSpPr>
          <p:spPr>
            <a:xfrm>
              <a:off x="189506" y="-1"/>
              <a:ext cx="121047" cy="147278"/>
            </a:xfrm>
            <a:prstGeom prst="line">
              <a:avLst/>
            </a:prstGeom>
            <a:noFill/>
            <a:ln w="38100"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38" name="Line 64"/>
            <p:cNvSpPr/>
            <p:nvPr/>
          </p:nvSpPr>
          <p:spPr>
            <a:xfrm>
              <a:off x="1022944" y="36584"/>
              <a:ext cx="1" cy="184800"/>
            </a:xfrm>
            <a:prstGeom prst="line">
              <a:avLst/>
            </a:prstGeom>
            <a:noFill/>
            <a:ln w="38100"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39" name="Line 65"/>
            <p:cNvSpPr/>
            <p:nvPr/>
          </p:nvSpPr>
          <p:spPr>
            <a:xfrm flipH="1">
              <a:off x="1722437" y="61912"/>
              <a:ext cx="40680" cy="190428"/>
            </a:xfrm>
            <a:prstGeom prst="line">
              <a:avLst/>
            </a:prstGeom>
            <a:noFill/>
            <a:ln w="38100"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pic>
        <p:nvPicPr>
          <p:cNvPr id="341" name="Picture 66" descr="Picture 66"/>
          <p:cNvPicPr>
            <a:picLocks noChangeAspect="1"/>
          </p:cNvPicPr>
          <p:nvPr/>
        </p:nvPicPr>
        <p:blipFill>
          <a:blip r:embed="rId2">
            <a:extLst/>
          </a:blip>
          <a:srcRect t="9377" r="28128" b="4688"/>
          <a:stretch>
            <a:fillRect/>
          </a:stretch>
        </p:blipFill>
        <p:spPr>
          <a:xfrm>
            <a:off x="5791199" y="1523999"/>
            <a:ext cx="1371602" cy="1230314"/>
          </a:xfrm>
          <a:prstGeom prst="rect">
            <a:avLst/>
          </a:prstGeom>
          <a:ln w="12700">
            <a:miter lim="400000"/>
          </a:ln>
        </p:spPr>
      </p:pic>
      <p:pic>
        <p:nvPicPr>
          <p:cNvPr id="342" name="Picture 67" descr="Picture 67"/>
          <p:cNvPicPr>
            <a:picLocks noChangeAspect="1"/>
          </p:cNvPicPr>
          <p:nvPr/>
        </p:nvPicPr>
        <p:blipFill>
          <a:blip r:embed="rId3">
            <a:extLst/>
          </a:blip>
          <a:stretch>
            <a:fillRect/>
          </a:stretch>
        </p:blipFill>
        <p:spPr>
          <a:xfrm>
            <a:off x="1524000" y="4686300"/>
            <a:ext cx="1752600" cy="1106488"/>
          </a:xfrm>
          <a:prstGeom prst="rect">
            <a:avLst/>
          </a:prstGeom>
          <a:ln w="12700">
            <a:miter lim="400000"/>
          </a:ln>
        </p:spPr>
      </p:pic>
      <p:pic>
        <p:nvPicPr>
          <p:cNvPr id="343" name="Picture 1031" descr="Picture 1031"/>
          <p:cNvPicPr>
            <a:picLocks noChangeAspect="1"/>
          </p:cNvPicPr>
          <p:nvPr/>
        </p:nvPicPr>
        <p:blipFill>
          <a:blip r:embed="rId4">
            <a:extLst/>
          </a:blip>
          <a:stretch>
            <a:fillRect/>
          </a:stretch>
        </p:blipFill>
        <p:spPr>
          <a:xfrm>
            <a:off x="3733800" y="4635500"/>
            <a:ext cx="1981200" cy="1495425"/>
          </a:xfrm>
          <a:prstGeom prst="rect">
            <a:avLst/>
          </a:prstGeom>
          <a:ln w="12700">
            <a:miter lim="400000"/>
          </a:ln>
        </p:spPr>
      </p:pic>
      <p:pic>
        <p:nvPicPr>
          <p:cNvPr id="344" name="Picture 358" descr="Picture 358"/>
          <p:cNvPicPr>
            <a:picLocks noChangeAspect="1"/>
          </p:cNvPicPr>
          <p:nvPr/>
        </p:nvPicPr>
        <p:blipFill>
          <a:blip r:embed="rId5">
            <a:extLst/>
          </a:blip>
          <a:stretch>
            <a:fillRect/>
          </a:stretch>
        </p:blipFill>
        <p:spPr>
          <a:xfrm>
            <a:off x="6248400" y="4648200"/>
            <a:ext cx="2012950" cy="1412875"/>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347" name="Rectangle 3"/>
          <p:cNvSpPr txBox="1">
            <a:spLocks noGrp="1"/>
          </p:cNvSpPr>
          <p:nvPr>
            <p:ph type="body" idx="1"/>
          </p:nvPr>
        </p:nvSpPr>
        <p:spPr>
          <a:xfrm>
            <a:off x="304800" y="304800"/>
            <a:ext cx="8534400" cy="6019800"/>
          </a:xfrm>
          <a:prstGeom prst="rect">
            <a:avLst/>
          </a:prstGeom>
        </p:spPr>
        <p:txBody>
          <a:bodyPr/>
          <a:lstStyle/>
          <a:p>
            <a:pPr algn="ctr">
              <a:defRPr sz="1800">
                <a:solidFill>
                  <a:srgbClr val="E2ECFF"/>
                </a:solidFill>
              </a:defRPr>
            </a:pPr>
            <a:r>
              <a:t>Taking us to the ultimate known form of Self-Assembly: DNA</a:t>
            </a:r>
          </a:p>
          <a:p>
            <a:pPr algn="ctr">
              <a:defRPr sz="1800"/>
            </a:pPr>
            <a:endParaRPr/>
          </a:p>
          <a:p>
            <a:pPr>
              <a:spcBef>
                <a:spcPts val="300"/>
              </a:spcBef>
              <a:defRPr sz="1700"/>
            </a:pPr>
            <a:r>
              <a:t>Class 8) The incredible processes of DNA programmed assembly of proteins</a:t>
            </a:r>
          </a:p>
          <a:p>
            <a:pPr>
              <a:defRPr sz="1700"/>
            </a:pPr>
            <a:endParaRPr/>
          </a:p>
          <a:p>
            <a:pPr>
              <a:defRPr sz="1700"/>
            </a:pPr>
            <a:endParaRPr/>
          </a:p>
          <a:p>
            <a:pPr>
              <a:defRPr sz="1700"/>
            </a:pPr>
            <a:endParaRPr/>
          </a:p>
          <a:p>
            <a:pPr>
              <a:defRPr sz="1700"/>
            </a:pPr>
            <a:endParaRPr/>
          </a:p>
          <a:p>
            <a:pPr>
              <a:defRPr sz="1700"/>
            </a:pPr>
            <a:endParaRPr/>
          </a:p>
          <a:p>
            <a:pPr>
              <a:defRPr sz="1300"/>
            </a:pPr>
            <a:endParaRPr/>
          </a:p>
          <a:p>
            <a:pPr>
              <a:defRPr sz="1700"/>
            </a:pPr>
            <a:endParaRPr/>
          </a:p>
          <a:p>
            <a:pPr>
              <a:spcBef>
                <a:spcPts val="300"/>
              </a:spcBef>
              <a:defRPr sz="1700"/>
            </a:pPr>
            <a:r>
              <a:t>Class 9) Leading to a discussion of how we actually "see" and measure at the nanoscale</a:t>
            </a:r>
          </a:p>
        </p:txBody>
      </p:sp>
      <p:pic>
        <p:nvPicPr>
          <p:cNvPr id="348" name="Picture 68" descr="Picture 68"/>
          <p:cNvPicPr>
            <a:picLocks noChangeAspect="1"/>
          </p:cNvPicPr>
          <p:nvPr/>
        </p:nvPicPr>
        <p:blipFill>
          <a:blip r:embed="rId2">
            <a:extLst/>
          </a:blip>
          <a:stretch>
            <a:fillRect/>
          </a:stretch>
        </p:blipFill>
        <p:spPr>
          <a:xfrm>
            <a:off x="2743200" y="1592262"/>
            <a:ext cx="2819400" cy="1303338"/>
          </a:xfrm>
          <a:prstGeom prst="rect">
            <a:avLst/>
          </a:prstGeom>
          <a:ln w="12700">
            <a:miter lim="400000"/>
          </a:ln>
        </p:spPr>
      </p:pic>
      <p:pic>
        <p:nvPicPr>
          <p:cNvPr id="349" name="Picture 6" descr="Picture 6"/>
          <p:cNvPicPr>
            <a:picLocks noChangeAspect="1"/>
          </p:cNvPicPr>
          <p:nvPr/>
        </p:nvPicPr>
        <p:blipFill>
          <a:blip r:embed="rId3">
            <a:extLst/>
          </a:blip>
          <a:stretch>
            <a:fillRect/>
          </a:stretch>
        </p:blipFill>
        <p:spPr>
          <a:xfrm>
            <a:off x="1614487" y="4051300"/>
            <a:ext cx="1509713" cy="1206500"/>
          </a:xfrm>
          <a:prstGeom prst="rect">
            <a:avLst/>
          </a:prstGeom>
          <a:ln w="12700">
            <a:miter lim="400000"/>
          </a:ln>
        </p:spPr>
      </p:pic>
      <p:pic>
        <p:nvPicPr>
          <p:cNvPr id="350" name="Picture 7" descr="Picture 7"/>
          <p:cNvPicPr>
            <a:picLocks noChangeAspect="1"/>
          </p:cNvPicPr>
          <p:nvPr/>
        </p:nvPicPr>
        <p:blipFill>
          <a:blip r:embed="rId4">
            <a:extLst/>
          </a:blip>
          <a:stretch>
            <a:fillRect/>
          </a:stretch>
        </p:blipFill>
        <p:spPr>
          <a:xfrm>
            <a:off x="3886200" y="4044950"/>
            <a:ext cx="1571625" cy="1179513"/>
          </a:xfrm>
          <a:prstGeom prst="rect">
            <a:avLst/>
          </a:prstGeom>
          <a:ln w="12700">
            <a:miter lim="400000"/>
          </a:ln>
        </p:spPr>
      </p:pic>
      <p:pic>
        <p:nvPicPr>
          <p:cNvPr id="351" name="Picture 8" descr="Picture 8"/>
          <p:cNvPicPr>
            <a:picLocks noChangeAspect="1"/>
          </p:cNvPicPr>
          <p:nvPr/>
        </p:nvPicPr>
        <p:blipFill>
          <a:blip r:embed="rId5">
            <a:extLst/>
          </a:blip>
          <a:stretch>
            <a:fillRect/>
          </a:stretch>
        </p:blipFill>
        <p:spPr>
          <a:xfrm>
            <a:off x="6400800" y="4011612"/>
            <a:ext cx="1438275" cy="1222376"/>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 name="Rectangle 3"/>
          <p:cNvSpPr txBox="1">
            <a:spLocks noGrp="1"/>
          </p:cNvSpPr>
          <p:nvPr>
            <p:ph type="body" idx="1"/>
          </p:nvPr>
        </p:nvSpPr>
        <p:spPr>
          <a:xfrm>
            <a:off x="304800" y="228600"/>
            <a:ext cx="8534400" cy="6159352"/>
          </a:xfrm>
          <a:prstGeom prst="rect">
            <a:avLst/>
          </a:prstGeom>
        </p:spPr>
        <p:txBody>
          <a:bodyPr/>
          <a:lstStyle/>
          <a:p>
            <a:pPr algn="ctr">
              <a:defRPr sz="1800">
                <a:solidFill>
                  <a:srgbClr val="E2ECFF"/>
                </a:solidFill>
              </a:defRPr>
            </a:pPr>
            <a:r>
              <a:t>To the "Bleeding Edge:"  Where nanoscience </a:t>
            </a:r>
            <a:r>
              <a:rPr b="1"/>
              <a:t>might</a:t>
            </a:r>
            <a:r>
              <a:t> be taking us:  </a:t>
            </a:r>
          </a:p>
          <a:p>
            <a:pPr>
              <a:defRPr sz="1100"/>
            </a:pPr>
            <a:endParaRPr/>
          </a:p>
          <a:p>
            <a:pPr>
              <a:spcBef>
                <a:spcPts val="300"/>
              </a:spcBef>
              <a:defRPr sz="1600"/>
            </a:pPr>
            <a:r>
              <a:t>Class 10) Emerging nano-mechanical technologies</a:t>
            </a:r>
          </a:p>
          <a:p>
            <a:pPr>
              <a:defRPr sz="1600"/>
            </a:pPr>
            <a:endParaRPr/>
          </a:p>
          <a:p>
            <a:pPr>
              <a:spcBef>
                <a:spcPts val="300"/>
              </a:spcBef>
              <a:defRPr sz="1600"/>
            </a:pPr>
            <a:r>
              <a:t>	</a:t>
            </a:r>
          </a:p>
          <a:p>
            <a:pPr>
              <a:defRPr sz="1600"/>
            </a:pPr>
            <a:endParaRPr/>
          </a:p>
          <a:p>
            <a:pPr>
              <a:defRPr sz="1600"/>
            </a:pPr>
            <a:endParaRPr/>
          </a:p>
          <a:p>
            <a:pPr>
              <a:defRPr sz="3200"/>
            </a:pPr>
            <a:endParaRPr/>
          </a:p>
          <a:p>
            <a:pPr>
              <a:spcBef>
                <a:spcPts val="300"/>
              </a:spcBef>
              <a:defRPr sz="1600"/>
            </a:pPr>
            <a:r>
              <a:t>Class 11) Emerging nano-energy technologies</a:t>
            </a:r>
          </a:p>
          <a:p>
            <a:endParaRPr/>
          </a:p>
          <a:p>
            <a:pPr>
              <a:defRPr sz="1600"/>
            </a:pPr>
            <a:endParaRPr/>
          </a:p>
          <a:p>
            <a:pPr>
              <a:defRPr sz="1600"/>
            </a:pPr>
            <a:endParaRPr/>
          </a:p>
          <a:p>
            <a:pPr>
              <a:defRPr sz="1600"/>
            </a:pPr>
            <a:endParaRPr/>
          </a:p>
          <a:p>
            <a:pPr>
              <a:defRPr sz="1600"/>
            </a:pPr>
            <a:endParaRPr/>
          </a:p>
          <a:p>
            <a:pPr>
              <a:spcBef>
                <a:spcPts val="300"/>
              </a:spcBef>
              <a:defRPr sz="1600"/>
            </a:pPr>
            <a:r>
              <a:t>Class 12) Emerging nano-electronic technologies</a:t>
            </a:r>
          </a:p>
          <a:p>
            <a:pPr>
              <a:spcBef>
                <a:spcPts val="300"/>
              </a:spcBef>
              <a:defRPr sz="1600"/>
            </a:pPr>
            <a:r>
              <a:t> </a:t>
            </a:r>
          </a:p>
          <a:p>
            <a:pPr>
              <a:spcBef>
                <a:spcPts val="300"/>
              </a:spcBef>
              <a:defRPr sz="1600"/>
            </a:pPr>
            <a:r>
              <a:t>			</a:t>
            </a:r>
            <a:endParaRPr sz="1400"/>
          </a:p>
          <a:p>
            <a:pPr>
              <a:spcBef>
                <a:spcPts val="300"/>
              </a:spcBef>
              <a:defRPr sz="1600"/>
            </a:pPr>
            <a:r>
              <a:t>	</a:t>
            </a:r>
          </a:p>
        </p:txBody>
      </p:sp>
      <p:pic>
        <p:nvPicPr>
          <p:cNvPr id="354" name="Picture 9" descr="Picture 9"/>
          <p:cNvPicPr>
            <a:picLocks noChangeAspect="1"/>
          </p:cNvPicPr>
          <p:nvPr/>
        </p:nvPicPr>
        <p:blipFill>
          <a:blip r:embed="rId2">
            <a:extLst/>
          </a:blip>
          <a:stretch>
            <a:fillRect/>
          </a:stretch>
        </p:blipFill>
        <p:spPr>
          <a:xfrm>
            <a:off x="3657600" y="1268559"/>
            <a:ext cx="1295400" cy="1246041"/>
          </a:xfrm>
          <a:prstGeom prst="rect">
            <a:avLst/>
          </a:prstGeom>
          <a:ln w="12700">
            <a:miter lim="400000"/>
          </a:ln>
        </p:spPr>
      </p:pic>
      <p:pic>
        <p:nvPicPr>
          <p:cNvPr id="355" name="Picture 10" descr="Picture 10"/>
          <p:cNvPicPr>
            <a:picLocks noChangeAspect="1"/>
          </p:cNvPicPr>
          <p:nvPr/>
        </p:nvPicPr>
        <p:blipFill>
          <a:blip r:embed="rId3">
            <a:extLst/>
          </a:blip>
          <a:srcRect l="17751" t="12000" r="14000" b="13999"/>
          <a:stretch>
            <a:fillRect/>
          </a:stretch>
        </p:blipFill>
        <p:spPr>
          <a:xfrm>
            <a:off x="990600" y="1289303"/>
            <a:ext cx="1600200" cy="1301498"/>
          </a:xfrm>
          <a:prstGeom prst="rect">
            <a:avLst/>
          </a:prstGeom>
          <a:ln w="12700">
            <a:miter lim="400000"/>
          </a:ln>
        </p:spPr>
      </p:pic>
      <p:pic>
        <p:nvPicPr>
          <p:cNvPr id="356" name="Picture 5" descr="Picture 5"/>
          <p:cNvPicPr>
            <a:picLocks noChangeAspect="1"/>
          </p:cNvPicPr>
          <p:nvPr/>
        </p:nvPicPr>
        <p:blipFill>
          <a:blip r:embed="rId4">
            <a:extLst/>
          </a:blip>
          <a:stretch>
            <a:fillRect/>
          </a:stretch>
        </p:blipFill>
        <p:spPr>
          <a:xfrm>
            <a:off x="6172200" y="1295400"/>
            <a:ext cx="2012950" cy="1219200"/>
          </a:xfrm>
          <a:prstGeom prst="rect">
            <a:avLst/>
          </a:prstGeom>
          <a:ln w="12700">
            <a:miter lim="400000"/>
          </a:ln>
        </p:spPr>
      </p:pic>
      <p:grpSp>
        <p:nvGrpSpPr>
          <p:cNvPr id="416" name="Group 40"/>
          <p:cNvGrpSpPr/>
          <p:nvPr/>
        </p:nvGrpSpPr>
        <p:grpSpPr>
          <a:xfrm>
            <a:off x="5562600" y="3276600"/>
            <a:ext cx="2286000" cy="990600"/>
            <a:chOff x="0" y="0"/>
            <a:chExt cx="2285999" cy="990599"/>
          </a:xfrm>
        </p:grpSpPr>
        <p:grpSp>
          <p:nvGrpSpPr>
            <p:cNvPr id="365" name="Group 15"/>
            <p:cNvGrpSpPr/>
            <p:nvPr/>
          </p:nvGrpSpPr>
          <p:grpSpPr>
            <a:xfrm>
              <a:off x="0" y="110066"/>
              <a:ext cx="213147" cy="715434"/>
              <a:chOff x="0" y="0"/>
              <a:chExt cx="213146" cy="715432"/>
            </a:xfrm>
          </p:grpSpPr>
          <p:grpSp>
            <p:nvGrpSpPr>
              <p:cNvPr id="360" name="AutoShape 7"/>
              <p:cNvGrpSpPr/>
              <p:nvPr/>
            </p:nvGrpSpPr>
            <p:grpSpPr>
              <a:xfrm>
                <a:off x="-1" y="110066"/>
                <a:ext cx="213148" cy="605367"/>
                <a:chOff x="0" y="0"/>
                <a:chExt cx="213146" cy="605366"/>
              </a:xfrm>
            </p:grpSpPr>
            <p:sp>
              <p:nvSpPr>
                <p:cNvPr id="357" name="Shape"/>
                <p:cNvSpPr/>
                <p:nvPr/>
              </p:nvSpPr>
              <p:spPr>
                <a:xfrm>
                  <a:off x="-1" y="-1"/>
                  <a:ext cx="213148" cy="605368"/>
                </a:xfrm>
                <a:custGeom>
                  <a:avLst/>
                  <a:gdLst/>
                  <a:ahLst/>
                  <a:cxnLst>
                    <a:cxn ang="0">
                      <a:pos x="wd2" y="hd2"/>
                    </a:cxn>
                    <a:cxn ang="5400000">
                      <a:pos x="wd2" y="hd2"/>
                    </a:cxn>
                    <a:cxn ang="10800000">
                      <a:pos x="wd2" y="hd2"/>
                    </a:cxn>
                    <a:cxn ang="16200000">
                      <a:pos x="wd2" y="hd2"/>
                    </a:cxn>
                  </a:cxnLst>
                  <a:rect l="0" t="0" r="r" b="b"/>
                  <a:pathLst>
                    <a:path w="21600" h="21600" extrusionOk="0">
                      <a:moveTo>
                        <a:pt x="0" y="1885"/>
                      </a:moveTo>
                      <a:cubicBezTo>
                        <a:pt x="0" y="844"/>
                        <a:pt x="4835" y="0"/>
                        <a:pt x="10800" y="0"/>
                      </a:cubicBezTo>
                      <a:cubicBezTo>
                        <a:pt x="16765" y="0"/>
                        <a:pt x="21600" y="844"/>
                        <a:pt x="21600" y="1885"/>
                      </a:cubicBezTo>
                      <a:lnTo>
                        <a:pt x="21600" y="19715"/>
                      </a:lnTo>
                      <a:cubicBezTo>
                        <a:pt x="21600" y="20756"/>
                        <a:pt x="16765" y="21600"/>
                        <a:pt x="10800" y="21600"/>
                      </a:cubicBezTo>
                      <a:cubicBezTo>
                        <a:pt x="4835" y="21600"/>
                        <a:pt x="0" y="20756"/>
                        <a:pt x="0" y="19715"/>
                      </a:cubicBezTo>
                      <a:close/>
                    </a:path>
                  </a:pathLst>
                </a:custGeom>
                <a:solidFill>
                  <a:srgbClr val="00336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58" name="Oval"/>
                <p:cNvSpPr/>
                <p:nvPr/>
              </p:nvSpPr>
              <p:spPr>
                <a:xfrm>
                  <a:off x="-1" y="-1"/>
                  <a:ext cx="213148" cy="10568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59" name="Line"/>
                <p:cNvSpPr/>
                <p:nvPr/>
              </p:nvSpPr>
              <p:spPr>
                <a:xfrm>
                  <a:off x="-1" y="-1"/>
                  <a:ext cx="213148" cy="605368"/>
                </a:xfrm>
                <a:custGeom>
                  <a:avLst/>
                  <a:gdLst/>
                  <a:ahLst/>
                  <a:cxnLst>
                    <a:cxn ang="0">
                      <a:pos x="wd2" y="hd2"/>
                    </a:cxn>
                    <a:cxn ang="5400000">
                      <a:pos x="wd2" y="hd2"/>
                    </a:cxn>
                    <a:cxn ang="10800000">
                      <a:pos x="wd2" y="hd2"/>
                    </a:cxn>
                    <a:cxn ang="16200000">
                      <a:pos x="wd2" y="hd2"/>
                    </a:cxn>
                  </a:cxnLst>
                  <a:rect l="0" t="0" r="r" b="b"/>
                  <a:pathLst>
                    <a:path w="21600" h="21600" extrusionOk="0">
                      <a:moveTo>
                        <a:pt x="21600" y="1885"/>
                      </a:moveTo>
                      <a:cubicBezTo>
                        <a:pt x="21600" y="2927"/>
                        <a:pt x="16765" y="3771"/>
                        <a:pt x="10800" y="3771"/>
                      </a:cubicBezTo>
                      <a:cubicBezTo>
                        <a:pt x="4835" y="3771"/>
                        <a:pt x="0" y="2927"/>
                        <a:pt x="0" y="1885"/>
                      </a:cubicBezTo>
                      <a:cubicBezTo>
                        <a:pt x="0" y="844"/>
                        <a:pt x="4835" y="0"/>
                        <a:pt x="10800" y="0"/>
                      </a:cubicBezTo>
                      <a:cubicBezTo>
                        <a:pt x="16765" y="0"/>
                        <a:pt x="21600" y="844"/>
                        <a:pt x="21600" y="1885"/>
                      </a:cubicBezTo>
                      <a:lnTo>
                        <a:pt x="21600" y="19715"/>
                      </a:lnTo>
                      <a:cubicBezTo>
                        <a:pt x="21600" y="20756"/>
                        <a:pt x="16765" y="21600"/>
                        <a:pt x="10800" y="21600"/>
                      </a:cubicBezTo>
                      <a:cubicBezTo>
                        <a:pt x="4835" y="21600"/>
                        <a:pt x="0" y="20756"/>
                        <a:pt x="0" y="19715"/>
                      </a:cubicBezTo>
                      <a:lnTo>
                        <a:pt x="0" y="1885"/>
                      </a:lnTo>
                    </a:path>
                  </a:pathLst>
                </a:custGeom>
                <a:no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64" name="AutoShape 8"/>
              <p:cNvGrpSpPr/>
              <p:nvPr/>
            </p:nvGrpSpPr>
            <p:grpSpPr>
              <a:xfrm>
                <a:off x="-1" y="-1"/>
                <a:ext cx="213148" cy="275168"/>
                <a:chOff x="0" y="0"/>
                <a:chExt cx="213146" cy="275166"/>
              </a:xfrm>
            </p:grpSpPr>
            <p:sp>
              <p:nvSpPr>
                <p:cNvPr id="361" name="Shape"/>
                <p:cNvSpPr/>
                <p:nvPr/>
              </p:nvSpPr>
              <p:spPr>
                <a:xfrm>
                  <a:off x="-1" y="-1"/>
                  <a:ext cx="213148" cy="275168"/>
                </a:xfrm>
                <a:custGeom>
                  <a:avLst/>
                  <a:gdLst/>
                  <a:ahLst/>
                  <a:cxnLst>
                    <a:cxn ang="0">
                      <a:pos x="wd2" y="hd2"/>
                    </a:cxn>
                    <a:cxn ang="5400000">
                      <a:pos x="wd2" y="hd2"/>
                    </a:cxn>
                    <a:cxn ang="10800000">
                      <a:pos x="wd2" y="hd2"/>
                    </a:cxn>
                    <a:cxn ang="16200000">
                      <a:pos x="wd2" y="hd2"/>
                    </a:cxn>
                  </a:cxnLst>
                  <a:rect l="0" t="0" r="r" b="b"/>
                  <a:pathLst>
                    <a:path w="21600" h="21600" extrusionOk="0">
                      <a:moveTo>
                        <a:pt x="0" y="2091"/>
                      </a:moveTo>
                      <a:cubicBezTo>
                        <a:pt x="0" y="936"/>
                        <a:pt x="4835" y="0"/>
                        <a:pt x="10800" y="0"/>
                      </a:cubicBezTo>
                      <a:cubicBezTo>
                        <a:pt x="16765" y="0"/>
                        <a:pt x="21600" y="936"/>
                        <a:pt x="21600" y="2091"/>
                      </a:cubicBezTo>
                      <a:lnTo>
                        <a:pt x="21600" y="19509"/>
                      </a:lnTo>
                      <a:cubicBezTo>
                        <a:pt x="21600" y="20664"/>
                        <a:pt x="16765" y="21600"/>
                        <a:pt x="10800" y="21600"/>
                      </a:cubicBezTo>
                      <a:cubicBezTo>
                        <a:pt x="4835" y="21600"/>
                        <a:pt x="0" y="20664"/>
                        <a:pt x="0" y="19509"/>
                      </a:cubicBezTo>
                      <a:close/>
                    </a:path>
                  </a:pathLst>
                </a:custGeom>
                <a:solidFill>
                  <a:srgbClr val="FF993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62" name="Oval"/>
                <p:cNvSpPr/>
                <p:nvPr/>
              </p:nvSpPr>
              <p:spPr>
                <a:xfrm>
                  <a:off x="-1" y="-1"/>
                  <a:ext cx="213148" cy="53288"/>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63" name="Line"/>
                <p:cNvSpPr/>
                <p:nvPr/>
              </p:nvSpPr>
              <p:spPr>
                <a:xfrm>
                  <a:off x="-1" y="-1"/>
                  <a:ext cx="213148" cy="275168"/>
                </a:xfrm>
                <a:custGeom>
                  <a:avLst/>
                  <a:gdLst/>
                  <a:ahLst/>
                  <a:cxnLst>
                    <a:cxn ang="0">
                      <a:pos x="wd2" y="hd2"/>
                    </a:cxn>
                    <a:cxn ang="5400000">
                      <a:pos x="wd2" y="hd2"/>
                    </a:cxn>
                    <a:cxn ang="10800000">
                      <a:pos x="wd2" y="hd2"/>
                    </a:cxn>
                    <a:cxn ang="16200000">
                      <a:pos x="wd2" y="hd2"/>
                    </a:cxn>
                  </a:cxnLst>
                  <a:rect l="0" t="0" r="r" b="b"/>
                  <a:pathLst>
                    <a:path w="21600" h="21600" extrusionOk="0">
                      <a:moveTo>
                        <a:pt x="21600" y="2091"/>
                      </a:moveTo>
                      <a:cubicBezTo>
                        <a:pt x="21600" y="3246"/>
                        <a:pt x="16765" y="4183"/>
                        <a:pt x="10800" y="4183"/>
                      </a:cubicBezTo>
                      <a:cubicBezTo>
                        <a:pt x="4835" y="4183"/>
                        <a:pt x="0" y="3246"/>
                        <a:pt x="0" y="2091"/>
                      </a:cubicBezTo>
                      <a:cubicBezTo>
                        <a:pt x="0" y="936"/>
                        <a:pt x="4835" y="0"/>
                        <a:pt x="10800" y="0"/>
                      </a:cubicBezTo>
                      <a:cubicBezTo>
                        <a:pt x="16765" y="0"/>
                        <a:pt x="21600" y="936"/>
                        <a:pt x="21600" y="2091"/>
                      </a:cubicBezTo>
                      <a:lnTo>
                        <a:pt x="21600" y="19509"/>
                      </a:lnTo>
                      <a:cubicBezTo>
                        <a:pt x="21600" y="20664"/>
                        <a:pt x="16765" y="21600"/>
                        <a:pt x="10800" y="21600"/>
                      </a:cubicBezTo>
                      <a:cubicBezTo>
                        <a:pt x="4835" y="21600"/>
                        <a:pt x="0" y="20664"/>
                        <a:pt x="0" y="19509"/>
                      </a:cubicBezTo>
                      <a:lnTo>
                        <a:pt x="0" y="2091"/>
                      </a:lnTo>
                    </a:path>
                  </a:pathLst>
                </a:custGeom>
                <a:no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sp>
          <p:nvSpPr>
            <p:cNvPr id="366" name="Line 10"/>
            <p:cNvSpPr/>
            <p:nvPr/>
          </p:nvSpPr>
          <p:spPr>
            <a:xfrm flipH="1" flipV="1">
              <a:off x="708713" y="275166"/>
              <a:ext cx="596812" cy="1"/>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371" name="AutoShape 6"/>
            <p:cNvGrpSpPr/>
            <p:nvPr/>
          </p:nvGrpSpPr>
          <p:grpSpPr>
            <a:xfrm>
              <a:off x="1177636" y="110066"/>
              <a:ext cx="1108364" cy="385234"/>
              <a:chOff x="0" y="0"/>
              <a:chExt cx="1108363" cy="385233"/>
            </a:xfrm>
          </p:grpSpPr>
          <p:sp>
            <p:nvSpPr>
              <p:cNvPr id="367" name="Shape"/>
              <p:cNvSpPr/>
              <p:nvPr/>
            </p:nvSpPr>
            <p:spPr>
              <a:xfrm>
                <a:off x="-1" y="-1"/>
                <a:ext cx="1108364" cy="385235"/>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5876" y="0"/>
                    </a:lnTo>
                    <a:lnTo>
                      <a:pt x="21600" y="0"/>
                    </a:lnTo>
                    <a:lnTo>
                      <a:pt x="21600" y="4693"/>
                    </a:lnTo>
                    <a:lnTo>
                      <a:pt x="15724" y="21600"/>
                    </a:lnTo>
                    <a:lnTo>
                      <a:pt x="0" y="21600"/>
                    </a:lnTo>
                    <a:close/>
                  </a:path>
                </a:pathLst>
              </a:cu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68" name="Shape"/>
              <p:cNvSpPr/>
              <p:nvPr/>
            </p:nvSpPr>
            <p:spPr>
              <a:xfrm>
                <a:off x="806830" y="-1"/>
                <a:ext cx="301534" cy="385235"/>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69" name="Shape"/>
              <p:cNvSpPr/>
              <p:nvPr/>
            </p:nvSpPr>
            <p:spPr>
              <a:xfrm>
                <a:off x="-1" y="-1"/>
                <a:ext cx="1108364" cy="3015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876" y="0"/>
                    </a:lnTo>
                    <a:lnTo>
                      <a:pt x="21600" y="0"/>
                    </a:lnTo>
                    <a:lnTo>
                      <a:pt x="15724"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70" name="Shape"/>
              <p:cNvSpPr/>
              <p:nvPr/>
            </p:nvSpPr>
            <p:spPr>
              <a:xfrm>
                <a:off x="-1" y="-1"/>
                <a:ext cx="1108364" cy="385235"/>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5876" y="0"/>
                    </a:lnTo>
                    <a:lnTo>
                      <a:pt x="21600" y="0"/>
                    </a:lnTo>
                    <a:lnTo>
                      <a:pt x="21600" y="4693"/>
                    </a:lnTo>
                    <a:lnTo>
                      <a:pt x="15724" y="21600"/>
                    </a:lnTo>
                    <a:lnTo>
                      <a:pt x="0" y="21600"/>
                    </a:lnTo>
                    <a:close/>
                    <a:moveTo>
                      <a:pt x="0" y="16907"/>
                    </a:moveTo>
                    <a:lnTo>
                      <a:pt x="15724" y="16907"/>
                    </a:lnTo>
                    <a:lnTo>
                      <a:pt x="21600" y="0"/>
                    </a:lnTo>
                    <a:moveTo>
                      <a:pt x="15724" y="16907"/>
                    </a:moveTo>
                    <a:lnTo>
                      <a:pt x="15724" y="21600"/>
                    </a:lnTo>
                  </a:path>
                </a:pathLst>
              </a:custGeom>
              <a:no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372" name="Line 11"/>
            <p:cNvSpPr/>
            <p:nvPr/>
          </p:nvSpPr>
          <p:spPr>
            <a:xfrm flipH="1" flipV="1">
              <a:off x="708713" y="715433"/>
              <a:ext cx="596812" cy="1"/>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377" name="AutoShape 5"/>
            <p:cNvGrpSpPr/>
            <p:nvPr/>
          </p:nvGrpSpPr>
          <p:grpSpPr>
            <a:xfrm>
              <a:off x="1135006" y="550333"/>
              <a:ext cx="1108364" cy="385234"/>
              <a:chOff x="0" y="0"/>
              <a:chExt cx="1108363" cy="385233"/>
            </a:xfrm>
          </p:grpSpPr>
          <p:sp>
            <p:nvSpPr>
              <p:cNvPr id="373" name="Shape"/>
              <p:cNvSpPr/>
              <p:nvPr/>
            </p:nvSpPr>
            <p:spPr>
              <a:xfrm>
                <a:off x="-1" y="-1"/>
                <a:ext cx="1108364" cy="385235"/>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5876" y="0"/>
                    </a:lnTo>
                    <a:lnTo>
                      <a:pt x="21600" y="0"/>
                    </a:lnTo>
                    <a:lnTo>
                      <a:pt x="21600" y="4693"/>
                    </a:lnTo>
                    <a:lnTo>
                      <a:pt x="15724" y="21600"/>
                    </a:lnTo>
                    <a:lnTo>
                      <a:pt x="0" y="21600"/>
                    </a:lnTo>
                    <a:close/>
                  </a:path>
                </a:pathLst>
              </a:cu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74" name="Shape"/>
              <p:cNvSpPr/>
              <p:nvPr/>
            </p:nvSpPr>
            <p:spPr>
              <a:xfrm>
                <a:off x="806830" y="-1"/>
                <a:ext cx="301534" cy="385235"/>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75" name="Shape"/>
              <p:cNvSpPr/>
              <p:nvPr/>
            </p:nvSpPr>
            <p:spPr>
              <a:xfrm>
                <a:off x="-1" y="-1"/>
                <a:ext cx="1108364" cy="3015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876" y="0"/>
                    </a:lnTo>
                    <a:lnTo>
                      <a:pt x="21600" y="0"/>
                    </a:lnTo>
                    <a:lnTo>
                      <a:pt x="15724"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76" name="Shape"/>
              <p:cNvSpPr/>
              <p:nvPr/>
            </p:nvSpPr>
            <p:spPr>
              <a:xfrm>
                <a:off x="-1" y="-1"/>
                <a:ext cx="1108364" cy="385235"/>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5876" y="0"/>
                    </a:lnTo>
                    <a:lnTo>
                      <a:pt x="21600" y="0"/>
                    </a:lnTo>
                    <a:lnTo>
                      <a:pt x="21600" y="4693"/>
                    </a:lnTo>
                    <a:lnTo>
                      <a:pt x="15724" y="21600"/>
                    </a:lnTo>
                    <a:lnTo>
                      <a:pt x="0" y="21600"/>
                    </a:lnTo>
                    <a:close/>
                    <a:moveTo>
                      <a:pt x="0" y="16907"/>
                    </a:moveTo>
                    <a:lnTo>
                      <a:pt x="15724" y="16907"/>
                    </a:lnTo>
                    <a:lnTo>
                      <a:pt x="21600" y="0"/>
                    </a:lnTo>
                    <a:moveTo>
                      <a:pt x="15724" y="16907"/>
                    </a:moveTo>
                    <a:lnTo>
                      <a:pt x="15724" y="21600"/>
                    </a:lnTo>
                  </a:path>
                </a:pathLst>
              </a:custGeom>
              <a:no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sp>
          <p:nvSpPr>
            <p:cNvPr id="378" name="Line 12"/>
            <p:cNvSpPr/>
            <p:nvPr/>
          </p:nvSpPr>
          <p:spPr>
            <a:xfrm flipH="1">
              <a:off x="111902" y="990599"/>
              <a:ext cx="596812" cy="1"/>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9" name="Line 13"/>
            <p:cNvSpPr/>
            <p:nvPr/>
          </p:nvSpPr>
          <p:spPr>
            <a:xfrm flipH="1" flipV="1">
              <a:off x="111902" y="0"/>
              <a:ext cx="596812" cy="1"/>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0" name="Line 14"/>
            <p:cNvSpPr/>
            <p:nvPr/>
          </p:nvSpPr>
          <p:spPr>
            <a:xfrm flipH="1">
              <a:off x="111902" y="0"/>
              <a:ext cx="1" cy="110067"/>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1" name="Line 16"/>
            <p:cNvSpPr/>
            <p:nvPr/>
          </p:nvSpPr>
          <p:spPr>
            <a:xfrm flipV="1">
              <a:off x="113172" y="825499"/>
              <a:ext cx="1" cy="165101"/>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2" name="Line 17"/>
            <p:cNvSpPr/>
            <p:nvPr/>
          </p:nvSpPr>
          <p:spPr>
            <a:xfrm flipV="1">
              <a:off x="709983" y="0"/>
              <a:ext cx="1" cy="275167"/>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3" name="Line 18"/>
            <p:cNvSpPr/>
            <p:nvPr/>
          </p:nvSpPr>
          <p:spPr>
            <a:xfrm flipV="1">
              <a:off x="709983" y="715433"/>
              <a:ext cx="1" cy="275167"/>
            </a:xfrm>
            <a:prstGeom prst="line">
              <a:avLst/>
            </a:prstGeom>
            <a:noFill/>
            <a:ln w="38100" cap="flat">
              <a:solidFill>
                <a:srgbClr val="969696"/>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394" name="Group 28"/>
            <p:cNvGrpSpPr/>
            <p:nvPr/>
          </p:nvGrpSpPr>
          <p:grpSpPr>
            <a:xfrm>
              <a:off x="1390783" y="165100"/>
              <a:ext cx="255777" cy="165101"/>
              <a:chOff x="0" y="0"/>
              <a:chExt cx="255776" cy="165100"/>
            </a:xfrm>
          </p:grpSpPr>
          <p:grpSp>
            <p:nvGrpSpPr>
              <p:cNvPr id="388" name="AutoShape 19"/>
              <p:cNvGrpSpPr/>
              <p:nvPr/>
            </p:nvGrpSpPr>
            <p:grpSpPr>
              <a:xfrm>
                <a:off x="46504" y="-1"/>
                <a:ext cx="162767" cy="165102"/>
                <a:chOff x="0" y="0"/>
                <a:chExt cx="162765" cy="165100"/>
              </a:xfrm>
            </p:grpSpPr>
            <p:sp>
              <p:nvSpPr>
                <p:cNvPr id="384" name="Shape"/>
                <p:cNvSpPr/>
                <p:nvPr/>
              </p:nvSpPr>
              <p:spPr>
                <a:xfrm>
                  <a:off x="0" y="0"/>
                  <a:ext cx="162767" cy="165101"/>
                </a:xfrm>
                <a:custGeom>
                  <a:avLst/>
                  <a:gdLst/>
                  <a:ahLst/>
                  <a:cxnLst>
                    <a:cxn ang="0">
                      <a:pos x="wd2" y="hd2"/>
                    </a:cxn>
                    <a:cxn ang="5400000">
                      <a:pos x="wd2" y="hd2"/>
                    </a:cxn>
                    <a:cxn ang="10800000">
                      <a:pos x="wd2" y="hd2"/>
                    </a:cxn>
                    <a:cxn ang="16200000">
                      <a:pos x="wd2" y="hd2"/>
                    </a:cxn>
                  </a:cxnLst>
                  <a:rect l="0" t="0" r="r" b="b"/>
                  <a:pathLst>
                    <a:path w="21600" h="21600" extrusionOk="0">
                      <a:moveTo>
                        <a:pt x="0" y="17025"/>
                      </a:moveTo>
                      <a:lnTo>
                        <a:pt x="17269" y="0"/>
                      </a:lnTo>
                      <a:lnTo>
                        <a:pt x="21600" y="0"/>
                      </a:lnTo>
                      <a:lnTo>
                        <a:pt x="21600" y="4575"/>
                      </a:lnTo>
                      <a:lnTo>
                        <a:pt x="4331" y="21600"/>
                      </a:lnTo>
                      <a:lnTo>
                        <a:pt x="0" y="21600"/>
                      </a:lnTo>
                      <a:close/>
                    </a:path>
                  </a:pathLst>
                </a:custGeom>
                <a:solidFill>
                  <a:srgbClr val="FF0000"/>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85" name="Shape"/>
                <p:cNvSpPr/>
                <p:nvPr/>
              </p:nvSpPr>
              <p:spPr>
                <a:xfrm>
                  <a:off x="32635" y="0"/>
                  <a:ext cx="130131" cy="165101"/>
                </a:xfrm>
                <a:custGeom>
                  <a:avLst/>
                  <a:gdLst/>
                  <a:ahLst/>
                  <a:cxnLst>
                    <a:cxn ang="0">
                      <a:pos x="wd2" y="hd2"/>
                    </a:cxn>
                    <a:cxn ang="5400000">
                      <a:pos x="wd2" y="hd2"/>
                    </a:cxn>
                    <a:cxn ang="10800000">
                      <a:pos x="wd2" y="hd2"/>
                    </a:cxn>
                    <a:cxn ang="16200000">
                      <a:pos x="wd2" y="hd2"/>
                    </a:cxn>
                  </a:cxnLst>
                  <a:rect l="0" t="0" r="r" b="b"/>
                  <a:pathLst>
                    <a:path w="21600" h="21600" extrusionOk="0">
                      <a:moveTo>
                        <a:pt x="0" y="17025"/>
                      </a:moveTo>
                      <a:lnTo>
                        <a:pt x="21600" y="0"/>
                      </a:lnTo>
                      <a:lnTo>
                        <a:pt x="21600" y="4575"/>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86" name="Shape"/>
                <p:cNvSpPr/>
                <p:nvPr/>
              </p:nvSpPr>
              <p:spPr>
                <a:xfrm>
                  <a:off x="0" y="-1"/>
                  <a:ext cx="162767" cy="1301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269" y="0"/>
                      </a:lnTo>
                      <a:lnTo>
                        <a:pt x="21600" y="0"/>
                      </a:lnTo>
                      <a:lnTo>
                        <a:pt x="4331"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87" name="Shape"/>
                <p:cNvSpPr/>
                <p:nvPr/>
              </p:nvSpPr>
              <p:spPr>
                <a:xfrm>
                  <a:off x="0" y="0"/>
                  <a:ext cx="162767" cy="165101"/>
                </a:xfrm>
                <a:custGeom>
                  <a:avLst/>
                  <a:gdLst/>
                  <a:ahLst/>
                  <a:cxnLst>
                    <a:cxn ang="0">
                      <a:pos x="wd2" y="hd2"/>
                    </a:cxn>
                    <a:cxn ang="5400000">
                      <a:pos x="wd2" y="hd2"/>
                    </a:cxn>
                    <a:cxn ang="10800000">
                      <a:pos x="wd2" y="hd2"/>
                    </a:cxn>
                    <a:cxn ang="16200000">
                      <a:pos x="wd2" y="hd2"/>
                    </a:cxn>
                  </a:cxnLst>
                  <a:rect l="0" t="0" r="r" b="b"/>
                  <a:pathLst>
                    <a:path w="21600" h="21600" extrusionOk="0">
                      <a:moveTo>
                        <a:pt x="0" y="17025"/>
                      </a:moveTo>
                      <a:lnTo>
                        <a:pt x="17269" y="0"/>
                      </a:lnTo>
                      <a:lnTo>
                        <a:pt x="21600" y="0"/>
                      </a:lnTo>
                      <a:lnTo>
                        <a:pt x="21600" y="4575"/>
                      </a:lnTo>
                      <a:lnTo>
                        <a:pt x="4331" y="21600"/>
                      </a:lnTo>
                      <a:lnTo>
                        <a:pt x="0" y="21600"/>
                      </a:lnTo>
                      <a:close/>
                      <a:moveTo>
                        <a:pt x="0" y="17025"/>
                      </a:moveTo>
                      <a:lnTo>
                        <a:pt x="4331" y="17025"/>
                      </a:lnTo>
                      <a:lnTo>
                        <a:pt x="21600" y="0"/>
                      </a:lnTo>
                      <a:moveTo>
                        <a:pt x="4331" y="17025"/>
                      </a:moveTo>
                      <a:lnTo>
                        <a:pt x="4331" y="21600"/>
                      </a:lnTo>
                    </a:path>
                  </a:pathLst>
                </a:custGeom>
                <a:noFill/>
                <a:ln w="12700" cap="flat">
                  <a:solidFill>
                    <a:srgbClr val="FF000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grpSp>
            <p:nvGrpSpPr>
              <p:cNvPr id="393" name="AutoShape 20"/>
              <p:cNvGrpSpPr/>
              <p:nvPr/>
            </p:nvGrpSpPr>
            <p:grpSpPr>
              <a:xfrm>
                <a:off x="-1" y="33020"/>
                <a:ext cx="255778" cy="66040"/>
                <a:chOff x="0" y="0"/>
                <a:chExt cx="255776" cy="66039"/>
              </a:xfrm>
            </p:grpSpPr>
            <p:sp>
              <p:nvSpPr>
                <p:cNvPr id="389" name="Shape"/>
                <p:cNvSpPr/>
                <p:nvPr/>
              </p:nvSpPr>
              <p:spPr>
                <a:xfrm>
                  <a:off x="-1" y="0"/>
                  <a:ext cx="255778" cy="6604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65" y="0"/>
                      </a:lnTo>
                      <a:lnTo>
                        <a:pt x="21600" y="0"/>
                      </a:lnTo>
                      <a:lnTo>
                        <a:pt x="21600" y="4693"/>
                      </a:lnTo>
                      <a:lnTo>
                        <a:pt x="17235" y="21600"/>
                      </a:lnTo>
                      <a:lnTo>
                        <a:pt x="0" y="21600"/>
                      </a:lnTo>
                      <a:close/>
                    </a:path>
                  </a:pathLst>
                </a:custGeom>
                <a:solidFill>
                  <a:srgbClr val="FF0000"/>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90" name="Shape"/>
                <p:cNvSpPr/>
                <p:nvPr/>
              </p:nvSpPr>
              <p:spPr>
                <a:xfrm>
                  <a:off x="204085" y="0"/>
                  <a:ext cx="51692" cy="6604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91" name="Shape"/>
                <p:cNvSpPr/>
                <p:nvPr/>
              </p:nvSpPr>
              <p:spPr>
                <a:xfrm>
                  <a:off x="-1" y="0"/>
                  <a:ext cx="255778" cy="516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65" y="0"/>
                      </a:lnTo>
                      <a:lnTo>
                        <a:pt x="21600" y="0"/>
                      </a:lnTo>
                      <a:lnTo>
                        <a:pt x="17235"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92" name="Shape"/>
                <p:cNvSpPr/>
                <p:nvPr/>
              </p:nvSpPr>
              <p:spPr>
                <a:xfrm>
                  <a:off x="-1" y="0"/>
                  <a:ext cx="255778" cy="6604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65" y="0"/>
                      </a:lnTo>
                      <a:lnTo>
                        <a:pt x="21600" y="0"/>
                      </a:lnTo>
                      <a:lnTo>
                        <a:pt x="21600" y="4693"/>
                      </a:lnTo>
                      <a:lnTo>
                        <a:pt x="17235" y="21600"/>
                      </a:lnTo>
                      <a:lnTo>
                        <a:pt x="0" y="21600"/>
                      </a:lnTo>
                      <a:close/>
                      <a:moveTo>
                        <a:pt x="0" y="16907"/>
                      </a:moveTo>
                      <a:lnTo>
                        <a:pt x="17235" y="16907"/>
                      </a:lnTo>
                      <a:lnTo>
                        <a:pt x="21600" y="0"/>
                      </a:lnTo>
                      <a:moveTo>
                        <a:pt x="17235" y="16907"/>
                      </a:moveTo>
                      <a:lnTo>
                        <a:pt x="17235" y="21600"/>
                      </a:lnTo>
                    </a:path>
                  </a:pathLst>
                </a:custGeom>
                <a:noFill/>
                <a:ln w="12700" cap="flat">
                  <a:solidFill>
                    <a:srgbClr val="FF000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grpSp>
        <p:grpSp>
          <p:nvGrpSpPr>
            <p:cNvPr id="405" name="Group 33"/>
            <p:cNvGrpSpPr/>
            <p:nvPr/>
          </p:nvGrpSpPr>
          <p:grpSpPr>
            <a:xfrm>
              <a:off x="1774447" y="165100"/>
              <a:ext cx="255777" cy="165101"/>
              <a:chOff x="0" y="0"/>
              <a:chExt cx="255776" cy="165100"/>
            </a:xfrm>
          </p:grpSpPr>
          <p:grpSp>
            <p:nvGrpSpPr>
              <p:cNvPr id="399" name="AutoShape 34"/>
              <p:cNvGrpSpPr/>
              <p:nvPr/>
            </p:nvGrpSpPr>
            <p:grpSpPr>
              <a:xfrm>
                <a:off x="46504" y="-1"/>
                <a:ext cx="162767" cy="165102"/>
                <a:chOff x="0" y="0"/>
                <a:chExt cx="162765" cy="165100"/>
              </a:xfrm>
            </p:grpSpPr>
            <p:sp>
              <p:nvSpPr>
                <p:cNvPr id="395" name="Shape"/>
                <p:cNvSpPr/>
                <p:nvPr/>
              </p:nvSpPr>
              <p:spPr>
                <a:xfrm>
                  <a:off x="0" y="0"/>
                  <a:ext cx="162767" cy="165101"/>
                </a:xfrm>
                <a:custGeom>
                  <a:avLst/>
                  <a:gdLst/>
                  <a:ahLst/>
                  <a:cxnLst>
                    <a:cxn ang="0">
                      <a:pos x="wd2" y="hd2"/>
                    </a:cxn>
                    <a:cxn ang="5400000">
                      <a:pos x="wd2" y="hd2"/>
                    </a:cxn>
                    <a:cxn ang="10800000">
                      <a:pos x="wd2" y="hd2"/>
                    </a:cxn>
                    <a:cxn ang="16200000">
                      <a:pos x="wd2" y="hd2"/>
                    </a:cxn>
                  </a:cxnLst>
                  <a:rect l="0" t="0" r="r" b="b"/>
                  <a:pathLst>
                    <a:path w="21600" h="21600" extrusionOk="0">
                      <a:moveTo>
                        <a:pt x="0" y="17025"/>
                      </a:moveTo>
                      <a:lnTo>
                        <a:pt x="17269" y="0"/>
                      </a:lnTo>
                      <a:lnTo>
                        <a:pt x="21600" y="0"/>
                      </a:lnTo>
                      <a:lnTo>
                        <a:pt x="21600" y="4575"/>
                      </a:lnTo>
                      <a:lnTo>
                        <a:pt x="4331" y="21600"/>
                      </a:lnTo>
                      <a:lnTo>
                        <a:pt x="0" y="21600"/>
                      </a:lnTo>
                      <a:close/>
                    </a:path>
                  </a:pathLst>
                </a:custGeom>
                <a:solidFill>
                  <a:srgbClr val="FF0000"/>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96" name="Shape"/>
                <p:cNvSpPr/>
                <p:nvPr/>
              </p:nvSpPr>
              <p:spPr>
                <a:xfrm>
                  <a:off x="32635" y="0"/>
                  <a:ext cx="130131" cy="165101"/>
                </a:xfrm>
                <a:custGeom>
                  <a:avLst/>
                  <a:gdLst/>
                  <a:ahLst/>
                  <a:cxnLst>
                    <a:cxn ang="0">
                      <a:pos x="wd2" y="hd2"/>
                    </a:cxn>
                    <a:cxn ang="5400000">
                      <a:pos x="wd2" y="hd2"/>
                    </a:cxn>
                    <a:cxn ang="10800000">
                      <a:pos x="wd2" y="hd2"/>
                    </a:cxn>
                    <a:cxn ang="16200000">
                      <a:pos x="wd2" y="hd2"/>
                    </a:cxn>
                  </a:cxnLst>
                  <a:rect l="0" t="0" r="r" b="b"/>
                  <a:pathLst>
                    <a:path w="21600" h="21600" extrusionOk="0">
                      <a:moveTo>
                        <a:pt x="0" y="17025"/>
                      </a:moveTo>
                      <a:lnTo>
                        <a:pt x="21600" y="0"/>
                      </a:lnTo>
                      <a:lnTo>
                        <a:pt x="21600" y="4575"/>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97" name="Shape"/>
                <p:cNvSpPr/>
                <p:nvPr/>
              </p:nvSpPr>
              <p:spPr>
                <a:xfrm>
                  <a:off x="0" y="-1"/>
                  <a:ext cx="162767" cy="1301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269" y="0"/>
                      </a:lnTo>
                      <a:lnTo>
                        <a:pt x="21600" y="0"/>
                      </a:lnTo>
                      <a:lnTo>
                        <a:pt x="4331"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98" name="Shape"/>
                <p:cNvSpPr/>
                <p:nvPr/>
              </p:nvSpPr>
              <p:spPr>
                <a:xfrm>
                  <a:off x="0" y="0"/>
                  <a:ext cx="162767" cy="165101"/>
                </a:xfrm>
                <a:custGeom>
                  <a:avLst/>
                  <a:gdLst/>
                  <a:ahLst/>
                  <a:cxnLst>
                    <a:cxn ang="0">
                      <a:pos x="wd2" y="hd2"/>
                    </a:cxn>
                    <a:cxn ang="5400000">
                      <a:pos x="wd2" y="hd2"/>
                    </a:cxn>
                    <a:cxn ang="10800000">
                      <a:pos x="wd2" y="hd2"/>
                    </a:cxn>
                    <a:cxn ang="16200000">
                      <a:pos x="wd2" y="hd2"/>
                    </a:cxn>
                  </a:cxnLst>
                  <a:rect l="0" t="0" r="r" b="b"/>
                  <a:pathLst>
                    <a:path w="21600" h="21600" extrusionOk="0">
                      <a:moveTo>
                        <a:pt x="0" y="17025"/>
                      </a:moveTo>
                      <a:lnTo>
                        <a:pt x="17269" y="0"/>
                      </a:lnTo>
                      <a:lnTo>
                        <a:pt x="21600" y="0"/>
                      </a:lnTo>
                      <a:lnTo>
                        <a:pt x="21600" y="4575"/>
                      </a:lnTo>
                      <a:lnTo>
                        <a:pt x="4331" y="21600"/>
                      </a:lnTo>
                      <a:lnTo>
                        <a:pt x="0" y="21600"/>
                      </a:lnTo>
                      <a:close/>
                      <a:moveTo>
                        <a:pt x="0" y="17025"/>
                      </a:moveTo>
                      <a:lnTo>
                        <a:pt x="4331" y="17025"/>
                      </a:lnTo>
                      <a:lnTo>
                        <a:pt x="21600" y="0"/>
                      </a:lnTo>
                      <a:moveTo>
                        <a:pt x="4331" y="17025"/>
                      </a:moveTo>
                      <a:lnTo>
                        <a:pt x="4331" y="21600"/>
                      </a:lnTo>
                    </a:path>
                  </a:pathLst>
                </a:custGeom>
                <a:noFill/>
                <a:ln w="12700" cap="flat">
                  <a:solidFill>
                    <a:srgbClr val="FF000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grpSp>
            <p:nvGrpSpPr>
              <p:cNvPr id="404" name="AutoShape 35"/>
              <p:cNvGrpSpPr/>
              <p:nvPr/>
            </p:nvGrpSpPr>
            <p:grpSpPr>
              <a:xfrm>
                <a:off x="-1" y="33020"/>
                <a:ext cx="255778" cy="66040"/>
                <a:chOff x="0" y="0"/>
                <a:chExt cx="255776" cy="66039"/>
              </a:xfrm>
            </p:grpSpPr>
            <p:sp>
              <p:nvSpPr>
                <p:cNvPr id="400" name="Shape"/>
                <p:cNvSpPr/>
                <p:nvPr/>
              </p:nvSpPr>
              <p:spPr>
                <a:xfrm>
                  <a:off x="-1" y="0"/>
                  <a:ext cx="255778" cy="6604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65" y="0"/>
                      </a:lnTo>
                      <a:lnTo>
                        <a:pt x="21600" y="0"/>
                      </a:lnTo>
                      <a:lnTo>
                        <a:pt x="21600" y="4693"/>
                      </a:lnTo>
                      <a:lnTo>
                        <a:pt x="17235" y="21600"/>
                      </a:lnTo>
                      <a:lnTo>
                        <a:pt x="0" y="21600"/>
                      </a:lnTo>
                      <a:close/>
                    </a:path>
                  </a:pathLst>
                </a:custGeom>
                <a:solidFill>
                  <a:srgbClr val="FF0000"/>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01" name="Shape"/>
                <p:cNvSpPr/>
                <p:nvPr/>
              </p:nvSpPr>
              <p:spPr>
                <a:xfrm>
                  <a:off x="204085" y="0"/>
                  <a:ext cx="51692" cy="6604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02" name="Shape"/>
                <p:cNvSpPr/>
                <p:nvPr/>
              </p:nvSpPr>
              <p:spPr>
                <a:xfrm>
                  <a:off x="-1" y="0"/>
                  <a:ext cx="255778" cy="516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65" y="0"/>
                      </a:lnTo>
                      <a:lnTo>
                        <a:pt x="21600" y="0"/>
                      </a:lnTo>
                      <a:lnTo>
                        <a:pt x="17235"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03" name="Shape"/>
                <p:cNvSpPr/>
                <p:nvPr/>
              </p:nvSpPr>
              <p:spPr>
                <a:xfrm>
                  <a:off x="-1" y="0"/>
                  <a:ext cx="255778" cy="6604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65" y="0"/>
                      </a:lnTo>
                      <a:lnTo>
                        <a:pt x="21600" y="0"/>
                      </a:lnTo>
                      <a:lnTo>
                        <a:pt x="21600" y="4693"/>
                      </a:lnTo>
                      <a:lnTo>
                        <a:pt x="17235" y="21600"/>
                      </a:lnTo>
                      <a:lnTo>
                        <a:pt x="0" y="21600"/>
                      </a:lnTo>
                      <a:close/>
                      <a:moveTo>
                        <a:pt x="0" y="16907"/>
                      </a:moveTo>
                      <a:lnTo>
                        <a:pt x="17235" y="16907"/>
                      </a:lnTo>
                      <a:lnTo>
                        <a:pt x="21600" y="0"/>
                      </a:lnTo>
                      <a:moveTo>
                        <a:pt x="17235" y="16907"/>
                      </a:moveTo>
                      <a:lnTo>
                        <a:pt x="17235" y="21600"/>
                      </a:lnTo>
                    </a:path>
                  </a:pathLst>
                </a:custGeom>
                <a:noFill/>
                <a:ln w="12700" cap="flat">
                  <a:solidFill>
                    <a:srgbClr val="FF000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grpSp>
        <p:grpSp>
          <p:nvGrpSpPr>
            <p:cNvPr id="410" name="AutoShape 38"/>
            <p:cNvGrpSpPr/>
            <p:nvPr/>
          </p:nvGrpSpPr>
          <p:grpSpPr>
            <a:xfrm>
              <a:off x="1731818" y="660399"/>
              <a:ext cx="255777" cy="65353"/>
              <a:chOff x="0" y="0"/>
              <a:chExt cx="255776" cy="65352"/>
            </a:xfrm>
          </p:grpSpPr>
          <p:sp>
            <p:nvSpPr>
              <p:cNvPr id="406" name="Shape"/>
              <p:cNvSpPr/>
              <p:nvPr/>
            </p:nvSpPr>
            <p:spPr>
              <a:xfrm>
                <a:off x="-1" y="-1"/>
                <a:ext cx="255778" cy="65354"/>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20" y="0"/>
                    </a:lnTo>
                    <a:lnTo>
                      <a:pt x="21600" y="0"/>
                    </a:lnTo>
                    <a:lnTo>
                      <a:pt x="21600" y="4693"/>
                    </a:lnTo>
                    <a:lnTo>
                      <a:pt x="1728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07" name="Shape"/>
              <p:cNvSpPr/>
              <p:nvPr/>
            </p:nvSpPr>
            <p:spPr>
              <a:xfrm>
                <a:off x="204623" y="-1"/>
                <a:ext cx="51154" cy="65354"/>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08" name="Shape"/>
              <p:cNvSpPr/>
              <p:nvPr/>
            </p:nvSpPr>
            <p:spPr>
              <a:xfrm>
                <a:off x="-1" y="-1"/>
                <a:ext cx="255778" cy="511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0"/>
                    </a:lnTo>
                    <a:lnTo>
                      <a:pt x="21600" y="0"/>
                    </a:lnTo>
                    <a:lnTo>
                      <a:pt x="17280"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09" name="Shape"/>
              <p:cNvSpPr/>
              <p:nvPr/>
            </p:nvSpPr>
            <p:spPr>
              <a:xfrm>
                <a:off x="-1" y="-1"/>
                <a:ext cx="255778" cy="65354"/>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20" y="0"/>
                    </a:lnTo>
                    <a:lnTo>
                      <a:pt x="21600" y="0"/>
                    </a:lnTo>
                    <a:lnTo>
                      <a:pt x="21600" y="4693"/>
                    </a:lnTo>
                    <a:lnTo>
                      <a:pt x="17280" y="21600"/>
                    </a:lnTo>
                    <a:lnTo>
                      <a:pt x="0" y="21600"/>
                    </a:lnTo>
                    <a:close/>
                    <a:moveTo>
                      <a:pt x="0" y="16907"/>
                    </a:moveTo>
                    <a:lnTo>
                      <a:pt x="17280" y="16907"/>
                    </a:lnTo>
                    <a:lnTo>
                      <a:pt x="21600" y="0"/>
                    </a:lnTo>
                    <a:moveTo>
                      <a:pt x="17280" y="16907"/>
                    </a:moveTo>
                    <a:lnTo>
                      <a:pt x="17280" y="21600"/>
                    </a:lnTo>
                  </a:path>
                </a:pathLst>
              </a:custGeom>
              <a:noFill/>
              <a:ln w="12700" cap="flat">
                <a:solidFill>
                  <a:schemeClr val="accent1"/>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grpSp>
          <p:nvGrpSpPr>
            <p:cNvPr id="415" name="AutoShape 39"/>
            <p:cNvGrpSpPr/>
            <p:nvPr/>
          </p:nvGrpSpPr>
          <p:grpSpPr>
            <a:xfrm>
              <a:off x="1348153" y="650081"/>
              <a:ext cx="255777" cy="65353"/>
              <a:chOff x="0" y="0"/>
              <a:chExt cx="255776" cy="65352"/>
            </a:xfrm>
          </p:grpSpPr>
          <p:sp>
            <p:nvSpPr>
              <p:cNvPr id="411" name="Shape"/>
              <p:cNvSpPr/>
              <p:nvPr/>
            </p:nvSpPr>
            <p:spPr>
              <a:xfrm>
                <a:off x="-1" y="-1"/>
                <a:ext cx="255778" cy="65354"/>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20" y="0"/>
                    </a:lnTo>
                    <a:lnTo>
                      <a:pt x="21600" y="0"/>
                    </a:lnTo>
                    <a:lnTo>
                      <a:pt x="21600" y="4693"/>
                    </a:lnTo>
                    <a:lnTo>
                      <a:pt x="1728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12" name="Shape"/>
              <p:cNvSpPr/>
              <p:nvPr/>
            </p:nvSpPr>
            <p:spPr>
              <a:xfrm>
                <a:off x="204623" y="-1"/>
                <a:ext cx="51154" cy="65354"/>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13" name="Shape"/>
              <p:cNvSpPr/>
              <p:nvPr/>
            </p:nvSpPr>
            <p:spPr>
              <a:xfrm>
                <a:off x="-1" y="-1"/>
                <a:ext cx="255778" cy="511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0"/>
                    </a:lnTo>
                    <a:lnTo>
                      <a:pt x="21600" y="0"/>
                    </a:lnTo>
                    <a:lnTo>
                      <a:pt x="17280"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14" name="Shape"/>
              <p:cNvSpPr/>
              <p:nvPr/>
            </p:nvSpPr>
            <p:spPr>
              <a:xfrm>
                <a:off x="-1" y="-1"/>
                <a:ext cx="255778" cy="65354"/>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320" y="0"/>
                    </a:lnTo>
                    <a:lnTo>
                      <a:pt x="21600" y="0"/>
                    </a:lnTo>
                    <a:lnTo>
                      <a:pt x="21600" y="4693"/>
                    </a:lnTo>
                    <a:lnTo>
                      <a:pt x="17280" y="21600"/>
                    </a:lnTo>
                    <a:lnTo>
                      <a:pt x="0" y="21600"/>
                    </a:lnTo>
                    <a:close/>
                    <a:moveTo>
                      <a:pt x="0" y="16907"/>
                    </a:moveTo>
                    <a:lnTo>
                      <a:pt x="17280" y="16907"/>
                    </a:lnTo>
                    <a:lnTo>
                      <a:pt x="21600" y="0"/>
                    </a:lnTo>
                    <a:moveTo>
                      <a:pt x="17280" y="16907"/>
                    </a:moveTo>
                    <a:lnTo>
                      <a:pt x="17280" y="21600"/>
                    </a:lnTo>
                  </a:path>
                </a:pathLst>
              </a:custGeom>
              <a:noFill/>
              <a:ln w="12700" cap="flat">
                <a:solidFill>
                  <a:schemeClr val="accent1"/>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grpSp>
      <p:grpSp>
        <p:nvGrpSpPr>
          <p:cNvPr id="444" name="Group 73"/>
          <p:cNvGrpSpPr/>
          <p:nvPr/>
        </p:nvGrpSpPr>
        <p:grpSpPr>
          <a:xfrm>
            <a:off x="838200" y="3427412"/>
            <a:ext cx="3581400" cy="915989"/>
            <a:chOff x="0" y="0"/>
            <a:chExt cx="3581399" cy="915987"/>
          </a:xfrm>
        </p:grpSpPr>
        <p:sp>
          <p:nvSpPr>
            <p:cNvPr id="417" name="Rectangle 19"/>
            <p:cNvSpPr/>
            <p:nvPr/>
          </p:nvSpPr>
          <p:spPr>
            <a:xfrm>
              <a:off x="895349" y="0"/>
              <a:ext cx="2430235" cy="762441"/>
            </a:xfrm>
            <a:prstGeom prst="rect">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8" name="Right Arrow 20"/>
            <p:cNvSpPr/>
            <p:nvPr/>
          </p:nvSpPr>
          <p:spPr>
            <a:xfrm>
              <a:off x="0" y="0"/>
              <a:ext cx="383722" cy="762441"/>
            </a:xfrm>
            <a:prstGeom prst="rightArrow">
              <a:avLst>
                <a:gd name="adj1" fmla="val 50000"/>
                <a:gd name="adj2" fmla="val 50000"/>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9" name="Right Arrow 32"/>
            <p:cNvSpPr/>
            <p:nvPr/>
          </p:nvSpPr>
          <p:spPr>
            <a:xfrm>
              <a:off x="1087620" y="123878"/>
              <a:ext cx="383108" cy="508619"/>
            </a:xfrm>
            <a:prstGeom prst="rightArrow">
              <a:avLst>
                <a:gd name="adj1" fmla="val 50000"/>
                <a:gd name="adj2" fmla="val 50000"/>
              </a:avLst>
            </a:prstGeom>
            <a:solidFill>
              <a:srgbClr val="0A85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0" name="Right Arrow 22"/>
            <p:cNvSpPr/>
            <p:nvPr/>
          </p:nvSpPr>
          <p:spPr>
            <a:xfrm>
              <a:off x="2366281" y="153988"/>
              <a:ext cx="383722" cy="508295"/>
            </a:xfrm>
            <a:prstGeom prst="rightArrow">
              <a:avLst>
                <a:gd name="adj1" fmla="val 50000"/>
                <a:gd name="adj2" fmla="val 50000"/>
              </a:avLst>
            </a:prstGeom>
            <a:solidFill>
              <a:srgbClr val="FF7BB3"/>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1" name="Oval 34"/>
            <p:cNvSpPr/>
            <p:nvPr/>
          </p:nvSpPr>
          <p:spPr>
            <a:xfrm>
              <a:off x="1790700" y="304932"/>
              <a:ext cx="192272" cy="152467"/>
            </a:xfrm>
            <a:prstGeom prst="ellipse">
              <a:avLst/>
            </a:prstGeom>
            <a:solidFill>
              <a:schemeClr val="accent3"/>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2" name="Rectangle 35"/>
            <p:cNvSpPr/>
            <p:nvPr/>
          </p:nvSpPr>
          <p:spPr>
            <a:xfrm>
              <a:off x="767648" y="0"/>
              <a:ext cx="127702" cy="762331"/>
            </a:xfrm>
            <a:prstGeom prst="rect">
              <a:avLst/>
            </a:prstGeom>
            <a:solidFill>
              <a:srgbClr val="6D6D6D"/>
            </a:solidFill>
            <a:ln w="12700" cap="flat">
              <a:solidFill>
                <a:schemeClr val="accent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3" name="Oval 36"/>
            <p:cNvSpPr/>
            <p:nvPr/>
          </p:nvSpPr>
          <p:spPr>
            <a:xfrm>
              <a:off x="1790700" y="73850"/>
              <a:ext cx="192272" cy="152467"/>
            </a:xfrm>
            <a:prstGeom prst="ellipse">
              <a:avLst/>
            </a:prstGeom>
            <a:solidFill>
              <a:schemeClr val="accent3"/>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4" name="Oval 37"/>
            <p:cNvSpPr/>
            <p:nvPr/>
          </p:nvSpPr>
          <p:spPr>
            <a:xfrm>
              <a:off x="1790700" y="558645"/>
              <a:ext cx="192272" cy="152467"/>
            </a:xfrm>
            <a:prstGeom prst="ellipse">
              <a:avLst/>
            </a:prstGeom>
            <a:solidFill>
              <a:schemeClr val="accent3"/>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5" name="Rectangle 38"/>
            <p:cNvSpPr/>
            <p:nvPr/>
          </p:nvSpPr>
          <p:spPr>
            <a:xfrm>
              <a:off x="1918402" y="0"/>
              <a:ext cx="127702" cy="762331"/>
            </a:xfrm>
            <a:prstGeom prst="rect">
              <a:avLst/>
            </a:prstGeom>
            <a:solidFill>
              <a:srgbClr val="6D6D6D"/>
            </a:solidFill>
            <a:ln w="12700" cap="flat">
              <a:solidFill>
                <a:schemeClr val="accent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6" name="Straight Arrow Connector 39"/>
            <p:cNvSpPr/>
            <p:nvPr/>
          </p:nvSpPr>
          <p:spPr>
            <a:xfrm>
              <a:off x="1868850" y="151428"/>
              <a:ext cx="191861" cy="1060"/>
            </a:xfrm>
            <a:prstGeom prst="line">
              <a:avLst/>
            </a:prstGeom>
            <a:noFill/>
            <a:ln w="28575" cap="flat">
              <a:solidFill>
                <a:srgbClr val="FECF29"/>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27" name="Straight Arrow Connector 40"/>
            <p:cNvSpPr/>
            <p:nvPr/>
          </p:nvSpPr>
          <p:spPr>
            <a:xfrm>
              <a:off x="1861758" y="388631"/>
              <a:ext cx="191861" cy="1060"/>
            </a:xfrm>
            <a:prstGeom prst="line">
              <a:avLst/>
            </a:prstGeom>
            <a:noFill/>
            <a:ln w="28575" cap="flat">
              <a:solidFill>
                <a:srgbClr val="FECF29"/>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28" name="Straight Arrow Connector 41"/>
            <p:cNvSpPr/>
            <p:nvPr/>
          </p:nvSpPr>
          <p:spPr>
            <a:xfrm>
              <a:off x="1854632" y="637130"/>
              <a:ext cx="191861" cy="1060"/>
            </a:xfrm>
            <a:prstGeom prst="line">
              <a:avLst/>
            </a:prstGeom>
            <a:noFill/>
            <a:ln w="28575" cap="flat">
              <a:solidFill>
                <a:srgbClr val="FECF29"/>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29" name="Oval 42"/>
            <p:cNvSpPr/>
            <p:nvPr/>
          </p:nvSpPr>
          <p:spPr>
            <a:xfrm>
              <a:off x="2878320" y="51219"/>
              <a:ext cx="319975" cy="253713"/>
            </a:xfrm>
            <a:prstGeom prst="ellipse">
              <a:avLst/>
            </a:prstGeom>
            <a:solidFill>
              <a:schemeClr val="accent3"/>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0" name="Oval 43"/>
            <p:cNvSpPr/>
            <p:nvPr/>
          </p:nvSpPr>
          <p:spPr>
            <a:xfrm>
              <a:off x="2878320" y="457398"/>
              <a:ext cx="319975" cy="253715"/>
            </a:xfrm>
            <a:prstGeom prst="ellipse">
              <a:avLst/>
            </a:prstGeom>
            <a:solidFill>
              <a:schemeClr val="accent3"/>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1" name="Rectangle 44"/>
            <p:cNvSpPr/>
            <p:nvPr/>
          </p:nvSpPr>
          <p:spPr>
            <a:xfrm>
              <a:off x="3069157" y="0"/>
              <a:ext cx="319973" cy="762331"/>
            </a:xfrm>
            <a:prstGeom prst="rect">
              <a:avLst/>
            </a:prstGeom>
            <a:solidFill>
              <a:srgbClr val="6D6D6D"/>
            </a:solidFill>
            <a:ln w="12700" cap="flat">
              <a:solidFill>
                <a:schemeClr val="accent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2" name="Straight Arrow Connector 43"/>
            <p:cNvSpPr/>
            <p:nvPr/>
          </p:nvSpPr>
          <p:spPr>
            <a:xfrm>
              <a:off x="3005816" y="220261"/>
              <a:ext cx="191861" cy="1060"/>
            </a:xfrm>
            <a:prstGeom prst="line">
              <a:avLst/>
            </a:prstGeom>
            <a:noFill/>
            <a:ln w="28575" cap="flat">
              <a:solidFill>
                <a:srgbClr val="FECF29"/>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33" name="Straight Arrow Connector 42"/>
            <p:cNvSpPr/>
            <p:nvPr/>
          </p:nvSpPr>
          <p:spPr>
            <a:xfrm>
              <a:off x="3005816" y="129894"/>
              <a:ext cx="191861" cy="1060"/>
            </a:xfrm>
            <a:prstGeom prst="line">
              <a:avLst/>
            </a:prstGeom>
            <a:noFill/>
            <a:ln w="28575" cap="flat">
              <a:solidFill>
                <a:srgbClr val="FECF29"/>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34" name="Straight Arrow Connector 53"/>
            <p:cNvSpPr/>
            <p:nvPr/>
          </p:nvSpPr>
          <p:spPr>
            <a:xfrm>
              <a:off x="3005816" y="626896"/>
              <a:ext cx="191861" cy="1060"/>
            </a:xfrm>
            <a:prstGeom prst="line">
              <a:avLst/>
            </a:prstGeom>
            <a:noFill/>
            <a:ln w="28575" cap="flat">
              <a:solidFill>
                <a:srgbClr val="FECF29"/>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35" name="Straight Arrow Connector 54"/>
            <p:cNvSpPr/>
            <p:nvPr/>
          </p:nvSpPr>
          <p:spPr>
            <a:xfrm>
              <a:off x="3005816" y="536529"/>
              <a:ext cx="191861" cy="1060"/>
            </a:xfrm>
            <a:prstGeom prst="line">
              <a:avLst/>
            </a:prstGeom>
            <a:noFill/>
            <a:ln w="28575" cap="flat">
              <a:solidFill>
                <a:srgbClr val="FECF29"/>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36" name="Straight Connector 56"/>
            <p:cNvSpPr/>
            <p:nvPr/>
          </p:nvSpPr>
          <p:spPr>
            <a:xfrm flipH="1" flipV="1">
              <a:off x="575582" y="405575"/>
              <a:ext cx="191860" cy="1060"/>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7" name="Straight Connector 59"/>
            <p:cNvSpPr/>
            <p:nvPr/>
          </p:nvSpPr>
          <p:spPr>
            <a:xfrm flipH="1" flipV="1">
              <a:off x="3389539" y="406635"/>
              <a:ext cx="191860" cy="1060"/>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8" name="Straight Connector 60"/>
            <p:cNvSpPr/>
            <p:nvPr/>
          </p:nvSpPr>
          <p:spPr>
            <a:xfrm flipH="1" flipV="1">
              <a:off x="575584" y="913869"/>
              <a:ext cx="447674" cy="1060"/>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9" name="Straight Connector 61"/>
            <p:cNvSpPr/>
            <p:nvPr/>
          </p:nvSpPr>
          <p:spPr>
            <a:xfrm flipH="1" flipV="1">
              <a:off x="1726747" y="914928"/>
              <a:ext cx="511627" cy="1060"/>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0" name="Straight Connector 62"/>
            <p:cNvSpPr/>
            <p:nvPr/>
          </p:nvSpPr>
          <p:spPr>
            <a:xfrm flipH="1" flipV="1">
              <a:off x="3133724" y="914928"/>
              <a:ext cx="447676" cy="1060"/>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1" name="Straight Connector 63"/>
            <p:cNvSpPr/>
            <p:nvPr/>
          </p:nvSpPr>
          <p:spPr>
            <a:xfrm flipV="1">
              <a:off x="575581" y="406636"/>
              <a:ext cx="3" cy="508295"/>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2" name="Straight Connector 66"/>
            <p:cNvSpPr/>
            <p:nvPr/>
          </p:nvSpPr>
          <p:spPr>
            <a:xfrm flipV="1">
              <a:off x="3581395" y="406635"/>
              <a:ext cx="3" cy="508295"/>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3" name="Straight Connector 71"/>
            <p:cNvSpPr/>
            <p:nvPr/>
          </p:nvSpPr>
          <p:spPr>
            <a:xfrm flipV="1">
              <a:off x="1981893" y="762970"/>
              <a:ext cx="1333" cy="152489"/>
            </a:xfrm>
            <a:prstGeom prst="line">
              <a:avLst/>
            </a:pr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pic>
        <p:nvPicPr>
          <p:cNvPr id="445" name="Picture 5" descr="Picture 5"/>
          <p:cNvPicPr>
            <a:picLocks noChangeAspect="1"/>
          </p:cNvPicPr>
          <p:nvPr/>
        </p:nvPicPr>
        <p:blipFill>
          <a:blip r:embed="rId5">
            <a:extLst/>
          </a:blip>
          <a:stretch>
            <a:fillRect/>
          </a:stretch>
        </p:blipFill>
        <p:spPr>
          <a:xfrm>
            <a:off x="2209800" y="5209052"/>
            <a:ext cx="1676401" cy="1267948"/>
          </a:xfrm>
          <a:prstGeom prst="rect">
            <a:avLst/>
          </a:prstGeom>
          <a:ln w="12700">
            <a:miter lim="400000"/>
          </a:ln>
        </p:spPr>
      </p:pic>
      <p:grpSp>
        <p:nvGrpSpPr>
          <p:cNvPr id="482" name="Group 59"/>
          <p:cNvGrpSpPr/>
          <p:nvPr/>
        </p:nvGrpSpPr>
        <p:grpSpPr>
          <a:xfrm>
            <a:off x="5562600" y="3816536"/>
            <a:ext cx="2362200" cy="2758690"/>
            <a:chOff x="0" y="0"/>
            <a:chExt cx="2362198" cy="2758688"/>
          </a:xfrm>
        </p:grpSpPr>
        <p:sp>
          <p:nvSpPr>
            <p:cNvPr id="446" name="Rectangle 127"/>
            <p:cNvSpPr/>
            <p:nvPr/>
          </p:nvSpPr>
          <p:spPr>
            <a:xfrm>
              <a:off x="1156995" y="1832803"/>
              <a:ext cx="337458" cy="420643"/>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447" name="Rectangle 128"/>
            <p:cNvSpPr/>
            <p:nvPr/>
          </p:nvSpPr>
          <p:spPr>
            <a:xfrm>
              <a:off x="241040" y="1832803"/>
              <a:ext cx="626707" cy="420643"/>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grpSp>
          <p:nvGrpSpPr>
            <p:cNvPr id="450" name="Group 129"/>
            <p:cNvGrpSpPr/>
            <p:nvPr/>
          </p:nvGrpSpPr>
          <p:grpSpPr>
            <a:xfrm>
              <a:off x="1253412" y="1874867"/>
              <a:ext cx="144625" cy="126193"/>
              <a:chOff x="0" y="0"/>
              <a:chExt cx="144623" cy="126192"/>
            </a:xfrm>
          </p:grpSpPr>
          <p:sp>
            <p:nvSpPr>
              <p:cNvPr id="448" name="Oval 130"/>
              <p:cNvSpPr/>
              <p:nvPr/>
            </p:nvSpPr>
            <p:spPr>
              <a:xfrm>
                <a:off x="0" y="-1"/>
                <a:ext cx="144624" cy="126194"/>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449" name="Line 131"/>
              <p:cNvSpPr/>
              <p:nvPr/>
            </p:nvSpPr>
            <p:spPr>
              <a:xfrm>
                <a:off x="28924" y="60993"/>
                <a:ext cx="86775"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453" name="Group 132"/>
            <p:cNvGrpSpPr/>
            <p:nvPr/>
          </p:nvGrpSpPr>
          <p:grpSpPr>
            <a:xfrm>
              <a:off x="674914" y="2085188"/>
              <a:ext cx="144625" cy="126193"/>
              <a:chOff x="0" y="0"/>
              <a:chExt cx="144623" cy="126192"/>
            </a:xfrm>
          </p:grpSpPr>
          <p:sp>
            <p:nvSpPr>
              <p:cNvPr id="451" name="Oval 133"/>
              <p:cNvSpPr/>
              <p:nvPr/>
            </p:nvSpPr>
            <p:spPr>
              <a:xfrm>
                <a:off x="0" y="-1"/>
                <a:ext cx="144624" cy="126194"/>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452" name="Line 134"/>
              <p:cNvSpPr/>
              <p:nvPr/>
            </p:nvSpPr>
            <p:spPr>
              <a:xfrm>
                <a:off x="28924" y="60993"/>
                <a:ext cx="86775"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454" name="Line 135"/>
            <p:cNvSpPr/>
            <p:nvPr/>
          </p:nvSpPr>
          <p:spPr>
            <a:xfrm flipH="1">
              <a:off x="0" y="2463767"/>
              <a:ext cx="125341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5" name="Line 136"/>
            <p:cNvSpPr/>
            <p:nvPr/>
          </p:nvSpPr>
          <p:spPr>
            <a:xfrm flipV="1">
              <a:off x="1343063" y="2323554"/>
              <a:ext cx="1" cy="29445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6" name="Line 137"/>
            <p:cNvSpPr/>
            <p:nvPr/>
          </p:nvSpPr>
          <p:spPr>
            <a:xfrm flipV="1">
              <a:off x="1254682" y="2393660"/>
              <a:ext cx="1" cy="168258"/>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7" name="Line 141"/>
            <p:cNvSpPr/>
            <p:nvPr/>
          </p:nvSpPr>
          <p:spPr>
            <a:xfrm flipH="1">
              <a:off x="1060579" y="2591230"/>
              <a:ext cx="96417" cy="1"/>
            </a:xfrm>
            <a:prstGeom prst="line">
              <a:avLst/>
            </a:prstGeom>
            <a:noFill/>
            <a:ln w="38100" cap="flat">
              <a:solidFill>
                <a:srgbClr val="CC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8" name="Line 142"/>
            <p:cNvSpPr/>
            <p:nvPr/>
          </p:nvSpPr>
          <p:spPr>
            <a:xfrm flipV="1">
              <a:off x="1269" y="1580417"/>
              <a:ext cx="1" cy="897372"/>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9" name="Line 143"/>
            <p:cNvSpPr/>
            <p:nvPr/>
          </p:nvSpPr>
          <p:spPr>
            <a:xfrm flipV="1">
              <a:off x="2122429" y="2253446"/>
              <a:ext cx="1" cy="210322"/>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0" name="Rectangle 144"/>
            <p:cNvSpPr/>
            <p:nvPr/>
          </p:nvSpPr>
          <p:spPr>
            <a:xfrm>
              <a:off x="1783701" y="1832803"/>
              <a:ext cx="578498" cy="420643"/>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461" name="Line 145"/>
            <p:cNvSpPr/>
            <p:nvPr/>
          </p:nvSpPr>
          <p:spPr>
            <a:xfrm flipH="1">
              <a:off x="1349829" y="2463767"/>
              <a:ext cx="77133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464" name="Group 146"/>
            <p:cNvGrpSpPr/>
            <p:nvPr/>
          </p:nvGrpSpPr>
          <p:grpSpPr>
            <a:xfrm>
              <a:off x="674914" y="1874867"/>
              <a:ext cx="144625" cy="126193"/>
              <a:chOff x="0" y="0"/>
              <a:chExt cx="144623" cy="126192"/>
            </a:xfrm>
          </p:grpSpPr>
          <p:sp>
            <p:nvSpPr>
              <p:cNvPr id="462" name="Oval 147"/>
              <p:cNvSpPr/>
              <p:nvPr/>
            </p:nvSpPr>
            <p:spPr>
              <a:xfrm>
                <a:off x="0" y="-1"/>
                <a:ext cx="144624" cy="126194"/>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463" name="Line 148"/>
              <p:cNvSpPr/>
              <p:nvPr/>
            </p:nvSpPr>
            <p:spPr>
              <a:xfrm>
                <a:off x="28924" y="60993"/>
                <a:ext cx="86775"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467" name="Group 149"/>
            <p:cNvGrpSpPr/>
            <p:nvPr/>
          </p:nvGrpSpPr>
          <p:grpSpPr>
            <a:xfrm>
              <a:off x="433873" y="1980028"/>
              <a:ext cx="144625" cy="126193"/>
              <a:chOff x="0" y="0"/>
              <a:chExt cx="144623" cy="126192"/>
            </a:xfrm>
          </p:grpSpPr>
          <p:sp>
            <p:nvSpPr>
              <p:cNvPr id="465" name="Oval 150"/>
              <p:cNvSpPr/>
              <p:nvPr/>
            </p:nvSpPr>
            <p:spPr>
              <a:xfrm>
                <a:off x="0" y="-1"/>
                <a:ext cx="144624" cy="126194"/>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466" name="Line 151"/>
              <p:cNvSpPr/>
              <p:nvPr/>
            </p:nvSpPr>
            <p:spPr>
              <a:xfrm>
                <a:off x="28924" y="60993"/>
                <a:ext cx="86775"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470" name="Group 152"/>
            <p:cNvGrpSpPr/>
            <p:nvPr/>
          </p:nvGrpSpPr>
          <p:grpSpPr>
            <a:xfrm>
              <a:off x="1253412" y="2085188"/>
              <a:ext cx="144625" cy="126193"/>
              <a:chOff x="0" y="0"/>
              <a:chExt cx="144623" cy="126192"/>
            </a:xfrm>
          </p:grpSpPr>
          <p:sp>
            <p:nvSpPr>
              <p:cNvPr id="468" name="Oval 153"/>
              <p:cNvSpPr/>
              <p:nvPr/>
            </p:nvSpPr>
            <p:spPr>
              <a:xfrm>
                <a:off x="0" y="-1"/>
                <a:ext cx="144624" cy="126194"/>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469" name="Line 154"/>
              <p:cNvSpPr/>
              <p:nvPr/>
            </p:nvSpPr>
            <p:spPr>
              <a:xfrm>
                <a:off x="28924" y="60993"/>
                <a:ext cx="86775"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471" name="Rectangle 159"/>
            <p:cNvSpPr/>
            <p:nvPr/>
          </p:nvSpPr>
          <p:spPr>
            <a:xfrm>
              <a:off x="1156995" y="1441956"/>
              <a:ext cx="337458" cy="210322"/>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472" name="Line 160"/>
            <p:cNvSpPr/>
            <p:nvPr/>
          </p:nvSpPr>
          <p:spPr>
            <a:xfrm flipH="1" flipV="1">
              <a:off x="0" y="1559385"/>
              <a:ext cx="91595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3" name="Line 162"/>
            <p:cNvSpPr/>
            <p:nvPr/>
          </p:nvSpPr>
          <p:spPr>
            <a:xfrm flipH="1">
              <a:off x="0" y="2043124"/>
              <a:ext cx="24104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4" name="Line 163"/>
            <p:cNvSpPr/>
            <p:nvPr/>
          </p:nvSpPr>
          <p:spPr>
            <a:xfrm flipV="1">
              <a:off x="1005606" y="1412161"/>
              <a:ext cx="1" cy="29445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5" name="Line 164"/>
            <p:cNvSpPr/>
            <p:nvPr/>
          </p:nvSpPr>
          <p:spPr>
            <a:xfrm flipV="1">
              <a:off x="917225" y="1482267"/>
              <a:ext cx="1" cy="168258"/>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6" name="Line 168"/>
            <p:cNvSpPr/>
            <p:nvPr/>
          </p:nvSpPr>
          <p:spPr>
            <a:xfrm flipH="1">
              <a:off x="723122" y="1679837"/>
              <a:ext cx="96417" cy="1"/>
            </a:xfrm>
            <a:prstGeom prst="line">
              <a:avLst/>
            </a:prstGeom>
            <a:noFill/>
            <a:ln w="38100" cap="flat">
              <a:solidFill>
                <a:srgbClr val="CC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7" name="Line 169"/>
            <p:cNvSpPr/>
            <p:nvPr/>
          </p:nvSpPr>
          <p:spPr>
            <a:xfrm flipH="1">
              <a:off x="1012371" y="1573407"/>
              <a:ext cx="14462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8" name="Line 139"/>
            <p:cNvSpPr/>
            <p:nvPr/>
          </p:nvSpPr>
          <p:spPr>
            <a:xfrm flipH="1" flipV="1">
              <a:off x="1265464" y="0"/>
              <a:ext cx="96417" cy="1"/>
            </a:xfrm>
            <a:prstGeom prst="line">
              <a:avLst/>
            </a:prstGeom>
            <a:noFill/>
            <a:ln w="38100"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9" name="Line 171"/>
            <p:cNvSpPr/>
            <p:nvPr/>
          </p:nvSpPr>
          <p:spPr>
            <a:xfrm flipH="1">
              <a:off x="1446245" y="1035832"/>
              <a:ext cx="96417" cy="1"/>
            </a:xfrm>
            <a:prstGeom prst="line">
              <a:avLst/>
            </a:prstGeom>
            <a:noFill/>
            <a:ln w="38100" cap="flat">
              <a:solidFill>
                <a:srgbClr val="FF33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0" name="Text Box 173"/>
            <p:cNvSpPr txBox="1"/>
            <p:nvPr/>
          </p:nvSpPr>
          <p:spPr>
            <a:xfrm>
              <a:off x="819538" y="1159774"/>
              <a:ext cx="337458" cy="283084"/>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1100">
                  <a:solidFill>
                    <a:srgbClr val="FFFFFF"/>
                  </a:solidFill>
                </a:defRPr>
              </a:pPr>
              <a:r>
                <a:t>V</a:t>
              </a:r>
              <a:r>
                <a:rPr baseline="-25000"/>
                <a:t>g</a:t>
              </a:r>
            </a:p>
          </p:txBody>
        </p:sp>
        <p:sp>
          <p:nvSpPr>
            <p:cNvPr id="481" name="Text Box 175"/>
            <p:cNvSpPr txBox="1"/>
            <p:nvPr/>
          </p:nvSpPr>
          <p:spPr>
            <a:xfrm>
              <a:off x="1590868" y="2505831"/>
              <a:ext cx="337458" cy="252858"/>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900">
                  <a:solidFill>
                    <a:srgbClr val="FFFFFF"/>
                  </a:solidFill>
                </a:defRPr>
              </a:pPr>
              <a:r>
                <a:t>V</a:t>
              </a:r>
              <a:r>
                <a:rPr baseline="-25000"/>
                <a:t>ds</a:t>
              </a:r>
            </a:p>
          </p:txBody>
        </p:sp>
      </p:gr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4"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485" name="Rectangle 3"/>
          <p:cNvSpPr txBox="1">
            <a:spLocks noGrp="1"/>
          </p:cNvSpPr>
          <p:nvPr>
            <p:ph type="body" idx="1"/>
          </p:nvPr>
        </p:nvSpPr>
        <p:spPr>
          <a:xfrm>
            <a:off x="304800" y="381000"/>
            <a:ext cx="8534400" cy="3963740"/>
          </a:xfrm>
          <a:prstGeom prst="rect">
            <a:avLst/>
          </a:prstGeom>
        </p:spPr>
        <p:txBody>
          <a:bodyPr/>
          <a:lstStyle/>
          <a:p>
            <a:pPr algn="ctr">
              <a:defRPr sz="1900">
                <a:solidFill>
                  <a:srgbClr val="E2ECFF"/>
                </a:solidFill>
              </a:defRPr>
            </a:pPr>
            <a:r>
              <a:t>Then back down to earth for some reality checks:</a:t>
            </a:r>
          </a:p>
          <a:p>
            <a:pPr>
              <a:defRPr sz="1900">
                <a:solidFill>
                  <a:srgbClr val="E5FFFF"/>
                </a:solidFill>
              </a:defRPr>
            </a:pPr>
            <a:endParaRPr/>
          </a:p>
          <a:p>
            <a:pPr>
              <a:spcBef>
                <a:spcPts val="300"/>
              </a:spcBef>
              <a:defRPr sz="1700"/>
            </a:pPr>
            <a:r>
              <a:t>Class 13) Nano molecular machines:  Nanobots in our future?</a:t>
            </a:r>
          </a:p>
          <a:p>
            <a:pPr>
              <a:defRPr sz="1700"/>
            </a:pPr>
            <a:endParaRPr/>
          </a:p>
          <a:p>
            <a:pPr>
              <a:spcBef>
                <a:spcPts val="300"/>
              </a:spcBef>
              <a:defRPr sz="1700"/>
            </a:pPr>
            <a:r>
              <a:t>	</a:t>
            </a:r>
          </a:p>
          <a:p>
            <a:pPr>
              <a:defRPr sz="1700"/>
            </a:pPr>
            <a:endParaRPr/>
          </a:p>
          <a:p>
            <a:pPr>
              <a:defRPr sz="1700"/>
            </a:pPr>
            <a:endParaRPr/>
          </a:p>
          <a:p>
            <a:pPr>
              <a:defRPr sz="1700"/>
            </a:pPr>
            <a:endParaRPr/>
          </a:p>
          <a:p>
            <a:pPr>
              <a:defRPr sz="1700"/>
            </a:pPr>
            <a:endParaRPr/>
          </a:p>
          <a:p>
            <a:pPr>
              <a:defRPr sz="1700"/>
            </a:pPr>
            <a:endParaRPr/>
          </a:p>
          <a:p>
            <a:pPr>
              <a:defRPr sz="600"/>
            </a:pPr>
            <a:endParaRPr/>
          </a:p>
          <a:p>
            <a:pPr>
              <a:spcBef>
                <a:spcPts val="300"/>
              </a:spcBef>
              <a:defRPr sz="1700"/>
            </a:pPr>
            <a:r>
              <a:t>Class 14) Legitimate fears and challenges of nanoscience  &amp; nanotechnology</a:t>
            </a:r>
          </a:p>
        </p:txBody>
      </p:sp>
      <p:pic>
        <p:nvPicPr>
          <p:cNvPr id="486" name="Picture 25" descr="Picture 25"/>
          <p:cNvPicPr>
            <a:picLocks noChangeAspect="1"/>
          </p:cNvPicPr>
          <p:nvPr/>
        </p:nvPicPr>
        <p:blipFill>
          <a:blip r:embed="rId2">
            <a:extLst/>
          </a:blip>
          <a:stretch>
            <a:fillRect/>
          </a:stretch>
        </p:blipFill>
        <p:spPr>
          <a:xfrm>
            <a:off x="1828800" y="4343400"/>
            <a:ext cx="2133600" cy="1425575"/>
          </a:xfrm>
          <a:prstGeom prst="rect">
            <a:avLst/>
          </a:prstGeom>
          <a:ln w="12700">
            <a:miter lim="400000"/>
          </a:ln>
        </p:spPr>
      </p:pic>
      <p:pic>
        <p:nvPicPr>
          <p:cNvPr id="487" name="Picture 26" descr="Picture 26"/>
          <p:cNvPicPr>
            <a:picLocks noChangeAspect="1"/>
          </p:cNvPicPr>
          <p:nvPr/>
        </p:nvPicPr>
        <p:blipFill>
          <a:blip r:embed="rId3">
            <a:extLst/>
          </a:blip>
          <a:stretch>
            <a:fillRect/>
          </a:stretch>
        </p:blipFill>
        <p:spPr>
          <a:xfrm>
            <a:off x="5867400" y="4267200"/>
            <a:ext cx="1447800" cy="1403350"/>
          </a:xfrm>
          <a:prstGeom prst="rect">
            <a:avLst/>
          </a:prstGeom>
          <a:ln w="12700">
            <a:miter lim="400000"/>
          </a:ln>
        </p:spPr>
      </p:pic>
      <p:pic>
        <p:nvPicPr>
          <p:cNvPr id="488" name="Picture 5" descr="Picture 5"/>
          <p:cNvPicPr>
            <a:picLocks noChangeAspect="1"/>
          </p:cNvPicPr>
          <p:nvPr/>
        </p:nvPicPr>
        <p:blipFill>
          <a:blip r:embed="rId4">
            <a:extLst/>
          </a:blip>
          <a:stretch>
            <a:fillRect/>
          </a:stretch>
        </p:blipFill>
        <p:spPr>
          <a:xfrm>
            <a:off x="3200400" y="1676400"/>
            <a:ext cx="2309814" cy="1668464"/>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0"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491" name="Rectangle 2"/>
          <p:cNvSpPr txBox="1">
            <a:spLocks noGrp="1"/>
          </p:cNvSpPr>
          <p:nvPr>
            <p:ph type="title"/>
          </p:nvPr>
        </p:nvSpPr>
        <p:spPr>
          <a:xfrm>
            <a:off x="304800" y="76200"/>
            <a:ext cx="8534400" cy="457200"/>
          </a:xfrm>
          <a:prstGeom prst="rect">
            <a:avLst/>
          </a:prstGeom>
        </p:spPr>
        <p:txBody>
          <a:bodyPr/>
          <a:lstStyle>
            <a:lvl1pPr defTabSz="795527">
              <a:defRPr sz="2436">
                <a:solidFill>
                  <a:srgbClr val="E2ECFF"/>
                </a:solidFill>
                <a:effectLst>
                  <a:outerShdw blurRad="33147" dist="33147" dir="2700000" rotWithShape="0">
                    <a:srgbClr val="000000"/>
                  </a:outerShdw>
                </a:effectLst>
              </a:defRPr>
            </a:lvl1pPr>
          </a:lstStyle>
          <a:p>
            <a:r>
              <a:t>Labs?</a:t>
            </a:r>
          </a:p>
        </p:txBody>
      </p:sp>
      <p:sp>
        <p:nvSpPr>
          <p:cNvPr id="492" name="Rectangle 3"/>
          <p:cNvSpPr txBox="1">
            <a:spLocks noGrp="1"/>
          </p:cNvSpPr>
          <p:nvPr>
            <p:ph type="body" idx="1"/>
          </p:nvPr>
        </p:nvSpPr>
        <p:spPr>
          <a:xfrm>
            <a:off x="304800" y="609600"/>
            <a:ext cx="8534400" cy="5410200"/>
          </a:xfrm>
          <a:prstGeom prst="rect">
            <a:avLst/>
          </a:prstGeom>
        </p:spPr>
        <p:txBody>
          <a:bodyPr/>
          <a:lstStyle/>
          <a:p>
            <a:pPr>
              <a:spcBef>
                <a:spcPts val="300"/>
              </a:spcBef>
              <a:defRPr sz="1600"/>
            </a:pPr>
            <a:r>
              <a:t>- Waves ("slinky" and "snakey" springs) – to sharpen your observation of waves</a:t>
            </a:r>
          </a:p>
          <a:p>
            <a:pPr>
              <a:defRPr sz="1200"/>
            </a:pPr>
            <a:endParaRPr/>
          </a:p>
          <a:p>
            <a:pPr>
              <a:spcBef>
                <a:spcPts val="300"/>
              </a:spcBef>
              <a:defRPr sz="1600"/>
            </a:pPr>
            <a:r>
              <a:t>- Water Waves – to show why light-based processing is limited, </a:t>
            </a:r>
          </a:p>
          <a:p>
            <a:pPr marL="285750" lvl="1" indent="171450">
              <a:spcBef>
                <a:spcPts val="300"/>
              </a:spcBef>
              <a:buSzTx/>
              <a:buNone/>
              <a:defRPr sz="1600"/>
            </a:pPr>
            <a:r>
              <a:t>	why sunblocks use nanoparticles, AND why quantum mechanics is quantized</a:t>
            </a:r>
            <a:endParaRPr sz="2800"/>
          </a:p>
          <a:p>
            <a:pPr marL="285750" lvl="1" indent="171450">
              <a:spcBef>
                <a:spcPts val="600"/>
              </a:spcBef>
              <a:buSzTx/>
              <a:buNone/>
              <a:defRPr sz="1000"/>
            </a:pPr>
            <a:endParaRPr/>
          </a:p>
          <a:p>
            <a:pPr>
              <a:spcBef>
                <a:spcPts val="300"/>
              </a:spcBef>
              <a:defRPr sz="1600"/>
            </a:pPr>
            <a:r>
              <a:t>- Integrated Circuit Microfabrication Cleanroom Demonstration/Tour </a:t>
            </a:r>
          </a:p>
          <a:p>
            <a:pPr>
              <a:defRPr sz="1000"/>
            </a:pPr>
            <a:endParaRPr/>
          </a:p>
          <a:p>
            <a:pPr>
              <a:spcBef>
                <a:spcPts val="300"/>
              </a:spcBef>
              <a:defRPr sz="1600"/>
            </a:pPr>
            <a:r>
              <a:t>- Scanning Electron Microscope</a:t>
            </a:r>
          </a:p>
          <a:p>
            <a:pPr>
              <a:defRPr sz="1000"/>
            </a:pPr>
            <a:endParaRPr/>
          </a:p>
          <a:p>
            <a:pPr>
              <a:spcBef>
                <a:spcPts val="300"/>
              </a:spcBef>
              <a:defRPr sz="1600"/>
            </a:pPr>
            <a:r>
              <a:t>- Self-Assembly (of magnetized atom analogs)</a:t>
            </a:r>
          </a:p>
          <a:p>
            <a:pPr>
              <a:defRPr sz="1000"/>
            </a:pPr>
            <a:endParaRPr/>
          </a:p>
          <a:p>
            <a:pPr>
              <a:spcBef>
                <a:spcPts val="300"/>
              </a:spcBef>
              <a:defRPr sz="1600"/>
            </a:pPr>
            <a:r>
              <a:t>- Using AFM to examine the structure of state-of-the-art integrated circuits</a:t>
            </a:r>
          </a:p>
          <a:p>
            <a:pPr>
              <a:defRPr sz="1000"/>
            </a:pPr>
            <a:endParaRPr/>
          </a:p>
          <a:p>
            <a:pPr>
              <a:spcBef>
                <a:spcPts val="300"/>
              </a:spcBef>
              <a:defRPr sz="1600"/>
            </a:pPr>
            <a:r>
              <a:t>- An introduction to the scanning tunneling microscope</a:t>
            </a:r>
          </a:p>
          <a:p>
            <a:pPr>
              <a:spcBef>
                <a:spcPts val="200"/>
              </a:spcBef>
              <a:defRPr sz="1000"/>
            </a:pPr>
            <a:r>
              <a:t>	</a:t>
            </a:r>
          </a:p>
          <a:p>
            <a:pPr>
              <a:spcBef>
                <a:spcPts val="300"/>
              </a:spcBef>
              <a:defRPr sz="1600"/>
            </a:pPr>
            <a:r>
              <a:t>- Using STM to see individual atoms on the surface of graphite</a:t>
            </a:r>
          </a:p>
          <a:p>
            <a:pPr>
              <a:defRPr sz="1000"/>
            </a:pPr>
            <a:endParaRPr/>
          </a:p>
          <a:p>
            <a:pPr>
              <a:spcBef>
                <a:spcPts val="300"/>
              </a:spcBef>
              <a:defRPr sz="1600"/>
            </a:pPr>
            <a:r>
              <a:t>- Super hydrophobic surfaces</a:t>
            </a:r>
          </a:p>
          <a:p>
            <a:pPr>
              <a:defRPr sz="1000"/>
            </a:pPr>
            <a:endParaRPr/>
          </a:p>
          <a:p>
            <a:pPr>
              <a:spcBef>
                <a:spcPts val="300"/>
              </a:spcBef>
              <a:defRPr sz="1600"/>
            </a:pPr>
            <a:r>
              <a:t>- Charlottesville CSI (DNA Fingerprinting)</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4"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495" name="Rectangle 3"/>
          <p:cNvSpPr txBox="1">
            <a:spLocks noGrp="1"/>
          </p:cNvSpPr>
          <p:nvPr>
            <p:ph type="body" idx="1"/>
          </p:nvPr>
        </p:nvSpPr>
        <p:spPr>
          <a:xfrm>
            <a:off x="304800" y="914400"/>
            <a:ext cx="8534400" cy="5818833"/>
          </a:xfrm>
          <a:prstGeom prst="rect">
            <a:avLst/>
          </a:prstGeom>
        </p:spPr>
        <p:txBody>
          <a:bodyPr/>
          <a:lstStyle/>
          <a:p>
            <a:pPr>
              <a:spcBef>
                <a:spcPts val="300"/>
              </a:spcBef>
              <a:defRPr sz="1700"/>
            </a:pPr>
            <a:r>
              <a:t>- Weekly personal analyses of nano news reports</a:t>
            </a:r>
          </a:p>
          <a:p>
            <a:pPr>
              <a:buClr>
                <a:srgbClr val="00CCFF"/>
              </a:buClr>
              <a:buSzPct val="65000"/>
              <a:buChar char="-"/>
              <a:defRPr sz="1700"/>
            </a:pPr>
            <a:endParaRPr/>
          </a:p>
          <a:p>
            <a:pPr>
              <a:spcBef>
                <a:spcPts val="300"/>
              </a:spcBef>
              <a:defRPr sz="1700"/>
            </a:pPr>
            <a:r>
              <a:t>- Do-it-yourself models of graphene, nanotubes and Buckyballs </a:t>
            </a:r>
          </a:p>
          <a:p>
            <a:pPr>
              <a:defRPr sz="1700"/>
            </a:pPr>
            <a:endParaRPr/>
          </a:p>
          <a:p>
            <a:pPr>
              <a:spcBef>
                <a:spcPts val="300"/>
              </a:spcBef>
              <a:defRPr sz="1700"/>
            </a:pPr>
            <a:r>
              <a:t>- Do-it-yourself models of DNA </a:t>
            </a:r>
          </a:p>
          <a:p>
            <a:pPr>
              <a:defRPr sz="1700"/>
            </a:pPr>
            <a:endParaRPr/>
          </a:p>
          <a:p>
            <a:pPr>
              <a:spcBef>
                <a:spcPts val="300"/>
              </a:spcBef>
              <a:defRPr sz="1700"/>
            </a:pPr>
            <a:r>
              <a:t>- Study of "UVA Virtual Lab" virtual reality recreations of our</a:t>
            </a:r>
          </a:p>
          <a:p>
            <a:pPr>
              <a:defRPr sz="900"/>
            </a:pPr>
            <a:endParaRPr/>
          </a:p>
          <a:p>
            <a:pPr>
              <a:spcBef>
                <a:spcPts val="300"/>
              </a:spcBef>
              <a:defRPr sz="1700"/>
            </a:pPr>
            <a:r>
              <a:t>		</a:t>
            </a:r>
            <a:r>
              <a:rPr sz="1500"/>
              <a:t>Scanning electron microscope</a:t>
            </a:r>
          </a:p>
          <a:p>
            <a:pPr>
              <a:defRPr sz="800"/>
            </a:pPr>
            <a:endParaRPr/>
          </a:p>
          <a:p>
            <a:pPr>
              <a:spcBef>
                <a:spcPts val="300"/>
              </a:spcBef>
              <a:defRPr sz="1500"/>
            </a:pPr>
            <a:r>
              <a:t>		Scanning tunneling microscope</a:t>
            </a:r>
          </a:p>
          <a:p>
            <a:pPr>
              <a:defRPr sz="800"/>
            </a:pPr>
            <a:endParaRPr/>
          </a:p>
          <a:p>
            <a:pPr>
              <a:spcBef>
                <a:spcPts val="300"/>
              </a:spcBef>
              <a:defRPr sz="1500"/>
            </a:pPr>
            <a:r>
              <a:t>		Atomic force microscope</a:t>
            </a:r>
          </a:p>
          <a:p>
            <a:pPr>
              <a:defRPr sz="1700"/>
            </a:pPr>
            <a:endParaRPr/>
          </a:p>
          <a:p>
            <a:pPr>
              <a:spcBef>
                <a:spcPts val="300"/>
              </a:spcBef>
              <a:defRPr sz="1700"/>
            </a:pPr>
            <a:r>
              <a:t>- Chapters from “textbook”</a:t>
            </a:r>
          </a:p>
          <a:p>
            <a:pPr>
              <a:buClr>
                <a:srgbClr val="00CCFF"/>
              </a:buClr>
              <a:buSzPct val="65000"/>
              <a:buChar char="-"/>
              <a:defRPr sz="1700"/>
            </a:pPr>
            <a:endParaRPr/>
          </a:p>
          <a:p>
            <a:pPr>
              <a:spcBef>
                <a:spcPts val="300"/>
              </a:spcBef>
              <a:defRPr sz="1600"/>
            </a:pPr>
            <a:r>
              <a:rPr sz="1700"/>
              <a:t>- Other readings</a:t>
            </a:r>
            <a:r>
              <a:t> </a:t>
            </a:r>
          </a:p>
        </p:txBody>
      </p:sp>
      <p:sp>
        <p:nvSpPr>
          <p:cNvPr id="496" name="Rectangle 5"/>
          <p:cNvSpPr txBox="1">
            <a:spLocks noGrp="1"/>
          </p:cNvSpPr>
          <p:nvPr>
            <p:ph type="title"/>
          </p:nvPr>
        </p:nvSpPr>
        <p:spPr>
          <a:xfrm>
            <a:off x="304800" y="88900"/>
            <a:ext cx="8534400" cy="609600"/>
          </a:xfrm>
          <a:prstGeom prst="rect">
            <a:avLst/>
          </a:prstGeom>
        </p:spPr>
        <p:txBody>
          <a:bodyPr/>
          <a:lstStyle>
            <a:lvl1pPr>
              <a:defRPr>
                <a:solidFill>
                  <a:srgbClr val="E2ECFF"/>
                </a:solidFill>
              </a:defRPr>
            </a:lvl1pPr>
          </a:lstStyle>
          <a:p>
            <a:r>
              <a:t>Homework?</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 name="Footer Placeholder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24" name="Rectangle 3"/>
          <p:cNvSpPr txBox="1">
            <a:spLocks noGrp="1"/>
          </p:cNvSpPr>
          <p:nvPr>
            <p:ph type="body" idx="1"/>
          </p:nvPr>
        </p:nvSpPr>
        <p:spPr>
          <a:xfrm>
            <a:off x="304800" y="457200"/>
            <a:ext cx="8534400" cy="5867400"/>
          </a:xfrm>
          <a:prstGeom prst="rect">
            <a:avLst/>
          </a:prstGeom>
        </p:spPr>
        <p:txBody>
          <a:bodyPr/>
          <a:lstStyle/>
          <a:p>
            <a:pPr defTabSz="886968">
              <a:defRPr sz="1746">
                <a:effectLst>
                  <a:outerShdw blurRad="36957" dist="36957" dir="2700000" rotWithShape="0">
                    <a:srgbClr val="000000"/>
                  </a:outerShdw>
                </a:effectLst>
              </a:defRPr>
            </a:pPr>
            <a:r>
              <a:rPr dirty="0"/>
              <a:t>    </a:t>
            </a:r>
            <a:r>
              <a:rPr sz="1940" dirty="0"/>
              <a:t>And Chemists note THEY’VE synthesized molecules for over a century</a:t>
            </a:r>
          </a:p>
          <a:p>
            <a:pPr defTabSz="886968">
              <a:defRPr sz="1746">
                <a:effectLst>
                  <a:outerShdw blurRad="36957" dist="36957" dir="2700000" rotWithShape="0">
                    <a:srgbClr val="000000"/>
                  </a:outerShdw>
                </a:effectLst>
              </a:defRPr>
            </a:pPr>
            <a:r>
              <a:rPr dirty="0"/>
              <a:t>	</a:t>
            </a:r>
          </a:p>
          <a:p>
            <a:pPr defTabSz="886968">
              <a:defRPr sz="1746">
                <a:effectLst>
                  <a:outerShdw blurRad="36957" dist="36957" dir="2700000" rotWithShape="0">
                    <a:srgbClr val="000000"/>
                  </a:outerShdw>
                </a:effectLst>
              </a:defRPr>
            </a:pPr>
            <a:r>
              <a:rPr dirty="0"/>
              <a:t>		</a:t>
            </a:r>
            <a:r>
              <a:rPr dirty="0" smtClean="0"/>
              <a:t>	</a:t>
            </a:r>
            <a:r>
              <a:rPr lang="en-US" dirty="0" smtClean="0"/>
              <a:t>		</a:t>
            </a:r>
            <a:r>
              <a:rPr dirty="0" smtClean="0"/>
              <a:t>&lt;</a:t>
            </a:r>
            <a:r>
              <a:rPr dirty="0"/>
              <a:t>= </a:t>
            </a:r>
            <a:r>
              <a:rPr sz="1552" dirty="0"/>
              <a:t>First OLED material: tris 8-hydroxyquinoline aluminum</a:t>
            </a:r>
          </a:p>
          <a:p>
            <a:pPr defTabSz="886968">
              <a:defRPr sz="970">
                <a:effectLst>
                  <a:outerShdw blurRad="36957" dist="36957" dir="2700000" rotWithShape="0">
                    <a:srgbClr val="000000"/>
                  </a:outerShdw>
                </a:effectLst>
              </a:defRPr>
            </a:pPr>
            <a:endParaRPr dirty="0"/>
          </a:p>
          <a:p>
            <a:pPr defTabSz="886968">
              <a:spcBef>
                <a:spcPts val="300"/>
              </a:spcBef>
              <a:defRPr sz="1552">
                <a:effectLst>
                  <a:outerShdw blurRad="36957" dist="36957" dir="2700000" rotWithShape="0">
                    <a:srgbClr val="000000"/>
                  </a:outerShdw>
                </a:effectLst>
              </a:defRPr>
            </a:pPr>
            <a:r>
              <a:rPr dirty="0"/>
              <a:t>			</a:t>
            </a:r>
            <a:r>
              <a:rPr dirty="0" smtClean="0"/>
              <a:t>	</a:t>
            </a:r>
            <a:r>
              <a:rPr lang="en-US" dirty="0" smtClean="0"/>
              <a:t>	</a:t>
            </a:r>
            <a:r>
              <a:rPr sz="1358" dirty="0" smtClean="0"/>
              <a:t>(</a:t>
            </a:r>
            <a:r>
              <a:rPr sz="1358" dirty="0"/>
              <a:t>OLED = organic light emitting diode)</a:t>
            </a:r>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r>
              <a:rPr dirty="0"/>
              <a:t>				</a:t>
            </a:r>
          </a:p>
          <a:p>
            <a:pPr defTabSz="886968">
              <a:defRPr sz="1746">
                <a:effectLst>
                  <a:outerShdw blurRad="36957" dist="36957" dir="2700000" rotWithShape="0">
                    <a:srgbClr val="000000"/>
                  </a:outerShdw>
                </a:effectLst>
              </a:defRPr>
            </a:pPr>
            <a:r>
              <a:rPr dirty="0"/>
              <a:t>		</a:t>
            </a:r>
            <a:r>
              <a:rPr dirty="0" smtClean="0"/>
              <a:t>	</a:t>
            </a:r>
            <a:r>
              <a:rPr lang="en-US" dirty="0" smtClean="0"/>
              <a:t>	</a:t>
            </a:r>
            <a:r>
              <a:rPr dirty="0" smtClean="0"/>
              <a:t>	</a:t>
            </a:r>
            <a:r>
              <a:rPr sz="1552" dirty="0"/>
              <a:t>Commercial OLED material: Polypyrrole</a:t>
            </a:r>
          </a:p>
          <a:p>
            <a:pPr defTabSz="886968">
              <a:defRPr sz="1552">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endParaRPr dirty="0" smtClean="0"/>
          </a:p>
          <a:p>
            <a:pPr defTabSz="886968">
              <a:defRPr sz="1552">
                <a:effectLst>
                  <a:outerShdw blurRad="36957" dist="36957" dir="2700000" rotWithShape="0">
                    <a:srgbClr val="000000"/>
                  </a:outerShdw>
                </a:effectLst>
              </a:defRPr>
            </a:pPr>
            <a:r>
              <a:rPr lang="en-US" dirty="0" smtClean="0"/>
              <a:t>        </a:t>
            </a:r>
            <a:r>
              <a:rPr dirty="0" smtClean="0"/>
              <a:t>Most </a:t>
            </a:r>
            <a:r>
              <a:rPr dirty="0"/>
              <a:t>heavily investigated molecular electronic switch: Nitro oligo phenylene ethynylene</a:t>
            </a:r>
            <a:r>
              <a:rPr sz="1746" dirty="0"/>
              <a:t> </a:t>
            </a:r>
          </a:p>
        </p:txBody>
      </p:sp>
      <p:pic>
        <p:nvPicPr>
          <p:cNvPr id="125" name="Picture 12" descr="Picture 12"/>
          <p:cNvPicPr>
            <a:picLocks noChangeAspect="1"/>
          </p:cNvPicPr>
          <p:nvPr/>
        </p:nvPicPr>
        <p:blipFill>
          <a:blip r:embed="rId2">
            <a:extLst/>
          </a:blip>
          <a:stretch>
            <a:fillRect/>
          </a:stretch>
        </p:blipFill>
        <p:spPr>
          <a:xfrm>
            <a:off x="463313" y="1178274"/>
            <a:ext cx="2183488" cy="1972937"/>
          </a:xfrm>
          <a:prstGeom prst="rect">
            <a:avLst/>
          </a:prstGeom>
          <a:ln w="12700">
            <a:miter lim="400000"/>
          </a:ln>
        </p:spPr>
      </p:pic>
      <p:pic>
        <p:nvPicPr>
          <p:cNvPr id="126" name="Picture 13" descr="Picture 13"/>
          <p:cNvPicPr>
            <a:picLocks noChangeAspect="1"/>
          </p:cNvPicPr>
          <p:nvPr/>
        </p:nvPicPr>
        <p:blipFill>
          <a:blip r:embed="rId3">
            <a:extLst/>
          </a:blip>
          <a:stretch>
            <a:fillRect/>
          </a:stretch>
        </p:blipFill>
        <p:spPr>
          <a:xfrm>
            <a:off x="2969473" y="2306954"/>
            <a:ext cx="4203445" cy="1100902"/>
          </a:xfrm>
          <a:prstGeom prst="rect">
            <a:avLst/>
          </a:prstGeom>
          <a:ln w="12700">
            <a:miter lim="400000"/>
          </a:ln>
        </p:spPr>
      </p:pic>
      <p:pic>
        <p:nvPicPr>
          <p:cNvPr id="127" name="Picture 15" descr="Picture 15"/>
          <p:cNvPicPr>
            <a:picLocks noChangeAspect="1"/>
          </p:cNvPicPr>
          <p:nvPr/>
        </p:nvPicPr>
        <p:blipFill>
          <a:blip r:embed="rId4">
            <a:extLst/>
          </a:blip>
          <a:srcRect t="22420" b="23772"/>
          <a:stretch>
            <a:fillRect/>
          </a:stretch>
        </p:blipFill>
        <p:spPr>
          <a:xfrm>
            <a:off x="1828800" y="4037684"/>
            <a:ext cx="5105400" cy="1376365"/>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8"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499" name="Rectangle 2"/>
          <p:cNvSpPr txBox="1">
            <a:spLocks noGrp="1"/>
          </p:cNvSpPr>
          <p:nvPr>
            <p:ph type="title"/>
          </p:nvPr>
        </p:nvSpPr>
        <p:spPr>
          <a:xfrm>
            <a:off x="304800" y="76200"/>
            <a:ext cx="8534400" cy="838200"/>
          </a:xfrm>
          <a:prstGeom prst="rect">
            <a:avLst/>
          </a:prstGeom>
        </p:spPr>
        <p:txBody>
          <a:bodyPr/>
          <a:lstStyle>
            <a:lvl1pPr>
              <a:defRPr sz="2400"/>
            </a:lvl1pPr>
          </a:lstStyle>
          <a:p>
            <a:r>
              <a:t>Credits / Acknowledgements</a:t>
            </a:r>
          </a:p>
        </p:txBody>
      </p:sp>
      <p:sp>
        <p:nvSpPr>
          <p:cNvPr id="500" name="Rectangle 3"/>
          <p:cNvSpPr txBox="1">
            <a:spLocks noGrp="1"/>
          </p:cNvSpPr>
          <p:nvPr>
            <p:ph type="body" idx="1"/>
          </p:nvPr>
        </p:nvSpPr>
        <p:spPr>
          <a:xfrm>
            <a:off x="304800" y="990600"/>
            <a:ext cx="8534400" cy="5410200"/>
          </a:xfrm>
          <a:prstGeom prst="rect">
            <a:avLst/>
          </a:prstGeom>
        </p:spPr>
        <p:txBody>
          <a:bodyPr/>
          <a:lstStyle/>
          <a:p>
            <a:pPr>
              <a:spcBef>
                <a:spcPts val="300"/>
              </a:spcBef>
              <a:defRPr sz="1600"/>
            </a:pPr>
            <a:r>
              <a:t>Funding for this class was obtained from the National Science Foundation (under their Nanoscience Undergraduate Education program).</a:t>
            </a:r>
          </a:p>
          <a:p>
            <a:pPr>
              <a:defRPr sz="1600"/>
            </a:pPr>
            <a:endParaRPr/>
          </a:p>
          <a:p>
            <a:pPr>
              <a:spcBef>
                <a:spcPts val="300"/>
              </a:spcBef>
              <a:defRPr sz="1600"/>
            </a:pPr>
            <a:r>
              <a:t>This set of notes was authored by John C. Bean who also created all figures not explicitly credited above (with the exception of lecture preview figures which are credited in their home set of lecture notes).  </a:t>
            </a:r>
          </a:p>
          <a:p>
            <a:pPr>
              <a:defRPr sz="1600"/>
            </a:pPr>
            <a:endParaRPr/>
          </a:p>
          <a:p>
            <a:pPr>
              <a:defRPr sz="1600"/>
            </a:pPr>
            <a:endParaRPr/>
          </a:p>
          <a:p>
            <a:pPr algn="ctr">
              <a:defRPr sz="1600" u="sng"/>
            </a:pPr>
            <a:endParaRPr/>
          </a:p>
          <a:p>
            <a:pPr algn="ctr">
              <a:defRPr sz="1600" u="sng"/>
            </a:pPr>
            <a:endParaRPr/>
          </a:p>
          <a:p>
            <a:pPr algn="ctr">
              <a:spcBef>
                <a:spcPts val="300"/>
              </a:spcBef>
              <a:defRPr sz="1600">
                <a:solidFill>
                  <a:srgbClr val="FF3300"/>
                </a:solidFill>
              </a:defRPr>
            </a:pPr>
            <a:r>
              <a:t>Copyright John C. Bean</a:t>
            </a:r>
            <a:endParaRPr u="sng"/>
          </a:p>
          <a:p>
            <a:pPr algn="ctr">
              <a:defRPr sz="1400" u="sng"/>
            </a:pPr>
            <a:endParaRPr/>
          </a:p>
          <a:p>
            <a:pPr algn="ctr">
              <a:spcBef>
                <a:spcPts val="300"/>
              </a:spcBef>
              <a:defRPr sz="1400"/>
            </a:pPr>
            <a:r>
              <a:t>(However, permission is granted for use by individual instructors in non-profit academic institutions)</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30" name="Rectangle 2"/>
          <p:cNvSpPr txBox="1">
            <a:spLocks noGrp="1"/>
          </p:cNvSpPr>
          <p:nvPr>
            <p:ph type="title"/>
          </p:nvPr>
        </p:nvSpPr>
        <p:spPr>
          <a:xfrm>
            <a:off x="304800" y="76200"/>
            <a:ext cx="8534400" cy="838200"/>
          </a:xfrm>
          <a:prstGeom prst="rect">
            <a:avLst/>
          </a:prstGeom>
        </p:spPr>
        <p:txBody>
          <a:bodyPr/>
          <a:lstStyle/>
          <a:p>
            <a:pPr>
              <a:defRPr sz="2400">
                <a:solidFill>
                  <a:srgbClr val="E2ECFF"/>
                </a:solidFill>
              </a:defRPr>
            </a:pPr>
            <a:r>
              <a:t>All of these </a:t>
            </a:r>
            <a:r>
              <a:rPr b="1"/>
              <a:t>things</a:t>
            </a:r>
            <a:r>
              <a:t> ARE very small</a:t>
            </a:r>
          </a:p>
        </p:txBody>
      </p:sp>
      <p:sp>
        <p:nvSpPr>
          <p:cNvPr id="131" name="Rectangle 3"/>
          <p:cNvSpPr txBox="1">
            <a:spLocks noGrp="1"/>
          </p:cNvSpPr>
          <p:nvPr>
            <p:ph type="body" idx="1"/>
          </p:nvPr>
        </p:nvSpPr>
        <p:spPr>
          <a:xfrm>
            <a:off x="304800" y="990600"/>
            <a:ext cx="8534400" cy="5410200"/>
          </a:xfrm>
          <a:prstGeom prst="rect">
            <a:avLst/>
          </a:prstGeom>
        </p:spPr>
        <p:txBody>
          <a:bodyPr/>
          <a:lstStyle/>
          <a:p>
            <a:pPr>
              <a:defRPr sz="1800"/>
            </a:pPr>
            <a:r>
              <a:t>Indeed, they are all about the size of a nanometer:</a:t>
            </a:r>
          </a:p>
          <a:p>
            <a:pPr>
              <a:defRPr sz="1200"/>
            </a:pPr>
            <a:endParaRPr/>
          </a:p>
          <a:p>
            <a:pPr>
              <a:defRPr sz="1800"/>
            </a:pPr>
            <a:r>
              <a:t>	</a:t>
            </a:r>
            <a:r>
              <a:rPr sz="1600"/>
              <a:t>Nano = 10</a:t>
            </a:r>
            <a:r>
              <a:rPr sz="1600" b="1" baseline="30000"/>
              <a:t>-9</a:t>
            </a:r>
            <a:r>
              <a:rPr sz="1600"/>
              <a:t> = 1/ 1,000,000,000 = 1 / Billion</a:t>
            </a:r>
            <a:endParaRPr sz="900"/>
          </a:p>
          <a:p>
            <a:pPr>
              <a:spcBef>
                <a:spcPts val="100"/>
              </a:spcBef>
              <a:defRPr sz="800"/>
            </a:pPr>
            <a:r>
              <a:t>	</a:t>
            </a:r>
          </a:p>
          <a:p>
            <a:pPr>
              <a:spcBef>
                <a:spcPts val="300"/>
              </a:spcBef>
              <a:defRPr sz="1600">
                <a:solidFill>
                  <a:srgbClr val="FF5153"/>
                </a:solidFill>
              </a:defRPr>
            </a:pPr>
            <a:r>
              <a:t>	</a:t>
            </a:r>
            <a:r>
              <a:rPr b="1">
                <a:solidFill>
                  <a:srgbClr val="FFFFFF"/>
                </a:solidFill>
              </a:rPr>
              <a:t>A nanometer is about the size of ten atoms in a row</a:t>
            </a:r>
          </a:p>
          <a:p>
            <a:pPr>
              <a:defRPr sz="1600"/>
            </a:pPr>
            <a:endParaRPr/>
          </a:p>
          <a:p>
            <a:pPr>
              <a:defRPr sz="1800"/>
            </a:pPr>
            <a:r>
              <a:t>This leads to ONE commonly used definition of nanoscience:</a:t>
            </a:r>
          </a:p>
          <a:p>
            <a:pPr>
              <a:defRPr sz="1800"/>
            </a:pPr>
            <a:endParaRPr/>
          </a:p>
          <a:p>
            <a:pPr>
              <a:spcBef>
                <a:spcPts val="500"/>
              </a:spcBef>
              <a:defRPr sz="1800"/>
            </a:pPr>
            <a:r>
              <a:t>	</a:t>
            </a:r>
            <a:r>
              <a:rPr sz="2400">
                <a:solidFill>
                  <a:srgbClr val="FFCC00"/>
                </a:solidFill>
              </a:rPr>
              <a:t>Nanoscience is study of nanometer size </a:t>
            </a:r>
            <a:r>
              <a:rPr sz="2400" b="1">
                <a:solidFill>
                  <a:srgbClr val="FFCC00"/>
                </a:solidFill>
              </a:rPr>
              <a:t>things</a:t>
            </a:r>
            <a:r>
              <a:rPr sz="2400">
                <a:solidFill>
                  <a:srgbClr val="FFCC00"/>
                </a:solidFill>
              </a:rPr>
              <a:t> (?)</a:t>
            </a:r>
            <a:endParaRPr sz="2400">
              <a:solidFill>
                <a:srgbClr val="FF3300"/>
              </a:solidFill>
            </a:endParaRPr>
          </a:p>
          <a:p>
            <a:pPr>
              <a:defRPr sz="1800">
                <a:solidFill>
                  <a:srgbClr val="FF3300"/>
                </a:solidFill>
              </a:defRPr>
            </a:pPr>
            <a:endParaRPr/>
          </a:p>
          <a:p>
            <a:pPr>
              <a:defRPr sz="1800"/>
            </a:pPr>
            <a:r>
              <a:t>Why the question mark?  Because what is so special about a nanometer?</a:t>
            </a:r>
          </a:p>
          <a:p>
            <a:pPr>
              <a:defRPr sz="1800"/>
            </a:pPr>
            <a:endParaRPr/>
          </a:p>
          <a:p>
            <a:pPr>
              <a:defRPr sz="1800"/>
            </a:pPr>
            <a:r>
              <a:t>	</a:t>
            </a:r>
            <a:r>
              <a:rPr sz="1600"/>
              <a:t>A micrometer is ALSO awfully small:</a:t>
            </a:r>
          </a:p>
          <a:p>
            <a:pPr>
              <a:defRPr sz="1000"/>
            </a:pPr>
            <a:endParaRPr/>
          </a:p>
          <a:p>
            <a:pPr>
              <a:spcBef>
                <a:spcPts val="300"/>
              </a:spcBef>
              <a:defRPr sz="1600"/>
            </a:pPr>
            <a:r>
              <a:t>		Micro = 10</a:t>
            </a:r>
            <a:r>
              <a:rPr b="1" baseline="30000"/>
              <a:t>-6</a:t>
            </a:r>
            <a:r>
              <a:t> - 1/1,000,000 = 1 / Million</a:t>
            </a:r>
            <a:endParaRPr sz="1000"/>
          </a:p>
          <a:p>
            <a:pPr>
              <a:defRPr sz="1000"/>
            </a:pPr>
            <a:endParaRPr/>
          </a:p>
          <a:p>
            <a:pPr>
              <a:spcBef>
                <a:spcPts val="300"/>
              </a:spcBef>
              <a:defRPr sz="1600"/>
            </a:pPr>
            <a:r>
              <a:t>		</a:t>
            </a:r>
            <a:r>
              <a:rPr b="1"/>
              <a:t>A micrometer (or "micron") is ~ size of light's wavelength</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34" name="Rectangle 3"/>
          <p:cNvSpPr txBox="1">
            <a:spLocks noGrp="1"/>
          </p:cNvSpPr>
          <p:nvPr>
            <p:ph type="body" idx="1"/>
          </p:nvPr>
        </p:nvSpPr>
        <p:spPr>
          <a:xfrm>
            <a:off x="304800" y="304800"/>
            <a:ext cx="8534400" cy="6096000"/>
          </a:xfrm>
          <a:prstGeom prst="rect">
            <a:avLst/>
          </a:prstGeom>
        </p:spPr>
        <p:txBody>
          <a:bodyPr/>
          <a:lstStyle/>
          <a:p>
            <a:pPr defTabSz="886968">
              <a:defRPr sz="1940">
                <a:solidFill>
                  <a:srgbClr val="E2ECFF"/>
                </a:solidFill>
                <a:effectLst>
                  <a:outerShdw blurRad="36957" dist="36957" dir="2700000" rotWithShape="0">
                    <a:srgbClr val="000000"/>
                  </a:outerShdw>
                </a:effectLst>
              </a:defRPr>
            </a:pPr>
            <a:r>
              <a:t>And </a:t>
            </a:r>
            <a:r>
              <a:rPr u="sng"/>
              <a:t>micro</a:t>
            </a:r>
            <a:r>
              <a:t>technology has been rolling along for half a century!</a:t>
            </a:r>
          </a:p>
          <a:p>
            <a:pPr defTabSz="886968">
              <a:defRPr sz="1940">
                <a:solidFill>
                  <a:srgbClr val="E5FFFF"/>
                </a:solidFill>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Microelectronics = Integrated circuits, PC's, iPods, iPhones . . .</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spcBef>
                <a:spcPts val="300"/>
              </a:spcBef>
              <a:defRPr sz="1358">
                <a:effectLst>
                  <a:outerShdw blurRad="36957" dist="36957" dir="2700000" rotWithShape="0">
                    <a:srgbClr val="000000"/>
                  </a:outerShdw>
                </a:effectLst>
              </a:defRPr>
            </a:pPr>
            <a:r>
              <a:t>		</a:t>
            </a:r>
            <a:r>
              <a:rPr sz="1164"/>
              <a:t>Intel 4004: The original "computer on a chip"  - 1971 (Source: UVA Virtual Lab)</a:t>
            </a:r>
          </a:p>
          <a:p>
            <a:pPr defTabSz="886968">
              <a:defRPr sz="1358">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Also = MEMS (Micro-electro-mechanical-systems): </a:t>
            </a:r>
          </a:p>
          <a:p>
            <a:pPr defTabSz="886968">
              <a:defRPr sz="1746">
                <a:effectLst>
                  <a:outerShdw blurRad="36957" dist="36957" dir="2700000" rotWithShape="0">
                    <a:srgbClr val="000000"/>
                  </a:outerShdw>
                </a:effectLst>
              </a:defRPr>
            </a:pPr>
            <a:r>
              <a:t>		Air bag accelerometers, micro-mirror TVs &amp; projectors . . .</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spcBef>
                <a:spcPts val="200"/>
              </a:spcBef>
              <a:defRPr sz="873">
                <a:effectLst>
                  <a:outerShdw blurRad="36957" dist="36957" dir="2700000" rotWithShape="0">
                    <a:srgbClr val="000000"/>
                  </a:outerShdw>
                </a:effectLst>
              </a:defRPr>
            </a:pPr>
            <a:r>
              <a:t>		</a:t>
            </a:r>
          </a:p>
          <a:p>
            <a:pPr defTabSz="886968">
              <a:spcBef>
                <a:spcPts val="300"/>
              </a:spcBef>
              <a:defRPr sz="1358">
                <a:effectLst>
                  <a:outerShdw blurRad="36957" dist="36957" dir="2700000" rotWithShape="0">
                    <a:srgbClr val="000000"/>
                  </a:outerShdw>
                </a:effectLst>
              </a:defRPr>
            </a:pPr>
            <a:r>
              <a:t>		</a:t>
            </a:r>
            <a:r>
              <a:rPr sz="1164"/>
              <a:t>(Source: Texas Instruments DLP demo - www.dlp.com/tech/what.aspx)</a:t>
            </a:r>
          </a:p>
        </p:txBody>
      </p:sp>
      <p:pic>
        <p:nvPicPr>
          <p:cNvPr id="135" name="Picture 5" descr="Picture 5"/>
          <p:cNvPicPr>
            <a:picLocks noChangeAspect="1"/>
          </p:cNvPicPr>
          <p:nvPr/>
        </p:nvPicPr>
        <p:blipFill>
          <a:blip r:embed="rId2">
            <a:extLst/>
          </a:blip>
          <a:stretch>
            <a:fillRect/>
          </a:stretch>
        </p:blipFill>
        <p:spPr>
          <a:xfrm>
            <a:off x="5638800" y="1524000"/>
            <a:ext cx="1828800" cy="1371600"/>
          </a:xfrm>
          <a:prstGeom prst="rect">
            <a:avLst/>
          </a:prstGeom>
          <a:ln w="12700">
            <a:miter lim="400000"/>
          </a:ln>
        </p:spPr>
      </p:pic>
      <p:pic>
        <p:nvPicPr>
          <p:cNvPr id="136" name="Picture 6" descr="Picture 6"/>
          <p:cNvPicPr>
            <a:picLocks noChangeAspect="1"/>
          </p:cNvPicPr>
          <p:nvPr/>
        </p:nvPicPr>
        <p:blipFill>
          <a:blip r:embed="rId3">
            <a:extLst/>
          </a:blip>
          <a:srcRect l="10625" t="14999" r="11563" b="3750"/>
          <a:stretch>
            <a:fillRect/>
          </a:stretch>
        </p:blipFill>
        <p:spPr>
          <a:xfrm>
            <a:off x="2666999" y="1490662"/>
            <a:ext cx="1828802" cy="1433514"/>
          </a:xfrm>
          <a:prstGeom prst="rect">
            <a:avLst/>
          </a:prstGeom>
          <a:ln w="12700">
            <a:miter lim="400000"/>
          </a:ln>
        </p:spPr>
      </p:pic>
      <p:pic>
        <p:nvPicPr>
          <p:cNvPr id="137" name="Picture 7" descr="Picture 7"/>
          <p:cNvPicPr>
            <a:picLocks noChangeAspect="1"/>
          </p:cNvPicPr>
          <p:nvPr/>
        </p:nvPicPr>
        <p:blipFill>
          <a:blip r:embed="rId4">
            <a:extLst/>
          </a:blip>
          <a:srcRect l="35938" t="32292" r="31250" b="37499"/>
          <a:stretch>
            <a:fillRect/>
          </a:stretch>
        </p:blipFill>
        <p:spPr>
          <a:xfrm>
            <a:off x="2514599" y="4419600"/>
            <a:ext cx="2057402" cy="1422400"/>
          </a:xfrm>
          <a:prstGeom prst="rect">
            <a:avLst/>
          </a:prstGeom>
          <a:ln w="12700">
            <a:miter lim="400000"/>
          </a:ln>
        </p:spPr>
      </p:pic>
      <p:pic>
        <p:nvPicPr>
          <p:cNvPr id="138" name="Picture 8" descr="Picture 8"/>
          <p:cNvPicPr>
            <a:picLocks noChangeAspect="1"/>
          </p:cNvPicPr>
          <p:nvPr/>
        </p:nvPicPr>
        <p:blipFill>
          <a:blip r:embed="rId5">
            <a:extLst/>
          </a:blip>
          <a:srcRect l="35156" t="35417" r="45313" b="40624"/>
          <a:stretch>
            <a:fillRect/>
          </a:stretch>
        </p:blipFill>
        <p:spPr>
          <a:xfrm>
            <a:off x="5638799" y="4419599"/>
            <a:ext cx="1600202" cy="1371602"/>
          </a:xfrm>
          <a:prstGeom prst="rect">
            <a:avLst/>
          </a:prstGeom>
          <a:ln w="12700">
            <a:miter lim="400000"/>
          </a:ln>
        </p:spPr>
      </p:pic>
      <p:sp>
        <p:nvSpPr>
          <p:cNvPr id="139" name="Line 9"/>
          <p:cNvSpPr/>
          <p:nvPr/>
        </p:nvSpPr>
        <p:spPr>
          <a:xfrm>
            <a:off x="4876800" y="5105400"/>
            <a:ext cx="533401" cy="0"/>
          </a:xfrm>
          <a:prstGeom prst="line">
            <a:avLst/>
          </a:prstGeom>
          <a:ln w="57150">
            <a:solidFill>
              <a:srgbClr val="FFFFFF"/>
            </a:solidFill>
            <a:tailEnd type="triangle"/>
          </a:ln>
        </p:spPr>
        <p:txBody>
          <a:bodyPr lIns="45719" rIns="45719"/>
          <a:lstStyle/>
          <a:p>
            <a:pPr>
              <a:defRPr>
                <a:solidFill>
                  <a:srgbClr val="FFFFFF"/>
                </a:solidFill>
              </a:defRPr>
            </a:pPr>
            <a:endParaRPr/>
          </a:p>
        </p:txBody>
      </p:sp>
      <p:sp>
        <p:nvSpPr>
          <p:cNvPr id="140" name="Line 10"/>
          <p:cNvSpPr/>
          <p:nvPr/>
        </p:nvSpPr>
        <p:spPr>
          <a:xfrm>
            <a:off x="4724400" y="2209800"/>
            <a:ext cx="533401" cy="0"/>
          </a:xfrm>
          <a:prstGeom prst="line">
            <a:avLst/>
          </a:prstGeom>
          <a:ln w="57150">
            <a:solidFill>
              <a:srgbClr val="FFFFFF"/>
            </a:solidFill>
            <a:tailEnd type="triangle"/>
          </a:ln>
        </p:spPr>
        <p:txBody>
          <a:bodyPr lIns="45719" rIns="45719"/>
          <a:lstStyle/>
          <a:p>
            <a:pPr>
              <a:defRPr>
                <a:solidFill>
                  <a:srgbClr val="FFFFFF"/>
                </a:solidFill>
              </a:defRPr>
            </a:pPr>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43" name="Rectangle 3"/>
          <p:cNvSpPr txBox="1">
            <a:spLocks noGrp="1"/>
          </p:cNvSpPr>
          <p:nvPr>
            <p:ph type="body" idx="1"/>
          </p:nvPr>
        </p:nvSpPr>
        <p:spPr>
          <a:xfrm>
            <a:off x="304800" y="228600"/>
            <a:ext cx="8534400" cy="6228620"/>
          </a:xfrm>
          <a:prstGeom prst="rect">
            <a:avLst/>
          </a:prstGeom>
        </p:spPr>
        <p:txBody>
          <a:bodyPr/>
          <a:lstStyle/>
          <a:p>
            <a:pPr defTabSz="886968">
              <a:spcBef>
                <a:spcPts val="500"/>
              </a:spcBef>
              <a:defRPr sz="2328">
                <a:solidFill>
                  <a:srgbClr val="E2ECFF"/>
                </a:solidFill>
                <a:effectLst>
                  <a:outerShdw blurRad="36957" dist="36957" dir="2700000" rotWithShape="0">
                    <a:srgbClr val="000000"/>
                  </a:outerShdw>
                </a:effectLst>
              </a:defRPr>
            </a:pPr>
            <a:r>
              <a:rPr dirty="0"/>
              <a:t>Indeed, microtechnology has gotten smaller EVERY year</a:t>
            </a:r>
          </a:p>
          <a:p>
            <a:pPr defTabSz="886968">
              <a:defRPr sz="1746">
                <a:solidFill>
                  <a:srgbClr val="E5FFFF"/>
                </a:solidFill>
                <a:effectLst>
                  <a:outerShdw blurRad="36957" dist="36957" dir="2700000" rotWithShape="0">
                    <a:srgbClr val="000000"/>
                  </a:outerShdw>
                </a:effectLst>
              </a:defRPr>
            </a:pPr>
            <a:endParaRPr dirty="0"/>
          </a:p>
          <a:p>
            <a:pPr defTabSz="886968">
              <a:defRPr sz="1746" b="1">
                <a:solidFill>
                  <a:srgbClr val="FFCC00"/>
                </a:solidFill>
                <a:effectLst>
                  <a:outerShdw blurRad="36957" dist="36957" dir="2700000" rotWithShape="0">
                    <a:srgbClr val="000000"/>
                  </a:outerShdw>
                </a:effectLst>
              </a:defRPr>
            </a:pPr>
            <a:r>
              <a:rPr dirty="0"/>
              <a:t>MOORE'S LAW:</a:t>
            </a:r>
            <a:r>
              <a:rPr dirty="0">
                <a:solidFill>
                  <a:srgbClr val="FFFFFF"/>
                </a:solidFill>
              </a:rPr>
              <a:t> 	</a:t>
            </a:r>
            <a:endParaRPr dirty="0" smtClean="0">
              <a:solidFill>
                <a:srgbClr val="FFFFFF"/>
              </a:solidFill>
            </a:endParaRPr>
          </a:p>
          <a:p>
            <a:pPr marL="0" lvl="1" indent="621669" defTabSz="886968">
              <a:buSzTx/>
              <a:buNone/>
              <a:defRPr sz="1746" b="1">
                <a:solidFill>
                  <a:srgbClr val="FFCC00"/>
                </a:solidFill>
                <a:effectLst>
                  <a:outerShdw blurRad="36957" dist="36957" dir="2700000" rotWithShape="0">
                    <a:srgbClr val="000000"/>
                  </a:outerShdw>
                </a:effectLst>
              </a:defRPr>
            </a:pPr>
            <a:r>
              <a:rPr lang="en-US" b="0" dirty="0" smtClean="0">
                <a:solidFill>
                  <a:srgbClr val="FFFFFF"/>
                </a:solidFill>
              </a:rPr>
              <a:t>	</a:t>
            </a:r>
            <a:r>
              <a:rPr b="0" dirty="0" smtClean="0">
                <a:solidFill>
                  <a:srgbClr val="FFFFFF"/>
                </a:solidFill>
              </a:rPr>
              <a:t>The </a:t>
            </a:r>
            <a:r>
              <a:rPr b="0" dirty="0">
                <a:solidFill>
                  <a:srgbClr val="FFFFFF"/>
                </a:solidFill>
              </a:rPr>
              <a:t>(then almost whimsical) 1965 observation by Intel co-founder Gordon</a:t>
            </a:r>
            <a:r>
              <a:rPr b="0" dirty="0" smtClean="0">
                <a:solidFill>
                  <a:srgbClr val="FFFFFF"/>
                </a:solidFill>
              </a:rPr>
              <a:t> </a:t>
            </a:r>
            <a:r>
              <a:rPr lang="en-US" b="0" dirty="0" smtClean="0">
                <a:solidFill>
                  <a:srgbClr val="FFFFFF"/>
                </a:solidFill>
              </a:rPr>
              <a:t>	</a:t>
            </a:r>
            <a:r>
              <a:rPr b="0" dirty="0" smtClean="0">
                <a:solidFill>
                  <a:srgbClr val="FFFFFF"/>
                </a:solidFill>
              </a:rPr>
              <a:t>Moore </a:t>
            </a:r>
            <a:r>
              <a:rPr b="0" dirty="0">
                <a:solidFill>
                  <a:srgbClr val="FFFFFF"/>
                </a:solidFill>
              </a:rPr>
              <a:t>that the transistor count for integrated circuits seemed to be doubling</a:t>
            </a:r>
            <a:r>
              <a:rPr b="0" dirty="0" smtClean="0">
                <a:solidFill>
                  <a:srgbClr val="FFFFFF"/>
                </a:solidFill>
              </a:rPr>
              <a:t> </a:t>
            </a:r>
            <a:r>
              <a:rPr lang="en-US" b="0" dirty="0" smtClean="0">
                <a:solidFill>
                  <a:srgbClr val="FFFFFF"/>
                </a:solidFill>
              </a:rPr>
              <a:t>	</a:t>
            </a:r>
            <a:r>
              <a:rPr b="0" dirty="0" smtClean="0">
                <a:solidFill>
                  <a:srgbClr val="FFFFFF"/>
                </a:solidFill>
              </a:rPr>
              <a:t>every </a:t>
            </a:r>
            <a:r>
              <a:rPr b="0" dirty="0">
                <a:solidFill>
                  <a:srgbClr val="FFFFFF"/>
                </a:solidFill>
              </a:rPr>
              <a:t>18-24 months</a:t>
            </a:r>
            <a:endParaRPr sz="1455" b="0" dirty="0">
              <a:solidFill>
                <a:srgbClr val="FFFFFF"/>
              </a:solidFill>
            </a:endParaRPr>
          </a:p>
          <a:p>
            <a:pPr defTabSz="886968">
              <a:defRPr sz="194">
                <a:effectLst>
                  <a:outerShdw blurRad="36957" dist="36957" dir="2700000" rotWithShape="0">
                    <a:srgbClr val="000000"/>
                  </a:outerShdw>
                </a:effectLst>
              </a:defRPr>
            </a:pPr>
            <a:endParaRPr dirty="0"/>
          </a:p>
          <a:p>
            <a:pPr algn="ctr" defTabSz="886968">
              <a:defRPr sz="1746">
                <a:effectLst>
                  <a:outerShdw blurRad="36957" dist="36957" dir="2700000" rotWithShape="0">
                    <a:srgbClr val="000000"/>
                  </a:outerShdw>
                </a:effectLst>
              </a:defRPr>
            </a:pPr>
            <a:r>
              <a:rPr dirty="0"/>
              <a:t>He was really sticking his neck out: IC's had only been invented 7 years before!</a:t>
            </a:r>
            <a:endParaRPr sz="1552" dirty="0"/>
          </a:p>
          <a:p>
            <a:pPr algn="ctr" defTabSz="886968">
              <a:spcBef>
                <a:spcPts val="300"/>
              </a:spcBef>
              <a:defRPr sz="1552">
                <a:effectLst>
                  <a:outerShdw blurRad="36957" dist="36957" dir="2700000" rotWithShape="0">
                    <a:srgbClr val="000000"/>
                  </a:outerShdw>
                </a:effectLst>
              </a:defRPr>
            </a:pPr>
            <a:r>
              <a:rPr dirty="0"/>
              <a:t>	</a:t>
            </a:r>
            <a:r>
              <a:rPr sz="1164" dirty="0"/>
              <a:t>(by Moore, his Fairchild/Intel colleagues, and Texas Instrument's Jack Kilby)</a:t>
            </a:r>
          </a:p>
          <a:p>
            <a:pPr defTabSz="886968">
              <a:defRPr sz="77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r>
              <a:rPr dirty="0"/>
              <a:t>But his "law" has since been followed for forty five years:</a:t>
            </a:r>
          </a:p>
          <a:p>
            <a:pPr defTabSz="886968">
              <a:defRPr sz="1746">
                <a:effectLst>
                  <a:outerShdw blurRad="36957" dist="36957" dir="2700000" rotWithShape="0">
                    <a:srgbClr val="000000"/>
                  </a:outerShdw>
                </a:effectLst>
              </a:defRPr>
            </a:pPr>
            <a:endParaRPr dirty="0"/>
          </a:p>
          <a:p>
            <a:pPr defTabSz="886968">
              <a:defRPr sz="1746">
                <a:effectLst>
                  <a:outerShdw blurRad="36957" dist="36957" dir="2700000" rotWithShape="0">
                    <a:srgbClr val="000000"/>
                  </a:outerShdw>
                </a:effectLst>
              </a:defRPr>
            </a:pPr>
            <a:r>
              <a:rPr dirty="0"/>
              <a:t>						</a:t>
            </a:r>
            <a:r>
              <a:rPr sz="1552" dirty="0"/>
              <a:t>	</a:t>
            </a:r>
          </a:p>
          <a:p>
            <a:pPr defTabSz="886968">
              <a:defRPr sz="1552">
                <a:effectLst>
                  <a:outerShdw blurRad="36957" dist="36957" dir="2700000" rotWithShape="0">
                    <a:srgbClr val="000000"/>
                  </a:outerShdw>
                </a:effectLst>
              </a:defRPr>
            </a:pPr>
            <a:endParaRPr dirty="0"/>
          </a:p>
          <a:p>
            <a:pPr defTabSz="886968">
              <a:defRPr sz="1552">
                <a:effectLst>
                  <a:outerShdw blurRad="36957" dist="36957" dir="2700000" rotWithShape="0">
                    <a:srgbClr val="000000"/>
                  </a:outerShdw>
                </a:effectLst>
              </a:defRPr>
            </a:pPr>
            <a:endParaRPr dirty="0"/>
          </a:p>
          <a:p>
            <a:pPr defTabSz="886968">
              <a:defRPr sz="1552">
                <a:effectLst>
                  <a:outerShdw blurRad="36957" dist="36957" dir="2700000" rotWithShape="0">
                    <a:srgbClr val="000000"/>
                  </a:outerShdw>
                </a:effectLst>
              </a:defRPr>
            </a:pPr>
            <a:endParaRPr dirty="0"/>
          </a:p>
          <a:p>
            <a:pPr defTabSz="886968">
              <a:defRPr sz="1552">
                <a:effectLst>
                  <a:outerShdw blurRad="36957" dist="36957" dir="2700000" rotWithShape="0">
                    <a:srgbClr val="000000"/>
                  </a:outerShdw>
                </a:effectLst>
              </a:defRPr>
            </a:pPr>
            <a:endParaRPr dirty="0"/>
          </a:p>
          <a:p>
            <a:pPr defTabSz="886968">
              <a:defRPr sz="1552">
                <a:effectLst>
                  <a:outerShdw blurRad="36957" dist="36957" dir="2700000" rotWithShape="0">
                    <a:srgbClr val="000000"/>
                  </a:outerShdw>
                </a:effectLst>
              </a:defRPr>
            </a:pPr>
            <a:endParaRPr dirty="0"/>
          </a:p>
          <a:p>
            <a:pPr defTabSz="886968">
              <a:defRPr sz="1552">
                <a:effectLst>
                  <a:outerShdw blurRad="36957" dist="36957" dir="2700000" rotWithShape="0">
                    <a:srgbClr val="000000"/>
                  </a:outerShdw>
                </a:effectLst>
              </a:defRPr>
            </a:pPr>
            <a:endParaRPr sz="1800" dirty="0"/>
          </a:p>
          <a:p>
            <a:pPr defTabSz="886968">
              <a:defRPr sz="1552">
                <a:effectLst>
                  <a:outerShdw blurRad="36957" dist="36957" dir="2700000" rotWithShape="0">
                    <a:srgbClr val="000000"/>
                  </a:outerShdw>
                </a:effectLst>
              </a:defRPr>
            </a:pPr>
            <a:endParaRPr dirty="0"/>
          </a:p>
          <a:p>
            <a:pPr algn="ctr" defTabSz="886968">
              <a:spcBef>
                <a:spcPts val="200"/>
              </a:spcBef>
              <a:defRPr sz="1164">
                <a:effectLst>
                  <a:outerShdw blurRad="36957" dist="36957" dir="2700000" rotWithShape="0">
                    <a:srgbClr val="000000"/>
                  </a:outerShdw>
                </a:effectLst>
              </a:defRPr>
            </a:pPr>
            <a:r>
              <a:rPr dirty="0"/>
              <a:t>(Source: www.intel.com/technology/mooreslaw/index.htm)</a:t>
            </a:r>
          </a:p>
        </p:txBody>
      </p:sp>
      <p:pic>
        <p:nvPicPr>
          <p:cNvPr id="144" name="Picture 5" descr="Picture 5"/>
          <p:cNvPicPr>
            <a:picLocks noChangeAspect="1"/>
          </p:cNvPicPr>
          <p:nvPr/>
        </p:nvPicPr>
        <p:blipFill>
          <a:blip r:embed="rId2">
            <a:extLst/>
          </a:blip>
          <a:srcRect l="19531" t="22917" r="25781" b="29167"/>
          <a:stretch>
            <a:fillRect/>
          </a:stretch>
        </p:blipFill>
        <p:spPr>
          <a:xfrm>
            <a:off x="2673113" y="3465685"/>
            <a:ext cx="3653166" cy="2400319"/>
          </a:xfrm>
          <a:prstGeom prst="rect">
            <a:avLst/>
          </a:prstGeom>
          <a:ln w="12700">
            <a:miter lim="400000"/>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47" name="Rectangle 2"/>
          <p:cNvSpPr txBox="1">
            <a:spLocks noGrp="1"/>
          </p:cNvSpPr>
          <p:nvPr>
            <p:ph type="title"/>
          </p:nvPr>
        </p:nvSpPr>
        <p:spPr>
          <a:xfrm>
            <a:off x="228600" y="304800"/>
            <a:ext cx="8534400" cy="838200"/>
          </a:xfrm>
          <a:prstGeom prst="rect">
            <a:avLst/>
          </a:prstGeom>
        </p:spPr>
        <p:txBody>
          <a:bodyPr/>
          <a:lstStyle>
            <a:lvl1pPr>
              <a:defRPr sz="2400">
                <a:solidFill>
                  <a:srgbClr val="E2ECFF"/>
                </a:solidFill>
              </a:defRPr>
            </a:lvl1pPr>
          </a:lstStyle>
          <a:p>
            <a:r>
              <a:t>So is Nanoscience/technology really new &amp; unique?</a:t>
            </a:r>
          </a:p>
        </p:txBody>
      </p:sp>
      <p:sp>
        <p:nvSpPr>
          <p:cNvPr id="148" name="Rectangle 3"/>
          <p:cNvSpPr txBox="1">
            <a:spLocks noGrp="1"/>
          </p:cNvSpPr>
          <p:nvPr>
            <p:ph type="body" idx="1"/>
          </p:nvPr>
        </p:nvSpPr>
        <p:spPr>
          <a:xfrm>
            <a:off x="228600" y="1219200"/>
            <a:ext cx="8610600" cy="4876800"/>
          </a:xfrm>
          <a:prstGeom prst="rect">
            <a:avLst/>
          </a:prstGeom>
        </p:spPr>
        <p:txBody>
          <a:bodyPr/>
          <a:lstStyle/>
          <a:p>
            <a:pPr algn="ctr">
              <a:defRPr sz="1800">
                <a:solidFill>
                  <a:srgbClr val="FFCC00"/>
                </a:solidFill>
              </a:defRPr>
            </a:pPr>
            <a:r>
              <a:t>Micro is also VERY small</a:t>
            </a:r>
          </a:p>
          <a:p>
            <a:pPr algn="ctr">
              <a:defRPr sz="800">
                <a:solidFill>
                  <a:srgbClr val="FFCC00"/>
                </a:solidFill>
              </a:defRPr>
            </a:pPr>
            <a:endParaRPr/>
          </a:p>
          <a:p>
            <a:pPr algn="ctr">
              <a:defRPr sz="1800">
                <a:solidFill>
                  <a:srgbClr val="FFCC00"/>
                </a:solidFill>
              </a:defRPr>
            </a:pPr>
            <a:r>
              <a:t>Micro has been around for a long time</a:t>
            </a:r>
          </a:p>
          <a:p>
            <a:pPr algn="ctr">
              <a:defRPr sz="800">
                <a:solidFill>
                  <a:srgbClr val="FFCC00"/>
                </a:solidFill>
              </a:defRPr>
            </a:pPr>
            <a:endParaRPr/>
          </a:p>
          <a:p>
            <a:pPr algn="ctr">
              <a:defRPr sz="1800">
                <a:solidFill>
                  <a:srgbClr val="FFCC00"/>
                </a:solidFill>
              </a:defRPr>
            </a:pPr>
            <a:r>
              <a:t>Micro has steadily shrunk to the point that it is now almost NANO anyway !</a:t>
            </a:r>
          </a:p>
          <a:p>
            <a:pPr algn="ctr">
              <a:defRPr sz="2800"/>
            </a:pPr>
            <a:endParaRPr/>
          </a:p>
          <a:p>
            <a:pPr>
              <a:defRPr sz="1800"/>
            </a:pPr>
            <a:r>
              <a:t>Leading to a LOT of confusion about the distinction between Micro &amp; Nano</a:t>
            </a:r>
          </a:p>
          <a:p>
            <a:pPr>
              <a:defRPr sz="1800"/>
            </a:pPr>
            <a:endParaRPr/>
          </a:p>
          <a:p>
            <a:pPr algn="ctr">
              <a:spcBef>
                <a:spcPts val="300"/>
              </a:spcBef>
              <a:defRPr sz="1600"/>
            </a:pPr>
            <a:r>
              <a:t>Even among scientists!!</a:t>
            </a:r>
            <a:endParaRPr sz="1800"/>
          </a:p>
          <a:p>
            <a:pPr>
              <a:defRPr sz="1800"/>
            </a:pPr>
            <a:endParaRPr/>
          </a:p>
          <a:p>
            <a:pPr>
              <a:defRPr sz="1800"/>
            </a:pPr>
            <a:r>
              <a:t>And likelihood that Nanotechnology will be built UPON Microtechnology</a:t>
            </a:r>
            <a:endParaRPr sz="800"/>
          </a:p>
          <a:p>
            <a:pPr>
              <a:defRPr sz="1800"/>
            </a:pPr>
            <a:r>
              <a:t>	</a:t>
            </a:r>
          </a:p>
          <a:p>
            <a:pPr algn="ctr">
              <a:spcBef>
                <a:spcPts val="300"/>
              </a:spcBef>
              <a:defRPr sz="1600"/>
            </a:pPr>
            <a:r>
              <a:t>Either by using certain Microfabrication techniques</a:t>
            </a:r>
          </a:p>
          <a:p>
            <a:pPr algn="ctr">
              <a:defRPr sz="1000"/>
            </a:pPr>
            <a:endParaRPr/>
          </a:p>
          <a:p>
            <a:pPr algn="ctr">
              <a:spcBef>
                <a:spcPts val="300"/>
              </a:spcBef>
              <a:defRPr sz="1600"/>
            </a:pPr>
            <a:r>
              <a:t>Or, literally, by being assembled ATOP Microstructures</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 name="Rectangle 5"/>
          <p:cNvSpPr txBox="1"/>
          <p:nvPr/>
        </p:nvSpPr>
        <p:spPr>
          <a:xfrm>
            <a:off x="304800" y="6457220"/>
            <a:ext cx="8534400" cy="26425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 </a:t>
            </a:r>
          </a:p>
        </p:txBody>
      </p:sp>
      <p:sp>
        <p:nvSpPr>
          <p:cNvPr id="151" name="Rectangle 1026"/>
          <p:cNvSpPr txBox="1">
            <a:spLocks noGrp="1"/>
          </p:cNvSpPr>
          <p:nvPr>
            <p:ph type="title"/>
          </p:nvPr>
        </p:nvSpPr>
        <p:spPr>
          <a:xfrm>
            <a:off x="228600" y="152400"/>
            <a:ext cx="8534400" cy="838200"/>
          </a:xfrm>
          <a:prstGeom prst="rect">
            <a:avLst/>
          </a:prstGeom>
        </p:spPr>
        <p:txBody>
          <a:bodyPr/>
          <a:lstStyle>
            <a:lvl1pPr>
              <a:defRPr sz="2400">
                <a:solidFill>
                  <a:srgbClr val="E2ECFF"/>
                </a:solidFill>
              </a:defRPr>
            </a:lvl1pPr>
          </a:lstStyle>
          <a:p>
            <a:r>
              <a:t>Meaning that the NANO "revolution" is just a lot of hype?</a:t>
            </a:r>
          </a:p>
        </p:txBody>
      </p:sp>
      <p:sp>
        <p:nvSpPr>
          <p:cNvPr id="152" name="Rectangle 1027"/>
          <p:cNvSpPr txBox="1">
            <a:spLocks noGrp="1"/>
          </p:cNvSpPr>
          <p:nvPr>
            <p:ph type="body" idx="1"/>
          </p:nvPr>
        </p:nvSpPr>
        <p:spPr>
          <a:xfrm>
            <a:off x="152400" y="1066800"/>
            <a:ext cx="8839200" cy="4876800"/>
          </a:xfrm>
          <a:prstGeom prst="rect">
            <a:avLst/>
          </a:prstGeom>
        </p:spPr>
        <p:txBody>
          <a:bodyPr/>
          <a:lstStyle/>
          <a:p>
            <a:pPr>
              <a:defRPr sz="1800"/>
            </a:pPr>
            <a:r>
              <a:t>Just about making things </a:t>
            </a:r>
            <a:r>
              <a:rPr b="1"/>
              <a:t>incrementally</a:t>
            </a:r>
            <a:r>
              <a:t> smaller?</a:t>
            </a:r>
          </a:p>
          <a:p>
            <a:pPr>
              <a:defRPr sz="1800"/>
            </a:pPr>
            <a:endParaRPr/>
          </a:p>
          <a:p>
            <a:pPr>
              <a:defRPr sz="1800"/>
            </a:pPr>
            <a:r>
              <a:t>Just about a simple shift in the most </a:t>
            </a:r>
            <a:r>
              <a:rPr b="1"/>
              <a:t>convenient</a:t>
            </a:r>
            <a:r>
              <a:t> unit of measure?</a:t>
            </a:r>
          </a:p>
          <a:p>
            <a:pPr>
              <a:defRPr sz="1800"/>
            </a:pPr>
            <a:endParaRPr/>
          </a:p>
          <a:p>
            <a:pPr>
              <a:defRPr sz="1800"/>
            </a:pPr>
            <a:endParaRPr/>
          </a:p>
          <a:p>
            <a:pPr>
              <a:defRPr sz="1800"/>
            </a:pPr>
            <a:r>
              <a:t>No, as a Nano scientist/teacher, I DO see something very unique about Nano:</a:t>
            </a:r>
          </a:p>
          <a:p>
            <a:pPr>
              <a:defRPr sz="1800"/>
            </a:pPr>
            <a:endParaRPr/>
          </a:p>
          <a:p>
            <a:pPr>
              <a:defRPr b="1">
                <a:solidFill>
                  <a:srgbClr val="FFCD00"/>
                </a:solidFill>
              </a:defRPr>
            </a:pPr>
            <a:endParaRPr/>
          </a:p>
          <a:p>
            <a:pPr>
              <a:defRPr b="1">
                <a:solidFill>
                  <a:srgbClr val="FFCD00"/>
                </a:solidFill>
              </a:defRPr>
            </a:pPr>
            <a:r>
              <a:t>Nano is about boundaries where BEHAVIOR radically changes:</a:t>
            </a:r>
          </a:p>
          <a:p>
            <a:endParaRPr/>
          </a:p>
          <a:p>
            <a:pPr>
              <a:defRPr sz="1800"/>
            </a:pPr>
            <a:r>
              <a:t>	When the </a:t>
            </a:r>
            <a:r>
              <a:rPr b="1"/>
              <a:t>BEHAVIOR</a:t>
            </a:r>
            <a:r>
              <a:t> </a:t>
            </a:r>
            <a:r>
              <a:rPr b="1"/>
              <a:t>OF THE OBJECTS SUDDENLY CHANGES</a:t>
            </a:r>
            <a:endParaRPr>
              <a:solidFill>
                <a:srgbClr val="FFCC00"/>
              </a:solidFill>
            </a:endParaRPr>
          </a:p>
          <a:p>
            <a:pPr algn="ctr"/>
            <a:endParaRPr sz="1800">
              <a:solidFill>
                <a:srgbClr val="FFCC00"/>
              </a:solidFill>
            </a:endParaRPr>
          </a:p>
          <a:p>
            <a:pPr algn="ctr">
              <a:defRPr sz="1800"/>
            </a:pPr>
            <a:r>
              <a:t>Or when </a:t>
            </a:r>
            <a:r>
              <a:rPr b="1"/>
              <a:t>OUR BEHAVIOR MUST CHANGE </a:t>
            </a:r>
            <a:r>
              <a:t>to make those things</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 name="Rectangle 1026"/>
          <p:cNvSpPr txBox="1">
            <a:spLocks noGrp="1"/>
          </p:cNvSpPr>
          <p:nvPr>
            <p:ph type="title"/>
          </p:nvPr>
        </p:nvSpPr>
        <p:spPr>
          <a:xfrm>
            <a:off x="228600" y="304800"/>
            <a:ext cx="8534400" cy="838200"/>
          </a:xfrm>
          <a:prstGeom prst="rect">
            <a:avLst/>
          </a:prstGeom>
        </p:spPr>
        <p:txBody>
          <a:bodyPr/>
          <a:lstStyle/>
          <a:p>
            <a:pPr defTabSz="795527">
              <a:defRPr sz="1566">
                <a:solidFill>
                  <a:srgbClr val="FFCD00"/>
                </a:solidFill>
                <a:effectLst>
                  <a:outerShdw blurRad="33147" dist="33147" dir="2700000" rotWithShape="0">
                    <a:srgbClr val="000000"/>
                  </a:outerShdw>
                </a:effectLst>
              </a:defRPr>
            </a:pPr>
            <a:r>
              <a:t>Boundary</a:t>
            </a:r>
            <a:r>
              <a:rPr>
                <a:solidFill>
                  <a:srgbClr val="FFCC00"/>
                </a:solidFill>
              </a:rPr>
              <a:t> #1:</a:t>
            </a:r>
            <a:br>
              <a:rPr>
                <a:solidFill>
                  <a:srgbClr val="FFCC00"/>
                </a:solidFill>
              </a:rPr>
            </a:br>
            <a:r>
              <a:rPr>
                <a:solidFill>
                  <a:srgbClr val="FFCC00"/>
                </a:solidFill>
              </a:rPr>
              <a:t/>
            </a:r>
            <a:br>
              <a:rPr>
                <a:solidFill>
                  <a:srgbClr val="FFCC00"/>
                </a:solidFill>
              </a:rPr>
            </a:br>
            <a:r>
              <a:rPr sz="1740" u="sng">
                <a:solidFill>
                  <a:srgbClr val="66CCFF"/>
                </a:solidFill>
              </a:rPr>
              <a:t>ELECTRON WAVES</a:t>
            </a:r>
            <a:r>
              <a:rPr sz="1740">
                <a:solidFill>
                  <a:srgbClr val="66CCFF"/>
                </a:solidFill>
              </a:rPr>
              <a:t> Separate NanoSCIENCE from MicroSCIENCE</a:t>
            </a:r>
          </a:p>
        </p:txBody>
      </p:sp>
      <p:sp>
        <p:nvSpPr>
          <p:cNvPr id="155" name="Rectangle 1027"/>
          <p:cNvSpPr txBox="1">
            <a:spLocks noGrp="1"/>
          </p:cNvSpPr>
          <p:nvPr>
            <p:ph type="body" idx="1"/>
          </p:nvPr>
        </p:nvSpPr>
        <p:spPr>
          <a:xfrm>
            <a:off x="228600" y="1524000"/>
            <a:ext cx="8610600" cy="4876800"/>
          </a:xfrm>
          <a:prstGeom prst="rect">
            <a:avLst/>
          </a:prstGeom>
        </p:spPr>
        <p:txBody>
          <a:bodyPr/>
          <a:lstStyle/>
          <a:p>
            <a:pPr>
              <a:defRPr sz="1800"/>
            </a:pPr>
            <a:r>
              <a:t>The discovery that electrons = waves led to QUANTUM MECHANICS</a:t>
            </a:r>
            <a:endParaRPr sz="1600"/>
          </a:p>
          <a:p>
            <a:pPr>
              <a:defRPr sz="1200"/>
            </a:pPr>
            <a:endParaRPr/>
          </a:p>
          <a:p>
            <a:pPr>
              <a:defRPr sz="1800"/>
            </a:pPr>
            <a:r>
              <a:t>A weird, new, counter intuitive, non-Newtonian way of looking at the nano world</a:t>
            </a:r>
          </a:p>
          <a:p>
            <a:pPr>
              <a:defRPr sz="1200"/>
            </a:pPr>
            <a:endParaRPr/>
          </a:p>
          <a:p>
            <a:pPr>
              <a:defRPr sz="1800"/>
            </a:pPr>
            <a:r>
              <a:t>With a particular impact upon our understanding of electrons: Electrons =&gt; Waves</a:t>
            </a:r>
            <a:endParaRPr sz="900"/>
          </a:p>
          <a:p>
            <a:pPr>
              <a:spcBef>
                <a:spcPts val="200"/>
              </a:spcBef>
              <a:defRPr sz="1200"/>
            </a:pPr>
            <a:r>
              <a:t>	</a:t>
            </a:r>
          </a:p>
          <a:p>
            <a:pPr>
              <a:defRPr sz="1800"/>
            </a:pPr>
            <a:r>
              <a:t>How do you figure out an electron’s wavelength?</a:t>
            </a:r>
          </a:p>
          <a:p>
            <a:pPr>
              <a:defRPr sz="1800">
                <a:solidFill>
                  <a:srgbClr val="FFD241"/>
                </a:solidFill>
                <a:latin typeface="Symbol"/>
                <a:ea typeface="Symbol"/>
                <a:cs typeface="Symbol"/>
                <a:sym typeface="Symbol"/>
              </a:defRPr>
            </a:pPr>
            <a:endParaRPr/>
          </a:p>
          <a:p>
            <a:pPr algn="ctr">
              <a:defRPr sz="1800">
                <a:solidFill>
                  <a:srgbClr val="FFCC00"/>
                </a:solidFill>
                <a:latin typeface="Symbol"/>
                <a:ea typeface="Symbol"/>
                <a:cs typeface="Symbol"/>
                <a:sym typeface="Symbol"/>
              </a:defRPr>
            </a:pPr>
            <a:r>
              <a:t>l</a:t>
            </a:r>
            <a:r>
              <a:rPr baseline="-25000">
                <a:latin typeface="Tahoma"/>
                <a:ea typeface="Tahoma"/>
                <a:cs typeface="Tahoma"/>
                <a:sym typeface="Tahoma"/>
              </a:rPr>
              <a:t>electron</a:t>
            </a:r>
            <a:r>
              <a:rPr>
                <a:latin typeface="Tahoma"/>
                <a:ea typeface="Tahoma"/>
                <a:cs typeface="Tahoma"/>
                <a:sym typeface="Tahoma"/>
              </a:rPr>
              <a:t> = h / p 	“De Broglie’s Relationship”</a:t>
            </a:r>
            <a:endParaRPr sz="1600"/>
          </a:p>
          <a:p>
            <a:pPr>
              <a:defRPr sz="1800"/>
            </a:pPr>
            <a:endParaRPr/>
          </a:p>
          <a:p>
            <a:pPr>
              <a:spcBef>
                <a:spcPts val="300"/>
              </a:spcBef>
              <a:defRPr sz="1600"/>
            </a:pPr>
            <a:r>
              <a:t>	</a:t>
            </a:r>
            <a:r>
              <a:rPr sz="1400"/>
              <a:t>(</a:t>
            </a:r>
            <a:r>
              <a:rPr sz="1400">
                <a:latin typeface="Symbol"/>
                <a:ea typeface="Symbol"/>
                <a:cs typeface="Symbol"/>
                <a:sym typeface="Symbol"/>
              </a:rPr>
              <a:t>l</a:t>
            </a:r>
            <a:r>
              <a:rPr sz="1400"/>
              <a:t> = electron wavelength, h = Planck’s Constant, p = electron’s momentum)</a:t>
            </a:r>
          </a:p>
          <a:p>
            <a:pPr>
              <a:defRPr sz="1400">
                <a:effectLst/>
              </a:defRPr>
            </a:pPr>
            <a:endParaRPr/>
          </a:p>
          <a:p>
            <a:pPr>
              <a:defRPr sz="1800">
                <a:effectLst/>
              </a:defRPr>
            </a:pPr>
            <a:r>
              <a:t>This </a:t>
            </a:r>
            <a:r>
              <a:rPr>
                <a:solidFill>
                  <a:srgbClr val="FFCD00"/>
                </a:solidFill>
              </a:rPr>
              <a:t>relationship</a:t>
            </a:r>
            <a:r>
              <a:t> was based on series of experiments late 1800’s / early 1900’s</a:t>
            </a:r>
          </a:p>
          <a:p>
            <a:pPr>
              <a:defRPr sz="1800">
                <a:effectLst/>
              </a:defRPr>
            </a:pPr>
            <a:endParaRPr/>
          </a:p>
          <a:p>
            <a:pPr>
              <a:defRPr sz="1800">
                <a:solidFill>
                  <a:srgbClr val="FF5153"/>
                </a:solidFill>
                <a:effectLst/>
              </a:defRPr>
            </a:pPr>
            <a:r>
              <a:t>	</a:t>
            </a:r>
            <a:r>
              <a:rPr>
                <a:solidFill>
                  <a:srgbClr val="FFCD00"/>
                </a:solidFill>
              </a:rPr>
              <a:t>To put the size of an electron’s wavelength in perspective:</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p14="http://schemas.microsoft.com/office/powerpoint/2010/main" xmlns:mc="http://schemas.openxmlformats.org/markup-compatibility/2006" xmlns:mv="urn:schemas-microsoft-com:mac:vml" Requires="p14">
      <p:transition spd="med" advClick="1" p14:dur="1000">
        <p:wipe dir="r"/>
      </p:transition>
    </mc:Choice>
    <mc:Fallback>
      <p:transition spd="med">
        <p:fade/>
      </p:transition>
    </mc:Fallback>
  </mc:AlternateContent>
</p:sld>
</file>

<file path=ppt/theme/theme1.xml><?xml version="1.0" encoding="utf-8"?>
<a:theme xmlns:a="http://schemas.openxmlformats.org/drawingml/2006/main" name="Textured">
  <a:themeElements>
    <a:clrScheme name="Textured">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Textured">
      <a:majorFont>
        <a:latin typeface="Helvetica"/>
        <a:ea typeface="Helvetica"/>
        <a:cs typeface="Helvetica"/>
      </a:majorFont>
      <a:minorFont>
        <a:latin typeface="Arial"/>
        <a:ea typeface="Arial"/>
        <a:cs typeface="Arial"/>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xtured">
  <a:themeElements>
    <a:clrScheme name="Textured">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Textured">
      <a:majorFont>
        <a:latin typeface="Helvetica"/>
        <a:ea typeface="Helvetica"/>
        <a:cs typeface="Helvetica"/>
      </a:majorFont>
      <a:minorFont>
        <a:latin typeface="Arial"/>
        <a:ea typeface="Arial"/>
        <a:cs typeface="Arial"/>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3165</Words>
  <Application>Microsoft Macintosh PowerPoint</Application>
  <PresentationFormat>On-screen Show (4:3)</PresentationFormat>
  <Paragraphs>528</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Textured</vt:lpstr>
      <vt:lpstr>What IS Nanoscience?</vt:lpstr>
      <vt:lpstr>Slide 2</vt:lpstr>
      <vt:lpstr>Slide 3</vt:lpstr>
      <vt:lpstr>All of these things ARE very small</vt:lpstr>
      <vt:lpstr>Slide 5</vt:lpstr>
      <vt:lpstr>Slide 6</vt:lpstr>
      <vt:lpstr>So is Nanoscience/technology really new &amp; unique?</vt:lpstr>
      <vt:lpstr>Meaning that the NANO "revolution" is just a lot of hype?</vt:lpstr>
      <vt:lpstr>Boundary #1:  ELECTRON WAVES Separate NanoSCIENCE from MicroSCIENCE</vt:lpstr>
      <vt:lpstr>Size of Things  (orange = man-made things)</vt:lpstr>
      <vt:lpstr>Below that line = Nanoscience! </vt:lpstr>
      <vt:lpstr>Or putting it into more human terms</vt:lpstr>
      <vt:lpstr>Boundary #2:   LIGHT WAVES Separate NanoTECHNOLOGY form MicroTECHNOLOGY</vt:lpstr>
      <vt:lpstr>But HOW does Light Wavelength affect Technology?</vt:lpstr>
      <vt:lpstr>Size of Things  (orange = man-made things)</vt:lpstr>
      <vt:lpstr>Slide 16</vt:lpstr>
      <vt:lpstr>To recap:</vt:lpstr>
      <vt:lpstr>Further extending definitions of NANO:</vt:lpstr>
      <vt:lpstr>Extending definitions of NANO (cont'd):</vt:lpstr>
      <vt:lpstr>So in THIS nano class:</vt:lpstr>
      <vt:lpstr>Also want to explore how nano might become practical</vt:lpstr>
      <vt:lpstr>Specifics about how the class will go?</vt:lpstr>
      <vt:lpstr>We’ll then talk about technology</vt:lpstr>
      <vt:lpstr>Slide 24</vt:lpstr>
      <vt:lpstr>Slide 25</vt:lpstr>
      <vt:lpstr>Slide 26</vt:lpstr>
      <vt:lpstr>Slide 27</vt:lpstr>
      <vt:lpstr>Labs?</vt:lpstr>
      <vt:lpstr>Homework?</vt:lpstr>
      <vt:lpstr>Credits / 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Nanoscience?</dc:title>
  <cp:lastModifiedBy>John Bean</cp:lastModifiedBy>
  <cp:revision>2</cp:revision>
  <dcterms:created xsi:type="dcterms:W3CDTF">2019-03-04T15:15:39Z</dcterms:created>
  <dcterms:modified xsi:type="dcterms:W3CDTF">2019-03-04T15:26:54Z</dcterms:modified>
</cp:coreProperties>
</file>