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Waves_generic_Supporting_materials.htm%23Animation_1" TargetMode="Externa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Waves_generic_Supporting_materials_files/Mathcad_waves_lecture_2.xmcd" TargetMode="External"/><Relationship Id="rId3" Type="http://schemas.openxmlformats.org/officeDocument/2006/relationships/hyperlink" Target="https://wecanfigurethisout.org/NANO/lecture_notes/Waves_generic_Supporting_materials_files/Mathcad%20-%20Mathcad_waves_lecture_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wecanfigurethisout.org/NANO/lecture_notes/Waves_generic_Supporting_materials.htm%23Simulations_1_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wecanfigurethisout.org/NANO/lecture_notes/Waves_generic_Supporting_materials.htm%23Simulations_3_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wecanfigurethisout.org/NANO/lecture_notes/Waves_generic_Supporting_materials.htm%23Simulations_3_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wecanfigurethisout.org/NANO/lecture_notes/Waves_generic_Supporting_materials.htm%23Simulation_7" TargetMode="Externa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wecanfigurethisout.org/NANO/lecture_notes/Waves_generic_Supporting_materials.htm%23Simulation_8" TargetMode="Externa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Waves_generic_Supporting_materials.htm%23Animation_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Waves (generic)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33450"/>
            <a:ext cx="8534400" cy="5334000"/>
          </a:xfrm>
          <a:prstGeom prst="rect">
            <a:avLst/>
          </a:prstGeom>
        </p:spPr>
        <p:txBody>
          <a:bodyPr/>
          <a:lstStyle/>
          <a:p>
            <a:pPr algn="ctr">
              <a:defRPr sz="1800"/>
            </a:pPr>
            <a:r>
              <a:t>In a class about Nanoscience and Nanotechnology, why talk about waves?</a:t>
            </a:r>
          </a:p>
          <a:p>
            <a:pPr>
              <a:defRPr sz="1800"/>
            </a:pPr>
            <a:endParaRPr/>
          </a:p>
          <a:p>
            <a:pPr algn="ctr">
              <a:defRPr sz="1800"/>
            </a:pPr>
            <a:endParaRPr/>
          </a:p>
          <a:p>
            <a:pPr algn="ctr">
              <a:defRPr sz="1800"/>
            </a:pPr>
            <a:r>
              <a:t>REASON #1:</a:t>
            </a:r>
          </a:p>
          <a:p>
            <a:pPr algn="ctr">
              <a:defRPr sz="700"/>
            </a:pPr>
            <a:endParaRPr/>
          </a:p>
          <a:p>
            <a:pPr algn="ctr">
              <a:defRPr sz="1800"/>
            </a:pPr>
            <a:r>
              <a:t>ELECTRON WAVES are what make NanoSCIENCE different from MicroSCIENCE</a:t>
            </a:r>
          </a:p>
          <a:p>
            <a:pPr algn="ctr">
              <a:defRPr sz="18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Nanostructures are governed by properties of electron waves:  The ability to trap electron </a:t>
            </a:r>
          </a:p>
          <a:p>
            <a:pPr algn="ctr">
              <a:defRPr sz="5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waves and/or ability of those waves to move between nanoparticles.</a:t>
            </a:r>
            <a:br/>
            <a:endParaRPr sz="1800"/>
          </a:p>
          <a:p>
            <a:pPr algn="ctr">
              <a:spcBef>
                <a:spcPts val="300"/>
              </a:spcBef>
              <a:defRPr sz="1600">
                <a:effectLst/>
              </a:defRPr>
            </a:pPr>
            <a:r>
              <a:t>RAMIFICATIONS? </a:t>
            </a:r>
          </a:p>
          <a:p>
            <a:pPr>
              <a:defRPr sz="1600">
                <a:effectLst/>
              </a:defRPr>
            </a:pPr>
            <a:endParaRPr/>
          </a:p>
          <a:p>
            <a:pPr>
              <a:spcBef>
                <a:spcPts val="300"/>
              </a:spcBef>
              <a:defRPr sz="1600">
                <a:effectLst/>
              </a:defRPr>
            </a:pPr>
            <a:r>
              <a:t>	Nanostructure's properties may be more dependent on size, shape or separation </a:t>
            </a:r>
          </a:p>
          <a:p>
            <a:pPr>
              <a:defRPr sz="500">
                <a:effectLst/>
              </a:defRPr>
            </a:pPr>
            <a:endParaRPr/>
          </a:p>
          <a:p>
            <a:pPr>
              <a:spcBef>
                <a:spcPts val="300"/>
              </a:spcBef>
              <a:defRPr sz="1600">
                <a:effectLst/>
              </a:defRPr>
            </a:pPr>
            <a:r>
              <a:t>	then on what atoms it is made of or exactly how those atoms are arranged.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	 </a:t>
            </a:r>
            <a:r>
              <a:rPr sz="1800">
                <a:solidFill>
                  <a:srgbClr val="FF4749"/>
                </a:solidFill>
              </a:rPr>
              <a:t>At nanoscale "smallness" can become the most important feature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1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09600" y="5791200"/>
            <a:ext cx="7620000" cy="609600"/>
          </a:xfrm>
          <a:prstGeom prst="rect">
            <a:avLst/>
          </a:prstGeom>
        </p:spPr>
        <p:txBody>
          <a:bodyPr/>
          <a:lstStyle/>
          <a:p>
            <a:pPr algn="ctr">
              <a:defRPr sz="1800"/>
            </a:pPr>
            <a:r>
              <a:t>Link to animation: 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Waves: Generic Supporting Materials - Animation 1</a:t>
            </a:r>
          </a:p>
        </p:txBody>
      </p:sp>
      <p:pic>
        <p:nvPicPr>
          <p:cNvPr id="21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609600"/>
            <a:ext cx="6537325" cy="4903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15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That Animation took a Bit of Work</a:t>
            </a:r>
          </a:p>
        </p:txBody>
      </p:sp>
      <p:sp>
        <p:nvSpPr>
          <p:cNvPr id="216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  <a:prstGeom prst="rect">
            <a:avLst/>
          </a:prstGeom>
        </p:spPr>
        <p:txBody>
          <a:bodyPr/>
          <a:lstStyle/>
          <a:p>
            <a:pPr algn="ctr"/>
            <a:r>
              <a:t>But underlying point by point principles were not so difficult</a:t>
            </a:r>
          </a:p>
          <a:p>
            <a:endParaRPr/>
          </a:p>
          <a:p>
            <a:r>
              <a:t>For every individual column of water:</a:t>
            </a:r>
          </a:p>
          <a:p>
            <a:pPr>
              <a:defRPr sz="800"/>
            </a:pPr>
            <a:endParaRPr/>
          </a:p>
          <a:p>
            <a:r>
              <a:t>	1) Pressure in column increases with height of column</a:t>
            </a:r>
          </a:p>
          <a:p>
            <a:pPr>
              <a:defRPr sz="800"/>
            </a:pPr>
            <a:endParaRPr/>
          </a:p>
          <a:p>
            <a:r>
              <a:t>	2) Higher the pressure, higher the flow of water from the column</a:t>
            </a:r>
          </a:p>
          <a:p>
            <a:endParaRPr/>
          </a:p>
          <a:p>
            <a:r>
              <a:t>Or at least that would be the case</a:t>
            </a:r>
          </a:p>
          <a:p>
            <a:pPr>
              <a:defRPr sz="800"/>
            </a:pPr>
            <a:endParaRPr/>
          </a:p>
          <a:p>
            <a:r>
              <a:t>	IFF were no neighboring columns trying to do the same thing!</a:t>
            </a:r>
          </a:p>
          <a:p>
            <a:endParaRPr/>
          </a:p>
          <a:p>
            <a:r>
              <a:t>How to deal with neighboring columns?  The trick:</a:t>
            </a:r>
          </a:p>
          <a:p>
            <a:pPr>
              <a:defRPr sz="900"/>
            </a:pPr>
            <a:endParaRPr/>
          </a:p>
          <a:p>
            <a:r>
              <a:t>	For EVERY column, apply rules #1 and #2</a:t>
            </a:r>
          </a:p>
          <a:p>
            <a:pPr>
              <a:defRPr sz="800"/>
            </a:pPr>
            <a:endParaRPr/>
          </a:p>
          <a:p>
            <a:r>
              <a:t>	Add results column by column to get net effect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19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= </a:t>
            </a:r>
            <a:r>
              <a:rPr>
                <a:solidFill>
                  <a:srgbClr val="FFCC00"/>
                </a:solidFill>
              </a:rPr>
              <a:t>PRINCIPLE OF SUPERPOSITION</a:t>
            </a:r>
          </a:p>
        </p:txBody>
      </p:sp>
      <p:sp>
        <p:nvSpPr>
          <p:cNvPr id="220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  <a:prstGeom prst="rect">
            <a:avLst/>
          </a:prstGeom>
        </p:spPr>
        <p:txBody>
          <a:bodyPr/>
          <a:lstStyle/>
          <a:p>
            <a:r>
              <a:t>Amounts to treating every point (column) as the ultimate egotist:</a:t>
            </a:r>
          </a:p>
          <a:p>
            <a:pPr>
              <a:defRPr sz="800"/>
            </a:pPr>
            <a:endParaRPr/>
          </a:p>
          <a:p>
            <a:r>
              <a:t>	</a:t>
            </a:r>
            <a:r>
              <a:rPr sz="1800"/>
              <a:t>Let it think it has no neighbors, calculate what it alone would do</a:t>
            </a:r>
          </a:p>
          <a:p>
            <a:pPr>
              <a:defRPr sz="800"/>
            </a:pPr>
            <a:endParaRPr/>
          </a:p>
          <a:p>
            <a:r>
              <a:t>	</a:t>
            </a:r>
            <a:r>
              <a:rPr sz="1800"/>
              <a:t>But, behind its back, do the same for every other point</a:t>
            </a:r>
          </a:p>
          <a:p>
            <a:pPr>
              <a:defRPr sz="900"/>
            </a:pPr>
            <a:endParaRPr/>
          </a:p>
          <a:p>
            <a:r>
              <a:t>	</a:t>
            </a:r>
            <a:r>
              <a:rPr sz="1800"/>
              <a:t>Then add it all together to get overall behavior</a:t>
            </a:r>
          </a:p>
          <a:p>
            <a:endParaRPr sz="1800"/>
          </a:p>
          <a:p>
            <a:pPr algn="ctr"/>
            <a:r>
              <a:t>MUCH easier than figuring out how every point interacts with neighbors</a:t>
            </a:r>
          </a:p>
          <a:p>
            <a:pPr algn="ctr"/>
            <a:endParaRPr/>
          </a:p>
          <a:p>
            <a:pPr algn="ctr"/>
            <a:r>
              <a:t>And it WORKS!</a:t>
            </a:r>
          </a:p>
          <a:p>
            <a:pPr algn="ctr"/>
            <a:endParaRPr/>
          </a:p>
          <a:p>
            <a:r>
              <a:t>Also called </a:t>
            </a:r>
            <a:r>
              <a:rPr>
                <a:solidFill>
                  <a:srgbClr val="FF4749"/>
                </a:solidFill>
              </a:rPr>
              <a:t>“Huygen’s Principle”</a:t>
            </a:r>
            <a:r>
              <a:t>  Why?</a:t>
            </a:r>
          </a:p>
          <a:p>
            <a:pPr>
              <a:defRPr sz="900"/>
            </a:pPr>
            <a:endParaRPr/>
          </a:p>
          <a:p>
            <a:r>
              <a:t>	</a:t>
            </a:r>
            <a:r>
              <a:rPr sz="1800"/>
              <a:t>Because Physicists like to name things after Physicists</a:t>
            </a:r>
          </a:p>
          <a:p>
            <a:pPr>
              <a:defRPr sz="900"/>
            </a:pPr>
            <a:endParaRPr/>
          </a:p>
          <a:p>
            <a:r>
              <a:t>	</a:t>
            </a:r>
            <a:r>
              <a:rPr sz="1800"/>
              <a:t>Side benefit: No one else knows what they are talking about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23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Can Use “Principle of Superposition” to Figure out More Complicated Situations</a:t>
            </a:r>
          </a:p>
        </p:txBody>
      </p:sp>
      <p:sp>
        <p:nvSpPr>
          <p:cNvPr id="224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/>
          <a:lstStyle/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For instance, in lab can start multiple circular waves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Net behavior?  From Principle of Superposition = Sum of behaviors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So let’s start by mathematically representing ONE set of circular waves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	(</a:t>
            </a:r>
            <a:r>
              <a:rPr sz="1782" dirty="0"/>
              <a:t>Will be a LOT easier than me trying to animate problem)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 sz="1782" dirty="0"/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Mathematical representation of 1D moving wave: </a:t>
            </a:r>
            <a:r>
              <a:rPr dirty="0">
                <a:solidFill>
                  <a:srgbClr val="FFCC00"/>
                </a:solidFill>
              </a:rPr>
              <a:t>Cos (kx - </a:t>
            </a:r>
            <a:r>
              <a:rPr dirty="0">
                <a:solidFill>
                  <a:srgbClr val="FFCC00"/>
                </a:solidFill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dirty="0">
                <a:solidFill>
                  <a:srgbClr val="FFCC00"/>
                </a:solidFill>
              </a:rPr>
              <a:t>t)</a:t>
            </a:r>
            <a:r>
              <a:rPr dirty="0"/>
              <a:t>  where 	</a:t>
            </a:r>
          </a:p>
          <a:p>
            <a:pPr defTabSz="905255">
              <a:defRPr sz="891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	 k = “wave number” = 2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dirty="0"/>
              <a:t> /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 dirty="0"/>
              <a:t> 	</a:t>
            </a:r>
            <a:r>
              <a:rPr dirty="0" smtClean="0"/>
              <a:t>	</a:t>
            </a:r>
            <a:r>
              <a:rPr lang="en-US" dirty="0" smtClean="0"/>
              <a:t>	</a:t>
            </a:r>
            <a:r>
              <a:rPr dirty="0" smtClean="0"/>
              <a:t>	</a:t>
            </a:r>
            <a:r>
              <a:rPr dirty="0"/>
              <a:t>x = position	</a:t>
            </a:r>
          </a:p>
          <a:p>
            <a:pPr defTabSz="905255">
              <a:spcBef>
                <a:spcPts val="200"/>
              </a:spcBef>
              <a:defRPr sz="891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				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	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dirty="0"/>
              <a:t> = “angular frequency” = 2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dirty="0"/>
              <a:t> frequency	t = time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rPr dirty="0"/>
              <a:t>But we want a circular 3D wave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2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Single Circular Wave:</a:t>
            </a:r>
          </a:p>
        </p:txBody>
      </p:sp>
      <p:sp>
        <p:nvSpPr>
          <p:cNvPr id="22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  <a:prstGeom prst="rect">
            <a:avLst/>
          </a:prstGeom>
        </p:spPr>
        <p:txBody>
          <a:bodyPr/>
          <a:lstStyle/>
          <a:p>
            <a:r>
              <a:t>Depends on R, distance from center of wave, not x</a:t>
            </a:r>
          </a:p>
          <a:p>
            <a:endParaRPr/>
          </a:p>
          <a:p>
            <a:r>
              <a:t>Diminishes in amplitude as moves outward</a:t>
            </a:r>
          </a:p>
          <a:p>
            <a:pPr>
              <a:defRPr sz="1000"/>
            </a:pPr>
            <a:endParaRPr/>
          </a:p>
          <a:p>
            <a:r>
              <a:t>	</a:t>
            </a:r>
            <a:r>
              <a:rPr sz="1800"/>
              <a:t>Energy once concentrated at center is spread over enlarging rings</a:t>
            </a:r>
          </a:p>
          <a:p>
            <a:endParaRPr sz="1800"/>
          </a:p>
          <a:p>
            <a:r>
              <a:t>So mathematical expression is going to be more like:</a:t>
            </a:r>
          </a:p>
          <a:p>
            <a:endParaRPr/>
          </a:p>
          <a:p>
            <a:pPr algn="ctr">
              <a:defRPr>
                <a:solidFill>
                  <a:srgbClr val="FFCC00"/>
                </a:solidFill>
              </a:defRPr>
            </a:pPr>
            <a:r>
              <a:t>Cos (k R 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w</a:t>
            </a:r>
            <a:r>
              <a:t> t) / R   where </a:t>
            </a:r>
            <a:r>
              <a:rPr sz="1800"/>
              <a:t>k = 2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1800"/>
              <a:t> /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and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sz="1800"/>
              <a:t> = 2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1800"/>
              <a:t> frequency</a:t>
            </a:r>
            <a:r>
              <a:t> 	</a:t>
            </a:r>
          </a:p>
          <a:p>
            <a:endParaRPr/>
          </a:p>
          <a:p>
            <a:pPr>
              <a:defRPr sz="1800">
                <a:effectLst/>
              </a:defRPr>
            </a:pPr>
            <a:r>
              <a:t>	Actually, to keep it from blowing up at the center of the wave (R = 0), </a:t>
            </a:r>
          </a:p>
          <a:p>
            <a:pPr>
              <a:defRPr sz="1800">
                <a:effectLst/>
              </a:defRPr>
            </a:pPr>
            <a:endParaRPr/>
          </a:p>
          <a:p>
            <a:pPr>
              <a:defRPr sz="1800">
                <a:effectLst/>
              </a:defRPr>
            </a:pPr>
            <a:r>
              <a:t>	need to change denominator to (R + a) where a is a small constant</a:t>
            </a:r>
          </a:p>
          <a:p>
            <a:pPr>
              <a:defRPr sz="1800">
                <a:effectLst/>
              </a:defRPr>
            </a:pPr>
            <a:endParaRPr/>
          </a:p>
          <a:p>
            <a:pPr>
              <a:defRPr sz="1800">
                <a:effectLst/>
              </a:defRPr>
            </a:pPr>
            <a:r>
              <a:t>I have programmed this into a Mathcad automated worksheet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worksheet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Simulated Circular Wave:</a:t>
            </a:r>
          </a:p>
        </p:txBody>
      </p:sp>
      <p:sp>
        <p:nvSpPr>
          <p:cNvPr id="23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686800" cy="5486400"/>
          </a:xfrm>
          <a:prstGeom prst="rect">
            <a:avLst/>
          </a:prstGeom>
        </p:spPr>
        <p:txBody>
          <a:bodyPr/>
          <a:lstStyle/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First, verify by taking animated cross-section of wave along x axis:</a:t>
            </a:r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Then look at animation of full wave:</a:t>
            </a:r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84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41247">
              <a:defRPr sz="1472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41247">
              <a:defRPr sz="1288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41247">
              <a:defRPr sz="1288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41247">
              <a:spcBef>
                <a:spcPts val="300"/>
              </a:spcBef>
              <a:defRPr sz="1288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Link to animated simulations: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Waves: Generic - Supporting Materials - Simulations 1-2</a:t>
            </a:r>
          </a:p>
        </p:txBody>
      </p:sp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1219200"/>
            <a:ext cx="412115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9083" y="3304723"/>
            <a:ext cx="2578345" cy="2311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What Happens if Superimpose Multiple Circular Waves?</a:t>
            </a:r>
          </a:p>
        </p:txBody>
      </p:sp>
      <p:sp>
        <p:nvSpPr>
          <p:cNvPr id="23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/>
          <a:lstStyle/>
          <a:p>
            <a:r>
              <a:t>Put three sources in a vertical row:  		Then try 11 in a row: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Link to animated simulations: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 Generic - Supporting Materials - Simulations 3-6</a:t>
            </a:r>
          </a:p>
        </p:txBody>
      </p:sp>
      <p:pic>
        <p:nvPicPr>
          <p:cNvPr id="23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828800"/>
            <a:ext cx="3200400" cy="318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7312" y="1828800"/>
            <a:ext cx="3373438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24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What Happens if Superimpose Multiple Circular Waves?</a:t>
            </a:r>
          </a:p>
        </p:txBody>
      </p:sp>
      <p:sp>
        <p:nvSpPr>
          <p:cNvPr id="24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/>
          <a:lstStyle/>
          <a:p>
            <a:r>
              <a:t>Then 41 in a row:			Or finally 81 in a row: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>
              <a:defRPr>
                <a:solidFill>
                  <a:srgbClr val="FFCC00"/>
                </a:solidFill>
              </a:defRPr>
            </a:pPr>
            <a:r>
              <a:t>Superposition of circular waves =&gt; straight (“plane”) wave!</a:t>
            </a:r>
            <a:endParaRPr sz="1800"/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Link to animated simulations: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 Generic - Supporting Materials - Simulations 3-6</a:t>
            </a:r>
          </a:p>
        </p:txBody>
      </p:sp>
      <p:pic>
        <p:nvPicPr>
          <p:cNvPr id="24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676400"/>
            <a:ext cx="3352800" cy="30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8250" y="1676400"/>
            <a:ext cx="325755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4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What if Compact Sources into Shorter Line?</a:t>
            </a:r>
          </a:p>
        </p:txBody>
      </p:sp>
      <p:sp>
        <p:nvSpPr>
          <p:cNvPr id="24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/>
          <a:lstStyle/>
          <a:p>
            <a:pPr algn="ctr"/>
            <a:r>
              <a:t>Start with 81 circular wave sources arranged along 50 cm long line</a:t>
            </a:r>
          </a:p>
          <a:p>
            <a:pPr algn="ctr">
              <a:defRPr sz="1200"/>
            </a:pPr>
            <a:endParaRPr/>
          </a:p>
          <a:p>
            <a:pPr algn="ctr"/>
            <a:r>
              <a:t>Then shrink line’s length to zero (moving all sources toward same point):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sz="1200"/>
            </a:pPr>
            <a:endParaRPr/>
          </a:p>
          <a:p>
            <a:pPr algn="ctr">
              <a:defRPr>
                <a:solidFill>
                  <a:srgbClr val="FFCC00"/>
                </a:solidFill>
              </a:defRPr>
            </a:pPr>
            <a:r>
              <a:t>Beam of waves blows up as sources are confined to width ≤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l </a:t>
            </a:r>
            <a:r>
              <a:t>!!</a:t>
            </a:r>
            <a:endParaRPr>
              <a:latin typeface="Symbol"/>
              <a:ea typeface="Symbol"/>
              <a:cs typeface="Symbol"/>
              <a:sym typeface="Symbol"/>
            </a:endParaRPr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Link to animated simulations: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 Generic - Supporting Materials - Simulation 7</a:t>
            </a:r>
          </a:p>
        </p:txBody>
      </p:sp>
      <p:pic>
        <p:nvPicPr>
          <p:cNvPr id="25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057400"/>
            <a:ext cx="3276600" cy="3068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5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Actual Ripple Tank Images:</a:t>
            </a:r>
          </a:p>
        </p:txBody>
      </p:sp>
      <p:sp>
        <p:nvSpPr>
          <p:cNvPr id="254" name="Rectangle 3"/>
          <p:cNvSpPr txBox="1">
            <a:spLocks noGrp="1"/>
          </p:cNvSpPr>
          <p:nvPr>
            <p:ph type="body" idx="1"/>
          </p:nvPr>
        </p:nvSpPr>
        <p:spPr>
          <a:xfrm>
            <a:off x="138112" y="838200"/>
            <a:ext cx="9005889" cy="5197475"/>
          </a:xfrm>
          <a:prstGeom prst="rect">
            <a:avLst/>
          </a:prstGeom>
        </p:spPr>
        <p:txBody>
          <a:bodyPr/>
          <a:lstStyle/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You are seeing the shadow image of light projected through square pan of water</a:t>
            </a:r>
          </a:p>
          <a:p>
            <a:pPr defTabSz="841247">
              <a:defRPr sz="1104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Wave generator is bar along left edge moving up and down at regular frequency</a:t>
            </a:r>
          </a:p>
          <a:p>
            <a:pPr defTabSz="841247">
              <a:defRPr sz="1104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Creates waves seen as bright / dark vertical lines in left half of image</a:t>
            </a:r>
          </a:p>
          <a:p>
            <a:pPr defTabSz="841247">
              <a:defRPr sz="1104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About mid-tank, two barriers are inserted, one above the other, with gap between</a:t>
            </a:r>
          </a:p>
          <a:p>
            <a:pPr defTabSz="841247">
              <a:defRPr sz="1104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In successive images, that gap is narrowed (actual gaps smaller than appear below)</a:t>
            </a:r>
          </a:p>
          <a:p>
            <a:pPr defTabSz="841247">
              <a:defRPr sz="1288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 </a:t>
            </a:r>
          </a:p>
          <a:p>
            <a:pPr defTabSz="841247"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defTabSz="841247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rPr dirty="0"/>
              <a:t>	Gap ~ 5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l		</a:t>
            </a:r>
            <a:r>
              <a:rPr dirty="0" smtClean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		    </a:t>
            </a:r>
            <a:r>
              <a:rPr dirty="0" smtClean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dirty="0"/>
              <a:t>Gap ~ 2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l		    </a:t>
            </a:r>
            <a:r>
              <a:rPr dirty="0" smtClean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        </a:t>
            </a:r>
            <a:r>
              <a:rPr dirty="0" smtClean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dirty="0"/>
              <a:t>Gap &lt; 1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l</a:t>
            </a:r>
          </a:p>
        </p:txBody>
      </p:sp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3445577"/>
            <a:ext cx="2188830" cy="2026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3446227"/>
            <a:ext cx="2188830" cy="2032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9000" y="3443952"/>
            <a:ext cx="2188830" cy="2012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8686800" cy="5334000"/>
          </a:xfrm>
          <a:prstGeom prst="rect">
            <a:avLst/>
          </a:prstGeom>
        </p:spPr>
        <p:txBody>
          <a:bodyPr/>
          <a:lstStyle/>
          <a:p>
            <a:pPr algn="ctr" defTabSz="822959">
              <a:spcBef>
                <a:spcPts val="300"/>
              </a:spcBef>
              <a:defRPr sz="1619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REASON #2:</a:t>
            </a:r>
            <a:endParaRPr sz="1440"/>
          </a:p>
          <a:p>
            <a:pPr algn="ctr" defTabSz="822959">
              <a:defRPr sz="539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300"/>
              </a:spcBef>
              <a:defRPr sz="1619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Limitations of light waves separate NanoTECHNOLOGY from MicroTECHNOLOGY</a:t>
            </a:r>
          </a:p>
          <a:p>
            <a:pPr algn="ctr" defTabSz="822959">
              <a:defRPr sz="63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300"/>
              </a:spcBef>
              <a:defRPr sz="1619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Light can’t be focused to less than its wavelength (which is &gt; nano)</a:t>
            </a:r>
          </a:p>
          <a:p>
            <a:pPr algn="ctr" defTabSz="822959"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defRPr sz="809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30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RAMIFICATIONS?</a:t>
            </a:r>
          </a:p>
          <a:p>
            <a:pPr algn="ctr" defTabSz="822959"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30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Light-based Microfabrication can’t get much smaller</a:t>
            </a:r>
          </a:p>
          <a:p>
            <a:pPr algn="ctr" defTabSz="822959">
              <a:defRPr sz="72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30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Limits of Microfabrication mean must now consider broadest possible array of alternatives</a:t>
            </a:r>
          </a:p>
          <a:p>
            <a:pPr algn="ctr" defTabSz="822959">
              <a:defRPr sz="72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30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That is why present day Nanoscience is so incredibly broad (physics, chem, bio . . .)</a:t>
            </a:r>
          </a:p>
          <a:p>
            <a:pPr algn="ctr" defTabSz="822959">
              <a:defRPr sz="288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22959">
              <a:spcBef>
                <a:spcPts val="30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Understanding of light waves = Understanding of WHERE Nanotechnology must take over</a:t>
            </a:r>
          </a:p>
          <a:p>
            <a:pPr algn="ctr" defTabSz="822959">
              <a:defRPr sz="72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22959">
              <a:spcBef>
                <a:spcPts val="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Understanding of light waves = Understanding of WHAT Nanotechnology will be built upon</a:t>
            </a:r>
          </a:p>
          <a:p>
            <a:pPr defTabSz="822959">
              <a:spcBef>
                <a:spcPts val="0"/>
              </a:spcBef>
              <a:defRPr sz="288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22959">
              <a:spcBef>
                <a:spcPts val="0"/>
              </a:spcBef>
              <a:defRPr sz="1440">
                <a:effectLst>
                  <a:outerShdw blurRad="34289" dist="34289" dir="2700000" rotWithShape="0">
                    <a:srgbClr val="000000"/>
                  </a:outerShdw>
                </a:effectLst>
              </a:defRPr>
            </a:pPr>
            <a:r>
              <a:t>Because future </a:t>
            </a:r>
            <a:r>
              <a:rPr b="1">
                <a:solidFill>
                  <a:srgbClr val="FF3300"/>
                </a:solidFill>
              </a:rPr>
              <a:t>nanodevices</a:t>
            </a:r>
            <a:r>
              <a:t> will almost certainly be built atop </a:t>
            </a:r>
            <a:r>
              <a:rPr b="1">
                <a:solidFill>
                  <a:srgbClr val="FF3300"/>
                </a:solidFill>
              </a:rPr>
              <a:t>microstructures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It’s Called “Diffraction Limited Focusing”</a:t>
            </a:r>
          </a:p>
        </p:txBody>
      </p:sp>
      <p:sp>
        <p:nvSpPr>
          <p:cNvPr id="261" name="Rectangle 3"/>
          <p:cNvSpPr txBox="1">
            <a:spLocks noGrp="1"/>
          </p:cNvSpPr>
          <p:nvPr>
            <p:ph type="body" idx="1"/>
          </p:nvPr>
        </p:nvSpPr>
        <p:spPr>
          <a:xfrm>
            <a:off x="138112" y="838200"/>
            <a:ext cx="9005889" cy="5197475"/>
          </a:xfrm>
          <a:prstGeom prst="rect">
            <a:avLst/>
          </a:prstGeom>
        </p:spPr>
        <p:txBody>
          <a:bodyPr/>
          <a:lstStyle/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If you try to limit a wave to a width smaller than its wavelength . . .</a:t>
            </a:r>
            <a:endParaRPr sz="1504"/>
          </a:p>
          <a:p>
            <a:pPr defTabSz="859536">
              <a:defRPr sz="75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692"/>
              <a:t>By passing it through a hole or slit</a:t>
            </a:r>
          </a:p>
          <a:p>
            <a:pPr defTabSz="859536">
              <a:defRPr sz="84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692"/>
              <a:t>Or by focusing it toward a point with a lens</a:t>
            </a:r>
          </a:p>
          <a:p>
            <a:pPr defTabSz="859536"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9536">
              <a:defRPr sz="1692">
                <a:solidFill>
                  <a:srgbClr val="FFCC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It doesn’t work!!!!</a:t>
            </a:r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In fact, it backfires:  Beam blows up into circular wave moving out in all directions!</a:t>
            </a:r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So, while you can START to reduce the size of a light image with a lens</a:t>
            </a:r>
          </a:p>
          <a:p>
            <a:pPr defTabSz="859536">
              <a:defRPr sz="75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You will not succeed in reducing features in that image to less than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9536">
              <a:defRPr sz="1692">
                <a:solidFill>
                  <a:srgbClr val="FFCC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THIS is why light image based processing techniques fail at the Nanoscale</a:t>
            </a:r>
          </a:p>
          <a:p>
            <a:pPr defTabSz="859536">
              <a:defRPr sz="75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2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Also demonstrates useful way of deconstructing "plane" waves</a:t>
            </a:r>
          </a:p>
        </p:txBody>
      </p:sp>
      <p:sp>
        <p:nvSpPr>
          <p:cNvPr id="265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1143000"/>
            <a:ext cx="9005890" cy="51054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Row of circular wave point sources	 	But short row =&gt; ~ Circular wave</a:t>
            </a:r>
          </a:p>
          <a:p>
            <a:pPr>
              <a:defRPr sz="1800"/>
            </a:pPr>
            <a:r>
              <a:t>=&gt; Plane wave, iff row is long enough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So can actually think of plane wave as being </a:t>
            </a:r>
            <a:r>
              <a:rPr b="1"/>
              <a:t>equal</a:t>
            </a:r>
            <a:r>
              <a:t> to a long row of point sources</a:t>
            </a:r>
          </a:p>
        </p:txBody>
      </p:sp>
      <p:sp>
        <p:nvSpPr>
          <p:cNvPr id="266" name="Oval 8"/>
          <p:cNvSpPr/>
          <p:nvPr/>
        </p:nvSpPr>
        <p:spPr>
          <a:xfrm>
            <a:off x="1660525" y="2847975"/>
            <a:ext cx="60326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Donut 9"/>
          <p:cNvSpPr/>
          <p:nvPr/>
        </p:nvSpPr>
        <p:spPr>
          <a:xfrm>
            <a:off x="1336039" y="2514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Oval 13"/>
          <p:cNvSpPr/>
          <p:nvPr/>
        </p:nvSpPr>
        <p:spPr>
          <a:xfrm>
            <a:off x="1660525" y="3228975"/>
            <a:ext cx="60326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Donut 14"/>
          <p:cNvSpPr/>
          <p:nvPr/>
        </p:nvSpPr>
        <p:spPr>
          <a:xfrm>
            <a:off x="1336039" y="2895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Oval 17"/>
          <p:cNvSpPr/>
          <p:nvPr/>
        </p:nvSpPr>
        <p:spPr>
          <a:xfrm>
            <a:off x="1660525" y="3609975"/>
            <a:ext cx="60326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Donut 18"/>
          <p:cNvSpPr/>
          <p:nvPr/>
        </p:nvSpPr>
        <p:spPr>
          <a:xfrm>
            <a:off x="1336039" y="3276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Oval 21"/>
          <p:cNvSpPr/>
          <p:nvPr/>
        </p:nvSpPr>
        <p:spPr>
          <a:xfrm>
            <a:off x="1660525" y="3990975"/>
            <a:ext cx="60326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Donut 22"/>
          <p:cNvSpPr/>
          <p:nvPr/>
        </p:nvSpPr>
        <p:spPr>
          <a:xfrm>
            <a:off x="1336039" y="3657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Oval 25"/>
          <p:cNvSpPr/>
          <p:nvPr/>
        </p:nvSpPr>
        <p:spPr>
          <a:xfrm>
            <a:off x="1660525" y="4383087"/>
            <a:ext cx="60326" cy="58737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Donut 26"/>
          <p:cNvSpPr/>
          <p:nvPr/>
        </p:nvSpPr>
        <p:spPr>
          <a:xfrm>
            <a:off x="1336039" y="4048759"/>
            <a:ext cx="72136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Straight Arrow Connector 38"/>
          <p:cNvSpPr/>
          <p:nvPr/>
        </p:nvSpPr>
        <p:spPr>
          <a:xfrm flipH="1">
            <a:off x="990599" y="2895599"/>
            <a:ext cx="1590" cy="1562102"/>
          </a:xfrm>
          <a:prstGeom prst="line">
            <a:avLst/>
          </a:prstGeom>
          <a:ln w="25400">
            <a:solidFill>
              <a:srgbClr val="FFCC00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Straight Connector 42"/>
          <p:cNvSpPr/>
          <p:nvPr/>
        </p:nvSpPr>
        <p:spPr>
          <a:xfrm>
            <a:off x="2514599" y="2600325"/>
            <a:ext cx="14289" cy="18954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Straight Connector 44"/>
          <p:cNvSpPr/>
          <p:nvPr/>
        </p:nvSpPr>
        <p:spPr>
          <a:xfrm>
            <a:off x="2957512" y="2590799"/>
            <a:ext cx="14288" cy="1895477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Straight Connector 45"/>
          <p:cNvSpPr/>
          <p:nvPr/>
        </p:nvSpPr>
        <p:spPr>
          <a:xfrm>
            <a:off x="3414712" y="2590799"/>
            <a:ext cx="14288" cy="1895477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TextBox 47"/>
          <p:cNvSpPr txBox="1"/>
          <p:nvPr/>
        </p:nvSpPr>
        <p:spPr>
          <a:xfrm>
            <a:off x="152400" y="3352800"/>
            <a:ext cx="6858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&gt; </a:t>
            </a:r>
            <a:r>
              <a:rPr sz="2800" b="0">
                <a:latin typeface="Symbol"/>
                <a:ea typeface="Symbol"/>
                <a:cs typeface="Symbol"/>
                <a:sym typeface="Symbol"/>
              </a:rPr>
              <a:t>l</a:t>
            </a:r>
          </a:p>
        </p:txBody>
      </p:sp>
      <p:sp>
        <p:nvSpPr>
          <p:cNvPr id="281" name="Oval 50"/>
          <p:cNvSpPr/>
          <p:nvPr/>
        </p:nvSpPr>
        <p:spPr>
          <a:xfrm>
            <a:off x="6156325" y="3432175"/>
            <a:ext cx="60326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Donut 51"/>
          <p:cNvSpPr/>
          <p:nvPr/>
        </p:nvSpPr>
        <p:spPr>
          <a:xfrm>
            <a:off x="5831840" y="30988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Oval 52"/>
          <p:cNvSpPr/>
          <p:nvPr/>
        </p:nvSpPr>
        <p:spPr>
          <a:xfrm>
            <a:off x="6156325" y="3813175"/>
            <a:ext cx="60326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Donut 53"/>
          <p:cNvSpPr/>
          <p:nvPr/>
        </p:nvSpPr>
        <p:spPr>
          <a:xfrm>
            <a:off x="5831840" y="34798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traight Arrow Connector 59"/>
          <p:cNvSpPr/>
          <p:nvPr/>
        </p:nvSpPr>
        <p:spPr>
          <a:xfrm flipH="1">
            <a:off x="5486400" y="3428999"/>
            <a:ext cx="1589" cy="533402"/>
          </a:xfrm>
          <a:prstGeom prst="line">
            <a:avLst/>
          </a:prstGeom>
          <a:ln w="25400">
            <a:solidFill>
              <a:srgbClr val="FFCC00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TextBox 65"/>
          <p:cNvSpPr txBox="1"/>
          <p:nvPr/>
        </p:nvSpPr>
        <p:spPr>
          <a:xfrm>
            <a:off x="4648200" y="3352800"/>
            <a:ext cx="6858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&lt; </a:t>
            </a:r>
            <a:r>
              <a:rPr sz="2800" b="0">
                <a:latin typeface="Symbol"/>
                <a:ea typeface="Symbol"/>
                <a:cs typeface="Symbol"/>
                <a:sym typeface="Symbol"/>
              </a:rPr>
              <a:t>l</a:t>
            </a:r>
          </a:p>
        </p:txBody>
      </p:sp>
      <p:sp>
        <p:nvSpPr>
          <p:cNvPr id="287" name="Arc 66"/>
          <p:cNvSpPr/>
          <p:nvPr/>
        </p:nvSpPr>
        <p:spPr>
          <a:xfrm>
            <a:off x="6612864" y="2819400"/>
            <a:ext cx="473736" cy="1704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" y="0"/>
                </a:moveTo>
                <a:cubicBezTo>
                  <a:pt x="12267" y="0"/>
                  <a:pt x="21600" y="4835"/>
                  <a:pt x="21600" y="10800"/>
                </a:cubicBezTo>
                <a:cubicBezTo>
                  <a:pt x="21600" y="16765"/>
                  <a:pt x="12267" y="21600"/>
                  <a:pt x="754" y="21600"/>
                </a:cubicBezTo>
                <a:cubicBezTo>
                  <a:pt x="503" y="21600"/>
                  <a:pt x="251" y="21598"/>
                  <a:pt x="0" y="21593"/>
                </a:cubicBezTo>
              </a:path>
            </a:pathLst>
          </a:cu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Arc 67"/>
          <p:cNvSpPr/>
          <p:nvPr/>
        </p:nvSpPr>
        <p:spPr>
          <a:xfrm>
            <a:off x="6645784" y="2514600"/>
            <a:ext cx="898016" cy="2238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2" y="0"/>
                </a:moveTo>
                <a:cubicBezTo>
                  <a:pt x="12163" y="0"/>
                  <a:pt x="21600" y="4835"/>
                  <a:pt x="21600" y="10800"/>
                </a:cubicBezTo>
                <a:cubicBezTo>
                  <a:pt x="21600" y="16765"/>
                  <a:pt x="12163" y="21600"/>
                  <a:pt x="522" y="21600"/>
                </a:cubicBezTo>
                <a:cubicBezTo>
                  <a:pt x="348" y="21600"/>
                  <a:pt x="174" y="21599"/>
                  <a:pt x="0" y="21597"/>
                </a:cubicBezTo>
              </a:path>
            </a:pathLst>
          </a:cu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Arc 68"/>
          <p:cNvSpPr/>
          <p:nvPr/>
        </p:nvSpPr>
        <p:spPr>
          <a:xfrm>
            <a:off x="6879011" y="2205038"/>
            <a:ext cx="1131514" cy="274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8" y="0"/>
                </a:moveTo>
                <a:cubicBezTo>
                  <a:pt x="12157" y="0"/>
                  <a:pt x="21600" y="4835"/>
                  <a:pt x="21600" y="10800"/>
                </a:cubicBezTo>
                <a:cubicBezTo>
                  <a:pt x="21600" y="16765"/>
                  <a:pt x="12157" y="21600"/>
                  <a:pt x="508" y="21600"/>
                </a:cubicBezTo>
                <a:cubicBezTo>
                  <a:pt x="339" y="21600"/>
                  <a:pt x="169" y="21599"/>
                  <a:pt x="0" y="21597"/>
                </a:cubicBezTo>
              </a:path>
            </a:pathLst>
          </a:cu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Can use to analyze the effect of blocking objects</a:t>
            </a:r>
          </a:p>
        </p:txBody>
      </p:sp>
      <p:sp>
        <p:nvSpPr>
          <p:cNvPr id="293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1143000"/>
            <a:ext cx="9005890" cy="551818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Plane wave passing by an object:		Equivalent effect of blocking object: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Blocking object "removed" sources needed to produce center of wave</a:t>
            </a:r>
          </a:p>
        </p:txBody>
      </p:sp>
      <p:sp>
        <p:nvSpPr>
          <p:cNvPr id="294" name="Oval 8"/>
          <p:cNvSpPr/>
          <p:nvPr/>
        </p:nvSpPr>
        <p:spPr>
          <a:xfrm>
            <a:off x="5394325" y="2203450"/>
            <a:ext cx="60326" cy="58739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Donut 9"/>
          <p:cNvSpPr/>
          <p:nvPr/>
        </p:nvSpPr>
        <p:spPr>
          <a:xfrm>
            <a:off x="5069840" y="1869439"/>
            <a:ext cx="72136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Oval 13"/>
          <p:cNvSpPr/>
          <p:nvPr/>
        </p:nvSpPr>
        <p:spPr>
          <a:xfrm>
            <a:off x="5394325" y="2584450"/>
            <a:ext cx="60326" cy="58739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Donut 14"/>
          <p:cNvSpPr/>
          <p:nvPr/>
        </p:nvSpPr>
        <p:spPr>
          <a:xfrm>
            <a:off x="5069840" y="2250439"/>
            <a:ext cx="72136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Oval 17"/>
          <p:cNvSpPr/>
          <p:nvPr/>
        </p:nvSpPr>
        <p:spPr>
          <a:xfrm>
            <a:off x="5394325" y="2965450"/>
            <a:ext cx="60326" cy="58739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Donut 18"/>
          <p:cNvSpPr/>
          <p:nvPr/>
        </p:nvSpPr>
        <p:spPr>
          <a:xfrm>
            <a:off x="5069840" y="2631439"/>
            <a:ext cx="72136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traight Connector 42"/>
          <p:cNvSpPr/>
          <p:nvPr/>
        </p:nvSpPr>
        <p:spPr>
          <a:xfrm>
            <a:off x="2057399" y="1905000"/>
            <a:ext cx="14289" cy="10572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traight Connector 44"/>
          <p:cNvSpPr/>
          <p:nvPr/>
        </p:nvSpPr>
        <p:spPr>
          <a:xfrm flipH="1">
            <a:off x="2514599" y="1905000"/>
            <a:ext cx="1589" cy="10572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Straight Connector 45"/>
          <p:cNvSpPr/>
          <p:nvPr/>
        </p:nvSpPr>
        <p:spPr>
          <a:xfrm flipH="1">
            <a:off x="2972435" y="1905635"/>
            <a:ext cx="1" cy="1066801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Straight Connector 33"/>
          <p:cNvSpPr/>
          <p:nvPr/>
        </p:nvSpPr>
        <p:spPr>
          <a:xfrm flipH="1">
            <a:off x="686434" y="1915160"/>
            <a:ext cx="1" cy="31146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Straight Connector 34"/>
          <p:cNvSpPr/>
          <p:nvPr/>
        </p:nvSpPr>
        <p:spPr>
          <a:xfrm>
            <a:off x="1128713" y="1904999"/>
            <a:ext cx="14288" cy="3124201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Straight Connector 35"/>
          <p:cNvSpPr/>
          <p:nvPr/>
        </p:nvSpPr>
        <p:spPr>
          <a:xfrm>
            <a:off x="1585913" y="1904999"/>
            <a:ext cx="14288" cy="3124201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Straight Connector 70"/>
          <p:cNvSpPr/>
          <p:nvPr/>
        </p:nvSpPr>
        <p:spPr>
          <a:xfrm>
            <a:off x="2057399" y="3962400"/>
            <a:ext cx="14289" cy="10572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Straight Connector 71"/>
          <p:cNvSpPr/>
          <p:nvPr/>
        </p:nvSpPr>
        <p:spPr>
          <a:xfrm flipH="1">
            <a:off x="2514599" y="3962400"/>
            <a:ext cx="1589" cy="10572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traight Connector 72"/>
          <p:cNvSpPr/>
          <p:nvPr/>
        </p:nvSpPr>
        <p:spPr>
          <a:xfrm flipH="1">
            <a:off x="2972435" y="3963034"/>
            <a:ext cx="1" cy="1066801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Rectangle 73"/>
          <p:cNvSpPr/>
          <p:nvPr/>
        </p:nvSpPr>
        <p:spPr>
          <a:xfrm>
            <a:off x="1727200" y="3048000"/>
            <a:ext cx="228600" cy="914400"/>
          </a:xfrm>
          <a:prstGeom prst="rect">
            <a:avLst/>
          </a:prstGeom>
          <a:solidFill>
            <a:srgbClr val="ADD6FF"/>
          </a:solidFill>
          <a:ln>
            <a:solidFill>
              <a:srgbClr val="ADD6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Oval 74"/>
          <p:cNvSpPr/>
          <p:nvPr/>
        </p:nvSpPr>
        <p:spPr>
          <a:xfrm>
            <a:off x="5430837" y="4117975"/>
            <a:ext cx="5873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Donut 75"/>
          <p:cNvSpPr/>
          <p:nvPr/>
        </p:nvSpPr>
        <p:spPr>
          <a:xfrm>
            <a:off x="5105400" y="3784600"/>
            <a:ext cx="721360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Oval 76"/>
          <p:cNvSpPr/>
          <p:nvPr/>
        </p:nvSpPr>
        <p:spPr>
          <a:xfrm>
            <a:off x="5430837" y="4498975"/>
            <a:ext cx="5873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Donut 77"/>
          <p:cNvSpPr/>
          <p:nvPr/>
        </p:nvSpPr>
        <p:spPr>
          <a:xfrm>
            <a:off x="5105400" y="4165600"/>
            <a:ext cx="721360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Oval 78"/>
          <p:cNvSpPr/>
          <p:nvPr/>
        </p:nvSpPr>
        <p:spPr>
          <a:xfrm>
            <a:off x="5430837" y="4879975"/>
            <a:ext cx="5873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Donut 79"/>
          <p:cNvSpPr/>
          <p:nvPr/>
        </p:nvSpPr>
        <p:spPr>
          <a:xfrm>
            <a:off x="5105400" y="4546600"/>
            <a:ext cx="721360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Straight Connector 80"/>
          <p:cNvSpPr/>
          <p:nvPr/>
        </p:nvSpPr>
        <p:spPr>
          <a:xfrm>
            <a:off x="6248399" y="1981200"/>
            <a:ext cx="14289" cy="10572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Straight Connector 81"/>
          <p:cNvSpPr/>
          <p:nvPr/>
        </p:nvSpPr>
        <p:spPr>
          <a:xfrm flipH="1">
            <a:off x="6704012" y="1981200"/>
            <a:ext cx="1588" cy="1057275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traight Connector 82"/>
          <p:cNvSpPr/>
          <p:nvPr/>
        </p:nvSpPr>
        <p:spPr>
          <a:xfrm flipH="1">
            <a:off x="7161213" y="1981199"/>
            <a:ext cx="1588" cy="1066801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traight Connector 84"/>
          <p:cNvSpPr/>
          <p:nvPr/>
        </p:nvSpPr>
        <p:spPr>
          <a:xfrm>
            <a:off x="6248399" y="4038600"/>
            <a:ext cx="14289" cy="1057276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Straight Connector 85"/>
          <p:cNvSpPr/>
          <p:nvPr/>
        </p:nvSpPr>
        <p:spPr>
          <a:xfrm flipH="1">
            <a:off x="6704012" y="4038600"/>
            <a:ext cx="1588" cy="1057275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Straight Connector 86"/>
          <p:cNvSpPr/>
          <p:nvPr/>
        </p:nvSpPr>
        <p:spPr>
          <a:xfrm flipH="1">
            <a:off x="7161213" y="4038599"/>
            <a:ext cx="1588" cy="1066801"/>
          </a:xfrm>
          <a:prstGeom prst="line">
            <a:avLst/>
          </a:pr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3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But if object is smaller than a wavelength in size . . .</a:t>
            </a:r>
          </a:p>
        </p:txBody>
      </p:sp>
      <p:sp>
        <p:nvSpPr>
          <p:cNvPr id="32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1143000"/>
            <a:ext cx="8610600" cy="914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Surviving sources:	Blocked/removed sources:</a:t>
            </a:r>
          </a:p>
        </p:txBody>
      </p:sp>
      <p:sp>
        <p:nvSpPr>
          <p:cNvPr id="326" name="Oval 8"/>
          <p:cNvSpPr/>
          <p:nvPr/>
        </p:nvSpPr>
        <p:spPr>
          <a:xfrm>
            <a:off x="858837" y="2203450"/>
            <a:ext cx="58737" cy="58739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Donut 9"/>
          <p:cNvSpPr/>
          <p:nvPr/>
        </p:nvSpPr>
        <p:spPr>
          <a:xfrm>
            <a:off x="533400" y="1869439"/>
            <a:ext cx="72136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Oval 13"/>
          <p:cNvSpPr/>
          <p:nvPr/>
        </p:nvSpPr>
        <p:spPr>
          <a:xfrm>
            <a:off x="858837" y="2584450"/>
            <a:ext cx="58737" cy="58739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Donut 14"/>
          <p:cNvSpPr/>
          <p:nvPr/>
        </p:nvSpPr>
        <p:spPr>
          <a:xfrm>
            <a:off x="533400" y="2250439"/>
            <a:ext cx="72136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Oval 17"/>
          <p:cNvSpPr/>
          <p:nvPr/>
        </p:nvSpPr>
        <p:spPr>
          <a:xfrm>
            <a:off x="858837" y="2965450"/>
            <a:ext cx="58737" cy="58739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Donut 18"/>
          <p:cNvSpPr/>
          <p:nvPr/>
        </p:nvSpPr>
        <p:spPr>
          <a:xfrm>
            <a:off x="533400" y="2631439"/>
            <a:ext cx="72136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Straight Connector 41"/>
          <p:cNvSpPr/>
          <p:nvPr/>
        </p:nvSpPr>
        <p:spPr>
          <a:xfrm>
            <a:off x="0" y="1600199"/>
            <a:ext cx="76200" cy="1524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Oval 74"/>
          <p:cNvSpPr/>
          <p:nvPr/>
        </p:nvSpPr>
        <p:spPr>
          <a:xfrm>
            <a:off x="893762" y="4117975"/>
            <a:ext cx="6032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Donut 75"/>
          <p:cNvSpPr/>
          <p:nvPr/>
        </p:nvSpPr>
        <p:spPr>
          <a:xfrm>
            <a:off x="568959" y="3784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Oval 76"/>
          <p:cNvSpPr/>
          <p:nvPr/>
        </p:nvSpPr>
        <p:spPr>
          <a:xfrm>
            <a:off x="893762" y="4498975"/>
            <a:ext cx="6032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Donut 77"/>
          <p:cNvSpPr/>
          <p:nvPr/>
        </p:nvSpPr>
        <p:spPr>
          <a:xfrm>
            <a:off x="568959" y="4165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Oval 78"/>
          <p:cNvSpPr/>
          <p:nvPr/>
        </p:nvSpPr>
        <p:spPr>
          <a:xfrm>
            <a:off x="893762" y="4879975"/>
            <a:ext cx="6032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Donut 79"/>
          <p:cNvSpPr/>
          <p:nvPr/>
        </p:nvSpPr>
        <p:spPr>
          <a:xfrm>
            <a:off x="568959" y="4546600"/>
            <a:ext cx="721361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Oval 37"/>
          <p:cNvSpPr/>
          <p:nvPr/>
        </p:nvSpPr>
        <p:spPr>
          <a:xfrm>
            <a:off x="3551237" y="3333750"/>
            <a:ext cx="6032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Donut 38"/>
          <p:cNvSpPr/>
          <p:nvPr/>
        </p:nvSpPr>
        <p:spPr>
          <a:xfrm>
            <a:off x="3226753" y="3000245"/>
            <a:ext cx="72136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Oval 39"/>
          <p:cNvSpPr/>
          <p:nvPr/>
        </p:nvSpPr>
        <p:spPr>
          <a:xfrm>
            <a:off x="3551237" y="3714750"/>
            <a:ext cx="60327" cy="60326"/>
          </a:xfrm>
          <a:prstGeom prst="ellips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Donut 40"/>
          <p:cNvSpPr/>
          <p:nvPr/>
        </p:nvSpPr>
        <p:spPr>
          <a:xfrm>
            <a:off x="3226753" y="3381245"/>
            <a:ext cx="72136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25" y="10800"/>
                </a:moveTo>
                <a:cubicBezTo>
                  <a:pt x="1125" y="16135"/>
                  <a:pt x="5456" y="20459"/>
                  <a:pt x="10800" y="20459"/>
                </a:cubicBezTo>
                <a:cubicBezTo>
                  <a:pt x="16144" y="20459"/>
                  <a:pt x="20475" y="16135"/>
                  <a:pt x="20475" y="10800"/>
                </a:cubicBezTo>
                <a:cubicBezTo>
                  <a:pt x="20475" y="5465"/>
                  <a:pt x="16144" y="1141"/>
                  <a:pt x="10800" y="1141"/>
                </a:cubicBezTo>
                <a:cubicBezTo>
                  <a:pt x="5456" y="1141"/>
                  <a:pt x="1125" y="5465"/>
                  <a:pt x="1125" y="10800"/>
                </a:cubicBezTo>
                <a:close/>
              </a:path>
            </a:pathLst>
          </a:cu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Rectangle 43"/>
          <p:cNvSpPr/>
          <p:nvPr/>
        </p:nvSpPr>
        <p:spPr>
          <a:xfrm>
            <a:off x="796925" y="3322637"/>
            <a:ext cx="203200" cy="477838"/>
          </a:xfrm>
          <a:prstGeom prst="rect">
            <a:avLst/>
          </a:prstGeom>
          <a:solidFill>
            <a:srgbClr val="ADD6FF"/>
          </a:solidFill>
          <a:ln>
            <a:solidFill>
              <a:srgbClr val="ADD6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Arc 46"/>
          <p:cNvSpPr/>
          <p:nvPr/>
        </p:nvSpPr>
        <p:spPr>
          <a:xfrm>
            <a:off x="3869664" y="2743200"/>
            <a:ext cx="473737" cy="1704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" y="0"/>
                </a:moveTo>
                <a:cubicBezTo>
                  <a:pt x="12267" y="0"/>
                  <a:pt x="21600" y="4835"/>
                  <a:pt x="21600" y="10800"/>
                </a:cubicBezTo>
                <a:cubicBezTo>
                  <a:pt x="21600" y="16765"/>
                  <a:pt x="12267" y="21600"/>
                  <a:pt x="754" y="21600"/>
                </a:cubicBezTo>
                <a:cubicBezTo>
                  <a:pt x="503" y="21600"/>
                  <a:pt x="251" y="21598"/>
                  <a:pt x="0" y="21593"/>
                </a:cubicBezTo>
              </a:path>
            </a:pathLst>
          </a:cu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Arc 47"/>
          <p:cNvSpPr/>
          <p:nvPr/>
        </p:nvSpPr>
        <p:spPr>
          <a:xfrm>
            <a:off x="3902584" y="2438400"/>
            <a:ext cx="898016" cy="2238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2" y="0"/>
                </a:moveTo>
                <a:cubicBezTo>
                  <a:pt x="12163" y="0"/>
                  <a:pt x="21600" y="4835"/>
                  <a:pt x="21600" y="10800"/>
                </a:cubicBezTo>
                <a:cubicBezTo>
                  <a:pt x="21600" y="16765"/>
                  <a:pt x="12163" y="21600"/>
                  <a:pt x="522" y="21600"/>
                </a:cubicBezTo>
                <a:cubicBezTo>
                  <a:pt x="348" y="21600"/>
                  <a:pt x="174" y="21599"/>
                  <a:pt x="0" y="21597"/>
                </a:cubicBezTo>
              </a:path>
            </a:pathLst>
          </a:custGeom>
          <a:ln w="38100">
            <a:solidFill>
              <a:srgbClr val="FFCC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Rectangle 3"/>
          <p:cNvSpPr txBox="1"/>
          <p:nvPr/>
        </p:nvSpPr>
        <p:spPr>
          <a:xfrm>
            <a:off x="4953000" y="1981200"/>
            <a:ext cx="3886200" cy="3943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Blocked sources not wide enough to create plane wave!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 now missing center part of PLANE wave MUST have been created by BOTH now blocked center sources PLUS sources to sides (above and below)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 sources to the side are still there.  And they are still doing their part to create continuing wave in the blocked gap!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4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So affect of blockage smaller than wavelength is:</a:t>
            </a:r>
          </a:p>
        </p:txBody>
      </p:sp>
      <p:sp>
        <p:nvSpPr>
          <p:cNvPr id="350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1143000"/>
            <a:ext cx="8610600" cy="914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Surviving sources:	</a:t>
            </a:r>
          </a:p>
        </p:txBody>
      </p:sp>
      <p:sp>
        <p:nvSpPr>
          <p:cNvPr id="351" name="Straight Connector 41"/>
          <p:cNvSpPr/>
          <p:nvPr/>
        </p:nvSpPr>
        <p:spPr>
          <a:xfrm>
            <a:off x="0" y="1600199"/>
            <a:ext cx="76200" cy="1524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traight Connector 69"/>
          <p:cNvSpPr/>
          <p:nvPr/>
        </p:nvSpPr>
        <p:spPr>
          <a:xfrm>
            <a:off x="0" y="3657599"/>
            <a:ext cx="76200" cy="1524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Rectangle 3"/>
          <p:cNvSpPr txBox="1"/>
          <p:nvPr/>
        </p:nvSpPr>
        <p:spPr>
          <a:xfrm>
            <a:off x="2971800" y="1676400"/>
            <a:ext cx="5943600" cy="3370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Wave sort of "heals itself"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Because for blockage narrower than a wavelength</a:t>
            </a:r>
          </a:p>
          <a:p>
            <a:pPr algn="l"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the loss was not critical: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Surviving sources above and below are still </a:t>
            </a:r>
          </a:p>
          <a:p>
            <a:pPr algn="l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close enough to fill in the missing wave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Plane wave continues almost as if object were not there!</a:t>
            </a:r>
          </a:p>
        </p:txBody>
      </p:sp>
      <p:grpSp>
        <p:nvGrpSpPr>
          <p:cNvPr id="378" name="Group 58"/>
          <p:cNvGrpSpPr/>
          <p:nvPr/>
        </p:nvGrpSpPr>
        <p:grpSpPr>
          <a:xfrm>
            <a:off x="533400" y="1870075"/>
            <a:ext cx="1905635" cy="3387725"/>
            <a:chOff x="0" y="0"/>
            <a:chExt cx="1905634" cy="3387724"/>
          </a:xfrm>
        </p:grpSpPr>
        <p:sp>
          <p:nvSpPr>
            <p:cNvPr id="354" name="Oval 8"/>
            <p:cNvSpPr/>
            <p:nvPr/>
          </p:nvSpPr>
          <p:spPr>
            <a:xfrm>
              <a:off x="325437" y="333947"/>
              <a:ext cx="58737" cy="58727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Donut 9"/>
            <p:cNvSpPr/>
            <p:nvPr/>
          </p:nvSpPr>
          <p:spPr>
            <a:xfrm>
              <a:off x="0" y="0"/>
              <a:ext cx="721360" cy="71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24" y="10800"/>
                  </a:moveTo>
                  <a:cubicBezTo>
                    <a:pt x="1124" y="16135"/>
                    <a:pt x="5456" y="20459"/>
                    <a:pt x="10800" y="20459"/>
                  </a:cubicBezTo>
                  <a:cubicBezTo>
                    <a:pt x="16144" y="20459"/>
                    <a:pt x="20476" y="16135"/>
                    <a:pt x="20476" y="10800"/>
                  </a:cubicBezTo>
                  <a:cubicBezTo>
                    <a:pt x="20476" y="5465"/>
                    <a:pt x="16144" y="1141"/>
                    <a:pt x="10800" y="1141"/>
                  </a:cubicBezTo>
                  <a:cubicBezTo>
                    <a:pt x="5456" y="1141"/>
                    <a:pt x="1124" y="5465"/>
                    <a:pt x="1124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Oval 13"/>
            <p:cNvSpPr/>
            <p:nvPr/>
          </p:nvSpPr>
          <p:spPr>
            <a:xfrm>
              <a:off x="325437" y="714875"/>
              <a:ext cx="58737" cy="58727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Donut 14"/>
            <p:cNvSpPr/>
            <p:nvPr/>
          </p:nvSpPr>
          <p:spPr>
            <a:xfrm>
              <a:off x="0" y="380928"/>
              <a:ext cx="721360" cy="71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24" y="10800"/>
                  </a:moveTo>
                  <a:cubicBezTo>
                    <a:pt x="1124" y="16135"/>
                    <a:pt x="5456" y="20459"/>
                    <a:pt x="10800" y="20459"/>
                  </a:cubicBezTo>
                  <a:cubicBezTo>
                    <a:pt x="16144" y="20459"/>
                    <a:pt x="20476" y="16135"/>
                    <a:pt x="20476" y="10800"/>
                  </a:cubicBezTo>
                  <a:cubicBezTo>
                    <a:pt x="20476" y="5465"/>
                    <a:pt x="16144" y="1141"/>
                    <a:pt x="10800" y="1141"/>
                  </a:cubicBezTo>
                  <a:cubicBezTo>
                    <a:pt x="5456" y="1141"/>
                    <a:pt x="1124" y="5465"/>
                    <a:pt x="1124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Oval 17"/>
            <p:cNvSpPr/>
            <p:nvPr/>
          </p:nvSpPr>
          <p:spPr>
            <a:xfrm>
              <a:off x="325437" y="1095804"/>
              <a:ext cx="58737" cy="58727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" name="Donut 18"/>
            <p:cNvSpPr/>
            <p:nvPr/>
          </p:nvSpPr>
          <p:spPr>
            <a:xfrm>
              <a:off x="0" y="761857"/>
              <a:ext cx="721360" cy="71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24" y="10800"/>
                  </a:moveTo>
                  <a:cubicBezTo>
                    <a:pt x="1124" y="16135"/>
                    <a:pt x="5456" y="20459"/>
                    <a:pt x="10800" y="20459"/>
                  </a:cubicBezTo>
                  <a:cubicBezTo>
                    <a:pt x="16144" y="20459"/>
                    <a:pt x="20476" y="16135"/>
                    <a:pt x="20476" y="10800"/>
                  </a:cubicBezTo>
                  <a:cubicBezTo>
                    <a:pt x="20476" y="5465"/>
                    <a:pt x="16144" y="1141"/>
                    <a:pt x="10800" y="1141"/>
                  </a:cubicBezTo>
                  <a:cubicBezTo>
                    <a:pt x="5456" y="1141"/>
                    <a:pt x="1124" y="5465"/>
                    <a:pt x="1124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0" name="Oval 74"/>
            <p:cNvSpPr/>
            <p:nvPr/>
          </p:nvSpPr>
          <p:spPr>
            <a:xfrm>
              <a:off x="360362" y="2248113"/>
              <a:ext cx="60325" cy="60315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Donut 75"/>
            <p:cNvSpPr/>
            <p:nvPr/>
          </p:nvSpPr>
          <p:spPr>
            <a:xfrm>
              <a:off x="35559" y="1914801"/>
              <a:ext cx="721361" cy="71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24" y="10800"/>
                  </a:moveTo>
                  <a:cubicBezTo>
                    <a:pt x="1124" y="16135"/>
                    <a:pt x="5456" y="20459"/>
                    <a:pt x="10800" y="20459"/>
                  </a:cubicBezTo>
                  <a:cubicBezTo>
                    <a:pt x="16144" y="20459"/>
                    <a:pt x="20476" y="16135"/>
                    <a:pt x="20476" y="10800"/>
                  </a:cubicBezTo>
                  <a:cubicBezTo>
                    <a:pt x="20476" y="5465"/>
                    <a:pt x="16144" y="1141"/>
                    <a:pt x="10800" y="1141"/>
                  </a:cubicBezTo>
                  <a:cubicBezTo>
                    <a:pt x="5456" y="1141"/>
                    <a:pt x="1124" y="5465"/>
                    <a:pt x="1124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Oval 76"/>
            <p:cNvSpPr/>
            <p:nvPr/>
          </p:nvSpPr>
          <p:spPr>
            <a:xfrm>
              <a:off x="360362" y="2629042"/>
              <a:ext cx="60325" cy="60315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Donut 77"/>
            <p:cNvSpPr/>
            <p:nvPr/>
          </p:nvSpPr>
          <p:spPr>
            <a:xfrm>
              <a:off x="35559" y="2295729"/>
              <a:ext cx="721361" cy="71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24" y="10800"/>
                  </a:moveTo>
                  <a:cubicBezTo>
                    <a:pt x="1124" y="16135"/>
                    <a:pt x="5456" y="20459"/>
                    <a:pt x="10800" y="20459"/>
                  </a:cubicBezTo>
                  <a:cubicBezTo>
                    <a:pt x="16144" y="20459"/>
                    <a:pt x="20476" y="16135"/>
                    <a:pt x="20476" y="10800"/>
                  </a:cubicBezTo>
                  <a:cubicBezTo>
                    <a:pt x="20476" y="5465"/>
                    <a:pt x="16144" y="1141"/>
                    <a:pt x="10800" y="1141"/>
                  </a:cubicBezTo>
                  <a:cubicBezTo>
                    <a:pt x="5456" y="1141"/>
                    <a:pt x="1124" y="5465"/>
                    <a:pt x="1124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Oval 78"/>
            <p:cNvSpPr/>
            <p:nvPr/>
          </p:nvSpPr>
          <p:spPr>
            <a:xfrm>
              <a:off x="360362" y="3009970"/>
              <a:ext cx="60325" cy="60315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Donut 79"/>
            <p:cNvSpPr/>
            <p:nvPr/>
          </p:nvSpPr>
          <p:spPr>
            <a:xfrm>
              <a:off x="35559" y="2676658"/>
              <a:ext cx="721361" cy="71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24" y="10800"/>
                  </a:moveTo>
                  <a:cubicBezTo>
                    <a:pt x="1124" y="16135"/>
                    <a:pt x="5456" y="20459"/>
                    <a:pt x="10800" y="20459"/>
                  </a:cubicBezTo>
                  <a:cubicBezTo>
                    <a:pt x="16144" y="20459"/>
                    <a:pt x="20476" y="16135"/>
                    <a:pt x="20476" y="10800"/>
                  </a:cubicBezTo>
                  <a:cubicBezTo>
                    <a:pt x="20476" y="5465"/>
                    <a:pt x="16144" y="1141"/>
                    <a:pt x="10800" y="1141"/>
                  </a:cubicBezTo>
                  <a:cubicBezTo>
                    <a:pt x="5456" y="1141"/>
                    <a:pt x="1124" y="5465"/>
                    <a:pt x="1124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Rectangle 43"/>
            <p:cNvSpPr/>
            <p:nvPr/>
          </p:nvSpPr>
          <p:spPr>
            <a:xfrm>
              <a:off x="263524" y="1452562"/>
              <a:ext cx="203200" cy="477838"/>
            </a:xfrm>
            <a:prstGeom prst="rect">
              <a:avLst/>
            </a:prstGeom>
            <a:solidFill>
              <a:srgbClr val="ADD6FF"/>
            </a:solidFill>
            <a:ln w="9525" cap="flat">
              <a:solidFill>
                <a:srgbClr val="ADD6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Straight Connector 27"/>
            <p:cNvSpPr/>
            <p:nvPr/>
          </p:nvSpPr>
          <p:spPr>
            <a:xfrm>
              <a:off x="982662" y="60325"/>
              <a:ext cx="14287" cy="974726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Straight Connector 28"/>
            <p:cNvSpPr/>
            <p:nvPr/>
          </p:nvSpPr>
          <p:spPr>
            <a:xfrm flipH="1">
              <a:off x="1447800" y="34925"/>
              <a:ext cx="1588" cy="1057275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Straight Connector 29"/>
            <p:cNvSpPr/>
            <p:nvPr/>
          </p:nvSpPr>
          <p:spPr>
            <a:xfrm flipH="1">
              <a:off x="1905634" y="35559"/>
              <a:ext cx="1" cy="312420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Straight Connector 30"/>
            <p:cNvSpPr/>
            <p:nvPr/>
          </p:nvSpPr>
          <p:spPr>
            <a:xfrm>
              <a:off x="992187" y="2224088"/>
              <a:ext cx="19050" cy="98266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Straight Connector 31"/>
            <p:cNvSpPr/>
            <p:nvPr/>
          </p:nvSpPr>
          <p:spPr>
            <a:xfrm flipH="1">
              <a:off x="1447800" y="2092325"/>
              <a:ext cx="1588" cy="1057275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Arc 44"/>
            <p:cNvSpPr/>
            <p:nvPr/>
          </p:nvSpPr>
          <p:spPr>
            <a:xfrm>
              <a:off x="915192" y="1957388"/>
              <a:ext cx="7699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Arc 49"/>
            <p:cNvSpPr/>
            <p:nvPr/>
          </p:nvSpPr>
          <p:spPr>
            <a:xfrm flipH="1">
              <a:off x="808038" y="1381125"/>
              <a:ext cx="119810" cy="5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3" y="0"/>
                  </a:moveTo>
                  <a:cubicBezTo>
                    <a:pt x="12374" y="0"/>
                    <a:pt x="21600" y="4835"/>
                    <a:pt x="21600" y="10800"/>
                  </a:cubicBezTo>
                  <a:cubicBezTo>
                    <a:pt x="21600" y="16765"/>
                    <a:pt x="12374" y="21600"/>
                    <a:pt x="993" y="21600"/>
                  </a:cubicBezTo>
                  <a:cubicBezTo>
                    <a:pt x="662" y="21600"/>
                    <a:pt x="331" y="21596"/>
                    <a:pt x="0" y="21587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4" name="Arc 50"/>
            <p:cNvSpPr/>
            <p:nvPr/>
          </p:nvSpPr>
          <p:spPr>
            <a:xfrm rot="10800000" flipH="1">
              <a:off x="915192" y="1035050"/>
              <a:ext cx="8175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5" name="Arc 51"/>
            <p:cNvSpPr/>
            <p:nvPr/>
          </p:nvSpPr>
          <p:spPr>
            <a:xfrm>
              <a:off x="1371599" y="1828800"/>
              <a:ext cx="762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6" name="Arc 52"/>
            <p:cNvSpPr/>
            <p:nvPr/>
          </p:nvSpPr>
          <p:spPr>
            <a:xfrm flipH="1">
              <a:off x="1338264" y="1408113"/>
              <a:ext cx="77316" cy="44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" y="0"/>
                  </a:moveTo>
                  <a:cubicBezTo>
                    <a:pt x="12466" y="0"/>
                    <a:pt x="21600" y="4835"/>
                    <a:pt x="21600" y="10800"/>
                  </a:cubicBezTo>
                  <a:cubicBezTo>
                    <a:pt x="21600" y="16765"/>
                    <a:pt x="12466" y="21600"/>
                    <a:pt x="1199" y="21600"/>
                  </a:cubicBezTo>
                  <a:cubicBezTo>
                    <a:pt x="799" y="21600"/>
                    <a:pt x="399" y="21594"/>
                    <a:pt x="0" y="21581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7" name="Arc 53"/>
            <p:cNvSpPr/>
            <p:nvPr/>
          </p:nvSpPr>
          <p:spPr>
            <a:xfrm rot="10800000" flipH="1">
              <a:off x="1371599" y="1073150"/>
              <a:ext cx="762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Mathcad Simulation Demonstrating Thus:</a:t>
            </a:r>
          </a:p>
        </p:txBody>
      </p:sp>
      <p:sp>
        <p:nvSpPr>
          <p:cNvPr id="38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6019800"/>
            <a:ext cx="8686800" cy="45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400"/>
            </a:pPr>
            <a:r>
              <a:t>Link to animated simulations: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 Generic - Supporting Materials - Simulation 8</a:t>
            </a:r>
          </a:p>
        </p:txBody>
      </p:sp>
      <p:pic>
        <p:nvPicPr>
          <p:cNvPr id="38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100" y="1263650"/>
            <a:ext cx="4495800" cy="433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Which then predicts how particles SCATTER light</a:t>
            </a:r>
          </a:p>
        </p:txBody>
      </p:sp>
      <p:sp>
        <p:nvSpPr>
          <p:cNvPr id="386" name="Rectangle 3"/>
          <p:cNvSpPr txBox="1">
            <a:spLocks noGrp="1"/>
          </p:cNvSpPr>
          <p:nvPr>
            <p:ph type="body" idx="1"/>
          </p:nvPr>
        </p:nvSpPr>
        <p:spPr>
          <a:xfrm>
            <a:off x="138112" y="990600"/>
            <a:ext cx="9005889" cy="5197475"/>
          </a:xfrm>
          <a:prstGeom prst="rect">
            <a:avLst/>
          </a:prstGeom>
        </p:spPr>
        <p:txBody>
          <a:bodyPr/>
          <a:lstStyle/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If particle is larger than the wavelength of the light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It will block the light, casting a shadow</a:t>
            </a:r>
          </a:p>
          <a:p>
            <a:pPr defTabSz="877823">
              <a:spcBef>
                <a:spcPts val="200"/>
              </a:spcBef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And if it is non-absorbing, blocked light will be "scattered" backward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If, on other hand, particle is SMALLER than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 . . .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Object will cast ~ zero shadow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Meaning that ~ all of light's energy continues forward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Implying (correctly) that ~ zero light is scattered backward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Almost as if that small particle is invisible to that light! 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77823"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Why Nanoparticles, smaller than light’s wavelength, are being used in SUNBLOCK!</a:t>
            </a:r>
          </a:p>
          <a:p>
            <a:pPr algn="ctr" defTabSz="877823"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77823"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What?  Explain!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pic>
        <p:nvPicPr>
          <p:cNvPr id="38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93800"/>
            <a:ext cx="914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87400"/>
            <a:ext cx="8534400" cy="5613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600"/>
            </a:pPr>
            <a:r>
              <a:t>Infrared &gt; 0.75 microns = 750 nanometers</a:t>
            </a:r>
          </a:p>
          <a:p>
            <a:pPr algn="ctr">
              <a:defRPr sz="10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Red ~ 0.65 microns = 650 nanometers</a:t>
            </a:r>
          </a:p>
          <a:p>
            <a:pPr algn="ctr">
              <a:defRPr sz="16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Blue ~ 0.45 microns = 450 nanometers</a:t>
            </a:r>
          </a:p>
          <a:p>
            <a:pPr algn="ctr">
              <a:defRPr sz="14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UV &lt; 0.40 microns = 400 nanometers</a:t>
            </a:r>
          </a:p>
          <a:p>
            <a:pPr algn="ctr"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Or getting a bit more precise, sun’s intensity versus wavelength (Wikipedia):</a:t>
            </a:r>
          </a:p>
        </p:txBody>
      </p:sp>
      <p:sp>
        <p:nvSpPr>
          <p:cNvPr id="391" name="Rectangle 5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What ARE the Wavelengths of Light?</a:t>
            </a:r>
          </a:p>
        </p:txBody>
      </p:sp>
      <p:pic>
        <p:nvPicPr>
          <p:cNvPr id="39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3505200"/>
            <a:ext cx="4191000" cy="284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pic>
        <p:nvPicPr>
          <p:cNvPr id="3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93800"/>
            <a:ext cx="914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87400"/>
            <a:ext cx="8915400" cy="553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600"/>
            </a:pPr>
            <a:r>
              <a:t>Infrared &gt; 0.75 microns = 750 nanometers</a:t>
            </a:r>
          </a:p>
          <a:p>
            <a:pPr algn="ctr">
              <a:defRPr sz="10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Red ~ 0.65 microns = 650 nanometers</a:t>
            </a:r>
          </a:p>
          <a:p>
            <a:pPr algn="ctr">
              <a:defRPr sz="16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Blue ~ 0.45 microns = 450 nanometers</a:t>
            </a:r>
          </a:p>
          <a:p>
            <a:pPr algn="ctr">
              <a:defRPr sz="14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UV &lt; 0.40 microns = 400 nanometers</a:t>
            </a:r>
          </a:p>
          <a:p>
            <a:pPr algn="ctr"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Damaging UV light includes "UVA" = 400 - 320 nm and "UVB" = 320 - 290 nm</a:t>
            </a:r>
          </a:p>
          <a:p>
            <a:pPr algn="ctr">
              <a:defRPr sz="1600" b="1">
                <a:solidFill>
                  <a:srgbClr val="FFCC00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CC00"/>
                </a:solidFill>
              </a:defRPr>
            </a:pPr>
            <a:r>
              <a:t>Sunblocks can BLOCK in one of two ways:  By absorbing UV or scattering UV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From preceding, to strongly scatter UV, particle must be at least the size of UV wavelength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Implying that size of strongly UV scattering particle  ≥ 400 nm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But if particle's bigger than VISIBLE light, it ALSO scatter that light =&gt; sunblock looks white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So instead ONLY use particle size of ~ 400 nm =&gt; ONLY get UV scattering</a:t>
            </a:r>
          </a:p>
        </p:txBody>
      </p:sp>
      <p:sp>
        <p:nvSpPr>
          <p:cNvPr id="397" name="Rectangle 5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/>
          <a:lstStyle/>
          <a:p>
            <a:r>
              <a:t>So how does this relate to nanoparticles in sunblock?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4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410200"/>
          </a:xfrm>
          <a:prstGeom prst="rect">
            <a:avLst/>
          </a:prstGeom>
        </p:spPr>
        <p:txBody>
          <a:bodyPr/>
          <a:lstStyle/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In 1960's they started out by using blue light images</a:t>
            </a:r>
          </a:p>
          <a:p>
            <a:pPr defTabSz="905255">
              <a:defRPr sz="1386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From 1970's to the present they moved farther and farther into UV</a:t>
            </a:r>
          </a:p>
          <a:p>
            <a:pPr defTabSz="905255">
              <a:defRPr sz="79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84"/>
              <a:t>Problem along the way: Glass (SiO</a:t>
            </a:r>
            <a:r>
              <a:rPr sz="1584" baseline="-25191"/>
              <a:t>2</a:t>
            </a:r>
            <a:r>
              <a:rPr sz="1584"/>
              <a:t>) absorbs light with wavelength &lt; 200 nm</a:t>
            </a:r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spcBef>
                <a:spcPts val="300"/>
              </a:spcBef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	So below 200 nm had to switch to lenses made from exotic ($) new materials</a:t>
            </a:r>
          </a:p>
          <a:p>
            <a:pPr defTabSz="905255"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They now use UV light with wavelength of about 100 nm (= minimum IC feature)</a:t>
            </a:r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With really heroic (hundred mega $) lens systems, may reach ~ 50 nm</a:t>
            </a:r>
          </a:p>
          <a:p>
            <a:pPr defTabSz="905255">
              <a:defRPr sz="197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But lenses (of any material) stop focusing much beyond that</a:t>
            </a:r>
          </a:p>
          <a:p>
            <a:pPr defTabSz="905255">
              <a:defRPr sz="1188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84"/>
              <a:t>Must go to (giga $) curved mirror focusing systems, </a:t>
            </a:r>
          </a:p>
          <a:p>
            <a:pPr defTabSz="905255">
              <a:spcBef>
                <a:spcPts val="300"/>
              </a:spcBef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		or even weirder schemes, which many doubt will ever be practical</a:t>
            </a:r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905255">
              <a:spcBef>
                <a:spcPts val="300"/>
              </a:spcBef>
              <a:defRPr sz="1584" b="1">
                <a:solidFill>
                  <a:srgbClr val="FFCC00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</a:defRPr>
            </a:pPr>
            <a:r>
              <a:t>Lenses stop focusing at extreme short wavelengths, why? Must explain refraction:</a:t>
            </a:r>
          </a:p>
        </p:txBody>
      </p:sp>
      <p:sp>
        <p:nvSpPr>
          <p:cNvPr id="401" name="Rectangle 5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Wavelength of light also affected history of light-based microfabrication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Waves 101</a:t>
            </a:r>
          </a:p>
        </p:txBody>
      </p:sp>
      <p:sp>
        <p:nvSpPr>
          <p:cNvPr id="12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534400" cy="5562600"/>
          </a:xfrm>
          <a:prstGeom prst="rect">
            <a:avLst/>
          </a:prstGeom>
        </p:spPr>
        <p:txBody>
          <a:bodyPr/>
          <a:lstStyle/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Waves (of various kinds) are usually taught by:</a:t>
            </a:r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i) Determining physical laws that govern the situation (in form of equations)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ii) Combining these to form a key equation describing the phenomenon 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Generally a “differential equation” of form similar to: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	</a:t>
            </a:r>
            <a:r>
              <a:rPr>
                <a:solidFill>
                  <a:srgbClr val="FFCC00"/>
                </a:solidFill>
              </a:rPr>
              <a:t>d</a:t>
            </a:r>
            <a:r>
              <a:rPr baseline="29959">
                <a:solidFill>
                  <a:srgbClr val="FFCC00"/>
                </a:solidFill>
              </a:rPr>
              <a:t>2</a:t>
            </a:r>
            <a:r>
              <a:rPr>
                <a:solidFill>
                  <a:srgbClr val="FFCC00"/>
                </a:solidFill>
              </a:rPr>
              <a:t>f(x,t) / dx</a:t>
            </a:r>
            <a:r>
              <a:rPr baseline="29959">
                <a:solidFill>
                  <a:srgbClr val="FFCC00"/>
                </a:solidFill>
              </a:rPr>
              <a:t>2</a:t>
            </a:r>
            <a:r>
              <a:rPr>
                <a:solidFill>
                  <a:srgbClr val="FFCC00"/>
                </a:solidFill>
              </a:rPr>
              <a:t>  + A d</a:t>
            </a:r>
            <a:r>
              <a:rPr baseline="29959">
                <a:solidFill>
                  <a:srgbClr val="FFCC00"/>
                </a:solidFill>
              </a:rPr>
              <a:t>2</a:t>
            </a:r>
            <a:r>
              <a:rPr>
                <a:solidFill>
                  <a:srgbClr val="FFCC00"/>
                </a:solidFill>
              </a:rPr>
              <a:t>f(x,t) / dt</a:t>
            </a:r>
            <a:r>
              <a:rPr baseline="29959">
                <a:solidFill>
                  <a:srgbClr val="FFCC00"/>
                </a:solidFill>
              </a:rPr>
              <a:t>2</a:t>
            </a:r>
            <a:r>
              <a:rPr>
                <a:solidFill>
                  <a:srgbClr val="FFCC00"/>
                </a:solidFill>
              </a:rPr>
              <a:t> = 0</a:t>
            </a:r>
            <a:r>
              <a:t>    </a:t>
            </a:r>
          </a:p>
          <a:p>
            <a:pPr defTabSz="896111">
              <a:spcBef>
                <a:spcPts val="200"/>
              </a:spcBef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iii) Then try to find the “solutions” to equation (i.e. which functions f(x,t) work?):</a:t>
            </a:r>
          </a:p>
          <a:p>
            <a:pPr defTabSz="896111">
              <a:spcBef>
                <a:spcPts val="200"/>
              </a:spcBef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End up being things like:  </a:t>
            </a:r>
            <a:r>
              <a:rPr>
                <a:solidFill>
                  <a:srgbClr val="FFCC00"/>
                </a:solidFill>
              </a:rPr>
              <a:t>B sin (kx – </a:t>
            </a:r>
            <a:r>
              <a:rPr>
                <a:solidFill>
                  <a:srgbClr val="FFCC00"/>
                </a:solidFill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>
                <a:solidFill>
                  <a:srgbClr val="FFCC00"/>
                </a:solidFill>
              </a:rPr>
              <a:t>t) + C cos (kx-</a:t>
            </a:r>
            <a:r>
              <a:rPr>
                <a:solidFill>
                  <a:srgbClr val="FFCC00"/>
                </a:solidFill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>
                <a:solidFill>
                  <a:srgbClr val="FFCC00"/>
                </a:solidFill>
              </a:rPr>
              <a:t>t)</a:t>
            </a:r>
            <a:endParaRPr>
              <a:solidFill>
                <a:srgbClr val="FF9933"/>
              </a:solidFill>
            </a:endParaRPr>
          </a:p>
          <a:p>
            <a:pPr defTabSz="896111">
              <a:spcBef>
                <a:spcPts val="200"/>
              </a:spcBef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Or weirder (but equivalent): </a:t>
            </a:r>
            <a:r>
              <a:rPr>
                <a:solidFill>
                  <a:srgbClr val="FFCC00"/>
                </a:solidFill>
              </a:rPr>
              <a:t>De</a:t>
            </a:r>
            <a:r>
              <a:rPr baseline="29959">
                <a:solidFill>
                  <a:srgbClr val="FFCC00"/>
                </a:solidFill>
              </a:rPr>
              <a:t>i(kx+</a:t>
            </a:r>
            <a:r>
              <a:rPr baseline="29959">
                <a:solidFill>
                  <a:srgbClr val="FFCC00"/>
                </a:solidFill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baseline="29959">
                <a:solidFill>
                  <a:srgbClr val="FFCC00"/>
                </a:solidFill>
              </a:rPr>
              <a:t>t)</a:t>
            </a:r>
            <a:r>
              <a:rPr>
                <a:solidFill>
                  <a:srgbClr val="FFCC00"/>
                </a:solidFill>
              </a:rPr>
              <a:t> + Ee</a:t>
            </a:r>
            <a:r>
              <a:rPr baseline="29959">
                <a:solidFill>
                  <a:srgbClr val="FFCC00"/>
                </a:solidFill>
              </a:rPr>
              <a:t>i(kx-</a:t>
            </a:r>
            <a:r>
              <a:rPr baseline="29959">
                <a:solidFill>
                  <a:srgbClr val="FFCC00"/>
                </a:solidFill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baseline="29959">
                <a:solidFill>
                  <a:srgbClr val="FFCC00"/>
                </a:solidFill>
              </a:rPr>
              <a:t>t)</a:t>
            </a:r>
            <a:r>
              <a:t>   where i = √(-1)</a:t>
            </a:r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Those mathematical solutions ARE waves: </a:t>
            </a:r>
          </a:p>
          <a:p>
            <a:pPr defTabSz="896111">
              <a:spcBef>
                <a:spcPts val="200"/>
              </a:spcBef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k = 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/ (wavelength of wave,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)  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w</a:t>
            </a:r>
            <a:r>
              <a:t> = 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(frequency of wave)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 	</a:t>
            </a:r>
            <a:r>
              <a:rPr sz="1372"/>
              <a:t>(other constants have to do with intensity of the wave)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0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Refraction of Waves</a:t>
            </a:r>
          </a:p>
        </p:txBody>
      </p:sp>
      <p:sp>
        <p:nvSpPr>
          <p:cNvPr id="40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  <a:prstGeom prst="rect">
            <a:avLst/>
          </a:prstGeom>
        </p:spPr>
        <p:txBody>
          <a:bodyPr/>
          <a:lstStyle/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All lenses work on the basis of refraction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Has to do with fact that speed of waves is different in different materials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For instance, light moves at speed:		</a:t>
            </a:r>
            <a:r>
              <a:rPr sz="1536"/>
              <a:t>c ( = 299,792 km/s) in vacuum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			c / 1.000277 in STP air</a:t>
            </a:r>
          </a:p>
          <a:p>
            <a:pPr defTabSz="877823">
              <a:spcBef>
                <a:spcPts val="200"/>
              </a:spcBef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	</a:t>
            </a:r>
            <a:r>
              <a:rPr sz="863"/>
              <a:t>	</a:t>
            </a:r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			~ c / 1.5 in typical glasses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			~ c / (3-5) in semiconductors</a:t>
            </a:r>
          </a:p>
          <a:p>
            <a:pPr algn="ctr" defTabSz="877823">
              <a:defRPr sz="1344">
                <a:solidFill>
                  <a:srgbClr val="FF33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77823"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Denominator has a name:  "Index of refraction" or "n"</a:t>
            </a:r>
            <a:r>
              <a:rPr>
                <a:solidFill>
                  <a:srgbClr val="FF3300"/>
                </a:solidFill>
              </a:rPr>
              <a:t> </a:t>
            </a:r>
          </a:p>
          <a:p>
            <a:pPr defTabSz="877823">
              <a:spcBef>
                <a:spcPts val="200"/>
              </a:spcBef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As water starts to shallow out, its waves slow (n increases)</a:t>
            </a:r>
          </a:p>
          <a:p>
            <a:pPr defTabSz="877823"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(Remember explanations of the "Boxing Day" Asian Tsunami?)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So set up a simple thought (German = "Gedanken") experiment: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08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8534400" cy="5791200"/>
          </a:xfrm>
          <a:prstGeom prst="rect">
            <a:avLst/>
          </a:prstGeom>
        </p:spPr>
        <p:txBody>
          <a:bodyPr/>
          <a:lstStyle/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Deep water (fast wave) entering from left,</a:t>
            </a:r>
          </a:p>
          <a:p>
            <a:pPr defTabSz="886968">
              <a:defRPr sz="58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moving to region of shallow water (slow wave) at right</a:t>
            </a:r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Progressive times:</a:t>
            </a:r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Or shrinking down steps at interface into continuous curve:</a:t>
            </a:r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It’s a "refractive" lens!  Just have to shape region of slower wave appropriately</a:t>
            </a:r>
          </a:p>
        </p:txBody>
      </p:sp>
      <p:grpSp>
        <p:nvGrpSpPr>
          <p:cNvPr id="448" name="Group 198"/>
          <p:cNvGrpSpPr/>
          <p:nvPr/>
        </p:nvGrpSpPr>
        <p:grpSpPr>
          <a:xfrm>
            <a:off x="534669" y="1981200"/>
            <a:ext cx="8171182" cy="1143000"/>
            <a:chOff x="0" y="0"/>
            <a:chExt cx="8171180" cy="1143000"/>
          </a:xfrm>
        </p:grpSpPr>
        <p:grpSp>
          <p:nvGrpSpPr>
            <p:cNvPr id="412" name="Group 185"/>
            <p:cNvGrpSpPr/>
            <p:nvPr/>
          </p:nvGrpSpPr>
          <p:grpSpPr>
            <a:xfrm>
              <a:off x="7409180" y="19049"/>
              <a:ext cx="762001" cy="1095376"/>
              <a:chOff x="0" y="0"/>
              <a:chExt cx="762000" cy="1095374"/>
            </a:xfrm>
          </p:grpSpPr>
          <p:sp>
            <p:nvSpPr>
              <p:cNvPr id="409" name="Rectangle 186"/>
              <p:cNvSpPr/>
              <p:nvPr/>
            </p:nvSpPr>
            <p:spPr>
              <a:xfrm>
                <a:off x="0" y="728662"/>
                <a:ext cx="7620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10" name="Rectangle 187"/>
              <p:cNvSpPr/>
              <p:nvPr/>
            </p:nvSpPr>
            <p:spPr>
              <a:xfrm>
                <a:off x="152400" y="361950"/>
                <a:ext cx="6096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11" name="Rectangle 188"/>
              <p:cNvSpPr/>
              <p:nvPr/>
            </p:nvSpPr>
            <p:spPr>
              <a:xfrm>
                <a:off x="304800" y="-1"/>
                <a:ext cx="457200" cy="366714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</p:grpSp>
        <p:grpSp>
          <p:nvGrpSpPr>
            <p:cNvPr id="416" name="Group 181"/>
            <p:cNvGrpSpPr/>
            <p:nvPr/>
          </p:nvGrpSpPr>
          <p:grpSpPr>
            <a:xfrm>
              <a:off x="5408929" y="38099"/>
              <a:ext cx="762001" cy="1095376"/>
              <a:chOff x="0" y="0"/>
              <a:chExt cx="762000" cy="1095374"/>
            </a:xfrm>
          </p:grpSpPr>
          <p:sp>
            <p:nvSpPr>
              <p:cNvPr id="413" name="Rectangle 182"/>
              <p:cNvSpPr/>
              <p:nvPr/>
            </p:nvSpPr>
            <p:spPr>
              <a:xfrm>
                <a:off x="0" y="728662"/>
                <a:ext cx="7620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14" name="Rectangle 183"/>
              <p:cNvSpPr/>
              <p:nvPr/>
            </p:nvSpPr>
            <p:spPr>
              <a:xfrm>
                <a:off x="152400" y="361950"/>
                <a:ext cx="6096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15" name="Rectangle 184"/>
              <p:cNvSpPr/>
              <p:nvPr/>
            </p:nvSpPr>
            <p:spPr>
              <a:xfrm>
                <a:off x="304800" y="-1"/>
                <a:ext cx="457200" cy="366714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</p:grpSp>
        <p:grpSp>
          <p:nvGrpSpPr>
            <p:cNvPr id="420" name="Group 172"/>
            <p:cNvGrpSpPr/>
            <p:nvPr/>
          </p:nvGrpSpPr>
          <p:grpSpPr>
            <a:xfrm>
              <a:off x="3040379" y="19049"/>
              <a:ext cx="762001" cy="1095376"/>
              <a:chOff x="0" y="0"/>
              <a:chExt cx="762000" cy="1095374"/>
            </a:xfrm>
          </p:grpSpPr>
          <p:sp>
            <p:nvSpPr>
              <p:cNvPr id="417" name="Rectangle 173"/>
              <p:cNvSpPr/>
              <p:nvPr/>
            </p:nvSpPr>
            <p:spPr>
              <a:xfrm>
                <a:off x="0" y="728662"/>
                <a:ext cx="7620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18" name="Rectangle 174"/>
              <p:cNvSpPr/>
              <p:nvPr/>
            </p:nvSpPr>
            <p:spPr>
              <a:xfrm>
                <a:off x="152400" y="361950"/>
                <a:ext cx="6096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19" name="Rectangle 175"/>
              <p:cNvSpPr/>
              <p:nvPr/>
            </p:nvSpPr>
            <p:spPr>
              <a:xfrm>
                <a:off x="304800" y="-1"/>
                <a:ext cx="457200" cy="366714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</p:grpSp>
        <p:sp>
          <p:nvSpPr>
            <p:cNvPr id="421" name="Line 62"/>
            <p:cNvSpPr/>
            <p:nvPr/>
          </p:nvSpPr>
          <p:spPr>
            <a:xfrm flipH="1">
              <a:off x="2691129" y="0"/>
              <a:ext cx="1" cy="1143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2" name="Line 63"/>
            <p:cNvSpPr/>
            <p:nvPr/>
          </p:nvSpPr>
          <p:spPr>
            <a:xfrm>
              <a:off x="2995929" y="0"/>
              <a:ext cx="1" cy="762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3" name="Line 64"/>
            <p:cNvSpPr/>
            <p:nvPr/>
          </p:nvSpPr>
          <p:spPr>
            <a:xfrm>
              <a:off x="3311525" y="0"/>
              <a:ext cx="0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4" name="Line 65"/>
            <p:cNvSpPr/>
            <p:nvPr/>
          </p:nvSpPr>
          <p:spPr>
            <a:xfrm>
              <a:off x="3186429" y="747712"/>
              <a:ext cx="1" cy="38100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5" name="Line 66"/>
            <p:cNvSpPr/>
            <p:nvPr/>
          </p:nvSpPr>
          <p:spPr>
            <a:xfrm>
              <a:off x="2995929" y="76200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6" name="Line 73"/>
            <p:cNvSpPr/>
            <p:nvPr/>
          </p:nvSpPr>
          <p:spPr>
            <a:xfrm>
              <a:off x="5281929" y="0"/>
              <a:ext cx="1" cy="1143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7" name="Line 74"/>
            <p:cNvSpPr/>
            <p:nvPr/>
          </p:nvSpPr>
          <p:spPr>
            <a:xfrm>
              <a:off x="5586729" y="0"/>
              <a:ext cx="1" cy="762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8" name="Line 75"/>
            <p:cNvSpPr/>
            <p:nvPr/>
          </p:nvSpPr>
          <p:spPr>
            <a:xfrm>
              <a:off x="5892800" y="0"/>
              <a:ext cx="0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9" name="Line 76"/>
            <p:cNvSpPr/>
            <p:nvPr/>
          </p:nvSpPr>
          <p:spPr>
            <a:xfrm>
              <a:off x="5676900" y="762000"/>
              <a:ext cx="0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0" name="Line 77"/>
            <p:cNvSpPr/>
            <p:nvPr/>
          </p:nvSpPr>
          <p:spPr>
            <a:xfrm>
              <a:off x="5510529" y="76200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1" name="Line 83"/>
            <p:cNvSpPr/>
            <p:nvPr/>
          </p:nvSpPr>
          <p:spPr>
            <a:xfrm flipH="1">
              <a:off x="-1" y="0"/>
              <a:ext cx="2" cy="1143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2" name="Line 84"/>
            <p:cNvSpPr/>
            <p:nvPr/>
          </p:nvSpPr>
          <p:spPr>
            <a:xfrm flipH="1">
              <a:off x="303529" y="0"/>
              <a:ext cx="1" cy="1143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3" name="Line 95"/>
            <p:cNvSpPr/>
            <p:nvPr/>
          </p:nvSpPr>
          <p:spPr>
            <a:xfrm>
              <a:off x="7509192" y="0"/>
              <a:ext cx="1" cy="762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Line 96"/>
            <p:cNvSpPr/>
            <p:nvPr/>
          </p:nvSpPr>
          <p:spPr>
            <a:xfrm>
              <a:off x="7828280" y="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Line 97"/>
            <p:cNvSpPr/>
            <p:nvPr/>
          </p:nvSpPr>
          <p:spPr>
            <a:xfrm>
              <a:off x="8048625" y="0"/>
              <a:ext cx="0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Line 98"/>
            <p:cNvSpPr/>
            <p:nvPr/>
          </p:nvSpPr>
          <p:spPr>
            <a:xfrm>
              <a:off x="7872730" y="76200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Line 99"/>
            <p:cNvSpPr/>
            <p:nvPr/>
          </p:nvSpPr>
          <p:spPr>
            <a:xfrm>
              <a:off x="7671117" y="76200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Line 100"/>
            <p:cNvSpPr/>
            <p:nvPr/>
          </p:nvSpPr>
          <p:spPr>
            <a:xfrm>
              <a:off x="7456805" y="752475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Line 101"/>
            <p:cNvSpPr/>
            <p:nvPr/>
          </p:nvSpPr>
          <p:spPr>
            <a:xfrm>
              <a:off x="3253104" y="366712"/>
              <a:ext cx="1" cy="38100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0" name="Line 102"/>
            <p:cNvSpPr/>
            <p:nvPr/>
          </p:nvSpPr>
          <p:spPr>
            <a:xfrm flipH="1">
              <a:off x="622617" y="0"/>
              <a:ext cx="1" cy="1143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44" name="Group 177"/>
            <p:cNvGrpSpPr/>
            <p:nvPr/>
          </p:nvGrpSpPr>
          <p:grpSpPr>
            <a:xfrm>
              <a:off x="684530" y="38099"/>
              <a:ext cx="762001" cy="1095376"/>
              <a:chOff x="0" y="0"/>
              <a:chExt cx="762000" cy="1095374"/>
            </a:xfrm>
          </p:grpSpPr>
          <p:sp>
            <p:nvSpPr>
              <p:cNvPr id="441" name="Rectangle 178"/>
              <p:cNvSpPr/>
              <p:nvPr/>
            </p:nvSpPr>
            <p:spPr>
              <a:xfrm>
                <a:off x="0" y="728662"/>
                <a:ext cx="7620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42" name="Rectangle 179"/>
              <p:cNvSpPr/>
              <p:nvPr/>
            </p:nvSpPr>
            <p:spPr>
              <a:xfrm>
                <a:off x="152400" y="361950"/>
                <a:ext cx="609600" cy="366713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  <p:sp>
            <p:nvSpPr>
              <p:cNvPr id="443" name="Rectangle 180"/>
              <p:cNvSpPr/>
              <p:nvPr/>
            </p:nvSpPr>
            <p:spPr>
              <a:xfrm>
                <a:off x="304800" y="-1"/>
                <a:ext cx="457200" cy="366714"/>
              </a:xfrm>
              <a:prstGeom prst="rect">
                <a:avLst/>
              </a:pr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66CCFF"/>
                    </a:solidFill>
                  </a:defRPr>
                </a:pPr>
                <a:endParaRPr/>
              </a:p>
            </p:txBody>
          </p:sp>
        </p:grpSp>
        <p:sp>
          <p:nvSpPr>
            <p:cNvPr id="445" name="Line 189"/>
            <p:cNvSpPr/>
            <p:nvPr/>
          </p:nvSpPr>
          <p:spPr>
            <a:xfrm>
              <a:off x="5797550" y="381000"/>
              <a:ext cx="0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6" name="Line 190"/>
            <p:cNvSpPr/>
            <p:nvPr/>
          </p:nvSpPr>
          <p:spPr>
            <a:xfrm>
              <a:off x="7987030" y="38100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7" name="Line 191"/>
            <p:cNvSpPr/>
            <p:nvPr/>
          </p:nvSpPr>
          <p:spPr>
            <a:xfrm>
              <a:off x="7745730" y="381000"/>
              <a:ext cx="1" cy="3810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83" name="Group 199"/>
          <p:cNvGrpSpPr/>
          <p:nvPr/>
        </p:nvGrpSpPr>
        <p:grpSpPr>
          <a:xfrm>
            <a:off x="458469" y="4229100"/>
            <a:ext cx="8348982" cy="1333500"/>
            <a:chOff x="0" y="0"/>
            <a:chExt cx="8348980" cy="1333500"/>
          </a:xfrm>
        </p:grpSpPr>
        <p:sp>
          <p:nvSpPr>
            <p:cNvPr id="449" name="Oval 195"/>
            <p:cNvSpPr/>
            <p:nvPr/>
          </p:nvSpPr>
          <p:spPr>
            <a:xfrm>
              <a:off x="7663180" y="0"/>
              <a:ext cx="685801" cy="1295400"/>
            </a:xfrm>
            <a:prstGeom prst="ellipse">
              <a:avLst/>
            </a:prstGeom>
            <a:solidFill>
              <a:srgbClr val="66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0" name="Oval 194"/>
            <p:cNvSpPr/>
            <p:nvPr/>
          </p:nvSpPr>
          <p:spPr>
            <a:xfrm>
              <a:off x="5650229" y="6350"/>
              <a:ext cx="685801" cy="1295400"/>
            </a:xfrm>
            <a:prstGeom prst="ellipse">
              <a:avLst/>
            </a:prstGeom>
            <a:solidFill>
              <a:srgbClr val="66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1" name="Oval 193"/>
            <p:cNvSpPr/>
            <p:nvPr/>
          </p:nvSpPr>
          <p:spPr>
            <a:xfrm>
              <a:off x="3211829" y="19050"/>
              <a:ext cx="685801" cy="1295400"/>
            </a:xfrm>
            <a:prstGeom prst="ellipse">
              <a:avLst/>
            </a:prstGeom>
            <a:solidFill>
              <a:srgbClr val="66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Line 108"/>
            <p:cNvSpPr/>
            <p:nvPr/>
          </p:nvSpPr>
          <p:spPr>
            <a:xfrm flipH="1">
              <a:off x="-1" y="41275"/>
              <a:ext cx="2" cy="6318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Line 109"/>
            <p:cNvSpPr/>
            <p:nvPr/>
          </p:nvSpPr>
          <p:spPr>
            <a:xfrm flipH="1">
              <a:off x="303529" y="41275"/>
              <a:ext cx="1" cy="6318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4" name="Line 110"/>
            <p:cNvSpPr/>
            <p:nvPr/>
          </p:nvSpPr>
          <p:spPr>
            <a:xfrm flipH="1">
              <a:off x="622617" y="41275"/>
              <a:ext cx="1" cy="6318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5" name="Line 118"/>
            <p:cNvSpPr/>
            <p:nvPr/>
          </p:nvSpPr>
          <p:spPr>
            <a:xfrm>
              <a:off x="2819399" y="55562"/>
              <a:ext cx="1" cy="6302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6" name="Line 119"/>
            <p:cNvSpPr/>
            <p:nvPr/>
          </p:nvSpPr>
          <p:spPr>
            <a:xfrm>
              <a:off x="3135630" y="55562"/>
              <a:ext cx="1" cy="6302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Line 123"/>
            <p:cNvSpPr/>
            <p:nvPr/>
          </p:nvSpPr>
          <p:spPr>
            <a:xfrm>
              <a:off x="5491162" y="41275"/>
              <a:ext cx="1" cy="6318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Line 120"/>
            <p:cNvSpPr/>
            <p:nvPr/>
          </p:nvSpPr>
          <p:spPr>
            <a:xfrm flipH="1">
              <a:off x="3356293" y="55562"/>
              <a:ext cx="4763" cy="968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Arc 135"/>
            <p:cNvSpPr/>
            <p:nvPr/>
          </p:nvSpPr>
          <p:spPr>
            <a:xfrm flipH="1">
              <a:off x="3265804" y="152375"/>
              <a:ext cx="104776" cy="5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Line 136"/>
            <p:cNvSpPr/>
            <p:nvPr/>
          </p:nvSpPr>
          <p:spPr>
            <a:xfrm flipH="1">
              <a:off x="5785168" y="52387"/>
              <a:ext cx="4763" cy="968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Arc 137"/>
            <p:cNvSpPr/>
            <p:nvPr/>
          </p:nvSpPr>
          <p:spPr>
            <a:xfrm flipH="1">
              <a:off x="5694679" y="149200"/>
              <a:ext cx="104776" cy="5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Arc 138"/>
            <p:cNvSpPr/>
            <p:nvPr/>
          </p:nvSpPr>
          <p:spPr>
            <a:xfrm flipH="1">
              <a:off x="5882004" y="258744"/>
              <a:ext cx="98426" cy="39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Line 141"/>
            <p:cNvSpPr/>
            <p:nvPr/>
          </p:nvSpPr>
          <p:spPr>
            <a:xfrm flipH="1">
              <a:off x="7804468" y="55562"/>
              <a:ext cx="4763" cy="968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4" name="Arc 142"/>
            <p:cNvSpPr/>
            <p:nvPr/>
          </p:nvSpPr>
          <p:spPr>
            <a:xfrm flipH="1">
              <a:off x="7713980" y="152375"/>
              <a:ext cx="104776" cy="5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Arc 143"/>
            <p:cNvSpPr/>
            <p:nvPr/>
          </p:nvSpPr>
          <p:spPr>
            <a:xfrm flipH="1">
              <a:off x="7863205" y="271444"/>
              <a:ext cx="98426" cy="39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6" name="Arc 144"/>
            <p:cNvSpPr/>
            <p:nvPr/>
          </p:nvSpPr>
          <p:spPr>
            <a:xfrm flipH="1">
              <a:off x="8009259" y="409556"/>
              <a:ext cx="85721" cy="2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47" y="0"/>
                    <a:pt x="18270" y="8624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7" name="Line 147"/>
            <p:cNvSpPr/>
            <p:nvPr/>
          </p:nvSpPr>
          <p:spPr>
            <a:xfrm flipV="1">
              <a:off x="-1" y="639762"/>
              <a:ext cx="2" cy="631826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Line 148"/>
            <p:cNvSpPr/>
            <p:nvPr/>
          </p:nvSpPr>
          <p:spPr>
            <a:xfrm flipV="1">
              <a:off x="303529" y="639762"/>
              <a:ext cx="1" cy="631826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9" name="Line 149"/>
            <p:cNvSpPr/>
            <p:nvPr/>
          </p:nvSpPr>
          <p:spPr>
            <a:xfrm flipH="1">
              <a:off x="622617" y="639762"/>
              <a:ext cx="1" cy="631826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0" name="Line 151"/>
            <p:cNvSpPr/>
            <p:nvPr/>
          </p:nvSpPr>
          <p:spPr>
            <a:xfrm>
              <a:off x="2819399" y="627062"/>
              <a:ext cx="1" cy="6302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Line 152"/>
            <p:cNvSpPr/>
            <p:nvPr/>
          </p:nvSpPr>
          <p:spPr>
            <a:xfrm flipV="1">
              <a:off x="3135630" y="627063"/>
              <a:ext cx="1" cy="6302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Line 154"/>
            <p:cNvSpPr/>
            <p:nvPr/>
          </p:nvSpPr>
          <p:spPr>
            <a:xfrm flipV="1">
              <a:off x="5491162" y="639762"/>
              <a:ext cx="1" cy="631826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3" name="Line 156"/>
            <p:cNvSpPr/>
            <p:nvPr/>
          </p:nvSpPr>
          <p:spPr>
            <a:xfrm flipH="1" flipV="1">
              <a:off x="3356293" y="1160463"/>
              <a:ext cx="4763" cy="968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4" name="Arc 157"/>
            <p:cNvSpPr/>
            <p:nvPr/>
          </p:nvSpPr>
          <p:spPr>
            <a:xfrm rot="10800000">
              <a:off x="3265804" y="627062"/>
              <a:ext cx="104776" cy="5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5" name="Line 158"/>
            <p:cNvSpPr/>
            <p:nvPr/>
          </p:nvSpPr>
          <p:spPr>
            <a:xfrm flipH="1" flipV="1">
              <a:off x="5785168" y="1163638"/>
              <a:ext cx="4763" cy="968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Arc 159"/>
            <p:cNvSpPr/>
            <p:nvPr/>
          </p:nvSpPr>
          <p:spPr>
            <a:xfrm rot="10800000">
              <a:off x="5694679" y="630237"/>
              <a:ext cx="104776" cy="5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Arc 160"/>
            <p:cNvSpPr/>
            <p:nvPr/>
          </p:nvSpPr>
          <p:spPr>
            <a:xfrm rot="10800000">
              <a:off x="5882004" y="658812"/>
              <a:ext cx="98426" cy="39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Line 162"/>
            <p:cNvSpPr/>
            <p:nvPr/>
          </p:nvSpPr>
          <p:spPr>
            <a:xfrm flipH="1" flipV="1">
              <a:off x="7804468" y="1160463"/>
              <a:ext cx="4763" cy="96838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Arc 163"/>
            <p:cNvSpPr/>
            <p:nvPr/>
          </p:nvSpPr>
          <p:spPr>
            <a:xfrm rot="10800000">
              <a:off x="7713980" y="627062"/>
              <a:ext cx="104776" cy="5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Arc 164"/>
            <p:cNvSpPr/>
            <p:nvPr/>
          </p:nvSpPr>
          <p:spPr>
            <a:xfrm rot="10800000">
              <a:off x="7863205" y="646112"/>
              <a:ext cx="98426" cy="39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1" name="Arc 165"/>
            <p:cNvSpPr/>
            <p:nvPr/>
          </p:nvSpPr>
          <p:spPr>
            <a:xfrm rot="10800000">
              <a:off x="8009259" y="644429"/>
              <a:ext cx="85721" cy="25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47" y="0"/>
                    <a:pt x="18270" y="8624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2" name="Oval 192"/>
            <p:cNvSpPr/>
            <p:nvPr/>
          </p:nvSpPr>
          <p:spPr>
            <a:xfrm>
              <a:off x="836930" y="38100"/>
              <a:ext cx="685801" cy="1295400"/>
            </a:xfrm>
            <a:prstGeom prst="ellipse">
              <a:avLst/>
            </a:prstGeom>
            <a:solidFill>
              <a:srgbClr val="66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So why would lenses stop working at extreme short wavelengths?</a:t>
            </a:r>
          </a:p>
        </p:txBody>
      </p:sp>
      <p:sp>
        <p:nvSpPr>
          <p:cNvPr id="48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What do we mean by "extreme" wavelength:?    X-rays and shorter wavelengths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Refraction requires slowing of wave in one material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Slowing of light waves requires interaction of waves with that material: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Electric &amp; magnetic (EM) fields of wave set charges of material into motion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	Charge motion sets up secondary "induced" EM waves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		SUPERPOSITION of all waves =&gt; slowed net wave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But we know that X-rays go right through most materials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Because EM fields oscillate so fast that material's charges can't follow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Result:  No induced EM fields =&gt; No slowing =&gt; No refraction =&gt; No lenses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8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Reflection of waves</a:t>
            </a:r>
          </a:p>
        </p:txBody>
      </p:sp>
      <p:sp>
        <p:nvSpPr>
          <p:cNvPr id="49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When a wave bumps into something, it bounces back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ALSO occurs when wave moves between regions of different speed (e.g. above)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MATH-FREE explanation:	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Waves carry something: Energy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Materials that do not absorb wave energy = "transparent"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So, in transparent materials wave energy must be conserved!</a:t>
            </a:r>
          </a:p>
          <a:p>
            <a:pPr>
              <a:defRPr sz="2400"/>
            </a:pPr>
            <a:endParaRPr/>
          </a:p>
          <a:p>
            <a:pPr>
              <a:defRPr sz="1800"/>
            </a:pPr>
            <a:r>
              <a:t>How do waves "work this out?"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Another (even simpler) "Gedanken" thought experiment</a:t>
            </a:r>
            <a:r>
              <a:t>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Rectangle 5"/>
          <p:cNvSpPr txBox="1"/>
          <p:nvPr/>
        </p:nvSpPr>
        <p:spPr>
          <a:xfrm>
            <a:off x="304800" y="66096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93" name="Rectangle 16"/>
          <p:cNvSpPr/>
          <p:nvPr/>
        </p:nvSpPr>
        <p:spPr>
          <a:xfrm>
            <a:off x="4389437" y="990600"/>
            <a:ext cx="877888" cy="990600"/>
          </a:xfrm>
          <a:prstGeom prst="rect">
            <a:avLst/>
          </a:prstGeom>
          <a:solidFill>
            <a:srgbClr val="5CADFF"/>
          </a:solidFill>
          <a:ln>
            <a:solidFill>
              <a:srgbClr val="ADD6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8915400" cy="59436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Fast waves entering from left, moving into region where they move more slowly: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2400"/>
            </a:pPr>
            <a:endParaRPr/>
          </a:p>
          <a:p>
            <a:pPr>
              <a:defRPr sz="1200"/>
            </a:pPr>
            <a:endParaRPr/>
          </a:p>
          <a:p>
            <a:pPr>
              <a:defRPr sz="1800"/>
            </a:pPr>
            <a:r>
              <a:t>Say wave at left moves as 2 m/s, and continuing wave at right at 1 m/s</a:t>
            </a:r>
          </a:p>
          <a:p>
            <a:pPr>
              <a:defRPr sz="8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Energy moves at same velocity as wave:  In 2 m/s from left, out 1 m/s to right   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	</a:t>
            </a:r>
            <a:r>
              <a:rPr sz="1600">
                <a:solidFill>
                  <a:srgbClr val="FF3300"/>
                </a:solidFill>
              </a:rPr>
              <a:t>Energy is entering faster than leaving =&gt; building up =&gt; water boils . . .</a:t>
            </a:r>
          </a:p>
          <a:p>
            <a:pPr>
              <a:defRPr sz="1600">
                <a:solidFill>
                  <a:srgbClr val="FF3300"/>
                </a:solidFill>
              </a:defRPr>
            </a:pPr>
            <a:endParaRPr/>
          </a:p>
          <a:p>
            <a:pPr>
              <a:defRPr sz="1800"/>
            </a:pPr>
            <a:r>
              <a:t>Not with "transparent" non-energy absorbing materials!!  SOLUTION?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Some of the wave from left reflects back to left removing the extra energy</a:t>
            </a:r>
          </a:p>
          <a:p>
            <a:pPr>
              <a:defRPr sz="24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Energy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amplitude</a:t>
            </a:r>
            <a:r>
              <a:rPr baseline="30000"/>
              <a:t>2</a:t>
            </a:r>
            <a:r>
              <a:t>, so just force sum of amplitudes to match at boundary:</a:t>
            </a:r>
          </a:p>
          <a:p>
            <a:pPr>
              <a:defRPr sz="8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Wave </a:t>
            </a:r>
            <a:r>
              <a:rPr sz="1600" b="1" baseline="-25000"/>
              <a:t>in</a:t>
            </a:r>
            <a:r>
              <a:rPr sz="1600" b="1"/>
              <a:t> </a:t>
            </a:r>
            <a:r>
              <a:rPr sz="1600"/>
              <a:t>+ Wave </a:t>
            </a:r>
            <a:r>
              <a:rPr sz="1600" b="1" baseline="-25000"/>
              <a:t>reflected</a:t>
            </a:r>
            <a:r>
              <a:rPr sz="1600" b="1"/>
              <a:t> </a:t>
            </a:r>
            <a:r>
              <a:rPr sz="1600"/>
              <a:t>= Wave </a:t>
            </a:r>
            <a:r>
              <a:rPr sz="1600" b="1" baseline="-25000"/>
              <a:t>transmitted</a:t>
            </a:r>
            <a:r>
              <a:rPr sz="1600"/>
              <a:t>   (at the boundary)</a:t>
            </a:r>
          </a:p>
        </p:txBody>
      </p:sp>
      <p:grpSp>
        <p:nvGrpSpPr>
          <p:cNvPr id="504" name="Group 21"/>
          <p:cNvGrpSpPr/>
          <p:nvPr/>
        </p:nvGrpSpPr>
        <p:grpSpPr>
          <a:xfrm>
            <a:off x="3429000" y="1003300"/>
            <a:ext cx="1524000" cy="977900"/>
            <a:chOff x="0" y="0"/>
            <a:chExt cx="1524000" cy="977900"/>
          </a:xfrm>
        </p:grpSpPr>
        <p:sp>
          <p:nvSpPr>
            <p:cNvPr id="495" name="Line 8"/>
            <p:cNvSpPr/>
            <p:nvPr/>
          </p:nvSpPr>
          <p:spPr>
            <a:xfrm flipH="1">
              <a:off x="914399" y="0"/>
              <a:ext cx="1" cy="9779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6" name="Line 9"/>
            <p:cNvSpPr/>
            <p:nvPr/>
          </p:nvSpPr>
          <p:spPr>
            <a:xfrm flipH="1">
              <a:off x="1269" y="0"/>
              <a:ext cx="1" cy="9779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7" name="Line 10"/>
            <p:cNvSpPr/>
            <p:nvPr/>
          </p:nvSpPr>
          <p:spPr>
            <a:xfrm flipH="1">
              <a:off x="380999" y="0"/>
              <a:ext cx="1" cy="9779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8" name="Line 11"/>
            <p:cNvSpPr/>
            <p:nvPr/>
          </p:nvSpPr>
          <p:spPr>
            <a:xfrm flipH="1">
              <a:off x="776287" y="0"/>
              <a:ext cx="1" cy="9779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Line 12"/>
            <p:cNvSpPr/>
            <p:nvPr/>
          </p:nvSpPr>
          <p:spPr>
            <a:xfrm flipH="1">
              <a:off x="1068069" y="0"/>
              <a:ext cx="1" cy="9779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0" name="Line 13"/>
            <p:cNvSpPr/>
            <p:nvPr/>
          </p:nvSpPr>
          <p:spPr>
            <a:xfrm flipH="1">
              <a:off x="1295399" y="0"/>
              <a:ext cx="1" cy="9779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1" name="Line 14"/>
            <p:cNvSpPr/>
            <p:nvPr/>
          </p:nvSpPr>
          <p:spPr>
            <a:xfrm flipH="1">
              <a:off x="1523999" y="0"/>
              <a:ext cx="1" cy="97790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2" name="Line 15"/>
            <p:cNvSpPr/>
            <p:nvPr/>
          </p:nvSpPr>
          <p:spPr>
            <a:xfrm>
              <a:off x="0" y="456353"/>
              <a:ext cx="762000" cy="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3" name="Line 16"/>
            <p:cNvSpPr/>
            <p:nvPr/>
          </p:nvSpPr>
          <p:spPr>
            <a:xfrm>
              <a:off x="1066800" y="456353"/>
              <a:ext cx="457200" cy="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05" name="Line 18"/>
          <p:cNvSpPr/>
          <p:nvPr/>
        </p:nvSpPr>
        <p:spPr>
          <a:xfrm>
            <a:off x="3505200" y="5105400"/>
            <a:ext cx="762000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Line 19"/>
          <p:cNvSpPr/>
          <p:nvPr/>
        </p:nvSpPr>
        <p:spPr>
          <a:xfrm>
            <a:off x="4572000" y="5005387"/>
            <a:ext cx="457200" cy="1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Line 20"/>
          <p:cNvSpPr/>
          <p:nvPr/>
        </p:nvSpPr>
        <p:spPr>
          <a:xfrm flipH="1">
            <a:off x="3929062" y="4876800"/>
            <a:ext cx="304801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534400" cy="5943600"/>
          </a:xfrm>
          <a:prstGeom prst="rect">
            <a:avLst/>
          </a:prstGeom>
        </p:spPr>
        <p:txBody>
          <a:bodyPr/>
          <a:lstStyle/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Plus a little math, for waves moving perpendicular to boundary get:</a:t>
            </a:r>
          </a:p>
          <a:p>
            <a:pPr defTabSz="859536">
              <a:defRPr sz="846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04">
                <a:solidFill>
                  <a:srgbClr val="FFCC00"/>
                </a:solidFill>
              </a:rPr>
              <a:t>Reflected wave energy = [(n</a:t>
            </a:r>
            <a:r>
              <a:rPr sz="1504" b="1" baseline="-26212">
                <a:solidFill>
                  <a:srgbClr val="FFCC00"/>
                </a:solidFill>
              </a:rPr>
              <a:t>1</a:t>
            </a:r>
            <a:r>
              <a:rPr sz="1504">
                <a:solidFill>
                  <a:srgbClr val="FFCC00"/>
                </a:solidFill>
              </a:rPr>
              <a:t>- n</a:t>
            </a:r>
            <a:r>
              <a:rPr sz="1504" b="1" baseline="-26212">
                <a:solidFill>
                  <a:srgbClr val="FFCC00"/>
                </a:solidFill>
              </a:rPr>
              <a:t>2</a:t>
            </a:r>
            <a:r>
              <a:rPr sz="1504">
                <a:solidFill>
                  <a:srgbClr val="FFCC00"/>
                </a:solidFill>
              </a:rPr>
              <a:t>) / (n</a:t>
            </a:r>
            <a:r>
              <a:rPr sz="1504" b="1" baseline="-26212">
                <a:solidFill>
                  <a:srgbClr val="FFCC00"/>
                </a:solidFill>
              </a:rPr>
              <a:t>1</a:t>
            </a:r>
            <a:r>
              <a:rPr sz="1504">
                <a:solidFill>
                  <a:srgbClr val="FFCC00"/>
                </a:solidFill>
              </a:rPr>
              <a:t>+ n</a:t>
            </a:r>
            <a:r>
              <a:rPr sz="1504" b="1" baseline="-26212">
                <a:solidFill>
                  <a:srgbClr val="FFCC00"/>
                </a:solidFill>
              </a:rPr>
              <a:t>2</a:t>
            </a:r>
            <a:r>
              <a:rPr sz="1504">
                <a:solidFill>
                  <a:srgbClr val="FFCC00"/>
                </a:solidFill>
              </a:rPr>
              <a:t>)] </a:t>
            </a:r>
            <a:r>
              <a:rPr sz="1504" b="1" baseline="29872">
                <a:solidFill>
                  <a:srgbClr val="FFCC00"/>
                </a:solidFill>
              </a:rPr>
              <a:t>2  </a:t>
            </a:r>
            <a:r>
              <a:rPr sz="1504">
                <a:solidFill>
                  <a:srgbClr val="FFCC00"/>
                </a:solidFill>
              </a:rPr>
              <a:t> x  incident wave energy</a:t>
            </a:r>
            <a:endParaRPr sz="1504"/>
          </a:p>
          <a:p>
            <a:pPr defTabSz="859536">
              <a:defRPr sz="75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Consequences?</a:t>
            </a:r>
            <a:endParaRPr>
              <a:solidFill>
                <a:srgbClr val="FF3300"/>
              </a:solidFill>
            </a:endParaRPr>
          </a:p>
          <a:p>
            <a:pPr defTabSz="859536">
              <a:defRPr sz="1316">
                <a:solidFill>
                  <a:srgbClr val="FF33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Shine laser pointer from air (n</a:t>
            </a:r>
            <a:r>
              <a:rPr b="1" baseline="-26212"/>
              <a:t>1</a:t>
            </a:r>
            <a:r>
              <a:t> = 1) through glass (n</a:t>
            </a:r>
            <a:r>
              <a:rPr b="1" baseline="-26212"/>
              <a:t>2 </a:t>
            </a:r>
            <a:r>
              <a:t>= 1.5)</a:t>
            </a:r>
          </a:p>
          <a:p>
            <a:pPr defTabSz="859536">
              <a:defRPr sz="939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04"/>
              <a:t>Reflected fraction = [(1-1.5)/(1+1.5)] </a:t>
            </a:r>
            <a:r>
              <a:rPr sz="1504" b="1" baseline="29872"/>
              <a:t>2</a:t>
            </a:r>
            <a:r>
              <a:rPr sz="1504"/>
              <a:t> = [0.5/2.5] </a:t>
            </a:r>
            <a:r>
              <a:rPr sz="1504" b="1" baseline="29872"/>
              <a:t>2</a:t>
            </a:r>
            <a:r>
              <a:rPr sz="1504"/>
              <a:t>= 4%</a:t>
            </a:r>
          </a:p>
          <a:p>
            <a:pPr defTabSz="859536"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Explains why powders tend to be white.   Can you figure out why?</a:t>
            </a:r>
          </a:p>
          <a:p>
            <a:pPr defTabSz="859536"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Shine laser down a quartz fiber (where beam intersects walls at shallow angle)</a:t>
            </a:r>
          </a:p>
          <a:p>
            <a:pPr defTabSz="859536">
              <a:defRPr sz="1128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04"/>
              <a:t>Formula above then complicated by additional trigometric functions</a:t>
            </a:r>
          </a:p>
          <a:p>
            <a:pPr defTabSz="859536">
              <a:defRPr sz="939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spcBef>
                <a:spcPts val="300"/>
              </a:spcBef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Reflection is much stronger =&gt; 100% = Basis for fiber optic communications</a:t>
            </a:r>
          </a:p>
          <a:p>
            <a:pPr defTabSz="859536"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defRPr sz="1692">
                <a:solidFill>
                  <a:srgbClr val="FFCC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Leading to the topic of trapped waves </a:t>
            </a:r>
          </a:p>
          <a:p>
            <a:pPr defTabSz="859536">
              <a:defRPr sz="1692">
                <a:solidFill>
                  <a:srgbClr val="FFCC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	(e.g. electrons trapped in nanoparticles) </a:t>
            </a:r>
          </a:p>
          <a:p>
            <a:pPr defTabSz="859536">
              <a:defRPr sz="1692">
                <a:solidFill>
                  <a:srgbClr val="FFCC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				with which I will start the next class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1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513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ctr">
              <a:defRPr sz="1600" u="sng"/>
            </a:pPr>
            <a:endParaRPr/>
          </a:p>
          <a:p>
            <a:pPr algn="ctr">
              <a:defRPr sz="1600" u="sng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3300"/>
                </a:solidFill>
              </a:defRPr>
            </a:pPr>
            <a:r>
              <a:t>Copyright John C. Bean</a:t>
            </a:r>
            <a:endParaRPr u="sng"/>
          </a:p>
          <a:p>
            <a:pPr algn="ctr">
              <a:defRPr sz="1400" u="sng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Problems with this mathematical approach:</a:t>
            </a:r>
          </a:p>
        </p:txBody>
      </p: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- Must understand Calculus</a:t>
            </a:r>
          </a:p>
          <a:p>
            <a:pPr>
              <a:defRPr sz="700"/>
            </a:pPr>
            <a:endParaRPr/>
          </a:p>
          <a:p>
            <a:pPr>
              <a:defRPr sz="1800"/>
            </a:pPr>
            <a:r>
              <a:t>- Even if do, math gives almost no sense of how waves behave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- Math LOOKS different for light, sound, electron waves . . . despite fact that:</a:t>
            </a:r>
          </a:p>
          <a:p>
            <a:pPr algn="ctr">
              <a:defRPr sz="1800">
                <a:solidFill>
                  <a:srgbClr val="FF3300"/>
                </a:solidFill>
              </a:defRPr>
            </a:pPr>
            <a:endParaRPr/>
          </a:p>
          <a:p>
            <a:pPr algn="ctr">
              <a:defRPr sz="1800">
                <a:solidFill>
                  <a:srgbClr val="FF3300"/>
                </a:solidFill>
              </a:defRPr>
            </a:pPr>
            <a:r>
              <a:t>WAVES = WAVES = WAVES </a:t>
            </a:r>
          </a:p>
          <a:p>
            <a:pPr>
              <a:defRPr sz="1000">
                <a:solidFill>
                  <a:srgbClr val="FF3300"/>
                </a:solidFill>
              </a:defRPr>
            </a:pPr>
            <a:endParaRPr/>
          </a:p>
          <a:p>
            <a:pPr algn="ctr">
              <a:defRPr sz="1800"/>
            </a:pPr>
            <a:r>
              <a:t> </a:t>
            </a:r>
            <a:r>
              <a:rPr sz="2000">
                <a:solidFill>
                  <a:srgbClr val="FFCC00"/>
                </a:solidFill>
              </a:rPr>
              <a:t>All waves behave in essentially the same manner!</a:t>
            </a:r>
          </a:p>
          <a:p>
            <a:pPr>
              <a:defRPr>
                <a:solidFill>
                  <a:srgbClr val="FF9933"/>
                </a:solidFill>
              </a:defRPr>
            </a:pPr>
            <a:endParaRPr/>
          </a:p>
          <a:p>
            <a:pPr>
              <a:defRPr sz="1800"/>
            </a:pPr>
            <a:r>
              <a:t>You can actually take what you know about one type of wave and apply it to a completely different type of wave (with a very good chance of being right!)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(THIS is how physicists "figured out" electron waves - next lecture)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Rather than burrowing into math, try instead to understand similarities of waves: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Similarity #1: Nature loves to oscillate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Oscillations occur when: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</a:t>
            </a:r>
            <a:r>
              <a:rPr sz="1600"/>
              <a:t>- There is a natural lowest energy position or state</a:t>
            </a:r>
          </a:p>
          <a:p>
            <a:pPr>
              <a:defRPr sz="12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- When thing leaves this position/state, nature applies force to drive it back</a:t>
            </a:r>
          </a:p>
          <a:p>
            <a:pPr>
              <a:defRPr sz="12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- Direction of force is to push back toward lowest energy point (always)</a:t>
            </a:r>
          </a:p>
          <a:p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EXAMPLES 	Lowest energy position		Force "restoring" position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Ball in valley: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Spring Pendulum:</a:t>
            </a:r>
          </a:p>
        </p:txBody>
      </p:sp>
      <p:sp>
        <p:nvSpPr>
          <p:cNvPr id="130" name="Freeform 4"/>
          <p:cNvSpPr/>
          <p:nvPr/>
        </p:nvSpPr>
        <p:spPr>
          <a:xfrm>
            <a:off x="2514600" y="4528005"/>
            <a:ext cx="1221403" cy="50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0296" extrusionOk="0">
                <a:moveTo>
                  <a:pt x="0" y="1782"/>
                </a:moveTo>
                <a:cubicBezTo>
                  <a:pt x="445" y="239"/>
                  <a:pt x="891" y="-1304"/>
                  <a:pt x="2672" y="1782"/>
                </a:cubicBezTo>
                <a:cubicBezTo>
                  <a:pt x="4454" y="4867"/>
                  <a:pt x="8016" y="20296"/>
                  <a:pt x="10689" y="20296"/>
                </a:cubicBezTo>
                <a:cubicBezTo>
                  <a:pt x="13361" y="20296"/>
                  <a:pt x="16924" y="4867"/>
                  <a:pt x="18705" y="1782"/>
                </a:cubicBezTo>
                <a:cubicBezTo>
                  <a:pt x="20487" y="-1304"/>
                  <a:pt x="21155" y="1782"/>
                  <a:pt x="21377" y="1782"/>
                </a:cubicBezTo>
                <a:cubicBezTo>
                  <a:pt x="21600" y="1782"/>
                  <a:pt x="20821" y="1782"/>
                  <a:pt x="20041" y="1782"/>
                </a:cubicBezTo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Oval 5"/>
          <p:cNvSpPr/>
          <p:nvPr/>
        </p:nvSpPr>
        <p:spPr>
          <a:xfrm>
            <a:off x="3048000" y="48641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Freeform 6"/>
          <p:cNvSpPr/>
          <p:nvPr/>
        </p:nvSpPr>
        <p:spPr>
          <a:xfrm>
            <a:off x="6159500" y="4616905"/>
            <a:ext cx="1221403" cy="50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0296" extrusionOk="0">
                <a:moveTo>
                  <a:pt x="0" y="1782"/>
                </a:moveTo>
                <a:cubicBezTo>
                  <a:pt x="445" y="239"/>
                  <a:pt x="891" y="-1304"/>
                  <a:pt x="2672" y="1782"/>
                </a:cubicBezTo>
                <a:cubicBezTo>
                  <a:pt x="4454" y="4867"/>
                  <a:pt x="8016" y="20296"/>
                  <a:pt x="10689" y="20296"/>
                </a:cubicBezTo>
                <a:cubicBezTo>
                  <a:pt x="13361" y="20296"/>
                  <a:pt x="16924" y="4867"/>
                  <a:pt x="18705" y="1782"/>
                </a:cubicBezTo>
                <a:cubicBezTo>
                  <a:pt x="20487" y="-1304"/>
                  <a:pt x="21155" y="1782"/>
                  <a:pt x="21377" y="1782"/>
                </a:cubicBezTo>
                <a:cubicBezTo>
                  <a:pt x="21600" y="1782"/>
                  <a:pt x="20821" y="1782"/>
                  <a:pt x="20041" y="1782"/>
                </a:cubicBezTo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Oval 7"/>
          <p:cNvSpPr/>
          <p:nvPr/>
        </p:nvSpPr>
        <p:spPr>
          <a:xfrm>
            <a:off x="7010400" y="4622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Line 8"/>
          <p:cNvSpPr/>
          <p:nvPr/>
        </p:nvSpPr>
        <p:spPr>
          <a:xfrm flipH="1">
            <a:off x="6934200" y="4419600"/>
            <a:ext cx="304800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Oval 10"/>
          <p:cNvSpPr/>
          <p:nvPr/>
        </p:nvSpPr>
        <p:spPr>
          <a:xfrm>
            <a:off x="3048000" y="6096000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Line 11"/>
          <p:cNvSpPr/>
          <p:nvPr/>
        </p:nvSpPr>
        <p:spPr>
          <a:xfrm flipV="1">
            <a:off x="3124200" y="5410200"/>
            <a:ext cx="0" cy="68580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Line 21"/>
          <p:cNvSpPr/>
          <p:nvPr/>
        </p:nvSpPr>
        <p:spPr>
          <a:xfrm flipH="1" flipV="1">
            <a:off x="3657600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Line 22"/>
          <p:cNvSpPr/>
          <p:nvPr/>
        </p:nvSpPr>
        <p:spPr>
          <a:xfrm flipH="1">
            <a:off x="3505200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Line 23"/>
          <p:cNvSpPr/>
          <p:nvPr/>
        </p:nvSpPr>
        <p:spPr>
          <a:xfrm flipH="1" flipV="1">
            <a:off x="3352800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Line 24"/>
          <p:cNvSpPr/>
          <p:nvPr/>
        </p:nvSpPr>
        <p:spPr>
          <a:xfrm flipH="1">
            <a:off x="3200399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Oval 25"/>
          <p:cNvSpPr/>
          <p:nvPr/>
        </p:nvSpPr>
        <p:spPr>
          <a:xfrm>
            <a:off x="6858000" y="6019800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Line 26"/>
          <p:cNvSpPr/>
          <p:nvPr/>
        </p:nvSpPr>
        <p:spPr>
          <a:xfrm flipH="1" flipV="1">
            <a:off x="6769100" y="5333999"/>
            <a:ext cx="152401" cy="685802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Line 27"/>
          <p:cNvSpPr/>
          <p:nvPr/>
        </p:nvSpPr>
        <p:spPr>
          <a:xfrm flipH="1" flipV="1">
            <a:off x="6629400" y="6019799"/>
            <a:ext cx="2286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Line 28"/>
          <p:cNvSpPr/>
          <p:nvPr/>
        </p:nvSpPr>
        <p:spPr>
          <a:xfrm flipH="1">
            <a:off x="6400799" y="6019799"/>
            <a:ext cx="2286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Line 29"/>
          <p:cNvSpPr/>
          <p:nvPr/>
        </p:nvSpPr>
        <p:spPr>
          <a:xfrm flipH="1" flipV="1">
            <a:off x="6172199" y="6019799"/>
            <a:ext cx="2286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Line 30"/>
          <p:cNvSpPr/>
          <p:nvPr/>
        </p:nvSpPr>
        <p:spPr>
          <a:xfrm flipH="1">
            <a:off x="5943599" y="6019799"/>
            <a:ext cx="2286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Line 35"/>
          <p:cNvSpPr/>
          <p:nvPr/>
        </p:nvSpPr>
        <p:spPr>
          <a:xfrm flipH="1" flipV="1">
            <a:off x="7239000" y="6019799"/>
            <a:ext cx="762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Line 36"/>
          <p:cNvSpPr/>
          <p:nvPr/>
        </p:nvSpPr>
        <p:spPr>
          <a:xfrm flipH="1">
            <a:off x="7162800" y="6019799"/>
            <a:ext cx="762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Line 37"/>
          <p:cNvSpPr/>
          <p:nvPr/>
        </p:nvSpPr>
        <p:spPr>
          <a:xfrm flipH="1" flipV="1">
            <a:off x="7086600" y="6019799"/>
            <a:ext cx="762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Line 38"/>
          <p:cNvSpPr/>
          <p:nvPr/>
        </p:nvSpPr>
        <p:spPr>
          <a:xfrm flipH="1">
            <a:off x="7010400" y="6019799"/>
            <a:ext cx="76201" cy="762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Line 39"/>
          <p:cNvSpPr/>
          <p:nvPr/>
        </p:nvSpPr>
        <p:spPr>
          <a:xfrm flipH="1" flipV="1">
            <a:off x="2895599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Line 40"/>
          <p:cNvSpPr/>
          <p:nvPr/>
        </p:nvSpPr>
        <p:spPr>
          <a:xfrm flipH="1">
            <a:off x="2743199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Line 41"/>
          <p:cNvSpPr/>
          <p:nvPr/>
        </p:nvSpPr>
        <p:spPr>
          <a:xfrm flipH="1" flipV="1">
            <a:off x="2590799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Line 42"/>
          <p:cNvSpPr/>
          <p:nvPr/>
        </p:nvSpPr>
        <p:spPr>
          <a:xfrm flipH="1">
            <a:off x="2438399" y="6096000"/>
            <a:ext cx="152401" cy="762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Line 43"/>
          <p:cNvSpPr/>
          <p:nvPr/>
        </p:nvSpPr>
        <p:spPr>
          <a:xfrm flipH="1">
            <a:off x="6985000" y="5867400"/>
            <a:ext cx="304800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What is "wrong" with above picture?</a:t>
            </a:r>
          </a:p>
        </p:txBody>
      </p:sp>
      <p:sp>
        <p:nvSpPr>
          <p:cNvPr id="15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Say we've agreed that you want stand at some "ideal" (lowest energy) point</a:t>
            </a:r>
          </a:p>
          <a:p>
            <a:pPr defTabSz="886968">
              <a:defRPr sz="1358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I move you to one side</a:t>
            </a:r>
          </a:p>
          <a:p>
            <a:pPr defTabSz="886968">
              <a:defRPr sz="1358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You move back to that "ideal" point.  But more specifically:</a:t>
            </a:r>
          </a:p>
          <a:p>
            <a:pPr defTabSz="886968">
              <a:defRPr sz="1164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52"/>
              <a:t>You start by applying a force (through your feet) back toward ideal point</a:t>
            </a:r>
          </a:p>
          <a:p>
            <a:pPr defTabSz="886968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spcBef>
                <a:spcPts val="300"/>
              </a:spcBef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HOWEVER, as you approach the point you reverse force, slowing down</a:t>
            </a:r>
          </a:p>
          <a:p>
            <a:pPr defTabSz="886968"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spcBef>
                <a:spcPts val="300"/>
              </a:spcBef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FF3300"/>
                </a:solidFill>
              </a:rPr>
              <a:t>You "put on the brakes" BEFORE you reach "ideal" point so don't overshoot!</a:t>
            </a:r>
          </a:p>
          <a:p>
            <a:pPr defTabSz="886968">
              <a:defRPr sz="1552">
                <a:solidFill>
                  <a:srgbClr val="FF33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NATURE DOESN’T DO THAT:  As it approaches desired point, force =&gt; zero (only!)</a:t>
            </a:r>
          </a:p>
          <a:p>
            <a:pPr defTabSz="886968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52"/>
              <a:t>But reverse force NOT applied (to slow down) until crosses OVER point to other side</a:t>
            </a:r>
          </a:p>
          <a:p>
            <a:pPr defTabSz="886968"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spcBef>
                <a:spcPts val="300"/>
              </a:spcBef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So nature always overshoots and ends up oscillating back and forth </a:t>
            </a:r>
          </a:p>
          <a:p>
            <a:pPr algn="ctr" defTabSz="886968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86968">
              <a:spcBef>
                <a:spcPts val="300"/>
              </a:spcBef>
              <a:defRPr sz="1358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(until/unless it somehow dissipates excess </a:t>
            </a:r>
            <a:r>
              <a:rPr>
                <a:solidFill>
                  <a:srgbClr val="FF4749"/>
                </a:solidFill>
              </a:rPr>
              <a:t>momentum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2" name="Rectangle 10"/>
          <p:cNvSpPr/>
          <p:nvPr/>
        </p:nvSpPr>
        <p:spPr>
          <a:xfrm>
            <a:off x="4419600" y="3352800"/>
            <a:ext cx="228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Similarity #2: Nature loves waves</a:t>
            </a:r>
          </a:p>
        </p:txBody>
      </p:sp>
      <p:sp>
        <p:nvSpPr>
          <p:cNvPr id="16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  <a:prstGeom prst="rect">
            <a:avLst/>
          </a:prstGeom>
        </p:spPr>
        <p:txBody>
          <a:bodyPr/>
          <a:lstStyle/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Let's see how water waves move:</a:t>
            </a:r>
          </a:p>
          <a:p>
            <a:pPr defTabSz="877823">
              <a:defRPr sz="1344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Consider a small water "sea" with a "mean sea level" (MSL)</a:t>
            </a:r>
          </a:p>
          <a:p>
            <a:pPr defTabSz="877823"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Disturb by raising a single small central column of water:</a:t>
            </a:r>
            <a:br/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  Time = 0		Time increasing =&gt;</a:t>
            </a:r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Water in central column starts high, then tries to get back to MSL by pushing water downward and shoving it to the side (into neighboring columns, building them up)</a:t>
            </a:r>
          </a:p>
          <a:p>
            <a:pPr defTabSz="877823"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But, because of water's downward </a:t>
            </a:r>
            <a:r>
              <a:rPr>
                <a:solidFill>
                  <a:srgbClr val="FF4749"/>
                </a:solidFill>
              </a:rPr>
              <a:t>momentum</a:t>
            </a:r>
            <a:r>
              <a:t>, it keeps moving to below MSL (no brakes!)</a:t>
            </a:r>
          </a:p>
          <a:p>
            <a:pPr defTabSz="877823"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Then process reverses with our column refilling, with water pushed in from sides...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Overshoots again . . . with similar oscillations in neighboring columns =&gt; circular ripples</a:t>
            </a:r>
          </a:p>
        </p:txBody>
      </p:sp>
      <p:sp>
        <p:nvSpPr>
          <p:cNvPr id="165" name="Rectangle 4"/>
          <p:cNvSpPr/>
          <p:nvPr/>
        </p:nvSpPr>
        <p:spPr>
          <a:xfrm>
            <a:off x="762000" y="2971800"/>
            <a:ext cx="2286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Rectangle 5"/>
          <p:cNvSpPr/>
          <p:nvPr/>
        </p:nvSpPr>
        <p:spPr>
          <a:xfrm>
            <a:off x="9906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Rectangle 6"/>
          <p:cNvSpPr/>
          <p:nvPr/>
        </p:nvSpPr>
        <p:spPr>
          <a:xfrm>
            <a:off x="12192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Rectangle 7"/>
          <p:cNvSpPr/>
          <p:nvPr/>
        </p:nvSpPr>
        <p:spPr>
          <a:xfrm>
            <a:off x="5334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 8"/>
          <p:cNvSpPr/>
          <p:nvPr/>
        </p:nvSpPr>
        <p:spPr>
          <a:xfrm>
            <a:off x="3048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Line 9"/>
          <p:cNvSpPr/>
          <p:nvPr/>
        </p:nvSpPr>
        <p:spPr>
          <a:xfrm>
            <a:off x="4535487" y="3429000"/>
            <a:ext cx="1" cy="38100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Rectangle 11"/>
          <p:cNvSpPr/>
          <p:nvPr/>
        </p:nvSpPr>
        <p:spPr>
          <a:xfrm>
            <a:off x="4648200" y="3505200"/>
            <a:ext cx="228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Rectangle 12"/>
          <p:cNvSpPr/>
          <p:nvPr/>
        </p:nvSpPr>
        <p:spPr>
          <a:xfrm>
            <a:off x="48768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tangle 13"/>
          <p:cNvSpPr/>
          <p:nvPr/>
        </p:nvSpPr>
        <p:spPr>
          <a:xfrm>
            <a:off x="4191000" y="3505200"/>
            <a:ext cx="228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Rectangle 14"/>
          <p:cNvSpPr/>
          <p:nvPr/>
        </p:nvSpPr>
        <p:spPr>
          <a:xfrm>
            <a:off x="39624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Rectangle 16"/>
          <p:cNvSpPr/>
          <p:nvPr/>
        </p:nvSpPr>
        <p:spPr>
          <a:xfrm>
            <a:off x="62484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Rectangle 17"/>
          <p:cNvSpPr/>
          <p:nvPr/>
        </p:nvSpPr>
        <p:spPr>
          <a:xfrm>
            <a:off x="6477000" y="3429000"/>
            <a:ext cx="2286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18"/>
          <p:cNvSpPr/>
          <p:nvPr/>
        </p:nvSpPr>
        <p:spPr>
          <a:xfrm>
            <a:off x="67056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Rectangle 19"/>
          <p:cNvSpPr/>
          <p:nvPr/>
        </p:nvSpPr>
        <p:spPr>
          <a:xfrm>
            <a:off x="6019800" y="3429000"/>
            <a:ext cx="2286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Rectangle 20"/>
          <p:cNvSpPr/>
          <p:nvPr/>
        </p:nvSpPr>
        <p:spPr>
          <a:xfrm>
            <a:off x="57912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Rectangle 22"/>
          <p:cNvSpPr/>
          <p:nvPr/>
        </p:nvSpPr>
        <p:spPr>
          <a:xfrm>
            <a:off x="8077200" y="3733800"/>
            <a:ext cx="2286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Rectangle 23"/>
          <p:cNvSpPr/>
          <p:nvPr/>
        </p:nvSpPr>
        <p:spPr>
          <a:xfrm>
            <a:off x="8305800" y="3657600"/>
            <a:ext cx="2286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24"/>
          <p:cNvSpPr/>
          <p:nvPr/>
        </p:nvSpPr>
        <p:spPr>
          <a:xfrm>
            <a:off x="85344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Rectangle 25"/>
          <p:cNvSpPr/>
          <p:nvPr/>
        </p:nvSpPr>
        <p:spPr>
          <a:xfrm>
            <a:off x="7848600" y="3657600"/>
            <a:ext cx="2286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Rectangle 26"/>
          <p:cNvSpPr/>
          <p:nvPr/>
        </p:nvSpPr>
        <p:spPr>
          <a:xfrm>
            <a:off x="76200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Line 27"/>
          <p:cNvSpPr/>
          <p:nvPr/>
        </p:nvSpPr>
        <p:spPr>
          <a:xfrm flipV="1">
            <a:off x="8185150" y="3748087"/>
            <a:ext cx="0" cy="152401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Rectangle 29"/>
          <p:cNvSpPr/>
          <p:nvPr/>
        </p:nvSpPr>
        <p:spPr>
          <a:xfrm>
            <a:off x="2590800" y="3200400"/>
            <a:ext cx="2286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Rectangle 30"/>
          <p:cNvSpPr/>
          <p:nvPr/>
        </p:nvSpPr>
        <p:spPr>
          <a:xfrm>
            <a:off x="2819400" y="3505200"/>
            <a:ext cx="228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tangle 31"/>
          <p:cNvSpPr/>
          <p:nvPr/>
        </p:nvSpPr>
        <p:spPr>
          <a:xfrm>
            <a:off x="30480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ectangle 32"/>
          <p:cNvSpPr/>
          <p:nvPr/>
        </p:nvSpPr>
        <p:spPr>
          <a:xfrm>
            <a:off x="2362200" y="3505200"/>
            <a:ext cx="228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Rectangle 33"/>
          <p:cNvSpPr/>
          <p:nvPr/>
        </p:nvSpPr>
        <p:spPr>
          <a:xfrm>
            <a:off x="2133600" y="3581400"/>
            <a:ext cx="228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Line 34"/>
          <p:cNvSpPr/>
          <p:nvPr/>
        </p:nvSpPr>
        <p:spPr>
          <a:xfrm>
            <a:off x="2700020" y="3248025"/>
            <a:ext cx="1" cy="30480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Line 35"/>
          <p:cNvSpPr/>
          <p:nvPr/>
        </p:nvSpPr>
        <p:spPr>
          <a:xfrm flipV="1">
            <a:off x="4319587" y="3536950"/>
            <a:ext cx="1" cy="22860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Line 36"/>
          <p:cNvSpPr/>
          <p:nvPr/>
        </p:nvSpPr>
        <p:spPr>
          <a:xfrm flipV="1">
            <a:off x="4768850" y="3533775"/>
            <a:ext cx="0" cy="22860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Line 37"/>
          <p:cNvSpPr/>
          <p:nvPr/>
        </p:nvSpPr>
        <p:spPr>
          <a:xfrm>
            <a:off x="7948613" y="3681412"/>
            <a:ext cx="1" cy="228601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Line 38"/>
          <p:cNvSpPr/>
          <p:nvPr/>
        </p:nvSpPr>
        <p:spPr>
          <a:xfrm>
            <a:off x="8423275" y="3673475"/>
            <a:ext cx="0" cy="22860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98" name="Rectangle 102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Lack of Brakes + Momentum =&gt; Oscillations =&gt; Waves</a:t>
            </a:r>
          </a:p>
        </p:txBody>
      </p:sp>
      <p:sp>
        <p:nvSpPr>
          <p:cNvPr id="199" name="Rectangle 1060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  <a:prstGeom prst="rect">
            <a:avLst/>
          </a:prstGeom>
        </p:spPr>
        <p:txBody>
          <a:bodyPr/>
          <a:lstStyle/>
          <a:p>
            <a:r>
              <a:t>Moving to 3D, get: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But this is really a dynamic behavior, wouldn’t an animation be better?</a:t>
            </a:r>
          </a:p>
        </p:txBody>
      </p:sp>
      <p:pic>
        <p:nvPicPr>
          <p:cNvPr id="200" name="Picture 1072" descr="Picture 107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3400" y="1143000"/>
            <a:ext cx="3022600" cy="226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1073" descr="Picture 107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1981200"/>
            <a:ext cx="3276600" cy="2457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1074" descr="Picture 107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" y="1524000"/>
            <a:ext cx="3124200" cy="234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1075" descr="Picture 107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24400" y="2667000"/>
            <a:ext cx="3124200" cy="234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1076" descr="Picture 107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29400" y="3124200"/>
            <a:ext cx="3124200" cy="234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0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EDITORIAL DIGRESSION: Animations ≠ PowerPoint</a:t>
            </a:r>
          </a:p>
        </p:txBody>
      </p:sp>
      <p:sp>
        <p:nvSpPr>
          <p:cNvPr id="208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  <a:prstGeom prst="rect">
            <a:avLst/>
          </a:prstGeom>
        </p:spPr>
        <p:txBody>
          <a:bodyPr/>
          <a:lstStyle/>
          <a:p>
            <a:r>
              <a:t>Microsoft seems incapable of deciding on acceptable movie format: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Old Old Windows PowerPoint = MS AVI</a:t>
            </a:r>
          </a:p>
          <a:p>
            <a:pPr>
              <a:defRPr sz="800"/>
            </a:pPr>
            <a:endParaRPr/>
          </a:p>
          <a:p>
            <a:pPr>
              <a:defRPr sz="1800"/>
            </a:pPr>
            <a:r>
              <a:t>	Old Windows PowerPoint = Windows Media</a:t>
            </a:r>
          </a:p>
          <a:p>
            <a:pPr>
              <a:defRPr sz="800"/>
            </a:pPr>
            <a:endParaRPr/>
          </a:p>
          <a:p>
            <a:pPr>
              <a:defRPr sz="1800"/>
            </a:pPr>
            <a:r>
              <a:t>	Old Apple PowerPoint = QuickTime</a:t>
            </a:r>
          </a:p>
          <a:p>
            <a:pPr>
              <a:defRPr sz="1100"/>
            </a:pPr>
            <a:endParaRPr/>
          </a:p>
          <a:p>
            <a:pPr>
              <a:defRPr sz="1800"/>
            </a:pPr>
            <a:r>
              <a:t>	Newer PowerPoints = multiple formats but </a:t>
            </a:r>
            <a:r>
              <a:rPr b="1"/>
              <a:t>embedded</a:t>
            </a:r>
            <a:r>
              <a:t> in PPTX file	</a:t>
            </a:r>
          </a:p>
          <a:p>
            <a:pPr>
              <a:defRPr sz="1100"/>
            </a:pPr>
            <a:endParaRPr/>
          </a:p>
          <a:p>
            <a:pPr>
              <a:defRPr sz="1800"/>
            </a:pPr>
            <a:r>
              <a:t>		(making it HUGE and sometimes IMPOSSIBLE to load)</a:t>
            </a:r>
          </a:p>
          <a:p>
            <a:endParaRPr/>
          </a:p>
          <a:p>
            <a:r>
              <a:t>So I have given up on Animations in PowerPoint</a:t>
            </a:r>
          </a:p>
          <a:p>
            <a:endParaRPr/>
          </a:p>
          <a:p>
            <a:r>
              <a:t>	For this class I will embed all animations in companion webpages</a:t>
            </a:r>
          </a:p>
          <a:p>
            <a:endParaRPr/>
          </a:p>
          <a:p>
            <a:r>
              <a:t>	With links like this: </a:t>
            </a:r>
            <a:r>
              <a:rPr sz="18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Waves: Generic Supporting Materials - Animation 1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46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3828</Words>
  <Application>Microsoft Macintosh PowerPoint</Application>
  <PresentationFormat>On-screen Show (4:3)</PresentationFormat>
  <Paragraphs>617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Lecture 1 - What is Nanoscience</vt:lpstr>
      <vt:lpstr>Waves (generic)</vt:lpstr>
      <vt:lpstr>Slide 2</vt:lpstr>
      <vt:lpstr>Waves 101</vt:lpstr>
      <vt:lpstr>Problems with this mathematical approach:</vt:lpstr>
      <vt:lpstr>Similarity #1: Nature loves to oscillate</vt:lpstr>
      <vt:lpstr>What is "wrong" with above picture?</vt:lpstr>
      <vt:lpstr>Similarity #2: Nature loves waves</vt:lpstr>
      <vt:lpstr>Lack of Brakes + Momentum =&gt; Oscillations =&gt; Waves</vt:lpstr>
      <vt:lpstr>EDITORIAL DIGRESSION: Animations ≠ PowerPoint</vt:lpstr>
      <vt:lpstr>Slide 10</vt:lpstr>
      <vt:lpstr>That Animation took a Bit of Work</vt:lpstr>
      <vt:lpstr>= PRINCIPLE OF SUPERPOSITION</vt:lpstr>
      <vt:lpstr>Can Use “Principle of Superposition” to Figure out More Complicated Situations</vt:lpstr>
      <vt:lpstr>Single Circular Wave:</vt:lpstr>
      <vt:lpstr>Simulated Circular Wave:</vt:lpstr>
      <vt:lpstr>What Happens if Superimpose Multiple Circular Waves?</vt:lpstr>
      <vt:lpstr>What Happens if Superimpose Multiple Circular Waves?</vt:lpstr>
      <vt:lpstr>But What if Compact Sources into Shorter Line?</vt:lpstr>
      <vt:lpstr>Actual Ripple Tank Images:</vt:lpstr>
      <vt:lpstr>It’s Called “Diffraction Limited Focusing”</vt:lpstr>
      <vt:lpstr>Also demonstrates useful way of deconstructing "plane" waves</vt:lpstr>
      <vt:lpstr>Can use to analyze the effect of blocking objects</vt:lpstr>
      <vt:lpstr>But if object is smaller than a wavelength in size . . .</vt:lpstr>
      <vt:lpstr>So affect of blockage smaller than wavelength is:</vt:lpstr>
      <vt:lpstr>Mathcad Simulation Demonstrating Thus:</vt:lpstr>
      <vt:lpstr>Which then predicts how particles SCATTER light</vt:lpstr>
      <vt:lpstr>What ARE the Wavelengths of Light?</vt:lpstr>
      <vt:lpstr>So how does this relate to nanoparticles in sunblock?</vt:lpstr>
      <vt:lpstr>Wavelength of light also affected history of light-based microfabrication</vt:lpstr>
      <vt:lpstr>Refraction of Waves</vt:lpstr>
      <vt:lpstr>Slide 31</vt:lpstr>
      <vt:lpstr>So why would lenses stop working at extreme short wavelengths?</vt:lpstr>
      <vt:lpstr>Reflection of waves</vt:lpstr>
      <vt:lpstr>Slide 34</vt:lpstr>
      <vt:lpstr>Slide 35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(generic)</dc:title>
  <cp:lastModifiedBy>John Bean</cp:lastModifiedBy>
  <cp:revision>1</cp:revision>
  <dcterms:created xsi:type="dcterms:W3CDTF">2019-03-04T18:50:30Z</dcterms:created>
  <dcterms:modified xsi:type="dcterms:W3CDTF">2019-03-04T18:51:56Z</dcterms:modified>
</cp:coreProperties>
</file>