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  <a:lvl2pPr marL="0" indent="457200">
              <a:buSzTx/>
              <a:buNone/>
              <a:defRPr sz="2000"/>
            </a:lvl2pPr>
            <a:lvl3pPr marL="0" indent="914400">
              <a:buSzTx/>
              <a:buNone/>
              <a:defRPr sz="2000"/>
            </a:lvl3pPr>
            <a:lvl4pPr marL="0" indent="1371600">
              <a:buSzTx/>
              <a:buNone/>
              <a:defRPr sz="2000"/>
            </a:lvl4pPr>
            <a:lvl5pPr marL="0" indent="1828800"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spcBef>
                <a:spcPts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40896" marR="0" indent="-18369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0858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5773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345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4917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489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061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633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eCanFigureThisOut.org/NANO/lecture_notes/Lecture_12_Materials/Diffraction_limit_for_lensless_imaging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hyperlink" Target="http://www.librarything.com/tag/nanotechnology" TargetMode="External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eCanFigureThisOut.org/NANO/lecture_notes/Lecture_12_Materials/John%20G%20Cramer%20-%20Analog%20-%20Carbon%20Nanotube%20Miracle%20Material.pdf" TargetMode="Externa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pl.washington.edu/AV/altvw109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The Fictions (?) of Nano Science Fiction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112382" y="938716"/>
            <a:ext cx="8763001" cy="5887730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A central goal of this class is to try to figure out where nanoscience is taking us</a:t>
            </a:r>
          </a:p>
          <a:p>
            <a:pPr defTabSz="457200"/>
            <a:endParaRPr/>
          </a:p>
          <a:p>
            <a:pPr defTabSz="457200"/>
            <a:r>
              <a:t>But we've got to keep reminding ourselves that "We're not in Kansas Anymore!"</a:t>
            </a:r>
          </a:p>
          <a:p>
            <a:pPr defTabSz="457200">
              <a:defRPr sz="1100"/>
            </a:pPr>
            <a:endParaRPr/>
          </a:p>
          <a:p>
            <a:pPr defTabSz="457200"/>
            <a:r>
              <a:t>	That is, that Nano is governed by a very different set of rules</a:t>
            </a:r>
          </a:p>
          <a:p>
            <a:pPr defTabSz="457200">
              <a:defRPr sz="800"/>
            </a:pPr>
            <a:endParaRPr/>
          </a:p>
          <a:p>
            <a:pPr defTabSz="457200"/>
            <a:endParaRPr sz="800"/>
          </a:p>
          <a:p>
            <a:pPr defTabSz="457200"/>
            <a:r>
              <a:t>Which makes simple extrapolation of present-day technology almost useless</a:t>
            </a:r>
          </a:p>
          <a:p>
            <a:pPr defTabSz="457200">
              <a:defRPr sz="2800"/>
            </a:pPr>
            <a:endParaRPr/>
          </a:p>
          <a:p>
            <a:pPr defTabSz="457200"/>
            <a:r>
              <a:t>Meaning that a lot of imagination will instead be required</a:t>
            </a:r>
          </a:p>
          <a:p>
            <a:pPr defTabSz="457200">
              <a:defRPr sz="2800"/>
            </a:pPr>
            <a:endParaRPr/>
          </a:p>
          <a:p>
            <a:pPr defTabSz="457200"/>
            <a:r>
              <a:t>To provide that, today I want to call upon professional "imagineers" of technology:</a:t>
            </a:r>
          </a:p>
          <a:p>
            <a:pPr defTabSz="457200"/>
            <a:endParaRPr/>
          </a:p>
          <a:p>
            <a:pPr algn="ctr" defTabSz="457200">
              <a:defRPr>
                <a:solidFill>
                  <a:srgbClr val="FECA1F"/>
                </a:solidFill>
              </a:defRPr>
            </a:pPr>
            <a:r>
              <a:t>The Authors of Science Fiction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Other requirements for effective / entertaining SF nanobot:</a:t>
            </a:r>
          </a:p>
        </p:txBody>
      </p:sp>
      <p:sp>
        <p:nvSpPr>
          <p:cNvPr id="168" name="Rectangle 3"/>
          <p:cNvSpPr txBox="1">
            <a:spLocks noGrp="1"/>
          </p:cNvSpPr>
          <p:nvPr>
            <p:ph type="body" idx="1"/>
          </p:nvPr>
        </p:nvSpPr>
        <p:spPr>
          <a:xfrm>
            <a:off x="533400" y="990600"/>
            <a:ext cx="8458200" cy="5274805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#2) Nanobots must be able to see</a:t>
            </a:r>
          </a:p>
          <a:p>
            <a:pPr defTabSz="457200">
              <a:defRPr sz="1000">
                <a:solidFill>
                  <a:srgbClr val="FFCC00"/>
                </a:solidFill>
              </a:defRPr>
            </a:pPr>
            <a:endParaRPr/>
          </a:p>
          <a:p>
            <a:pPr defTabSz="457200"/>
            <a:r>
              <a:t>		So they can spot their prey - frequently, us!</a:t>
            </a:r>
          </a:p>
          <a:p>
            <a:pPr defTabSz="457200">
              <a:defRPr sz="2000"/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#3) Nanobots must be able to communicate</a:t>
            </a:r>
          </a:p>
          <a:p>
            <a:pPr defTabSz="457200">
              <a:defRPr sz="1200"/>
            </a:pPr>
            <a:endParaRPr/>
          </a:p>
          <a:p>
            <a:pPr defTabSz="457200"/>
            <a:r>
              <a:t>		So they can coordinate their actions - frequently, against us!</a:t>
            </a:r>
          </a:p>
          <a:p>
            <a:pPr defTabSz="457200">
              <a:defRPr sz="2000"/>
            </a:pPr>
            <a:r>
              <a:t>	</a:t>
            </a:r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#4) Nanobots must be able to control their motion</a:t>
            </a:r>
          </a:p>
          <a:p>
            <a:pPr defTabSz="457200">
              <a:defRPr sz="1200">
                <a:solidFill>
                  <a:srgbClr val="FFCC00"/>
                </a:solidFill>
              </a:defRPr>
            </a:pPr>
            <a:endParaRPr/>
          </a:p>
          <a:p>
            <a:pPr defTabSz="457200"/>
            <a:r>
              <a:t>		So they can come after us!</a:t>
            </a:r>
          </a:p>
          <a:p>
            <a:pPr defTabSz="457200"/>
            <a:endParaRPr/>
          </a:p>
          <a:p>
            <a:pPr algn="ctr" defTabSz="457200"/>
            <a:r>
              <a:t>And implicit in requirements 2-4 is the assumption of:</a:t>
            </a:r>
          </a:p>
          <a:p>
            <a:pPr defTabSz="457200"/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#5) Nanobot must think, or at least be programmable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1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SANITY CHECK: Pause to compare with biology:</a:t>
            </a:r>
          </a:p>
        </p:txBody>
      </p:sp>
      <p:sp>
        <p:nvSpPr>
          <p:cNvPr id="172" name="Rectangle 1027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449022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solidFill>
                  <a:srgbClr val="FFCC00"/>
                </a:solidFill>
              </a:defRPr>
            </a:pPr>
            <a:r>
              <a:t>After all, the closest thing we’ve currently GOT to a nanobot is a biological cell!!</a:t>
            </a:r>
          </a:p>
          <a:p>
            <a:pPr defTabSz="457200"/>
            <a:endParaRPr/>
          </a:p>
          <a:p>
            <a:pPr defTabSz="457200"/>
            <a:r>
              <a:t>How well do cells satisfy above “requirements”?  </a:t>
            </a:r>
          </a:p>
          <a:p>
            <a:pPr defTabSz="457200">
              <a:defRPr sz="1000"/>
            </a:pPr>
            <a:endParaRPr/>
          </a:p>
          <a:p>
            <a:pPr defTabSz="457200"/>
            <a:r>
              <a:t>	- </a:t>
            </a:r>
            <a:r>
              <a:rPr>
                <a:solidFill>
                  <a:srgbClr val="FFCC00"/>
                </a:solidFill>
              </a:rPr>
              <a:t>Satisfy</a:t>
            </a:r>
            <a:r>
              <a:t> requirements 1 &amp; 5:  Replication &amp; programmability</a:t>
            </a:r>
          </a:p>
          <a:p>
            <a:pPr defTabSz="457200">
              <a:defRPr sz="1200"/>
            </a:pPr>
            <a:endParaRPr/>
          </a:p>
          <a:p>
            <a:pPr defTabSz="457200"/>
            <a:r>
              <a:t>	- </a:t>
            </a:r>
            <a:r>
              <a:rPr>
                <a:solidFill>
                  <a:srgbClr val="FFCC00"/>
                </a:solidFill>
              </a:rPr>
              <a:t>Flunk</a:t>
            </a:r>
            <a:r>
              <a:t> requirement 2:  Cannot see</a:t>
            </a:r>
          </a:p>
          <a:p>
            <a:pPr defTabSz="457200">
              <a:defRPr sz="1200"/>
            </a:pPr>
            <a:endParaRPr/>
          </a:p>
          <a:p>
            <a:pPr defTabSz="457200"/>
            <a:r>
              <a:t>	- </a:t>
            </a:r>
            <a:r>
              <a:rPr>
                <a:solidFill>
                  <a:srgbClr val="FFCC00"/>
                </a:solidFill>
              </a:rPr>
              <a:t>Poor</a:t>
            </a:r>
            <a:r>
              <a:t> on requirement 3:  Communicate only via randomly dispersed chemicals</a:t>
            </a:r>
          </a:p>
          <a:p>
            <a:pPr defTabSz="457200">
              <a:defRPr sz="1200"/>
            </a:pPr>
            <a:endParaRPr/>
          </a:p>
          <a:p>
            <a:pPr defTabSz="457200"/>
            <a:r>
              <a:t>	- </a:t>
            </a:r>
            <a:r>
              <a:rPr>
                <a:solidFill>
                  <a:srgbClr val="FFCC00"/>
                </a:solidFill>
              </a:rPr>
              <a:t>Lousy</a:t>
            </a:r>
            <a:r>
              <a:t> on requirement 4:  Move almost entirely by “going with the flow”</a:t>
            </a:r>
          </a:p>
          <a:p>
            <a:pPr defTabSz="457200"/>
            <a:endParaRPr/>
          </a:p>
          <a:p>
            <a:pPr defTabSz="457200"/>
            <a:r>
              <a:t>Given that nature has had a few billion years to try out a huge number of schemes,</a:t>
            </a:r>
          </a:p>
          <a:p>
            <a:pPr defTabSz="457200"/>
            <a:r>
              <a:t>		sort of suggests there might be flaws in our SF nanobot “requirements”</a:t>
            </a:r>
          </a:p>
          <a:p>
            <a:pPr defTabSz="457200"/>
            <a:endParaRPr/>
          </a:p>
          <a:p>
            <a:pPr algn="ctr" defTabSz="457200"/>
            <a:r>
              <a:t>But let’s charge ahead anyway!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Requirement #1: Nanobot Replication</a:t>
            </a:r>
          </a:p>
        </p:txBody>
      </p:sp>
      <p:sp>
        <p:nvSpPr>
          <p:cNvPr id="17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221071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The Beauty of a circular argument (allowed in fiction if not in fact):</a:t>
            </a:r>
          </a:p>
          <a:p>
            <a:pPr defTabSz="457200"/>
            <a:endParaRPr/>
          </a:p>
          <a:p>
            <a:pPr defTabSz="457200"/>
            <a:r>
              <a:t>	If I really CAN make an effective nanobot</a:t>
            </a:r>
          </a:p>
          <a:p>
            <a:pPr defTabSz="457200"/>
            <a:endParaRPr/>
          </a:p>
          <a:p>
            <a:pPr defTabSz="457200"/>
            <a:r>
              <a:t>	In addition to destroying things that nanobot will be able to </a:t>
            </a:r>
            <a:r>
              <a:rPr b="1"/>
              <a:t>make</a:t>
            </a:r>
            <a:r>
              <a:t> things</a:t>
            </a:r>
          </a:p>
          <a:p>
            <a:pPr defTabSz="457200"/>
            <a:endParaRPr/>
          </a:p>
          <a:p>
            <a:pPr defTabSz="457200"/>
            <a:r>
              <a:t>	So as its second priority task (to occupy its spare time)</a:t>
            </a:r>
          </a:p>
          <a:p>
            <a:pPr defTabSz="457200"/>
            <a:endParaRPr/>
          </a:p>
          <a:p>
            <a:pPr defTabSz="457200"/>
            <a:r>
              <a:t>	I'll program it to make copies of itself!</a:t>
            </a:r>
          </a:p>
          <a:p>
            <a:pPr defTabSz="457200"/>
            <a:endParaRPr/>
          </a:p>
          <a:p>
            <a:pPr defTabSz="457200"/>
            <a:r>
              <a:t>		(it works for all of us macrobots, why shouldn't it work for nanobots?)</a:t>
            </a:r>
          </a:p>
          <a:p>
            <a:pPr defTabSz="457200"/>
            <a:endParaRPr/>
          </a:p>
          <a:p>
            <a:pPr algn="ctr" defTabSz="457200">
              <a:defRPr>
                <a:solidFill>
                  <a:srgbClr val="FF9933"/>
                </a:solidFill>
              </a:defRPr>
            </a:pPr>
            <a:endParaRPr/>
          </a:p>
          <a:p>
            <a:pPr algn="ctr" defTabSz="457200">
              <a:defRPr>
                <a:solidFill>
                  <a:srgbClr val="FECA1F"/>
                </a:solidFill>
              </a:defRPr>
            </a:pPr>
            <a:r>
              <a:t>So the assumption of an </a:t>
            </a:r>
            <a:r>
              <a:rPr b="1"/>
              <a:t>effective</a:t>
            </a:r>
            <a:r>
              <a:t> nanobot </a:t>
            </a:r>
            <a:r>
              <a:rPr b="1" u="sng"/>
              <a:t>guarantees</a:t>
            </a:r>
            <a:r>
              <a:t> replication!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Requirement #2: Nanobot Vision</a:t>
            </a:r>
          </a:p>
        </p:txBody>
      </p:sp>
      <p:sp>
        <p:nvSpPr>
          <p:cNvPr id="18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211067"/>
          </a:xfrm>
          <a:prstGeom prst="rect">
            <a:avLst/>
          </a:prstGeom>
        </p:spPr>
        <p:txBody>
          <a:bodyPr/>
          <a:lstStyle/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Example: Crichton's "Prey" invokes an eye created by nanobot swarm</a:t>
            </a:r>
            <a:endParaRPr>
              <a:solidFill>
                <a:srgbClr val="FF9933"/>
              </a:solidFill>
            </a:endParaRPr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>
              <a:solidFill>
                <a:srgbClr val="FF9933"/>
              </a:solidFill>
            </a:endParaRPr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Begins as manmade attempt to build micro-eye for medical diagnostics</a:t>
            </a:r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“Eye” moves through circulatory system (w/o causing strokes)</a:t>
            </a:r>
            <a:endParaRPr sz="1520"/>
          </a:p>
          <a:p>
            <a:pPr defTabSz="43434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4340"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710">
                <a:solidFill>
                  <a:srgbClr val="FFCC00"/>
                </a:solidFill>
              </a:rPr>
              <a:t>Thus “eye” assembly MUST not be larger than red blood cells = 6 - 8 microns</a:t>
            </a:r>
          </a:p>
          <a:p>
            <a:pPr defTabSz="434340">
              <a:defRPr sz="190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HOW does it work?  Nanobots form sphere with light entrance hole (i.e. like an eye!)</a:t>
            </a:r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IMMEDIATE PROBLEM:  Assumption that light enters ONLY via hole in sphere</a:t>
            </a:r>
          </a:p>
          <a:p>
            <a:pPr defTabSz="434340"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Nanobots may not be opaque to light:  Even multiple layers of nanobots</a:t>
            </a:r>
          </a:p>
          <a:p>
            <a:pPr defTabSz="434340"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		Cells, or MANY layers of cells, sure aren’t opaque (e.g. translucent skin)</a:t>
            </a:r>
          </a:p>
          <a:p>
            <a:pPr defTabSz="43434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3434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</a:defRPr>
            </a:pPr>
            <a:r>
              <a:t>(Will ignore this possibly critical initial problem)</a:t>
            </a:r>
          </a:p>
        </p:txBody>
      </p:sp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381000"/>
            <a:ext cx="1371600" cy="205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 basic idea is that of a pinhole camera / camera obscura:</a:t>
            </a:r>
          </a:p>
        </p:txBody>
      </p:sp>
      <p:sp>
        <p:nvSpPr>
          <p:cNvPr id="18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048000"/>
            <a:ext cx="8991600" cy="3195861"/>
          </a:xfrm>
          <a:prstGeom prst="rect">
            <a:avLst/>
          </a:prstGeom>
        </p:spPr>
        <p:txBody>
          <a:bodyPr/>
          <a:lstStyle/>
          <a:p>
            <a:pPr algn="ctr" defTabSz="457200">
              <a:defRPr>
                <a:solidFill>
                  <a:srgbClr val="FFCC00"/>
                </a:solidFill>
              </a:defRPr>
            </a:pPr>
            <a:r>
              <a:t>Critical advantage of pinhole camera is that you do not need a lens  </a:t>
            </a:r>
          </a:p>
          <a:p>
            <a:pPr defTabSz="457200"/>
            <a:endParaRPr/>
          </a:p>
          <a:p>
            <a:pPr defTabSz="457200"/>
            <a:r>
              <a:t>If assume light moves in straight lines, through tiny hole,</a:t>
            </a:r>
          </a:p>
          <a:p>
            <a:pPr defTabSz="457200"/>
            <a:r>
              <a:t>	light from every point of object should project onto different point on screen</a:t>
            </a:r>
          </a:p>
          <a:p>
            <a:pPr defTabSz="457200"/>
            <a:endParaRPr/>
          </a:p>
          <a:p>
            <a:pPr defTabSz="457200"/>
            <a:r>
              <a:t>Thus producing image (albeit, upside down)</a:t>
            </a:r>
          </a:p>
          <a:p>
            <a:pPr defTabSz="457200">
              <a:defRPr sz="1000"/>
            </a:pPr>
            <a:endParaRPr/>
          </a:p>
          <a:p>
            <a:pPr defTabSz="457200"/>
            <a:r>
              <a:t>	</a:t>
            </a:r>
            <a:r>
              <a:rPr sz="1600"/>
              <a:t>Used in earliest cameras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Also used in modern X-ray cameras (because cannot build lenses for X-rays!)</a:t>
            </a:r>
          </a:p>
        </p:txBody>
      </p:sp>
      <p:grpSp>
        <p:nvGrpSpPr>
          <p:cNvPr id="213" name="Group 32"/>
          <p:cNvGrpSpPr/>
          <p:nvPr/>
        </p:nvGrpSpPr>
        <p:grpSpPr>
          <a:xfrm>
            <a:off x="4953000" y="1142999"/>
            <a:ext cx="3556000" cy="1371602"/>
            <a:chOff x="0" y="0"/>
            <a:chExt cx="3555999" cy="1371600"/>
          </a:xfrm>
        </p:grpSpPr>
        <p:sp>
          <p:nvSpPr>
            <p:cNvPr id="186" name="Line 4"/>
            <p:cNvSpPr/>
            <p:nvPr/>
          </p:nvSpPr>
          <p:spPr>
            <a:xfrm flipH="1">
              <a:off x="1523999" y="76200"/>
              <a:ext cx="1" cy="558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Line 5"/>
            <p:cNvSpPr/>
            <p:nvPr/>
          </p:nvSpPr>
          <p:spPr>
            <a:xfrm flipH="1">
              <a:off x="1523999" y="787400"/>
              <a:ext cx="1" cy="5080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98" name="Group 20"/>
            <p:cNvGrpSpPr/>
            <p:nvPr/>
          </p:nvGrpSpPr>
          <p:grpSpPr>
            <a:xfrm>
              <a:off x="0" y="228599"/>
              <a:ext cx="584200" cy="1143002"/>
              <a:chOff x="0" y="0"/>
              <a:chExt cx="584199" cy="1143000"/>
            </a:xfrm>
          </p:grpSpPr>
          <p:grpSp>
            <p:nvGrpSpPr>
              <p:cNvPr id="190" name="Group 8"/>
              <p:cNvGrpSpPr/>
              <p:nvPr/>
            </p:nvGrpSpPr>
            <p:grpSpPr>
              <a:xfrm>
                <a:off x="152400" y="-1"/>
                <a:ext cx="279400" cy="152401"/>
                <a:chOff x="0" y="0"/>
                <a:chExt cx="279399" cy="152400"/>
              </a:xfrm>
            </p:grpSpPr>
            <p:sp>
              <p:nvSpPr>
                <p:cNvPr id="188" name="Line 6"/>
                <p:cNvSpPr/>
                <p:nvPr/>
              </p:nvSpPr>
              <p:spPr>
                <a:xfrm flipV="1">
                  <a:off x="0" y="-1"/>
                  <a:ext cx="152401" cy="1524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9" name="Line 7"/>
                <p:cNvSpPr/>
                <p:nvPr/>
              </p:nvSpPr>
              <p:spPr>
                <a:xfrm flipH="1" flipV="1">
                  <a:off x="126999" y="-1"/>
                  <a:ext cx="152401" cy="1524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3" name="Group 9"/>
              <p:cNvGrpSpPr/>
              <p:nvPr/>
            </p:nvGrpSpPr>
            <p:grpSpPr>
              <a:xfrm>
                <a:off x="76200" y="228599"/>
                <a:ext cx="431800" cy="304801"/>
                <a:chOff x="0" y="0"/>
                <a:chExt cx="431799" cy="304800"/>
              </a:xfrm>
            </p:grpSpPr>
            <p:sp>
              <p:nvSpPr>
                <p:cNvPr id="191" name="Line 10"/>
                <p:cNvSpPr/>
                <p:nvPr/>
              </p:nvSpPr>
              <p:spPr>
                <a:xfrm flipV="1">
                  <a:off x="0" y="-1"/>
                  <a:ext cx="235528" cy="3048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2" name="Line 11"/>
                <p:cNvSpPr/>
                <p:nvPr/>
              </p:nvSpPr>
              <p:spPr>
                <a:xfrm flipH="1" flipV="1">
                  <a:off x="196272" y="-1"/>
                  <a:ext cx="235528" cy="3048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96" name="Group 12"/>
              <p:cNvGrpSpPr/>
              <p:nvPr/>
            </p:nvGrpSpPr>
            <p:grpSpPr>
              <a:xfrm>
                <a:off x="0" y="457199"/>
                <a:ext cx="584200" cy="457201"/>
                <a:chOff x="0" y="0"/>
                <a:chExt cx="584199" cy="457200"/>
              </a:xfrm>
            </p:grpSpPr>
            <p:sp>
              <p:nvSpPr>
                <p:cNvPr id="194" name="Line 13"/>
                <p:cNvSpPr/>
                <p:nvPr/>
              </p:nvSpPr>
              <p:spPr>
                <a:xfrm flipV="1">
                  <a:off x="0" y="-1"/>
                  <a:ext cx="318655" cy="4572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" name="Line 14"/>
                <p:cNvSpPr/>
                <p:nvPr/>
              </p:nvSpPr>
              <p:spPr>
                <a:xfrm flipH="1" flipV="1">
                  <a:off x="265545" y="-1"/>
                  <a:ext cx="318655" cy="4572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97" name="Line 16"/>
              <p:cNvSpPr/>
              <p:nvPr/>
            </p:nvSpPr>
            <p:spPr>
              <a:xfrm flipH="1">
                <a:off x="304799" y="685800"/>
                <a:ext cx="1" cy="457201"/>
              </a:xfrm>
              <a:prstGeom prst="line">
                <a:avLst/>
              </a:prstGeom>
              <a:noFill/>
              <a:ln w="57150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9" name="Line 17"/>
            <p:cNvSpPr/>
            <p:nvPr/>
          </p:nvSpPr>
          <p:spPr>
            <a:xfrm flipH="1">
              <a:off x="2819399" y="114300"/>
              <a:ext cx="1" cy="11430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Line 18"/>
            <p:cNvSpPr/>
            <p:nvPr/>
          </p:nvSpPr>
          <p:spPr>
            <a:xfrm>
              <a:off x="457200" y="304799"/>
              <a:ext cx="2286001" cy="838202"/>
            </a:xfrm>
            <a:prstGeom prst="line">
              <a:avLst/>
            </a:prstGeom>
            <a:noFill/>
            <a:ln w="28575" cap="flat">
              <a:solidFill>
                <a:srgbClr val="00CC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Line 19"/>
            <p:cNvSpPr/>
            <p:nvPr/>
          </p:nvSpPr>
          <p:spPr>
            <a:xfrm flipV="1">
              <a:off x="368300" y="190499"/>
              <a:ext cx="2362201" cy="1066801"/>
            </a:xfrm>
            <a:prstGeom prst="line">
              <a:avLst/>
            </a:prstGeom>
            <a:noFill/>
            <a:ln w="28575" cap="flat">
              <a:solidFill>
                <a:srgbClr val="CC99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12" name="Group 21"/>
            <p:cNvGrpSpPr/>
            <p:nvPr/>
          </p:nvGrpSpPr>
          <p:grpSpPr>
            <a:xfrm>
              <a:off x="2971800" y="-1"/>
              <a:ext cx="584200" cy="1143002"/>
              <a:chOff x="0" y="0"/>
              <a:chExt cx="584199" cy="1143000"/>
            </a:xfrm>
          </p:grpSpPr>
          <p:grpSp>
            <p:nvGrpSpPr>
              <p:cNvPr id="204" name="Group 22"/>
              <p:cNvGrpSpPr/>
              <p:nvPr/>
            </p:nvGrpSpPr>
            <p:grpSpPr>
              <a:xfrm>
                <a:off x="152399" y="990600"/>
                <a:ext cx="279401" cy="152401"/>
                <a:chOff x="0" y="0"/>
                <a:chExt cx="279399" cy="152400"/>
              </a:xfrm>
            </p:grpSpPr>
            <p:sp>
              <p:nvSpPr>
                <p:cNvPr id="202" name="Line 23"/>
                <p:cNvSpPr/>
                <p:nvPr/>
              </p:nvSpPr>
              <p:spPr>
                <a:xfrm flipH="1">
                  <a:off x="126999" y="0"/>
                  <a:ext cx="152402" cy="1524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3" name="Line 24"/>
                <p:cNvSpPr/>
                <p:nvPr/>
              </p:nvSpPr>
              <p:spPr>
                <a:xfrm>
                  <a:off x="0" y="0"/>
                  <a:ext cx="152401" cy="1524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07" name="Group 25"/>
              <p:cNvGrpSpPr/>
              <p:nvPr/>
            </p:nvGrpSpPr>
            <p:grpSpPr>
              <a:xfrm>
                <a:off x="76199" y="609600"/>
                <a:ext cx="431801" cy="304801"/>
                <a:chOff x="0" y="0"/>
                <a:chExt cx="431799" cy="304800"/>
              </a:xfrm>
            </p:grpSpPr>
            <p:sp>
              <p:nvSpPr>
                <p:cNvPr id="205" name="Line 26"/>
                <p:cNvSpPr/>
                <p:nvPr/>
              </p:nvSpPr>
              <p:spPr>
                <a:xfrm flipH="1">
                  <a:off x="196272" y="0"/>
                  <a:ext cx="235528" cy="3048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6" name="Line 27"/>
                <p:cNvSpPr/>
                <p:nvPr/>
              </p:nvSpPr>
              <p:spPr>
                <a:xfrm>
                  <a:off x="0" y="0"/>
                  <a:ext cx="235528" cy="3048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10" name="Group 28"/>
              <p:cNvGrpSpPr/>
              <p:nvPr/>
            </p:nvGrpSpPr>
            <p:grpSpPr>
              <a:xfrm>
                <a:off x="0" y="228600"/>
                <a:ext cx="584200" cy="457201"/>
                <a:chOff x="0" y="0"/>
                <a:chExt cx="584199" cy="457200"/>
              </a:xfrm>
            </p:grpSpPr>
            <p:sp>
              <p:nvSpPr>
                <p:cNvPr id="208" name="Line 29"/>
                <p:cNvSpPr/>
                <p:nvPr/>
              </p:nvSpPr>
              <p:spPr>
                <a:xfrm flipH="1">
                  <a:off x="265545" y="0"/>
                  <a:ext cx="318655" cy="4572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9" name="Line 30"/>
                <p:cNvSpPr/>
                <p:nvPr/>
              </p:nvSpPr>
              <p:spPr>
                <a:xfrm>
                  <a:off x="0" y="0"/>
                  <a:ext cx="318655" cy="457201"/>
                </a:xfrm>
                <a:prstGeom prst="line">
                  <a:avLst/>
                </a:prstGeom>
                <a:noFill/>
                <a:ln w="57150" cap="flat">
                  <a:solidFill>
                    <a:srgbClr val="00CC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11" name="Line 31"/>
              <p:cNvSpPr/>
              <p:nvPr/>
            </p:nvSpPr>
            <p:spPr>
              <a:xfrm flipV="1">
                <a:off x="280669" y="0"/>
                <a:ext cx="1" cy="457201"/>
              </a:xfrm>
              <a:prstGeom prst="line">
                <a:avLst/>
              </a:prstGeom>
              <a:noFill/>
              <a:ln w="57150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pic>
        <p:nvPicPr>
          <p:cNvPr id="214" name="Picture 33" descr="Picture 33"/>
          <p:cNvPicPr>
            <a:picLocks noChangeAspect="1"/>
          </p:cNvPicPr>
          <p:nvPr/>
        </p:nvPicPr>
        <p:blipFill>
          <a:blip r:embed="rId2">
            <a:extLst/>
          </a:blip>
          <a:srcRect t="5927" r="6667"/>
          <a:stretch>
            <a:fillRect/>
          </a:stretch>
        </p:blipFill>
        <p:spPr>
          <a:xfrm>
            <a:off x="1371600" y="1066799"/>
            <a:ext cx="1981200" cy="14986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34"/>
          <p:cNvSpPr txBox="1"/>
          <p:nvPr/>
        </p:nvSpPr>
        <p:spPr>
          <a:xfrm>
            <a:off x="228600" y="2590800"/>
            <a:ext cx="4038600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http://en.wikipedia.org/wiki/Camera_obscura</a:t>
            </a:r>
          </a:p>
        </p:txBody>
      </p:sp>
      <p:sp>
        <p:nvSpPr>
          <p:cNvPr id="216" name="Line 35"/>
          <p:cNvSpPr/>
          <p:nvPr/>
        </p:nvSpPr>
        <p:spPr>
          <a:xfrm>
            <a:off x="3733800" y="1752600"/>
            <a:ext cx="838201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How tiny a hole is required?</a:t>
            </a:r>
          </a:p>
        </p:txBody>
      </p:sp>
      <p:sp>
        <p:nvSpPr>
          <p:cNvPr id="219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839201" cy="5261948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Crichton’s micro-eye is only ~ </a:t>
            </a:r>
            <a:r>
              <a:rPr>
                <a:solidFill>
                  <a:srgbClr val="FFCC00"/>
                </a:solidFill>
              </a:rPr>
              <a:t>7 micron in total diameter</a:t>
            </a:r>
          </a:p>
          <a:p>
            <a:pPr defTabSz="457200"/>
            <a:endParaRPr>
              <a:solidFill>
                <a:srgbClr val="FFCC00"/>
              </a:solidFill>
            </a:endParaRPr>
          </a:p>
          <a:p>
            <a:pPr defTabSz="457200"/>
            <a:r>
              <a:t>Back imaging area of sphere is thus ~ 1/2 (4 pi r</a:t>
            </a:r>
            <a:r>
              <a:rPr baseline="30000"/>
              <a:t>2</a:t>
            </a:r>
            <a:r>
              <a:t>) = 2 pi (3.5 micron)</a:t>
            </a:r>
            <a:r>
              <a:rPr baseline="30000"/>
              <a:t>2 </a:t>
            </a:r>
            <a:r>
              <a:t>~ </a:t>
            </a:r>
            <a:r>
              <a:rPr>
                <a:solidFill>
                  <a:srgbClr val="FFCC00"/>
                </a:solidFill>
              </a:rPr>
              <a:t>75 micron</a:t>
            </a:r>
            <a:r>
              <a:rPr baseline="30000">
                <a:solidFill>
                  <a:srgbClr val="FFCC00"/>
                </a:solidFill>
              </a:rPr>
              <a:t>2</a:t>
            </a:r>
            <a:endParaRPr>
              <a:solidFill>
                <a:srgbClr val="FFCC00"/>
              </a:solidFill>
            </a:endParaRPr>
          </a:p>
          <a:p>
            <a:pPr defTabSz="457200"/>
            <a:endParaRPr>
              <a:solidFill>
                <a:srgbClr val="FFCC00"/>
              </a:solidFill>
            </a:endParaRPr>
          </a:p>
          <a:p>
            <a:pPr defTabSz="457200"/>
            <a:r>
              <a:t>What if want nanobot eye to see as sharply as image on PC screen?</a:t>
            </a:r>
          </a:p>
          <a:p>
            <a:pPr defTabSz="457200">
              <a:defRPr sz="800"/>
            </a:pPr>
            <a:endParaRPr/>
          </a:p>
          <a:p>
            <a:pPr defTabSz="457200"/>
            <a:r>
              <a:t>	</a:t>
            </a:r>
            <a:r>
              <a:rPr sz="1600"/>
              <a:t>PC screen ~ 1024 x 768 pixels ~ 800,000 pixels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All of which must fit into that 75 micron</a:t>
            </a:r>
            <a:r>
              <a:rPr baseline="30000"/>
              <a:t>2</a:t>
            </a:r>
            <a:r>
              <a:t> area on the back surface of this eye</a:t>
            </a:r>
          </a:p>
          <a:p>
            <a:pPr defTabSz="457200">
              <a:defRPr sz="1000"/>
            </a:pPr>
            <a:endParaRPr/>
          </a:p>
          <a:p>
            <a:pPr algn="ctr" defTabSz="457200">
              <a:spcBef>
                <a:spcPts val="300"/>
              </a:spcBef>
              <a:defRPr sz="1600"/>
            </a:pPr>
            <a:r>
              <a:t>So area per pixel = 9.4 x 10</a:t>
            </a:r>
            <a:r>
              <a:rPr baseline="30000"/>
              <a:t>-5</a:t>
            </a:r>
            <a:r>
              <a:t> micron</a:t>
            </a:r>
            <a:r>
              <a:rPr baseline="30000"/>
              <a:t>2</a:t>
            </a:r>
            <a:r>
              <a:t> ~ </a:t>
            </a:r>
            <a:r>
              <a:rPr>
                <a:solidFill>
                  <a:srgbClr val="FFCC00"/>
                </a:solidFill>
              </a:rPr>
              <a:t>(10 nanometers)</a:t>
            </a:r>
            <a:r>
              <a:rPr baseline="30000">
                <a:solidFill>
                  <a:srgbClr val="FFCC00"/>
                </a:solidFill>
              </a:rPr>
              <a:t>2</a:t>
            </a:r>
          </a:p>
          <a:p>
            <a:pPr defTabSz="457200"/>
            <a:endParaRPr baseline="30222">
              <a:solidFill>
                <a:srgbClr val="FFCC00"/>
              </a:solidFill>
            </a:endParaRPr>
          </a:p>
          <a:p>
            <a:pPr defTabSz="457200"/>
            <a:r>
              <a:t>Smaller the hole in the eye, smaller the beam from each point, smaller its pixel:</a:t>
            </a:r>
          </a:p>
        </p:txBody>
      </p:sp>
      <p:pic>
        <p:nvPicPr>
          <p:cNvPr id="220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552950"/>
            <a:ext cx="28194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37" descr="Picture 3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4495800"/>
            <a:ext cx="28956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Line 38"/>
          <p:cNvSpPr/>
          <p:nvPr/>
        </p:nvSpPr>
        <p:spPr>
          <a:xfrm>
            <a:off x="3962400" y="5486400"/>
            <a:ext cx="762001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How tiny a hole is required (continued)?</a:t>
            </a:r>
          </a:p>
        </p:txBody>
      </p:sp>
      <p:sp>
        <p:nvSpPr>
          <p:cNvPr id="225" name="Rectangle 1027"/>
          <p:cNvSpPr txBox="1">
            <a:spLocks noGrp="1"/>
          </p:cNvSpPr>
          <p:nvPr>
            <p:ph type="body" idx="1"/>
          </p:nvPr>
        </p:nvSpPr>
        <p:spPr>
          <a:xfrm>
            <a:off x="152400" y="914399"/>
            <a:ext cx="8839201" cy="4387496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/>
            </a:pPr>
            <a:r>
              <a:t>So, hole in Crichton’s nano-eye should be ~ </a:t>
            </a:r>
            <a:r>
              <a:rPr>
                <a:solidFill>
                  <a:srgbClr val="FFCC00"/>
                </a:solidFill>
              </a:rPr>
              <a:t>10 nanometers</a:t>
            </a:r>
            <a:r>
              <a:t> in diameter, right?    Problem: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Lecture 2 / Water ripple tank labs: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Waves strongly DIVERGE when slit &lt;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</a:p>
          <a:p>
            <a:pPr defTabSz="457200">
              <a:spcBef>
                <a:spcPts val="200"/>
              </a:spcBef>
              <a:defRPr sz="1000">
                <a:latin typeface="Symbol"/>
                <a:ea typeface="Symbol"/>
                <a:cs typeface="Symbol"/>
                <a:sym typeface="Symbol"/>
              </a:defRPr>
            </a:pPr>
            <a:r>
              <a:t>	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Due to </a:t>
            </a:r>
            <a:r>
              <a:rPr>
                <a:solidFill>
                  <a:srgbClr val="FFCC00"/>
                </a:solidFill>
              </a:rPr>
              <a:t>DIFFRACTION!!</a:t>
            </a:r>
          </a:p>
          <a:p>
            <a:pPr defTabSz="457200">
              <a:defRPr sz="24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SHORTEST wavelength light (blue) ~ 0.35 micron = </a:t>
            </a:r>
            <a:r>
              <a:rPr>
                <a:solidFill>
                  <a:srgbClr val="FFCC00"/>
                </a:solidFill>
              </a:rPr>
              <a:t>350 nanometers</a:t>
            </a:r>
            <a:r>
              <a:t> = OOPS!</a:t>
            </a:r>
          </a:p>
          <a:p>
            <a:pPr defTabSz="457200">
              <a:defRPr sz="1600"/>
            </a:pPr>
            <a:endParaRPr/>
          </a:p>
          <a:p>
            <a:pPr defTabSz="457200">
              <a:defRPr sz="1600"/>
            </a:pPr>
            <a:r>
              <a:t>	Micro Eye’s opening = 10 nm &lt;&lt; 350 nm wavelength =&gt; a </a:t>
            </a:r>
            <a:r>
              <a:rPr sz="1800"/>
              <a:t>LOT </a:t>
            </a:r>
            <a:r>
              <a:t>of diffraction spreading: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400"/>
            </a:pPr>
            <a:r>
              <a:t>Macro eye + large aperture			Macro eye + small aperture			Micro eye + nano aperture</a:t>
            </a:r>
          </a:p>
        </p:txBody>
      </p:sp>
      <p:sp>
        <p:nvSpPr>
          <p:cNvPr id="226" name="Line 1030"/>
          <p:cNvSpPr/>
          <p:nvPr/>
        </p:nvSpPr>
        <p:spPr>
          <a:xfrm>
            <a:off x="6324600" y="2209800"/>
            <a:ext cx="762001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7" name="Picture 1031" descr="Picture 10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800" y="1447800"/>
            <a:ext cx="1676400" cy="1552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1032" descr="Picture 10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447800"/>
            <a:ext cx="1676400" cy="155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034" descr="Picture 10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4533900"/>
            <a:ext cx="2590800" cy="194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1035" descr="Picture 10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0" y="4533900"/>
            <a:ext cx="2590800" cy="19431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Line 1036"/>
          <p:cNvSpPr/>
          <p:nvPr/>
        </p:nvSpPr>
        <p:spPr>
          <a:xfrm>
            <a:off x="2819400" y="5410200"/>
            <a:ext cx="514351" cy="1589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Line 1037"/>
          <p:cNvSpPr/>
          <p:nvPr/>
        </p:nvSpPr>
        <p:spPr>
          <a:xfrm>
            <a:off x="5962650" y="5410200"/>
            <a:ext cx="514351" cy="1589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Picture 1038" descr="Picture 103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3200" y="4533900"/>
            <a:ext cx="2590800" cy="194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How to quantify?</a:t>
            </a:r>
          </a:p>
        </p:txBody>
      </p:sp>
      <p:sp>
        <p:nvSpPr>
          <p:cNvPr id="23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91600" cy="573340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It’s a combination of simple light projection through / light shadowing by aperture: </a:t>
            </a:r>
          </a:p>
          <a:p>
            <a:pPr defTabSz="457200">
              <a:defRPr sz="1000"/>
            </a:pPr>
            <a:endParaRPr/>
          </a:p>
          <a:p>
            <a:pPr defTabSz="457200"/>
            <a:r>
              <a:t>	That is, assumption of light moving in exact straight lines</a:t>
            </a:r>
            <a:endParaRPr sz="1400"/>
          </a:p>
          <a:p>
            <a:pPr defTabSz="457200">
              <a:defRPr sz="1600"/>
            </a:pPr>
            <a:endParaRPr/>
          </a:p>
          <a:p>
            <a:pPr defTabSz="457200"/>
            <a:r>
              <a:t>Plus diffraction spreading of individual light “beamlets”:</a:t>
            </a:r>
          </a:p>
          <a:p>
            <a:pPr defTabSz="457200"/>
            <a:endParaRPr/>
          </a:p>
          <a:p>
            <a:pPr defTabSz="457200"/>
            <a:endParaRPr/>
          </a:p>
          <a:p>
            <a:pPr defTabSz="457200">
              <a:defRPr sz="1600"/>
            </a:pPr>
            <a:endParaRPr/>
          </a:p>
          <a:p>
            <a:pPr defTabSz="457200">
              <a:defRPr sz="1600"/>
            </a:pPr>
            <a:endParaRPr/>
          </a:p>
          <a:p>
            <a:pPr defTabSz="457200">
              <a:defRPr sz="1600"/>
            </a:pPr>
            <a:endParaRPr/>
          </a:p>
          <a:p>
            <a:pPr defTabSz="457200">
              <a:defRPr sz="1600"/>
            </a:pPr>
            <a:endParaRPr/>
          </a:p>
          <a:p>
            <a:pPr defTabSz="457200">
              <a:defRPr sz="1600"/>
            </a:pPr>
            <a:endParaRPr/>
          </a:p>
          <a:p>
            <a:pPr defTabSz="457200"/>
            <a:r>
              <a:t>Exact solution very difficult, but approximation was proposed by J.M. Petzval in 1857:</a:t>
            </a:r>
          </a:p>
          <a:p>
            <a:pPr defTabSz="457200">
              <a:defRPr sz="1200"/>
            </a:pPr>
            <a:endParaRPr/>
          </a:p>
          <a:p>
            <a:pPr defTabSz="457200"/>
            <a:r>
              <a:t>	Suggested just taking the sum of the two above phenomenon:</a:t>
            </a:r>
          </a:p>
          <a:p>
            <a:pPr defTabSz="457200">
              <a:defRPr sz="1400"/>
            </a:pPr>
            <a:endParaRPr/>
          </a:p>
          <a:p>
            <a:pPr defTabSz="457200"/>
            <a:r>
              <a:t>		</a:t>
            </a:r>
            <a:r>
              <a:rPr sz="1600"/>
              <a:t>Shadow of aperture + edge “Fraunhofer” Diffraction spread =&gt;</a:t>
            </a:r>
            <a:r>
              <a:t>  </a:t>
            </a:r>
          </a:p>
        </p:txBody>
      </p:sp>
      <p:grpSp>
        <p:nvGrpSpPr>
          <p:cNvPr id="244" name="Group 12"/>
          <p:cNvGrpSpPr/>
          <p:nvPr/>
        </p:nvGrpSpPr>
        <p:grpSpPr>
          <a:xfrm>
            <a:off x="1676400" y="2514600"/>
            <a:ext cx="5867400" cy="1676400"/>
            <a:chOff x="0" y="0"/>
            <a:chExt cx="5867400" cy="1676400"/>
          </a:xfrm>
        </p:grpSpPr>
        <p:pic>
          <p:nvPicPr>
            <p:cNvPr id="238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67400" cy="167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Text Box 6"/>
            <p:cNvSpPr txBox="1"/>
            <p:nvPr/>
          </p:nvSpPr>
          <p:spPr>
            <a:xfrm>
              <a:off x="1810925" y="935665"/>
              <a:ext cx="57949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solidFill>
                    <a:srgbClr val="FF9933"/>
                  </a:solidFill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240" name="Text Box 8"/>
            <p:cNvSpPr txBox="1"/>
            <p:nvPr/>
          </p:nvSpPr>
          <p:spPr>
            <a:xfrm>
              <a:off x="2390422" y="1259249"/>
              <a:ext cx="57949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solidFill>
                    <a:srgbClr val="FF9933"/>
                  </a:solidFill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241" name="Text Box 9"/>
            <p:cNvSpPr txBox="1"/>
            <p:nvPr/>
          </p:nvSpPr>
          <p:spPr>
            <a:xfrm>
              <a:off x="4418659" y="883683"/>
              <a:ext cx="57949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solidFill>
                    <a:srgbClr val="FF9933"/>
                  </a:solidFill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242" name="Line 10"/>
            <p:cNvSpPr/>
            <p:nvPr/>
          </p:nvSpPr>
          <p:spPr>
            <a:xfrm>
              <a:off x="2825044" y="1434686"/>
              <a:ext cx="1158993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Line 11"/>
            <p:cNvSpPr/>
            <p:nvPr/>
          </p:nvSpPr>
          <p:spPr>
            <a:xfrm flipH="1" flipV="1">
              <a:off x="1376304" y="1434686"/>
              <a:ext cx="1158993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7" name="Group 13"/>
          <p:cNvGrpSpPr/>
          <p:nvPr/>
        </p:nvGrpSpPr>
        <p:grpSpPr>
          <a:xfrm>
            <a:off x="7086599" y="5212018"/>
            <a:ext cx="1828802" cy="769639"/>
            <a:chOff x="0" y="0"/>
            <a:chExt cx="1828800" cy="769637"/>
          </a:xfrm>
        </p:grpSpPr>
        <p:sp>
          <p:nvSpPr>
            <p:cNvPr id="245" name="Freeform 14"/>
            <p:cNvSpPr/>
            <p:nvPr/>
          </p:nvSpPr>
          <p:spPr>
            <a:xfrm>
              <a:off x="0" y="0"/>
              <a:ext cx="962527" cy="76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37" extrusionOk="0">
                  <a:moveTo>
                    <a:pt x="0" y="19325"/>
                  </a:moveTo>
                  <a:cubicBezTo>
                    <a:pt x="523" y="19138"/>
                    <a:pt x="1045" y="18950"/>
                    <a:pt x="1394" y="18198"/>
                  </a:cubicBezTo>
                  <a:cubicBezTo>
                    <a:pt x="1742" y="17447"/>
                    <a:pt x="1858" y="15005"/>
                    <a:pt x="2090" y="14818"/>
                  </a:cubicBezTo>
                  <a:cubicBezTo>
                    <a:pt x="2323" y="14630"/>
                    <a:pt x="2439" y="16320"/>
                    <a:pt x="2787" y="17071"/>
                  </a:cubicBezTo>
                  <a:cubicBezTo>
                    <a:pt x="3135" y="17823"/>
                    <a:pt x="3716" y="20265"/>
                    <a:pt x="4181" y="19325"/>
                  </a:cubicBezTo>
                  <a:cubicBezTo>
                    <a:pt x="4645" y="18386"/>
                    <a:pt x="5110" y="11437"/>
                    <a:pt x="5574" y="11437"/>
                  </a:cubicBezTo>
                  <a:cubicBezTo>
                    <a:pt x="6039" y="11437"/>
                    <a:pt x="6387" y="20828"/>
                    <a:pt x="6968" y="19325"/>
                  </a:cubicBezTo>
                  <a:cubicBezTo>
                    <a:pt x="7548" y="17823"/>
                    <a:pt x="8361" y="5614"/>
                    <a:pt x="9058" y="2421"/>
                  </a:cubicBezTo>
                  <a:cubicBezTo>
                    <a:pt x="9755" y="-772"/>
                    <a:pt x="10103" y="543"/>
                    <a:pt x="11148" y="167"/>
                  </a:cubicBezTo>
                  <a:cubicBezTo>
                    <a:pt x="12194" y="-209"/>
                    <a:pt x="13587" y="167"/>
                    <a:pt x="15329" y="167"/>
                  </a:cubicBezTo>
                  <a:cubicBezTo>
                    <a:pt x="17071" y="167"/>
                    <a:pt x="19335" y="167"/>
                    <a:pt x="21600" y="167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46" name="Freeform 15"/>
            <p:cNvSpPr/>
            <p:nvPr/>
          </p:nvSpPr>
          <p:spPr>
            <a:xfrm flipH="1">
              <a:off x="962526" y="0"/>
              <a:ext cx="866275" cy="76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37" extrusionOk="0">
                  <a:moveTo>
                    <a:pt x="0" y="19325"/>
                  </a:moveTo>
                  <a:cubicBezTo>
                    <a:pt x="523" y="19138"/>
                    <a:pt x="1045" y="18950"/>
                    <a:pt x="1394" y="18198"/>
                  </a:cubicBezTo>
                  <a:cubicBezTo>
                    <a:pt x="1742" y="17447"/>
                    <a:pt x="1858" y="15005"/>
                    <a:pt x="2090" y="14818"/>
                  </a:cubicBezTo>
                  <a:cubicBezTo>
                    <a:pt x="2323" y="14630"/>
                    <a:pt x="2439" y="16320"/>
                    <a:pt x="2787" y="17071"/>
                  </a:cubicBezTo>
                  <a:cubicBezTo>
                    <a:pt x="3135" y="17823"/>
                    <a:pt x="3716" y="20265"/>
                    <a:pt x="4181" y="19325"/>
                  </a:cubicBezTo>
                  <a:cubicBezTo>
                    <a:pt x="4645" y="18386"/>
                    <a:pt x="5110" y="11437"/>
                    <a:pt x="5574" y="11437"/>
                  </a:cubicBezTo>
                  <a:cubicBezTo>
                    <a:pt x="6039" y="11437"/>
                    <a:pt x="6387" y="20828"/>
                    <a:pt x="6968" y="19325"/>
                  </a:cubicBezTo>
                  <a:cubicBezTo>
                    <a:pt x="7548" y="17823"/>
                    <a:pt x="8361" y="5614"/>
                    <a:pt x="9058" y="2421"/>
                  </a:cubicBezTo>
                  <a:cubicBezTo>
                    <a:pt x="9755" y="-772"/>
                    <a:pt x="10103" y="543"/>
                    <a:pt x="11148" y="167"/>
                  </a:cubicBezTo>
                  <a:cubicBezTo>
                    <a:pt x="12194" y="-209"/>
                    <a:pt x="13587" y="167"/>
                    <a:pt x="15329" y="167"/>
                  </a:cubicBezTo>
                  <a:cubicBezTo>
                    <a:pt x="17071" y="167"/>
                    <a:pt x="19335" y="167"/>
                    <a:pt x="21600" y="167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248" name="Text Box 16"/>
          <p:cNvSpPr txBox="1"/>
          <p:nvPr/>
        </p:nvSpPr>
        <p:spPr>
          <a:xfrm>
            <a:off x="1447800" y="2544763"/>
            <a:ext cx="3581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DBD9DB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http://cord.org/step_online/st1-4/st14eiv2.htm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51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Comes directly from our ripple tank images:</a:t>
            </a:r>
          </a:p>
        </p:txBody>
      </p:sp>
      <p:sp>
        <p:nvSpPr>
          <p:cNvPr id="25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991600" cy="4672276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Waves through a small aperture:</a:t>
            </a:r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r>
              <a:t>Waves through a larger aperture:</a:t>
            </a:r>
          </a:p>
        </p:txBody>
      </p:sp>
      <p:grpSp>
        <p:nvGrpSpPr>
          <p:cNvPr id="255" name="Group 13"/>
          <p:cNvGrpSpPr/>
          <p:nvPr/>
        </p:nvGrpSpPr>
        <p:grpSpPr>
          <a:xfrm>
            <a:off x="7238999" y="4678618"/>
            <a:ext cx="1447802" cy="769639"/>
            <a:chOff x="0" y="0"/>
            <a:chExt cx="1447800" cy="769637"/>
          </a:xfrm>
        </p:grpSpPr>
        <p:sp>
          <p:nvSpPr>
            <p:cNvPr id="253" name="Freeform 14"/>
            <p:cNvSpPr/>
            <p:nvPr/>
          </p:nvSpPr>
          <p:spPr>
            <a:xfrm>
              <a:off x="0" y="0"/>
              <a:ext cx="762001" cy="76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37" extrusionOk="0">
                  <a:moveTo>
                    <a:pt x="0" y="19325"/>
                  </a:moveTo>
                  <a:cubicBezTo>
                    <a:pt x="523" y="19138"/>
                    <a:pt x="1045" y="18950"/>
                    <a:pt x="1394" y="18198"/>
                  </a:cubicBezTo>
                  <a:cubicBezTo>
                    <a:pt x="1742" y="17447"/>
                    <a:pt x="1858" y="15005"/>
                    <a:pt x="2090" y="14818"/>
                  </a:cubicBezTo>
                  <a:cubicBezTo>
                    <a:pt x="2323" y="14630"/>
                    <a:pt x="2439" y="16320"/>
                    <a:pt x="2787" y="17071"/>
                  </a:cubicBezTo>
                  <a:cubicBezTo>
                    <a:pt x="3135" y="17823"/>
                    <a:pt x="3716" y="20265"/>
                    <a:pt x="4181" y="19325"/>
                  </a:cubicBezTo>
                  <a:cubicBezTo>
                    <a:pt x="4645" y="18386"/>
                    <a:pt x="5110" y="11437"/>
                    <a:pt x="5574" y="11437"/>
                  </a:cubicBezTo>
                  <a:cubicBezTo>
                    <a:pt x="6039" y="11437"/>
                    <a:pt x="6387" y="20828"/>
                    <a:pt x="6968" y="19325"/>
                  </a:cubicBezTo>
                  <a:cubicBezTo>
                    <a:pt x="7548" y="17823"/>
                    <a:pt x="8361" y="5614"/>
                    <a:pt x="9058" y="2421"/>
                  </a:cubicBezTo>
                  <a:cubicBezTo>
                    <a:pt x="9755" y="-772"/>
                    <a:pt x="10103" y="543"/>
                    <a:pt x="11148" y="167"/>
                  </a:cubicBezTo>
                  <a:cubicBezTo>
                    <a:pt x="12194" y="-209"/>
                    <a:pt x="13587" y="167"/>
                    <a:pt x="15329" y="167"/>
                  </a:cubicBezTo>
                  <a:cubicBezTo>
                    <a:pt x="17071" y="167"/>
                    <a:pt x="19335" y="167"/>
                    <a:pt x="21600" y="167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54" name="Freeform 15"/>
            <p:cNvSpPr/>
            <p:nvPr/>
          </p:nvSpPr>
          <p:spPr>
            <a:xfrm flipH="1">
              <a:off x="762000" y="0"/>
              <a:ext cx="685801" cy="76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37" extrusionOk="0">
                  <a:moveTo>
                    <a:pt x="0" y="19325"/>
                  </a:moveTo>
                  <a:cubicBezTo>
                    <a:pt x="523" y="19138"/>
                    <a:pt x="1045" y="18950"/>
                    <a:pt x="1394" y="18198"/>
                  </a:cubicBezTo>
                  <a:cubicBezTo>
                    <a:pt x="1742" y="17447"/>
                    <a:pt x="1858" y="15005"/>
                    <a:pt x="2090" y="14818"/>
                  </a:cubicBezTo>
                  <a:cubicBezTo>
                    <a:pt x="2323" y="14630"/>
                    <a:pt x="2439" y="16320"/>
                    <a:pt x="2787" y="17071"/>
                  </a:cubicBezTo>
                  <a:cubicBezTo>
                    <a:pt x="3135" y="17823"/>
                    <a:pt x="3716" y="20265"/>
                    <a:pt x="4181" y="19325"/>
                  </a:cubicBezTo>
                  <a:cubicBezTo>
                    <a:pt x="4645" y="18386"/>
                    <a:pt x="5110" y="11437"/>
                    <a:pt x="5574" y="11437"/>
                  </a:cubicBezTo>
                  <a:cubicBezTo>
                    <a:pt x="6039" y="11437"/>
                    <a:pt x="6387" y="20828"/>
                    <a:pt x="6968" y="19325"/>
                  </a:cubicBezTo>
                  <a:cubicBezTo>
                    <a:pt x="7548" y="17823"/>
                    <a:pt x="8361" y="5614"/>
                    <a:pt x="9058" y="2421"/>
                  </a:cubicBezTo>
                  <a:cubicBezTo>
                    <a:pt x="9755" y="-772"/>
                    <a:pt x="10103" y="543"/>
                    <a:pt x="11148" y="167"/>
                  </a:cubicBezTo>
                  <a:cubicBezTo>
                    <a:pt x="12194" y="-209"/>
                    <a:pt x="13587" y="167"/>
                    <a:pt x="15329" y="167"/>
                  </a:cubicBezTo>
                  <a:cubicBezTo>
                    <a:pt x="17071" y="167"/>
                    <a:pt x="19335" y="167"/>
                    <a:pt x="21600" y="167"/>
                  </a:cubicBezTo>
                </a:path>
              </a:pathLst>
            </a:cu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grpSp>
        <p:nvGrpSpPr>
          <p:cNvPr id="258" name="Group 20"/>
          <p:cNvGrpSpPr/>
          <p:nvPr/>
        </p:nvGrpSpPr>
        <p:grpSpPr>
          <a:xfrm>
            <a:off x="7381875" y="1828799"/>
            <a:ext cx="1000126" cy="838201"/>
            <a:chOff x="0" y="0"/>
            <a:chExt cx="1000124" cy="838199"/>
          </a:xfrm>
        </p:grpSpPr>
        <p:pic>
          <p:nvPicPr>
            <p:cNvPr id="256" name="Picture 18" descr="Picture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335438" y="173513"/>
              <a:ext cx="827405" cy="501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icture 19" descr="Picture 1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 flipH="1">
              <a:off x="-146833" y="146832"/>
              <a:ext cx="827405" cy="533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9" name="Picture 1031" descr="Picture 1031"/>
          <p:cNvPicPr>
            <a:picLocks noChangeAspect="1"/>
          </p:cNvPicPr>
          <p:nvPr/>
        </p:nvPicPr>
        <p:blipFill>
          <a:blip r:embed="rId3">
            <a:extLst/>
          </a:blip>
          <a:srcRect l="31818"/>
          <a:stretch>
            <a:fillRect/>
          </a:stretch>
        </p:blipFill>
        <p:spPr>
          <a:xfrm rot="16200000">
            <a:off x="3776662" y="1490662"/>
            <a:ext cx="1514476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1032" descr="Picture 1032"/>
          <p:cNvPicPr>
            <a:picLocks noChangeAspect="1"/>
          </p:cNvPicPr>
          <p:nvPr/>
        </p:nvPicPr>
        <p:blipFill>
          <a:blip r:embed="rId4">
            <a:extLst/>
          </a:blip>
          <a:srcRect l="32813"/>
          <a:stretch>
            <a:fillRect/>
          </a:stretch>
        </p:blipFill>
        <p:spPr>
          <a:xfrm rot="16200000">
            <a:off x="3826669" y="4283869"/>
            <a:ext cx="1457326" cy="201453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traight Arrow Connector 24"/>
          <p:cNvSpPr/>
          <p:nvPr/>
        </p:nvSpPr>
        <p:spPr>
          <a:xfrm>
            <a:off x="3810000" y="5410200"/>
            <a:ext cx="3276601" cy="1589"/>
          </a:xfrm>
          <a:prstGeom prst="line">
            <a:avLst/>
          </a:prstGeom>
          <a:ln w="38100">
            <a:solidFill>
              <a:srgbClr val="161616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Straight Arrow Connector 26"/>
          <p:cNvSpPr/>
          <p:nvPr/>
        </p:nvSpPr>
        <p:spPr>
          <a:xfrm>
            <a:off x="4038600" y="2590800"/>
            <a:ext cx="3048001" cy="1589"/>
          </a:xfrm>
          <a:prstGeom prst="line">
            <a:avLst/>
          </a:prstGeom>
          <a:ln w="38100">
            <a:solidFill>
              <a:srgbClr val="161616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65" name="Rectangle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Petval's equation fitting this behavior:</a:t>
            </a:r>
          </a:p>
        </p:txBody>
      </p:sp>
      <p:sp>
        <p:nvSpPr>
          <p:cNvPr id="26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124200"/>
            <a:ext cx="8763000" cy="3035524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300"/>
              </a:spcBef>
              <a:defRPr sz="1600"/>
            </a:pPr>
            <a:r>
              <a:t>From Petzval’s analysis of pinhole camera design: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  <a:r>
              <a:rPr>
                <a:solidFill>
                  <a:srgbClr val="FFCC00"/>
                </a:solidFill>
              </a:rPr>
              <a:t>Y ~ d + 2 </a:t>
            </a:r>
            <a:r>
              <a:rPr>
                <a:solidFill>
                  <a:srgbClr val="FFCC00"/>
                </a:solidFill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>
                <a:solidFill>
                  <a:srgbClr val="FFCC00"/>
                </a:solidFill>
              </a:rPr>
              <a:t> D / d</a:t>
            </a:r>
            <a:r>
              <a:t> = projection of aperture + diffraction spread at edges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Makes sense - size of aperture (d) enters twice: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For LARGE eye and aperture (D, d ~ same order of magnitude): Y =&gt;  d + (~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l)</a:t>
            </a:r>
            <a:r>
              <a:t> =&gt; d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But for small aperture, second term (diffraction) blows up: Y = 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D / d</a:t>
            </a:r>
          </a:p>
        </p:txBody>
      </p:sp>
      <p:grpSp>
        <p:nvGrpSpPr>
          <p:cNvPr id="279" name="Group 24"/>
          <p:cNvGrpSpPr/>
          <p:nvPr/>
        </p:nvGrpSpPr>
        <p:grpSpPr>
          <a:xfrm>
            <a:off x="685800" y="994408"/>
            <a:ext cx="2971800" cy="1832295"/>
            <a:chOff x="0" y="0"/>
            <a:chExt cx="2971799" cy="1832294"/>
          </a:xfrm>
        </p:grpSpPr>
        <p:sp>
          <p:nvSpPr>
            <p:cNvPr id="267" name="Arc 5"/>
            <p:cNvSpPr/>
            <p:nvPr/>
          </p:nvSpPr>
          <p:spPr>
            <a:xfrm rot="5909134" flipH="1">
              <a:off x="1506561" y="164470"/>
              <a:ext cx="550863" cy="61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8" name="Arc 6"/>
            <p:cNvSpPr/>
            <p:nvPr/>
          </p:nvSpPr>
          <p:spPr>
            <a:xfrm rot="10800000" flipH="1">
              <a:off x="1524000" y="615341"/>
              <a:ext cx="527051" cy="63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69" name="Arc 7"/>
            <p:cNvSpPr/>
            <p:nvPr/>
          </p:nvSpPr>
          <p:spPr>
            <a:xfrm rot="1238635" flipH="1">
              <a:off x="1069983" y="72368"/>
              <a:ext cx="527051" cy="6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70" name="Arc 8"/>
            <p:cNvSpPr/>
            <p:nvPr/>
          </p:nvSpPr>
          <p:spPr>
            <a:xfrm rot="15954998" flipH="1">
              <a:off x="1039788" y="693105"/>
              <a:ext cx="550864" cy="6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71" name="Line 9"/>
            <p:cNvSpPr/>
            <p:nvPr/>
          </p:nvSpPr>
          <p:spPr>
            <a:xfrm>
              <a:off x="0" y="672466"/>
              <a:ext cx="996951" cy="1"/>
            </a:xfrm>
            <a:prstGeom prst="line">
              <a:avLst/>
            </a:prstGeom>
            <a:noFill/>
            <a:ln w="5715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AutoShape 10"/>
            <p:cNvSpPr/>
            <p:nvPr/>
          </p:nvSpPr>
          <p:spPr>
            <a:xfrm rot="5400000">
              <a:off x="1012825" y="321629"/>
              <a:ext cx="671513" cy="70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82" y="21600"/>
                  </a:lnTo>
                  <a:lnTo>
                    <a:pt x="11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73" name="Line 13"/>
            <p:cNvSpPr/>
            <p:nvPr/>
          </p:nvSpPr>
          <p:spPr>
            <a:xfrm>
              <a:off x="2206625" y="307341"/>
              <a:ext cx="0" cy="73183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Text Box 14"/>
            <p:cNvSpPr txBox="1"/>
            <p:nvPr/>
          </p:nvSpPr>
          <p:spPr>
            <a:xfrm>
              <a:off x="2206625" y="480379"/>
              <a:ext cx="7651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sz="2000" b="0">
                  <a:solidFill>
                    <a:srgbClr val="FFCC00"/>
                  </a:solidFill>
                </a:defRPr>
              </a:lvl1pPr>
            </a:lstStyle>
            <a:p>
              <a:r>
                <a:t>Y=?</a:t>
              </a:r>
            </a:p>
          </p:txBody>
        </p:sp>
        <p:sp>
          <p:nvSpPr>
            <p:cNvPr id="275" name="Line 15"/>
            <p:cNvSpPr/>
            <p:nvPr/>
          </p:nvSpPr>
          <p:spPr>
            <a:xfrm>
              <a:off x="1092200" y="1396366"/>
              <a:ext cx="879476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Text Box 16"/>
            <p:cNvSpPr txBox="1"/>
            <p:nvPr/>
          </p:nvSpPr>
          <p:spPr>
            <a:xfrm>
              <a:off x="539749" y="1461454"/>
              <a:ext cx="199231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 b="0">
                  <a:solidFill>
                    <a:srgbClr val="FFCC00"/>
                  </a:solidFill>
                </a:defRPr>
              </a:lvl1pPr>
            </a:lstStyle>
            <a:p>
              <a:r>
                <a:t>D = 7 microns</a:t>
              </a:r>
            </a:p>
          </p:txBody>
        </p:sp>
        <p:sp>
          <p:nvSpPr>
            <p:cNvPr id="277" name="Line 17"/>
            <p:cNvSpPr/>
            <p:nvPr/>
          </p:nvSpPr>
          <p:spPr>
            <a:xfrm flipH="1">
              <a:off x="838200" y="486729"/>
              <a:ext cx="1588" cy="35242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Text Box 18"/>
            <p:cNvSpPr txBox="1"/>
            <p:nvPr/>
          </p:nvSpPr>
          <p:spPr>
            <a:xfrm>
              <a:off x="685799" y="105729"/>
              <a:ext cx="293689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sz="2000" b="0">
                  <a:solidFill>
                    <a:srgbClr val="FFCC00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280" name="Rectangle 22"/>
          <p:cNvSpPr txBox="1"/>
          <p:nvPr/>
        </p:nvSpPr>
        <p:spPr>
          <a:xfrm>
            <a:off x="3962400" y="1066800"/>
            <a:ext cx="4953000" cy="172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D = Diameter of “eye” 	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d = Width of eye’s opening (aperture)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Y = Width of pixel (beam’s spread at back of eye)</a:t>
            </a:r>
            <a:endParaRPr>
              <a:solidFill>
                <a:srgbClr val="CC330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Hold it!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63599"/>
            <a:ext cx="8839201" cy="5542822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Not only is science fiction FICTION, but it's often poor fiction at that!</a:t>
            </a:r>
          </a:p>
          <a:p>
            <a:pPr defTabSz="457200">
              <a:defRPr sz="11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There certainly IS a lot of boiler-plate Sci-Fi (e.g. never-ending series of Star Trek books)</a:t>
            </a:r>
          </a:p>
          <a:p>
            <a:pPr defTabSz="457200">
              <a:defRPr sz="1400"/>
            </a:pPr>
            <a:endParaRPr/>
          </a:p>
          <a:p>
            <a:pPr defTabSz="457200"/>
            <a:r>
              <a:t>But for very good reasons, Science Fiction has also been called Speculative Fiction</a:t>
            </a:r>
          </a:p>
          <a:p>
            <a:pPr defTabSz="457200"/>
            <a:endParaRPr/>
          </a:p>
          <a:p>
            <a:pPr defTabSz="457200"/>
            <a:r>
              <a:t>Scientist/authors of this </a:t>
            </a:r>
            <a:r>
              <a:rPr>
                <a:solidFill>
                  <a:srgbClr val="FFCC00"/>
                </a:solidFill>
              </a:rPr>
              <a:t>"</a:t>
            </a:r>
            <a:r>
              <a:rPr b="1">
                <a:solidFill>
                  <a:srgbClr val="FFCC00"/>
                </a:solidFill>
              </a:rPr>
              <a:t>Hard</a:t>
            </a:r>
            <a:r>
              <a:rPr>
                <a:solidFill>
                  <a:srgbClr val="FFCC00"/>
                </a:solidFill>
              </a:rPr>
              <a:t> </a:t>
            </a:r>
            <a:r>
              <a:rPr b="1">
                <a:solidFill>
                  <a:srgbClr val="FFCC00"/>
                </a:solidFill>
              </a:rPr>
              <a:t>Sci-Fi</a:t>
            </a:r>
            <a:r>
              <a:rPr>
                <a:solidFill>
                  <a:srgbClr val="FFCC00"/>
                </a:solidFill>
              </a:rPr>
              <a:t>"</a:t>
            </a:r>
            <a:r>
              <a:t> spend a LOT of time thinking about the future</a:t>
            </a:r>
          </a:p>
          <a:p>
            <a:pPr defTabSz="457200"/>
            <a:endParaRPr/>
          </a:p>
          <a:p>
            <a:pPr defTabSz="457200"/>
            <a:r>
              <a:t>	</a:t>
            </a:r>
            <a:r>
              <a:rPr sz="1600"/>
              <a:t>A prime example is (Sir) Arthur C. Clark who proposed:</a:t>
            </a:r>
          </a:p>
          <a:p>
            <a:pPr defTabSz="457200">
              <a:defRPr sz="12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- The geosynchronous telecommunications satellite (on which we now depend) 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- The "beanstalk" (on which your generation might some day depend)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Authors include graduates (and drop-outs) from the very best technical schools</a:t>
            </a:r>
            <a:r>
              <a:rPr sz="1400"/>
              <a:t>  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Caltech's contributions include:	Larry Niven, Harry Turtledove (drop-outs) </a:t>
            </a:r>
          </a:p>
          <a:p>
            <a:pPr defTabSz="457200">
              <a:defRPr sz="9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						David Brin (graduate and classmate of mine)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83" name="Rectangle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763000" cy="457200"/>
          </a:xfrm>
          <a:prstGeom prst="rect">
            <a:avLst/>
          </a:prstGeom>
        </p:spPr>
        <p:txBody>
          <a:bodyPr/>
          <a:lstStyle>
            <a:lvl1pPr defTabSz="795527">
              <a:defRPr sz="2436">
                <a:effectLst>
                  <a:outerShdw blurRad="33147" dist="33147" dir="2700000" rotWithShape="0">
                    <a:srgbClr val="000000"/>
                  </a:outerShdw>
                </a:effectLst>
              </a:defRPr>
            </a:lvl1pPr>
          </a:lstStyle>
          <a:p>
            <a:r>
              <a:t>Plugging in some numbers</a:t>
            </a:r>
          </a:p>
        </p:txBody>
      </p:sp>
      <p:sp>
        <p:nvSpPr>
          <p:cNvPr id="284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763000" cy="488690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Creighton’s eye + blue light + our hope for PC like resolution:</a:t>
            </a:r>
            <a:endParaRPr sz="1600"/>
          </a:p>
          <a:p>
            <a:pPr defTabSz="457200"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Y =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d + 2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D / d =&gt; 10 nm + 2 x 350 nm x 7 micron / 10 nm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~ 500 microns    But entire eye is only 7 microns tall (!@#@#!)</a:t>
            </a:r>
          </a:p>
          <a:p>
            <a:pPr defTabSz="457200">
              <a:defRPr sz="1600"/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So back off and instead enlarge aperture to 100 nm:</a:t>
            </a:r>
            <a:endParaRPr sz="1600"/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  <a:r>
              <a:rPr>
                <a:latin typeface="+mj-lt"/>
                <a:ea typeface="+mj-ea"/>
                <a:cs typeface="+mj-cs"/>
                <a:sym typeface="Arial"/>
              </a:rPr>
              <a:t>Y = </a:t>
            </a:r>
            <a:r>
              <a:t>d + 2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D / d =&gt; 100 nm + 2 x 350 nm x 7 micron / 100 nm  = 50 microns (!@#!)</a:t>
            </a:r>
          </a:p>
          <a:p>
            <a:pPr defTabSz="457200">
              <a:defRPr sz="1600"/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Finally, in desperation, try a 1000 nm (1 micron) aperture:</a:t>
            </a:r>
            <a:endParaRPr sz="1600"/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    	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Y = </a:t>
            </a:r>
            <a:r>
              <a:t>d + 2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D / d =&gt; 1000 nm + 2 x 350 nm x 7 micron / 1000 nm  = 5 microns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Single pixel ~ 25 micron</a:t>
            </a:r>
            <a:r>
              <a:rPr baseline="30000"/>
              <a:t>2 		</a:t>
            </a:r>
            <a:r>
              <a:t>Back of eye ~ 75 microns</a:t>
            </a:r>
            <a:r>
              <a:rPr baseline="30000"/>
              <a:t>2</a:t>
            </a:r>
            <a:r>
              <a:t> =&gt; Max of about 3 pixels</a:t>
            </a:r>
          </a:p>
        </p:txBody>
      </p:sp>
      <p:grpSp>
        <p:nvGrpSpPr>
          <p:cNvPr id="297" name="Group 19"/>
          <p:cNvGrpSpPr/>
          <p:nvPr/>
        </p:nvGrpSpPr>
        <p:grpSpPr>
          <a:xfrm>
            <a:off x="6477000" y="392932"/>
            <a:ext cx="2667000" cy="1665583"/>
            <a:chOff x="0" y="0"/>
            <a:chExt cx="2666999" cy="1665581"/>
          </a:xfrm>
        </p:grpSpPr>
        <p:sp>
          <p:nvSpPr>
            <p:cNvPr id="285" name="Arc 20"/>
            <p:cNvSpPr/>
            <p:nvPr/>
          </p:nvSpPr>
          <p:spPr>
            <a:xfrm rot="5909134" flipH="1">
              <a:off x="1342647" y="160465"/>
              <a:ext cx="513154" cy="54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86" name="Arc 21"/>
            <p:cNvSpPr/>
            <p:nvPr/>
          </p:nvSpPr>
          <p:spPr>
            <a:xfrm rot="10800000" flipH="1">
              <a:off x="1367692" y="570049"/>
              <a:ext cx="472994" cy="59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87" name="Arc 22"/>
            <p:cNvSpPr/>
            <p:nvPr/>
          </p:nvSpPr>
          <p:spPr>
            <a:xfrm rot="1238635" flipH="1">
              <a:off x="960242" y="64245"/>
              <a:ext cx="472994" cy="59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88" name="Arc 23"/>
            <p:cNvSpPr/>
            <p:nvPr/>
          </p:nvSpPr>
          <p:spPr>
            <a:xfrm rot="15954998" flipH="1">
              <a:off x="923748" y="652941"/>
              <a:ext cx="513155" cy="54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1"/>
                    <a:pt x="21600" y="8132"/>
                    <a:pt x="21600" y="18164"/>
                  </a:cubicBezTo>
                  <a:cubicBezTo>
                    <a:pt x="21600" y="19317"/>
                    <a:pt x="21469" y="20468"/>
                    <a:pt x="21209" y="21600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89" name="Line 24"/>
            <p:cNvSpPr/>
            <p:nvPr/>
          </p:nvSpPr>
          <p:spPr>
            <a:xfrm>
              <a:off x="0" y="623264"/>
              <a:ext cx="894699" cy="1"/>
            </a:xfrm>
            <a:prstGeom prst="line">
              <a:avLst/>
            </a:prstGeom>
            <a:noFill/>
            <a:ln w="5715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AutoShape 25"/>
            <p:cNvSpPr/>
            <p:nvPr/>
          </p:nvSpPr>
          <p:spPr>
            <a:xfrm rot="5400000">
              <a:off x="897493" y="308437"/>
              <a:ext cx="625545" cy="63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82" y="21600"/>
                  </a:lnTo>
                  <a:lnTo>
                    <a:pt x="11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291" name="Line 26"/>
            <p:cNvSpPr/>
            <p:nvPr/>
          </p:nvSpPr>
          <p:spPr>
            <a:xfrm>
              <a:off x="1980304" y="283133"/>
              <a:ext cx="1" cy="68174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Text Box 27"/>
            <p:cNvSpPr txBox="1"/>
            <p:nvPr/>
          </p:nvSpPr>
          <p:spPr>
            <a:xfrm>
              <a:off x="1980304" y="444325"/>
              <a:ext cx="68669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 b="0">
                  <a:solidFill>
                    <a:srgbClr val="FFCC00"/>
                  </a:solidFill>
                </a:defRPr>
              </a:lvl1pPr>
            </a:lstStyle>
            <a:p>
              <a:r>
                <a:t>Y=?</a:t>
              </a:r>
            </a:p>
          </p:txBody>
        </p:sp>
        <p:sp>
          <p:nvSpPr>
            <p:cNvPr id="293" name="Line 28"/>
            <p:cNvSpPr/>
            <p:nvPr/>
          </p:nvSpPr>
          <p:spPr>
            <a:xfrm>
              <a:off x="980179" y="1297609"/>
              <a:ext cx="789273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Text Box 29"/>
            <p:cNvSpPr txBox="1"/>
            <p:nvPr/>
          </p:nvSpPr>
          <p:spPr>
            <a:xfrm>
              <a:off x="484390" y="1358241"/>
              <a:ext cx="178797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800"/>
                </a:spcBef>
                <a:defRPr sz="1400" b="0">
                  <a:solidFill>
                    <a:srgbClr val="FFCC00"/>
                  </a:solidFill>
                </a:defRPr>
              </a:lvl1pPr>
            </a:lstStyle>
            <a:p>
              <a:r>
                <a:t>D = 7 microns</a:t>
              </a:r>
            </a:p>
          </p:txBody>
        </p:sp>
        <p:sp>
          <p:nvSpPr>
            <p:cNvPr id="295" name="Line 30"/>
            <p:cNvSpPr/>
            <p:nvPr/>
          </p:nvSpPr>
          <p:spPr>
            <a:xfrm flipH="1">
              <a:off x="752231" y="450241"/>
              <a:ext cx="1425" cy="3283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Text Box 31"/>
            <p:cNvSpPr txBox="1"/>
            <p:nvPr/>
          </p:nvSpPr>
          <p:spPr>
            <a:xfrm>
              <a:off x="615461" y="98280"/>
              <a:ext cx="262142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 b="0">
                  <a:solidFill>
                    <a:srgbClr val="FFCC00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00" name="Rectangle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763000" cy="457200"/>
          </a:xfrm>
          <a:prstGeom prst="rect">
            <a:avLst/>
          </a:prstGeom>
        </p:spPr>
        <p:txBody>
          <a:bodyPr/>
          <a:lstStyle>
            <a:lvl1pPr defTabSz="795527">
              <a:defRPr sz="2436">
                <a:effectLst>
                  <a:outerShdw blurRad="33147" dist="33147" dir="2700000" rotWithShape="0">
                    <a:srgbClr val="000000"/>
                  </a:outerShdw>
                </a:effectLst>
              </a:defRPr>
            </a:lvl1pPr>
          </a:lstStyle>
          <a:p>
            <a:r>
              <a:t>Or perhaps more accurately . . .</a:t>
            </a:r>
          </a:p>
        </p:txBody>
      </p:sp>
      <p:sp>
        <p:nvSpPr>
          <p:cNvPr id="30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287780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Formula above assumed “screen” was many, many wavelengths back from aperture</a:t>
            </a:r>
          </a:p>
          <a:p>
            <a:pPr defTabSz="457200"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So that the screen would be in the “far-field” wave distribution</a:t>
            </a:r>
          </a:p>
          <a:p>
            <a:pPr defTabSz="457200"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But Creighton’s nano eye was max of ~ 20 light wavelengths in diameter = “near field”</a:t>
            </a:r>
          </a:p>
          <a:p>
            <a:pPr defTabSz="457200"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To model accurately, need full simulation of near-field “Fraunhofer" diffraction pattern</a:t>
            </a:r>
          </a:p>
          <a:p>
            <a:pPr defTabSz="457200"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Which I actually found in a </a:t>
            </a:r>
            <a:r>
              <a:rPr sz="16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paper on X-ray camera design</a:t>
            </a:r>
            <a:r>
              <a:rPr sz="1600"/>
              <a:t> by K. Mielenz of NIST !!</a:t>
            </a:r>
          </a:p>
          <a:p>
            <a:pPr defTabSz="457200"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He suggested actual resolution is about 4X better than Petzval’s formula</a:t>
            </a:r>
          </a:p>
          <a:p>
            <a:pPr defTabSz="457200"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So final 1 micron aperture “eye” (above) actually yields ~ 1 micron beam / pixel width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457200">
              <a:defRPr i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With 75 micron</a:t>
            </a:r>
            <a:r>
              <a:rPr baseline="30000"/>
              <a:t>2</a:t>
            </a:r>
            <a:r>
              <a:t> imaging area on back of sphere could then fit ~ 100 pixels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04" name="Rectangle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Revised number IS more consistent with our experience:</a:t>
            </a:r>
          </a:p>
        </p:txBody>
      </p:sp>
      <p:sp>
        <p:nvSpPr>
          <p:cNvPr id="30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839200" cy="5883874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In ripple tank labs / simulations for lecture 2, beams only blew up when gaps =&gt;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d ~ 10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l:					 </a:t>
            </a:r>
            <a:r>
              <a:t>d ~ 5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l:					 </a:t>
            </a:r>
            <a:r>
              <a:t>d ~ 1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l: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Means 1 micron aperture </a:t>
            </a:r>
            <a:r>
              <a:rPr b="1" i="1"/>
              <a:t>should</a:t>
            </a:r>
            <a:r>
              <a:t> be ~ optimum for tight beams of all light colors:</a:t>
            </a:r>
          </a:p>
          <a:p>
            <a:pPr defTabSz="457200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Aperture (1000 nm) = (2 to 3) x (350 - 600 nm) = (2 to 3) x </a:t>
            </a:r>
            <a:r>
              <a:rPr sz="1600"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 sz="1600"/>
              <a:t> light  	</a:t>
            </a:r>
          </a:p>
          <a:p>
            <a:pPr defTabSz="457200"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Thus for Crichton’s 7 micron eye, best 1 micron aperture design =&gt; ~ 100 pixels total</a:t>
            </a:r>
          </a:p>
          <a:p>
            <a:pPr defTabSz="457200"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i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 defTabSz="457200">
              <a:defRPr sz="1600" i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400" i="1">
                <a:latin typeface="+mj-lt"/>
                <a:ea typeface="+mj-ea"/>
                <a:cs typeface="+mj-cs"/>
                <a:sym typeface="Arial"/>
              </a:defRPr>
            </a:pPr>
            <a:r>
              <a:t>Cover of “Prey” at				Cover of “Prey” at				 </a:t>
            </a:r>
            <a:r>
              <a:rPr sz="1600">
                <a:solidFill>
                  <a:srgbClr val="FFCC00"/>
                </a:solidFill>
              </a:rPr>
              <a:t>Happy hunting</a:t>
            </a:r>
            <a:r>
              <a:rPr sz="1600">
                <a:solidFill>
                  <a:srgbClr val="FF9933"/>
                </a:solidFill>
              </a:rPr>
              <a:t> </a:t>
            </a:r>
          </a:p>
          <a:p>
            <a:pPr defTabSz="457200">
              <a:spcBef>
                <a:spcPts val="300"/>
              </a:spcBef>
              <a:defRPr sz="1400" i="1">
                <a:latin typeface="+mj-lt"/>
                <a:ea typeface="+mj-ea"/>
                <a:cs typeface="+mj-cs"/>
                <a:sym typeface="Arial"/>
              </a:defRPr>
            </a:pPr>
            <a:r>
              <a:t> normal resolution:				100 pixel resolution:				       </a:t>
            </a:r>
            <a:r>
              <a:rPr sz="1600">
                <a:solidFill>
                  <a:srgbClr val="FFCC00"/>
                </a:solidFill>
              </a:rPr>
              <a:t>nanobots!</a:t>
            </a:r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											</a:t>
            </a:r>
            <a:endParaRPr sz="1400"/>
          </a:p>
          <a:p>
            <a:pPr defTabSz="457200">
              <a:defRPr i="1">
                <a:solidFill>
                  <a:srgbClr val="FF993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								</a:t>
            </a:r>
          </a:p>
        </p:txBody>
      </p:sp>
      <p:pic>
        <p:nvPicPr>
          <p:cNvPr id="30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4495800"/>
            <a:ext cx="1066800" cy="150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4495800"/>
            <a:ext cx="1066800" cy="1524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 17"/>
          <p:cNvGrpSpPr/>
          <p:nvPr/>
        </p:nvGrpSpPr>
        <p:grpSpPr>
          <a:xfrm>
            <a:off x="1905000" y="1219199"/>
            <a:ext cx="1081088" cy="1296990"/>
            <a:chOff x="0" y="0"/>
            <a:chExt cx="1081087" cy="1296988"/>
          </a:xfrm>
        </p:grpSpPr>
        <p:pic>
          <p:nvPicPr>
            <p:cNvPr id="308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20454" b="20454"/>
            <a:stretch>
              <a:fillRect/>
            </a:stretch>
          </p:blipFill>
          <p:spPr>
            <a:xfrm>
              <a:off x="0" y="-1"/>
              <a:ext cx="1081088" cy="1296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Line 9"/>
            <p:cNvSpPr/>
            <p:nvPr/>
          </p:nvSpPr>
          <p:spPr>
            <a:xfrm flipH="1">
              <a:off x="0" y="887412"/>
              <a:ext cx="1" cy="409576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Line 10"/>
            <p:cNvSpPr/>
            <p:nvPr/>
          </p:nvSpPr>
          <p:spPr>
            <a:xfrm flipH="1">
              <a:off x="0" y="0"/>
              <a:ext cx="1" cy="409576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5" name="Group 18"/>
          <p:cNvGrpSpPr/>
          <p:nvPr/>
        </p:nvGrpSpPr>
        <p:grpSpPr>
          <a:xfrm>
            <a:off x="4571999" y="1219199"/>
            <a:ext cx="1074739" cy="1255714"/>
            <a:chOff x="0" y="0"/>
            <a:chExt cx="1074737" cy="1255712"/>
          </a:xfrm>
        </p:grpSpPr>
        <p:pic>
          <p:nvPicPr>
            <p:cNvPr id="312" name="Picture 7" descr="Picture 7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20300" r="2127" b="21053"/>
            <a:stretch>
              <a:fillRect/>
            </a:stretch>
          </p:blipFill>
          <p:spPr>
            <a:xfrm>
              <a:off x="0" y="0"/>
              <a:ext cx="1074738" cy="1255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" name="Line 11"/>
            <p:cNvSpPr/>
            <p:nvPr/>
          </p:nvSpPr>
          <p:spPr>
            <a:xfrm flipH="1">
              <a:off x="-1" y="726991"/>
              <a:ext cx="1" cy="528722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Line 12"/>
            <p:cNvSpPr/>
            <p:nvPr/>
          </p:nvSpPr>
          <p:spPr>
            <a:xfrm flipH="1">
              <a:off x="-1" y="-1"/>
              <a:ext cx="1" cy="462632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9" name="Group 16"/>
          <p:cNvGrpSpPr/>
          <p:nvPr/>
        </p:nvGrpSpPr>
        <p:grpSpPr>
          <a:xfrm>
            <a:off x="7315200" y="1219199"/>
            <a:ext cx="1066800" cy="1304926"/>
            <a:chOff x="0" y="0"/>
            <a:chExt cx="1066800" cy="1304924"/>
          </a:xfrm>
        </p:grpSpPr>
        <p:pic>
          <p:nvPicPr>
            <p:cNvPr id="316" name="Picture 8" descr="Picture 8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20532" b="20152"/>
            <a:stretch>
              <a:fillRect/>
            </a:stretch>
          </p:blipFill>
          <p:spPr>
            <a:xfrm>
              <a:off x="0" y="8364"/>
              <a:ext cx="1066800" cy="12714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" name="Line 14"/>
            <p:cNvSpPr/>
            <p:nvPr/>
          </p:nvSpPr>
          <p:spPr>
            <a:xfrm flipH="1">
              <a:off x="0" y="702651"/>
              <a:ext cx="1" cy="602274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Line 15"/>
            <p:cNvSpPr/>
            <p:nvPr/>
          </p:nvSpPr>
          <p:spPr>
            <a:xfrm flipH="1">
              <a:off x="0" y="-1"/>
              <a:ext cx="1" cy="602275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2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What about Creighton's later eye based on large CLOUD of nanobots?</a:t>
            </a:r>
            <a:r>
              <a:rPr sz="2800"/>
              <a:t> </a:t>
            </a:r>
          </a:p>
        </p:txBody>
      </p:sp>
      <p:sp>
        <p:nvSpPr>
          <p:cNvPr id="323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76200" y="914400"/>
            <a:ext cx="8991600" cy="1752600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With eye size increased from 7 microns to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1-2 meters, resolution no longer a problem:</a:t>
            </a:r>
          </a:p>
        </p:txBody>
      </p:sp>
      <p:sp>
        <p:nvSpPr>
          <p:cNvPr id="324" name="Rectangle 4"/>
          <p:cNvSpPr txBox="1"/>
          <p:nvPr/>
        </p:nvSpPr>
        <p:spPr>
          <a:xfrm>
            <a:off x="88900" y="2971800"/>
            <a:ext cx="8991600" cy="316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But still have problems with: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sz="1600"/>
              <a:t>a) How do individual nanobots determine their desired position in macro eye?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b) How do individual nanobots MOVE to that desired position in macro eye?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c) How do individual nanobots COMMUNICATE their illumination &amp; position?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d) How (where and by what) is cumulative information processed into image!!!!!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First: Tackle generic nanobot REQUIREMENT (#3 on earlier pages) of communication</a:t>
            </a:r>
          </a:p>
        </p:txBody>
      </p:sp>
      <p:grpSp>
        <p:nvGrpSpPr>
          <p:cNvPr id="347" name="Group 29"/>
          <p:cNvGrpSpPr/>
          <p:nvPr/>
        </p:nvGrpSpPr>
        <p:grpSpPr>
          <a:xfrm>
            <a:off x="2362199" y="1600199"/>
            <a:ext cx="4000501" cy="1162051"/>
            <a:chOff x="0" y="0"/>
            <a:chExt cx="4000499" cy="1162049"/>
          </a:xfrm>
        </p:grpSpPr>
        <p:sp>
          <p:nvSpPr>
            <p:cNvPr id="325" name="Line 5"/>
            <p:cNvSpPr/>
            <p:nvPr/>
          </p:nvSpPr>
          <p:spPr>
            <a:xfrm>
              <a:off x="35481" y="16841"/>
              <a:ext cx="3761003" cy="741018"/>
            </a:xfrm>
            <a:prstGeom prst="line">
              <a:avLst/>
            </a:prstGeom>
            <a:noFill/>
            <a:ln w="57150" cap="flat">
              <a:solidFill>
                <a:srgbClr val="00FF1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Line 6"/>
            <p:cNvSpPr/>
            <p:nvPr/>
          </p:nvSpPr>
          <p:spPr>
            <a:xfrm flipV="1">
              <a:off x="-1" y="387350"/>
              <a:ext cx="3761003" cy="673653"/>
            </a:xfrm>
            <a:prstGeom prst="line">
              <a:avLst/>
            </a:prstGeom>
            <a:noFill/>
            <a:ln w="762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Oval 8"/>
            <p:cNvSpPr/>
            <p:nvPr/>
          </p:nvSpPr>
          <p:spPr>
            <a:xfrm>
              <a:off x="2732048" y="673652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28" name="Oval 10"/>
            <p:cNvSpPr/>
            <p:nvPr/>
          </p:nvSpPr>
          <p:spPr>
            <a:xfrm>
              <a:off x="2803011" y="808382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29" name="Oval 11"/>
            <p:cNvSpPr/>
            <p:nvPr/>
          </p:nvSpPr>
          <p:spPr>
            <a:xfrm>
              <a:off x="2927195" y="901009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0" name="Oval 12"/>
            <p:cNvSpPr/>
            <p:nvPr/>
          </p:nvSpPr>
          <p:spPr>
            <a:xfrm>
              <a:off x="3077990" y="985216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1" name="Oval 13"/>
            <p:cNvSpPr/>
            <p:nvPr/>
          </p:nvSpPr>
          <p:spPr>
            <a:xfrm>
              <a:off x="3246525" y="1027319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2" name="Oval 14"/>
            <p:cNvSpPr/>
            <p:nvPr/>
          </p:nvSpPr>
          <p:spPr>
            <a:xfrm>
              <a:off x="3415060" y="1027319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3" name="Oval 15"/>
            <p:cNvSpPr/>
            <p:nvPr/>
          </p:nvSpPr>
          <p:spPr>
            <a:xfrm>
              <a:off x="3574726" y="985216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4" name="Oval 16"/>
            <p:cNvSpPr/>
            <p:nvPr/>
          </p:nvSpPr>
          <p:spPr>
            <a:xfrm>
              <a:off x="3716650" y="875747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5" name="Oval 17"/>
            <p:cNvSpPr/>
            <p:nvPr/>
          </p:nvSpPr>
          <p:spPr>
            <a:xfrm>
              <a:off x="3840834" y="741017"/>
              <a:ext cx="141925" cy="134731"/>
            </a:xfrm>
            <a:prstGeom prst="ellipse">
              <a:avLst/>
            </a:prstGeom>
            <a:solidFill>
              <a:srgbClr val="00FF17"/>
            </a:solidFill>
            <a:ln w="12700" cap="flat">
              <a:solidFill>
                <a:srgbClr val="00FF1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6" name="Oval 18"/>
            <p:cNvSpPr/>
            <p:nvPr/>
          </p:nvSpPr>
          <p:spPr>
            <a:xfrm>
              <a:off x="3858575" y="572604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7" name="Oval 19"/>
            <p:cNvSpPr/>
            <p:nvPr/>
          </p:nvSpPr>
          <p:spPr>
            <a:xfrm>
              <a:off x="3858575" y="412611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8" name="Oval 20"/>
            <p:cNvSpPr/>
            <p:nvPr/>
          </p:nvSpPr>
          <p:spPr>
            <a:xfrm>
              <a:off x="3814223" y="261040"/>
              <a:ext cx="141925" cy="134731"/>
            </a:xfrm>
            <a:prstGeom prst="ellipse">
              <a:avLst/>
            </a:prstGeom>
            <a:solidFill>
              <a:srgbClr val="8D750D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39" name="Oval 21"/>
            <p:cNvSpPr/>
            <p:nvPr/>
          </p:nvSpPr>
          <p:spPr>
            <a:xfrm>
              <a:off x="3716650" y="143151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0" name="Oval 22"/>
            <p:cNvSpPr/>
            <p:nvPr/>
          </p:nvSpPr>
          <p:spPr>
            <a:xfrm>
              <a:off x="3583596" y="67365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1" name="Oval 23"/>
            <p:cNvSpPr/>
            <p:nvPr/>
          </p:nvSpPr>
          <p:spPr>
            <a:xfrm>
              <a:off x="3441671" y="8420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2" name="Oval 24"/>
            <p:cNvSpPr/>
            <p:nvPr/>
          </p:nvSpPr>
          <p:spPr>
            <a:xfrm>
              <a:off x="3282006" y="-1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3" name="Oval 25"/>
            <p:cNvSpPr/>
            <p:nvPr/>
          </p:nvSpPr>
          <p:spPr>
            <a:xfrm>
              <a:off x="3122341" y="16841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4" name="Oval 26"/>
            <p:cNvSpPr/>
            <p:nvPr/>
          </p:nvSpPr>
          <p:spPr>
            <a:xfrm>
              <a:off x="2962676" y="75785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5" name="Oval 27"/>
            <p:cNvSpPr/>
            <p:nvPr/>
          </p:nvSpPr>
          <p:spPr>
            <a:xfrm>
              <a:off x="2847362" y="185254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46" name="Oval 28"/>
            <p:cNvSpPr/>
            <p:nvPr/>
          </p:nvSpPr>
          <p:spPr>
            <a:xfrm>
              <a:off x="2767529" y="328405"/>
              <a:ext cx="141925" cy="13473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8D750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348" name="Line 30"/>
          <p:cNvSpPr/>
          <p:nvPr/>
        </p:nvSpPr>
        <p:spPr>
          <a:xfrm>
            <a:off x="6705600" y="1676400"/>
            <a:ext cx="0" cy="1066801"/>
          </a:xfrm>
          <a:prstGeom prst="line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Text Box 31"/>
          <p:cNvSpPr txBox="1"/>
          <p:nvPr/>
        </p:nvSpPr>
        <p:spPr>
          <a:xfrm>
            <a:off x="6858000" y="2057400"/>
            <a:ext cx="15240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</a:defRPr>
            </a:lvl1pPr>
          </a:lstStyle>
          <a:p>
            <a:r>
              <a:t>1-2 meters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5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Requirement #3: Nanobot Communication</a:t>
            </a:r>
            <a:r>
              <a:rPr sz="2800"/>
              <a:t> </a:t>
            </a:r>
          </a:p>
        </p:txBody>
      </p:sp>
      <p:sp>
        <p:nvSpPr>
          <p:cNvPr id="35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257800"/>
          </a:xfrm>
          <a:prstGeom prst="rect">
            <a:avLst/>
          </a:prstGeom>
        </p:spPr>
        <p:txBody>
          <a:bodyPr/>
          <a:lstStyle/>
          <a:p>
            <a:pPr algn="ctr"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Given trouble we had with nano vision, maybe we should now mimic biology:</a:t>
            </a:r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solidFill>
                  <a:srgbClr val="FFCC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Alternative a) Communication via chemicals?</a:t>
            </a:r>
          </a:p>
          <a:p>
            <a:pPr defTabSz="443484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spcBef>
                <a:spcPts val="500"/>
              </a:spcBef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52"/>
              <a:t>Chemical = Molecule =&gt; ballpark volume of (1 nm)</a:t>
            </a:r>
            <a:r>
              <a:rPr sz="2328" baseline="29938"/>
              <a:t>3</a:t>
            </a:r>
            <a:endParaRPr sz="1552"/>
          </a:p>
          <a:p>
            <a:pPr defTabSz="443484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spcBef>
                <a:spcPts val="500"/>
              </a:spcBef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To qualify as a nanobot, its size shouldn’t exceed (100 nm)</a:t>
            </a:r>
            <a:r>
              <a:rPr sz="2328" baseline="29938"/>
              <a:t>3</a:t>
            </a:r>
            <a:r>
              <a:t> = 10</a:t>
            </a:r>
            <a:r>
              <a:rPr sz="2328" baseline="29938"/>
              <a:t>6</a:t>
            </a:r>
            <a:r>
              <a:t> nm</a:t>
            </a:r>
            <a:r>
              <a:rPr sz="2328" baseline="29938"/>
              <a:t>3</a:t>
            </a:r>
          </a:p>
          <a:p>
            <a:pPr defTabSz="443484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spcBef>
                <a:spcPts val="500"/>
              </a:spcBef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So nanobot would only consist of at most ~ 10</a:t>
            </a:r>
            <a:r>
              <a:rPr sz="2328" baseline="29938"/>
              <a:t>6</a:t>
            </a:r>
            <a:r>
              <a:t> molecules</a:t>
            </a:r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Nanobot better not waste molecules (using itself up) =&gt; Needs closed environment</a:t>
            </a:r>
          </a:p>
          <a:p>
            <a:pPr defTabSz="443484"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52"/>
              <a:t>But if nanobots themselves CREATE required enclosing shell = MACRO BODY</a:t>
            </a:r>
          </a:p>
          <a:p>
            <a:pPr defTabSz="443484">
              <a:defRPr sz="1164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spcBef>
                <a:spcPts val="300"/>
              </a:spcBef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That is: human beings ARE enclosures (via skin cells) of nanobots (more cells)</a:t>
            </a:r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So that practical chemical communication requires a non-nano body = </a:t>
            </a:r>
            <a:r>
              <a:rPr>
                <a:solidFill>
                  <a:srgbClr val="FFCC00"/>
                </a:solidFill>
              </a:rPr>
              <a:t>cheating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5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Nanobot Communication (cont’d)</a:t>
            </a:r>
            <a:r>
              <a:rPr sz="2800"/>
              <a:t> </a:t>
            </a:r>
          </a:p>
        </p:txBody>
      </p:sp>
      <p:sp>
        <p:nvSpPr>
          <p:cNvPr id="35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257800"/>
          </a:xfrm>
          <a:prstGeom prst="rect">
            <a:avLst/>
          </a:prstGeom>
        </p:spPr>
        <p:txBody>
          <a:bodyPr/>
          <a:lstStyle/>
          <a:p>
            <a:pPr defTabSz="420623">
              <a:spcBef>
                <a:spcPts val="300"/>
              </a:spcBef>
              <a:defRPr sz="1656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Alternative b) Communication via sound?</a:t>
            </a:r>
          </a:p>
          <a:p>
            <a:pPr defTabSz="420623">
              <a:spcBef>
                <a:spcPts val="300"/>
              </a:spcBef>
              <a:defRPr sz="92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472"/>
              <a:t>NO WAY individual nanobots are going to be able to set up significant sound vibrations!</a:t>
            </a:r>
          </a:p>
          <a:p>
            <a:pPr defTabSz="420623">
              <a:spcBef>
                <a:spcPts val="300"/>
              </a:spcBef>
              <a:defRPr sz="1472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spcBef>
                <a:spcPts val="300"/>
              </a:spcBef>
              <a:defRPr sz="1656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Alternative c) Communication via photons (light, radio . . . )?</a:t>
            </a:r>
          </a:p>
          <a:p>
            <a:pPr defTabSz="420623">
              <a:spcBef>
                <a:spcPts val="300"/>
              </a:spcBef>
              <a:defRPr sz="73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472"/>
              <a:t>Nano things certainly CAN emit and absorb photons</a:t>
            </a:r>
          </a:p>
          <a:p>
            <a:pPr defTabSz="420623">
              <a:spcBef>
                <a:spcPts val="300"/>
              </a:spcBef>
              <a:defRPr sz="92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spcBef>
                <a:spcPts val="300"/>
              </a:spcBef>
              <a:defRPr sz="1472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Analyze in terms of WHERE energy would come from and likely SIZE of photons</a:t>
            </a:r>
          </a:p>
          <a:p>
            <a:pPr defTabSz="420623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Outside of nutrient rich macro living bodies, best energy source = SOLAR ENERGY</a:t>
            </a:r>
          </a:p>
          <a:p>
            <a:pPr defTabSz="420623">
              <a:spcBef>
                <a:spcPts val="300"/>
              </a:spcBef>
              <a:defRPr sz="92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472"/>
              <a:t>This IS what Crichton proposed for his nanobots!</a:t>
            </a:r>
          </a:p>
          <a:p>
            <a:pPr defTabSz="420623">
              <a:spcBef>
                <a:spcPts val="300"/>
              </a:spcBef>
              <a:defRPr sz="92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defRPr sz="1472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For clear sky, at noon, on equator, solar illumination ~ 1 kW / m</a:t>
            </a:r>
            <a:r>
              <a:rPr sz="1840" baseline="29826"/>
              <a:t>2</a:t>
            </a:r>
          </a:p>
          <a:p>
            <a:pPr defTabSz="420623">
              <a:spcBef>
                <a:spcPts val="3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 sz="1840" baseline="29826"/>
          </a:p>
          <a:p>
            <a:pPr defTabSz="420623">
              <a:spcBef>
                <a:spcPts val="500"/>
              </a:spcBef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Nanobot max surface area ~ (100 nm)</a:t>
            </a:r>
            <a:r>
              <a:rPr sz="2208" baseline="29826"/>
              <a:t>2</a:t>
            </a:r>
            <a:r>
              <a:t>   	With 100% efficient light conversion:</a:t>
            </a:r>
          </a:p>
          <a:p>
            <a:pPr defTabSz="420623">
              <a:spcBef>
                <a:spcPts val="300"/>
              </a:spcBef>
              <a:defRPr sz="920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20623">
              <a:defRPr sz="1472">
                <a:effectLst>
                  <a:outerShdw blurRad="35052" dist="35052" dir="2700000" rotWithShape="0">
                    <a:srgbClr val="000000"/>
                  </a:outerShdw>
                </a:effectLst>
              </a:defRPr>
            </a:pPr>
            <a:r>
              <a:t>	Nanobot max solar power = (1 kW / m</a:t>
            </a:r>
            <a:r>
              <a:rPr sz="1840" baseline="29826"/>
              <a:t>2</a:t>
            </a:r>
            <a:r>
              <a:t>) x (100 nm)</a:t>
            </a:r>
            <a:r>
              <a:rPr sz="1840" baseline="29826"/>
              <a:t>2</a:t>
            </a:r>
            <a:r>
              <a:t> = 10</a:t>
            </a:r>
            <a:r>
              <a:rPr sz="1840" baseline="29826"/>
              <a:t>-11</a:t>
            </a:r>
            <a:r>
              <a:t> watts</a:t>
            </a:r>
            <a:r>
              <a:rPr sz="1656"/>
              <a:t>  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Solar powered nanobot communication:</a:t>
            </a:r>
            <a:r>
              <a:rPr sz="2800"/>
              <a:t> </a:t>
            </a:r>
          </a:p>
        </p:txBody>
      </p:sp>
      <p:sp>
        <p:nvSpPr>
          <p:cNvPr id="36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257800"/>
          </a:xfrm>
          <a:prstGeom prst="rect">
            <a:avLst/>
          </a:prstGeom>
        </p:spPr>
        <p:txBody>
          <a:bodyPr/>
          <a:lstStyle/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But I like to think at molecular level (and was trained as physicist) so converting:</a:t>
            </a:r>
          </a:p>
          <a:p>
            <a:pPr defTabSz="438911"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spcBef>
                <a:spcPts val="5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10</a:t>
            </a:r>
            <a:r>
              <a:rPr sz="1919" baseline="29916"/>
              <a:t>-11</a:t>
            </a:r>
            <a:r>
              <a:t> watts = 10</a:t>
            </a:r>
            <a:r>
              <a:rPr sz="1919" baseline="29916"/>
              <a:t>-11</a:t>
            </a:r>
            <a:r>
              <a:rPr sz="2304" baseline="29916"/>
              <a:t> </a:t>
            </a:r>
            <a:r>
              <a:t>Joules / s =</a:t>
            </a:r>
            <a:r>
              <a:rPr sz="1727"/>
              <a:t> </a:t>
            </a:r>
            <a:r>
              <a:t>10</a:t>
            </a:r>
            <a:r>
              <a:rPr sz="1919" baseline="29916"/>
              <a:t>-11</a:t>
            </a:r>
            <a:r>
              <a:rPr sz="2304" baseline="29916"/>
              <a:t> </a:t>
            </a:r>
            <a:r>
              <a:t>Coulomb - Volts / s ~ 6 x 10</a:t>
            </a:r>
            <a:r>
              <a:rPr sz="1919" baseline="29916"/>
              <a:t>8</a:t>
            </a:r>
            <a:r>
              <a:t> eV / s</a:t>
            </a:r>
          </a:p>
          <a:p>
            <a:pPr defTabSz="438911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Pretty respectable number, particularly if nanobot rationed it carefully</a:t>
            </a:r>
            <a:endParaRPr sz="1536"/>
          </a:p>
          <a:p>
            <a:pPr defTabSz="438911">
              <a:defRPr sz="2304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But energy is captured in molecular reconfigurations, e.g.  ADP =&gt; ATP</a:t>
            </a:r>
          </a:p>
          <a:p>
            <a:pPr defTabSz="438911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36"/>
              <a:t>“Adenosine diphosphate” =&gt; “Adenosine triphosphate”   (Textbook section 10.3.3.2)</a:t>
            </a:r>
          </a:p>
          <a:p>
            <a:pPr defTabSz="438911">
              <a:defRPr sz="191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And released into communicating photons by reverse reaction, e.g. ATP =&gt; ADP</a:t>
            </a:r>
          </a:p>
          <a:p>
            <a:pPr defTabSz="438911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36"/>
              <a:t>Energy released?  ATP =&gt; ADP releases ~ 7 kcal / mole:</a:t>
            </a:r>
          </a:p>
          <a:p>
            <a:pPr defTabSz="438911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spcBef>
                <a:spcPts val="300"/>
              </a:spcBef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7 kcal / mole = 7 x (2.6 x 10</a:t>
            </a:r>
            <a:r>
              <a:rPr baseline="29916"/>
              <a:t>22</a:t>
            </a:r>
            <a:r>
              <a:t> eV) / (6.02 x 10</a:t>
            </a:r>
            <a:r>
              <a:rPr baseline="29916"/>
              <a:t>23</a:t>
            </a:r>
            <a:r>
              <a:t>) ~ 0.3 eV</a:t>
            </a:r>
          </a:p>
          <a:p>
            <a:pPr defTabSz="438911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Dividing nanobot max solar power into photons of this size =&gt; 2 x 10</a:t>
            </a:r>
            <a:r>
              <a:rPr sz="1919" baseline="29916"/>
              <a:t>9</a:t>
            </a:r>
            <a:r>
              <a:t> photons / s</a:t>
            </a:r>
            <a:r>
              <a:rPr sz="1536"/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Are 2 x 10</a:t>
            </a:r>
            <a:r>
              <a:rPr sz="2800" baseline="30000"/>
              <a:t>9</a:t>
            </a:r>
            <a:r>
              <a:t> photons / sec enough?</a:t>
            </a:r>
          </a:p>
        </p:txBody>
      </p:sp>
      <p:sp>
        <p:nvSpPr>
          <p:cNvPr id="36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399"/>
            <a:ext cx="8686800" cy="5936692"/>
          </a:xfrm>
          <a:prstGeom prst="rect">
            <a:avLst/>
          </a:prstGeom>
        </p:spPr>
        <p:txBody>
          <a:bodyPr/>
          <a:lstStyle/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What are odds of a given photon successfully reaching desired partner nanobot?</a:t>
            </a:r>
          </a:p>
          <a:p>
            <a:pPr defTabSz="438911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spcBef>
                <a:spcPts val="500"/>
              </a:spcBef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Crude estimate:</a:t>
            </a:r>
            <a:r>
              <a:rPr>
                <a:solidFill>
                  <a:srgbClr val="FFFFFF"/>
                </a:solidFill>
              </a:rPr>
              <a:t>  If nanobots separated by R, probability ~ nanobot area / 4 pi R</a:t>
            </a:r>
            <a:r>
              <a:rPr sz="2304" baseline="29916">
                <a:solidFill>
                  <a:srgbClr val="FFFFFF"/>
                </a:solidFill>
              </a:rPr>
              <a:t>2</a:t>
            </a:r>
          </a:p>
          <a:p>
            <a:pPr defTabSz="438911"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36"/>
              <a:t>That is, proportional to fraction of surrounding sphere that partner nanobot occupies</a:t>
            </a:r>
          </a:p>
          <a:p>
            <a:pPr defTabSz="438911"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53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P (R) ~ (100 nm)</a:t>
            </a:r>
            <a:r>
              <a:rPr sz="1919" baseline="29916"/>
              <a:t>2</a:t>
            </a:r>
            <a:r>
              <a:t> / 13 R</a:t>
            </a:r>
            <a:r>
              <a:rPr sz="1919" baseline="29916"/>
              <a:t>2			</a:t>
            </a:r>
            <a:r>
              <a:t>R = 1 micron  		=&gt;   P = 8 x 10</a:t>
            </a:r>
            <a:r>
              <a:rPr sz="1919" baseline="29916"/>
              <a:t>-4</a:t>
            </a:r>
          </a:p>
          <a:p>
            <a:pPr defTabSz="438911">
              <a:defRPr sz="1536" baseline="2991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536" baseline="2991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						</a:t>
            </a:r>
            <a:r>
              <a:rPr baseline="0"/>
              <a:t>R = 1 millimeter  	=&gt;   P = 8 x 10</a:t>
            </a:r>
            <a:r>
              <a:rPr sz="1919"/>
              <a:t>-10</a:t>
            </a:r>
          </a:p>
          <a:p>
            <a:pPr defTabSz="438911">
              <a:defRPr sz="1824" baseline="2980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919" baseline="2991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								</a:t>
            </a:r>
            <a:r>
              <a:rPr sz="1536" baseline="0"/>
              <a:t>R = 1 meter  		=&gt;   P = 8 x 10</a:t>
            </a:r>
            <a:r>
              <a:t>-16</a:t>
            </a:r>
          </a:p>
          <a:p>
            <a:pPr defTabSz="438911">
              <a:defRPr sz="1919" baseline="29916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With 1 micron nanobot spacing, need to send 1300 photons for partner to receive 1</a:t>
            </a:r>
          </a:p>
          <a:p>
            <a:pPr defTabSz="438911"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38911">
              <a:spcBef>
                <a:spcPts val="500"/>
              </a:spcBef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With nanobot’s 2 x 10</a:t>
            </a:r>
            <a:r>
              <a:rPr sz="2304" baseline="29916"/>
              <a:t>9</a:t>
            </a:r>
            <a:r>
              <a:t> photons per second could send 1 Mbit/sec of info to partner</a:t>
            </a:r>
          </a:p>
          <a:p>
            <a:pPr defTabSz="438911"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38911">
              <a:spcBef>
                <a:spcPts val="300"/>
              </a:spcBef>
              <a:defRPr sz="1536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So solar powered photons MIGHT work for communication</a:t>
            </a:r>
          </a:p>
          <a:p>
            <a:pPr algn="ctr" defTabSz="438911">
              <a:defRPr sz="959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38911">
              <a:spcBef>
                <a:spcPts val="300"/>
              </a:spcBef>
              <a:defRPr sz="1536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But prospects worsen quickly with larger separations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6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What about other nanobot requirements?</a:t>
            </a:r>
          </a:p>
        </p:txBody>
      </p:sp>
      <p:sp>
        <p:nvSpPr>
          <p:cNvPr id="36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02920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#4) Nanobots must be able to control their motion</a:t>
            </a:r>
          </a:p>
          <a:p>
            <a:pPr defTabSz="457200">
              <a:spcBef>
                <a:spcPts val="200"/>
              </a:spcBef>
              <a:defRPr sz="1000"/>
            </a:pPr>
            <a:r>
              <a:t>	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No way!  See our textbook’s chapter 9 on Nanoscale Fluid Dynamics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It provides the hard numbers to back up the phrase “blowing in the wind”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That is, submicron particle in a fluid or even in the air, has ~ no control over where it goes</a:t>
            </a:r>
          </a:p>
          <a:p>
            <a:pPr defTabSz="457200">
              <a:defRPr sz="2400"/>
            </a:pPr>
            <a:endParaRPr/>
          </a:p>
          <a:p>
            <a:pPr defTabSz="457200"/>
            <a:r>
              <a:t>In Prey, Crichton DID anticipate problem by saying nanobots only came out in still air</a:t>
            </a:r>
          </a:p>
          <a:p>
            <a:pPr defTabSz="457200"/>
            <a:endParaRPr/>
          </a:p>
          <a:p>
            <a:pPr defTabSz="457200"/>
            <a:r>
              <a:t>But even in still air, nanobots are going to “swim” with nano speed:</a:t>
            </a:r>
          </a:p>
          <a:p>
            <a:pPr defTabSz="457200">
              <a:defRPr sz="1200"/>
            </a:pPr>
            <a:endParaRPr/>
          </a:p>
          <a:p>
            <a:pPr defTabSz="457200"/>
            <a:r>
              <a:t>	</a:t>
            </a:r>
            <a:r>
              <a:rPr sz="1600"/>
              <a:t>No way they could swarm out of caves 100’s of meters away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Or keep up with fleeing humans  (both of which “occur” in Prey)</a:t>
            </a:r>
          </a:p>
          <a:p>
            <a:pPr defTabSz="457200">
              <a:defRPr sz="1600"/>
            </a:pPr>
            <a:endParaRPr/>
          </a:p>
          <a:p>
            <a:pPr defTabSz="457200"/>
            <a:r>
              <a:t>Leading me to a final nanobot score card: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7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Overall nanobot scorecard:</a:t>
            </a:r>
          </a:p>
        </p:txBody>
      </p:sp>
      <p:sp>
        <p:nvSpPr>
          <p:cNvPr id="37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618471"/>
          </a:xfrm>
          <a:prstGeom prst="rect">
            <a:avLst/>
          </a:prstGeom>
        </p:spPr>
        <p:txBody>
          <a:bodyPr/>
          <a:lstStyle/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#1) Nanobots must self-replicate:</a:t>
            </a:r>
            <a:endParaRPr>
              <a:solidFill>
                <a:srgbClr val="FF9933"/>
              </a:solidFill>
            </a:endParaRPr>
          </a:p>
          <a:p>
            <a:pPr defTabSz="457200">
              <a:defRPr sz="1100">
                <a:solidFill>
                  <a:srgbClr val="FF9933"/>
                </a:solidFill>
              </a:defRPr>
            </a:pPr>
            <a:endParaRPr/>
          </a:p>
          <a:p>
            <a:pPr defTabSz="457200">
              <a:defRPr>
                <a:solidFill>
                  <a:srgbClr val="FF9933"/>
                </a:solidFill>
              </a:defRPr>
            </a:pPr>
            <a:r>
              <a:t>	</a:t>
            </a:r>
            <a:r>
              <a:rPr sz="1600">
                <a:solidFill>
                  <a:srgbClr val="FFFFFF"/>
                </a:solidFill>
              </a:rPr>
              <a:t>Based on circular argument (or copying the one proven technique = bio-reproduction)</a:t>
            </a:r>
          </a:p>
          <a:p>
            <a:pPr defTabSz="457200">
              <a:defRPr sz="2800">
                <a:solidFill>
                  <a:srgbClr val="FF9933"/>
                </a:solidFill>
              </a:defRPr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#2) Nanobots must be able to see:</a:t>
            </a:r>
            <a:endParaRPr sz="1600"/>
          </a:p>
          <a:p>
            <a:pPr defTabSz="457200">
              <a:defRPr sz="2400"/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#3) Nanobots must be able to communicate:</a:t>
            </a:r>
            <a:endParaRPr sz="1600"/>
          </a:p>
          <a:p>
            <a:pPr defTabSz="457200">
              <a:spcBef>
                <a:spcPts val="700"/>
              </a:spcBef>
              <a:defRPr sz="3200"/>
            </a:pPr>
            <a:r>
              <a:t>	</a:t>
            </a:r>
            <a:r>
              <a:rPr sz="1600"/>
              <a:t>But </a:t>
            </a:r>
            <a:r>
              <a:rPr sz="1600" b="1"/>
              <a:t>only</a:t>
            </a:r>
            <a:r>
              <a:rPr sz="1600"/>
              <a:t> when very close (e.g., when large numbers confined to small spaces ~ cheating) </a:t>
            </a:r>
          </a:p>
          <a:p>
            <a:pPr defTabSz="457200">
              <a:defRPr>
                <a:solidFill>
                  <a:srgbClr val="FFCC00"/>
                </a:solidFill>
              </a:defRPr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#4) Nanobots must be able to control their motion:</a:t>
            </a:r>
            <a:endParaRPr sz="1600"/>
          </a:p>
          <a:p>
            <a:pPr defTabSz="457200">
              <a:defRPr sz="2800">
                <a:solidFill>
                  <a:srgbClr val="FFCC00"/>
                </a:solidFill>
              </a:defRPr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#5) Nanobots must be programmable:</a:t>
            </a:r>
            <a:endParaRPr sz="1600"/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Didn’t really discuss: Conclusion based on existing bio examples (discuss more in lecture 13)</a:t>
            </a:r>
          </a:p>
          <a:p>
            <a:pPr defTabSz="457200">
              <a:spcBef>
                <a:spcPts val="200"/>
              </a:spcBef>
              <a:defRPr sz="900"/>
            </a:pPr>
            <a:r>
              <a:t>	</a:t>
            </a:r>
          </a:p>
          <a:p>
            <a:pPr defTabSz="457200">
              <a:spcBef>
                <a:spcPts val="300"/>
              </a:spcBef>
              <a:defRPr sz="1400"/>
            </a:pPr>
            <a:r>
              <a:t>	</a:t>
            </a:r>
          </a:p>
        </p:txBody>
      </p:sp>
      <p:pic>
        <p:nvPicPr>
          <p:cNvPr id="3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334" t="20810" r="3334" b="20232"/>
          <a:stretch>
            <a:fillRect/>
          </a:stretch>
        </p:blipFill>
        <p:spPr>
          <a:xfrm>
            <a:off x="5562600" y="2133599"/>
            <a:ext cx="1143000" cy="61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304800"/>
            <a:ext cx="1612900" cy="161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3334" t="20810" r="3334" b="20232"/>
          <a:stretch>
            <a:fillRect/>
          </a:stretch>
        </p:blipFill>
        <p:spPr>
          <a:xfrm>
            <a:off x="7162800" y="4114799"/>
            <a:ext cx="1143000" cy="61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2362200"/>
            <a:ext cx="1612900" cy="161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4572000"/>
            <a:ext cx="1612900" cy="161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And there is a LOT of speculation about NANO in Sci-Fi:</a:t>
            </a:r>
          </a:p>
        </p:txBody>
      </p:sp>
      <p:pic>
        <p:nvPicPr>
          <p:cNvPr id="121" name="Picture 1029" descr="Picture 10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143000"/>
            <a:ext cx="1320800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1031" descr="Picture 10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5650" y="4572000"/>
            <a:ext cx="1257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034" descr="Picture 10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29400" y="990600"/>
            <a:ext cx="1290638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035" descr="Picture 10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7800" y="3276600"/>
            <a:ext cx="1306513" cy="2066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036" descr="Picture 1036"/>
          <p:cNvPicPr>
            <a:picLocks noChangeAspect="1"/>
          </p:cNvPicPr>
          <p:nvPr/>
        </p:nvPicPr>
        <p:blipFill>
          <a:blip r:embed="rId6">
            <a:extLst/>
          </a:blip>
          <a:srcRect l="20000" r="20000"/>
          <a:stretch>
            <a:fillRect/>
          </a:stretch>
        </p:blipFill>
        <p:spPr>
          <a:xfrm>
            <a:off x="4953000" y="3429000"/>
            <a:ext cx="1295400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037" descr="Picture 103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81600" y="838200"/>
            <a:ext cx="1397000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1039" descr="Picture 103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90800" y="838200"/>
            <a:ext cx="1333500" cy="187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040" descr="Picture 104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10500" y="685800"/>
            <a:ext cx="1333500" cy="215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1041" descr="Picture 104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43400" y="4267200"/>
            <a:ext cx="1333500" cy="2038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1044" descr="Picture 1044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8600" y="4038600"/>
            <a:ext cx="1287463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045" descr="Picture 1045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620000" y="2971800"/>
            <a:ext cx="1146175" cy="180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046" descr="Picture 104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2400" y="1447800"/>
            <a:ext cx="1333500" cy="185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1047" descr="Picture 1047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819400" y="3733800"/>
            <a:ext cx="1333500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048" descr="Picture 104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884862" y="4572000"/>
            <a:ext cx="1027113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1049" descr="Picture 1049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324600" y="2743200"/>
            <a:ext cx="1182688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 1050"/>
          <p:cNvSpPr txBox="1"/>
          <p:nvPr/>
        </p:nvSpPr>
        <p:spPr>
          <a:xfrm>
            <a:off x="0" y="5867400"/>
            <a:ext cx="40386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For even more nano titles, see LibraryThing's list at: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17"/>
              </a:rPr>
              <a:t>www.librarything.com/tag/nanotechnology</a:t>
            </a:r>
          </a:p>
        </p:txBody>
      </p:sp>
      <p:pic>
        <p:nvPicPr>
          <p:cNvPr id="137" name="Picture 1051" descr="Picture 1051"/>
          <p:cNvPicPr>
            <a:picLocks noChangeAspect="1"/>
          </p:cNvPicPr>
          <p:nvPr/>
        </p:nvPicPr>
        <p:blipFill>
          <a:blip r:embed="rId18">
            <a:extLst/>
          </a:blip>
          <a:srcRect l="20001" r="23334" b="6667"/>
          <a:stretch>
            <a:fillRect/>
          </a:stretch>
        </p:blipFill>
        <p:spPr>
          <a:xfrm>
            <a:off x="4191000" y="1371600"/>
            <a:ext cx="12954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030" descr="Picture 1030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857500" y="1676400"/>
            <a:ext cx="1371600" cy="205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How natural nanobots (cells) nevertheless succeed:</a:t>
            </a:r>
          </a:p>
        </p:txBody>
      </p:sp>
      <p:sp>
        <p:nvSpPr>
          <p:cNvPr id="38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795736"/>
          </a:xfrm>
          <a:prstGeom prst="rect">
            <a:avLst/>
          </a:prstGeom>
        </p:spPr>
        <p:txBody>
          <a:bodyPr/>
          <a:lstStyle/>
          <a:p>
            <a:pPr algn="ctr" defTabSz="448055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They DELETE the two preceding failed requirements:</a:t>
            </a:r>
            <a:endParaRPr>
              <a:solidFill>
                <a:srgbClr val="FF9933"/>
              </a:solidFill>
            </a:endParaRPr>
          </a:p>
          <a:p>
            <a:pPr defTabSz="448055">
              <a:defRPr sz="1176">
                <a:solidFill>
                  <a:srgbClr val="FF9933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defRPr sz="1764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REQUIREMENT #2) Nanobots must be able to see:</a:t>
            </a:r>
          </a:p>
          <a:p>
            <a:pPr defTabSz="448055">
              <a:defRPr sz="980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68"/>
              <a:t>They don’t SEEK out things, they are taken all over the place (see below)</a:t>
            </a:r>
          </a:p>
          <a:p>
            <a:pPr defTabSz="448055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But RECOGNIZE (via chemistry and/or shape) when they’ve arrived where they want to be</a:t>
            </a:r>
          </a:p>
          <a:p>
            <a:pPr defTabSz="448055">
              <a:spcBef>
                <a:spcPts val="600"/>
              </a:spcBef>
              <a:defRPr sz="274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448055">
              <a:defRPr sz="1764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REQUIREMENT #4) Nanobots must be able to control their motion:</a:t>
            </a:r>
          </a:p>
          <a:p>
            <a:pPr defTabSz="448055">
              <a:defRPr sz="882">
                <a:solidFill>
                  <a:srgbClr val="FF9933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defRPr sz="1764">
                <a:solidFill>
                  <a:srgbClr val="FF9933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  <a:r>
              <a:rPr sz="1568">
                <a:solidFill>
                  <a:srgbClr val="FFFFFF"/>
                </a:solidFill>
              </a:rPr>
              <a:t>Fluid motion (flow and diffusion) take them EVERYWHERE inside their space</a:t>
            </a:r>
          </a:p>
          <a:p>
            <a:pPr defTabSz="448055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Nevertheless they get to specific required THERE fast enough (textbook page 329-30):</a:t>
            </a:r>
          </a:p>
          <a:p>
            <a:pPr defTabSz="448055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</a:t>
            </a:r>
            <a:r>
              <a:rPr sz="1372"/>
              <a:t>Time for complete cell mixing = (Cell Diameter)</a:t>
            </a:r>
            <a:r>
              <a:rPr baseline="29959"/>
              <a:t>2</a:t>
            </a:r>
            <a:r>
              <a:rPr sz="1372"/>
              <a:t> / (Diffusion Coefficient of Molecule)</a:t>
            </a:r>
          </a:p>
          <a:p>
            <a:pPr defTabSz="448055"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spcBef>
                <a:spcPts val="300"/>
              </a:spcBef>
              <a:defRPr sz="1372">
                <a:solidFill>
                  <a:srgbClr val="FF9933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	</a:t>
            </a:r>
            <a:r>
              <a:rPr>
                <a:solidFill>
                  <a:srgbClr val="FFCC00"/>
                </a:solidFill>
              </a:rPr>
              <a:t>=&gt; 40 milliseconds for 2 micron cell</a:t>
            </a:r>
            <a:r>
              <a:t> 	</a:t>
            </a:r>
          </a:p>
          <a:p>
            <a:pPr defTabSz="448055">
              <a:defRPr sz="1372">
                <a:solidFill>
                  <a:srgbClr val="FF9933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8055">
              <a:defRPr sz="1372">
                <a:solidFill>
                  <a:srgbClr val="FF9933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</a:t>
            </a:r>
            <a:r>
              <a:rPr>
                <a:solidFill>
                  <a:srgbClr val="FFFFFF"/>
                </a:solidFill>
              </a:rPr>
              <a:t>Time for any 2 molecules to contact = (Cell Dia.)</a:t>
            </a:r>
            <a:r>
              <a:rPr sz="1764" baseline="29959">
                <a:solidFill>
                  <a:srgbClr val="FFFFFF"/>
                </a:solidFill>
              </a:rPr>
              <a:t>3</a:t>
            </a:r>
            <a:r>
              <a:rPr>
                <a:solidFill>
                  <a:srgbClr val="FFFFFF"/>
                </a:solidFill>
              </a:rPr>
              <a:t> / (Diffusion Coefficient of Mol.) (Mol. radius)</a:t>
            </a:r>
          </a:p>
          <a:p>
            <a:pPr defTabSz="448055">
              <a:spcBef>
                <a:spcPts val="100"/>
              </a:spcBef>
              <a:defRPr sz="78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448055">
              <a:spcBef>
                <a:spcPts val="300"/>
              </a:spcBef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	</a:t>
            </a:r>
            <a:r>
              <a:rPr>
                <a:solidFill>
                  <a:srgbClr val="FECA1F"/>
                </a:solidFill>
              </a:rPr>
              <a:t>=&gt; 400 milliseconds for 2 micron cell and 10 nm radius molecules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8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If my Sci-Fi imagineers blew nanobots, did they get anything right?</a:t>
            </a:r>
          </a:p>
        </p:txBody>
      </p:sp>
      <p:sp>
        <p:nvSpPr>
          <p:cNvPr id="38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199"/>
            <a:ext cx="8763000" cy="579237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Or, at least, anything right with respect to nanoscience / nanotechnology?</a:t>
            </a:r>
          </a:p>
          <a:p>
            <a:pPr defTabSz="457200"/>
            <a:endParaRPr/>
          </a:p>
          <a:p>
            <a:pPr defTabSz="457200"/>
            <a:r>
              <a:t>Strangely, Nano may soon make one of Sci-Fi's BIGGEST ideas possible:</a:t>
            </a:r>
          </a:p>
          <a:p>
            <a:pPr defTabSz="457200">
              <a:defRPr sz="1400"/>
            </a:pPr>
            <a:endParaRPr/>
          </a:p>
          <a:p>
            <a:pPr algn="ctr" defTabSz="457200">
              <a:defRPr>
                <a:solidFill>
                  <a:srgbClr val="FFCC00"/>
                </a:solidFill>
              </a:defRPr>
            </a:pPr>
            <a:r>
              <a:t>The “Beanstalk”</a:t>
            </a:r>
          </a:p>
          <a:p>
            <a:pPr algn="ctr" defTabSz="457200">
              <a:defRPr>
                <a:solidFill>
                  <a:srgbClr val="FF9933"/>
                </a:solidFill>
              </a:defRPr>
            </a:pPr>
            <a:endParaRPr/>
          </a:p>
          <a:p>
            <a:pPr defTabSz="457200"/>
            <a:r>
              <a:t>Proposed by Arthur C. Clarke in his 1979 novel "The Fountains of Paradise"</a:t>
            </a:r>
          </a:p>
          <a:p>
            <a:pPr defTabSz="457200">
              <a:defRPr sz="1200"/>
            </a:pPr>
            <a:endParaRPr/>
          </a:p>
          <a:p>
            <a:pPr defTabSz="457200"/>
            <a:endParaRPr sz="1200"/>
          </a:p>
          <a:p>
            <a:pPr defTabSz="457200"/>
            <a:endParaRPr sz="1200"/>
          </a:p>
          <a:p>
            <a:pPr defTabSz="457200"/>
            <a:endParaRPr sz="1200"/>
          </a:p>
          <a:p>
            <a:pPr defTabSz="457200"/>
            <a:endParaRPr sz="1200"/>
          </a:p>
          <a:p>
            <a:pPr defTabSz="457200"/>
            <a:endParaRPr sz="1200"/>
          </a:p>
          <a:p>
            <a:pPr defTabSz="457200"/>
            <a:endParaRPr sz="1200"/>
          </a:p>
          <a:p>
            <a:pPr defTabSz="457200"/>
            <a:endParaRPr sz="1200"/>
          </a:p>
          <a:p>
            <a:pPr defTabSz="457200"/>
            <a:endParaRPr sz="1200"/>
          </a:p>
          <a:p>
            <a:pPr algn="ctr" defTabSz="457200"/>
            <a:endParaRPr sz="1200"/>
          </a:p>
          <a:p>
            <a:pPr algn="ctr" defTabSz="457200">
              <a:defRPr sz="900"/>
            </a:pPr>
            <a:endParaRPr/>
          </a:p>
          <a:p>
            <a:pPr algn="ctr" defTabSz="457200"/>
            <a:r>
              <a:t>But what is a Beanstalk? </a:t>
            </a:r>
          </a:p>
        </p:txBody>
      </p:sp>
      <p:pic>
        <p:nvPicPr>
          <p:cNvPr id="38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3505200"/>
            <a:ext cx="1470025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8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This is a Beanstalk:</a:t>
            </a:r>
          </a:p>
        </p:txBody>
      </p:sp>
      <p:pic>
        <p:nvPicPr>
          <p:cNvPr id="38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685800"/>
            <a:ext cx="8153400" cy="4937125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Rectangle 6"/>
          <p:cNvSpPr txBox="1">
            <a:spLocks noGrp="1"/>
          </p:cNvSpPr>
          <p:nvPr>
            <p:ph type="body" sz="quarter" idx="1"/>
          </p:nvPr>
        </p:nvSpPr>
        <p:spPr>
          <a:xfrm>
            <a:off x="381000" y="5791200"/>
            <a:ext cx="8534400" cy="457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Also known as a “Skyhook” or as a “Space Elevator”</a:t>
            </a:r>
          </a:p>
        </p:txBody>
      </p:sp>
      <p:sp>
        <p:nvSpPr>
          <p:cNvPr id="391" name="Text Box 7"/>
          <p:cNvSpPr txBox="1"/>
          <p:nvPr/>
        </p:nvSpPr>
        <p:spPr>
          <a:xfrm>
            <a:off x="533400" y="5333999"/>
            <a:ext cx="5181600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Google images: http://www.blog.speculist.com/archives/2004_12.html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9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It’s actually an old idea . . . But with a BIG problem</a:t>
            </a:r>
          </a:p>
        </p:txBody>
      </p:sp>
      <p:sp>
        <p:nvSpPr>
          <p:cNvPr id="39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633400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Proposed by Russian scientist Konstantin Tsiolkovsky, in 1895</a:t>
            </a:r>
          </a:p>
          <a:p>
            <a:pPr defTabSz="457200">
              <a:defRPr sz="12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	Satellite’s orbit = balance between centrifugal force &amp; gravitational force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	Higher it goes, weaker the gravity, slower the orbit required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	Near-earth orbit (R ~ 6,500 km) ~ 90 minutes</a:t>
            </a:r>
          </a:p>
          <a:p>
            <a:pPr defTabSz="457200">
              <a:defRPr sz="9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	Moon orbit (R ~ 385,000 km) ~ 30 days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35,786 km orbit = one day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→ Over equator, stays above fixed point → </a:t>
            </a:r>
            <a:r>
              <a:rPr>
                <a:solidFill>
                  <a:srgbClr val="FFFFFF"/>
                </a:solidFill>
              </a:rPr>
              <a:t>“Geosynchronous Orbit”</a:t>
            </a:r>
          </a:p>
          <a:p>
            <a:pPr defTabSz="457200"/>
            <a:endParaRPr/>
          </a:p>
          <a:p>
            <a:pPr defTabSz="457200"/>
            <a:r>
              <a:t>Tsiolkovsky:  Satellite is happy, earth is happy, tie together with rope + elevator</a:t>
            </a:r>
          </a:p>
          <a:p>
            <a:pPr defTabSz="457200"/>
            <a:endParaRPr/>
          </a:p>
          <a:p>
            <a:pPr defTabSz="457200"/>
            <a:r>
              <a:t>Problem: </a:t>
            </a:r>
            <a:r>
              <a:rPr>
                <a:solidFill>
                  <a:srgbClr val="FFCC00"/>
                </a:solidFill>
              </a:rPr>
              <a:t>Rope is not happy,</a:t>
            </a:r>
            <a:r>
              <a:t> all but top of it is moving too low and slow to orbit</a:t>
            </a:r>
          </a:p>
          <a:p>
            <a:pPr defTabSz="457200">
              <a:defRPr sz="900"/>
            </a:pPr>
            <a:endParaRPr/>
          </a:p>
          <a:p>
            <a:pPr defTabSz="457200"/>
            <a:r>
              <a:t>	Load on rope =&gt; Good fraction of its own 35,000 km length =&gt; SNAP!</a:t>
            </a:r>
          </a:p>
          <a:p>
            <a:pPr defTabSz="457200">
              <a:defRPr sz="1000"/>
            </a:pPr>
            <a:endParaRPr/>
          </a:p>
          <a:p>
            <a:pPr algn="ctr" defTabSz="457200">
              <a:defRPr>
                <a:solidFill>
                  <a:srgbClr val="FFCC00"/>
                </a:solidFill>
              </a:defRPr>
            </a:pPr>
            <a:r>
              <a:t>Need incredibly LIGHT yet STRONG rope!!!</a:t>
            </a:r>
          </a:p>
        </p:txBody>
      </p:sp>
      <p:grpSp>
        <p:nvGrpSpPr>
          <p:cNvPr id="401" name="Group 5"/>
          <p:cNvGrpSpPr/>
          <p:nvPr/>
        </p:nvGrpSpPr>
        <p:grpSpPr>
          <a:xfrm>
            <a:off x="304800" y="1447800"/>
            <a:ext cx="1676401" cy="1371600"/>
            <a:chOff x="0" y="0"/>
            <a:chExt cx="1676400" cy="1371600"/>
          </a:xfrm>
        </p:grpSpPr>
        <p:sp>
          <p:nvSpPr>
            <p:cNvPr id="396" name="Oval 6"/>
            <p:cNvSpPr/>
            <p:nvPr/>
          </p:nvSpPr>
          <p:spPr>
            <a:xfrm>
              <a:off x="0" y="0"/>
              <a:ext cx="1371600" cy="1371600"/>
            </a:xfrm>
            <a:prstGeom prst="ellips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7" name="Oval 7"/>
            <p:cNvSpPr/>
            <p:nvPr/>
          </p:nvSpPr>
          <p:spPr>
            <a:xfrm>
              <a:off x="609600" y="603250"/>
              <a:ext cx="228600" cy="234950"/>
            </a:xfrm>
            <a:prstGeom prst="ellipse">
              <a:avLst/>
            </a:prstGeom>
            <a:solidFill>
              <a:srgbClr val="00FFFF"/>
            </a:solidFill>
            <a:ln w="12700" cap="flat">
              <a:solidFill>
                <a:srgbClr val="00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0"/>
                </a:spcBef>
                <a:defRPr sz="1800" b="0">
                  <a:solidFill>
                    <a:srgbClr val="FFCC00"/>
                  </a:solidFill>
                </a:defRPr>
              </a:pPr>
              <a:endParaRPr/>
            </a:p>
          </p:txBody>
        </p:sp>
        <p:sp>
          <p:nvSpPr>
            <p:cNvPr id="398" name="Oval 8"/>
            <p:cNvSpPr/>
            <p:nvPr/>
          </p:nvSpPr>
          <p:spPr>
            <a:xfrm>
              <a:off x="1295400" y="609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399" name="Line 9"/>
            <p:cNvSpPr/>
            <p:nvPr/>
          </p:nvSpPr>
          <p:spPr>
            <a:xfrm>
              <a:off x="1447800" y="685800"/>
              <a:ext cx="2286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Line 10"/>
            <p:cNvSpPr/>
            <p:nvPr/>
          </p:nvSpPr>
          <p:spPr>
            <a:xfrm flipH="1">
              <a:off x="1066799" y="685800"/>
              <a:ext cx="2286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04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Analysis by U. Washington Physics Prof. John G. Cramer:</a:t>
            </a:r>
            <a:r>
              <a:rPr sz="2400"/>
              <a:t> </a:t>
            </a:r>
          </a:p>
        </p:txBody>
      </p:sp>
      <p:sp>
        <p:nvSpPr>
          <p:cNvPr id="405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685800"/>
            <a:ext cx="8915400" cy="5695221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ts val="200"/>
              </a:spcBef>
              <a:defRPr sz="1000"/>
            </a:pPr>
            <a:r>
              <a:t>In his December 2001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Alternate View</a:t>
            </a:r>
            <a:r>
              <a:t> column in Analog Magazine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link to cached copy</a:t>
            </a:r>
            <a:r>
              <a:t>)</a:t>
            </a:r>
          </a:p>
          <a:p>
            <a:pPr defTabSz="457200">
              <a:defRPr sz="12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Tension at top of rope = 92 Giga Pascals = 13.3 MILLION pounds per square inch!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But he also estimates that: </a:t>
            </a:r>
            <a:r>
              <a:rPr>
                <a:solidFill>
                  <a:srgbClr val="FFCC00"/>
                </a:solidFill>
              </a:rPr>
              <a:t>Carbon nanotube (CNT) rope might attain strength 50% larger!</a:t>
            </a:r>
          </a:p>
          <a:p>
            <a:pPr defTabSz="457200">
              <a:defRPr sz="1600">
                <a:solidFill>
                  <a:srgbClr val="FFCC00"/>
                </a:solidFill>
              </a:defRPr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HOWEVER: 36,000 km long single carbon nanotubes cannot now be grown</a:t>
            </a:r>
          </a:p>
          <a:p>
            <a:pPr defTabSz="457200">
              <a:defRPr sz="800"/>
            </a:pPr>
            <a:endParaRPr/>
          </a:p>
          <a:p>
            <a:pPr defTabSz="457200"/>
            <a:r>
              <a:t>		</a:t>
            </a:r>
            <a:r>
              <a:rPr sz="1600"/>
              <a:t>Even ONE continuous METER is beyond our current capability</a:t>
            </a:r>
            <a:endParaRPr sz="1400"/>
          </a:p>
          <a:p>
            <a:pPr defTabSz="457200">
              <a:defRPr sz="14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So Cramer assumed rope woven from short fibers (like normal rope)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Assumes bonds </a:t>
            </a:r>
            <a:r>
              <a:rPr u="sng"/>
              <a:t>between</a:t>
            </a:r>
            <a:r>
              <a:t> CNTs are as strong as bonds </a:t>
            </a:r>
            <a:r>
              <a:rPr u="sng"/>
              <a:t>within</a:t>
            </a:r>
            <a:r>
              <a:t> CNTs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Not the case with normal fibers, not presently the case with CNTs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Also, Cramer’s estimate of CNT strength = 3-10 times larger than figure I got from other experts </a:t>
            </a:r>
          </a:p>
          <a:p>
            <a:pPr defTabSz="457200">
              <a:defRPr sz="1600"/>
            </a:pPr>
            <a:endParaRPr/>
          </a:p>
          <a:p>
            <a:pPr algn="ctr" defTabSz="457200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But we ARE in the ballpark, and “experts” have been wrong or superceded before</a:t>
            </a:r>
            <a:endParaRPr>
              <a:solidFill>
                <a:srgbClr val="FF9933"/>
              </a:solidFill>
            </a:endParaRPr>
          </a:p>
          <a:p>
            <a:pPr algn="ctr" defTabSz="457200">
              <a:defRPr sz="800"/>
            </a:pPr>
            <a:endParaRPr/>
          </a:p>
          <a:p>
            <a:pPr algn="ctr" defTabSz="457200">
              <a:spcBef>
                <a:spcPts val="300"/>
              </a:spcBef>
              <a:defRPr sz="1600"/>
            </a:pPr>
            <a:r>
              <a:t>(i.e. I wouldn’t invest in it yet, but not sure I’d bet against it either)</a:t>
            </a:r>
          </a:p>
        </p:txBody>
      </p:sp>
      <p:pic>
        <p:nvPicPr>
          <p:cNvPr id="406" name="Object 2" descr="Objec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6200" y="2133600"/>
            <a:ext cx="1185863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09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defTabSz="740663">
              <a:defRPr sz="1944">
                <a:effectLst>
                  <a:outerShdw blurRad="30861" dist="30861" dir="2700000" rotWithShape="0">
                    <a:srgbClr val="000000"/>
                  </a:outerShdw>
                </a:effectLst>
              </a:defRPr>
            </a:lvl1pPr>
          </a:lstStyle>
          <a:p>
            <a:r>
              <a:t>Overall conclusions about nano science fiction: </a:t>
            </a:r>
          </a:p>
        </p:txBody>
      </p:sp>
      <p:sp>
        <p:nvSpPr>
          <p:cNvPr id="410" name="Rectangle 3"/>
          <p:cNvSpPr txBox="1">
            <a:spLocks noGrp="1"/>
          </p:cNvSpPr>
          <p:nvPr>
            <p:ph type="body" idx="1"/>
          </p:nvPr>
        </p:nvSpPr>
        <p:spPr>
          <a:xfrm>
            <a:off x="165099" y="635778"/>
            <a:ext cx="8915401" cy="5909380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Biggest weakness has been its extrapolation of macro behavior to nanoscales:</a:t>
            </a:r>
            <a:endParaRPr sz="1600"/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  <a:r>
              <a:rPr sz="1400"/>
              <a:t>Ignores rebalancing of forces.  In particular: Nano importance of surface forces</a:t>
            </a:r>
          </a:p>
          <a:p>
            <a:pPr defTabSz="457200">
              <a:defRPr sz="800"/>
            </a:pPr>
            <a:endParaRPr/>
          </a:p>
          <a:p>
            <a:pPr defTabSz="457200">
              <a:spcBef>
                <a:spcPts val="300"/>
              </a:spcBef>
              <a:defRPr sz="1400"/>
            </a:pPr>
            <a:r>
              <a:t>		Likely eliminates ideas such as classic nano-mechanical robot </a:t>
            </a:r>
          </a:p>
          <a:p>
            <a:pPr defTabSz="457200">
              <a:defRPr sz="1600"/>
            </a:pPr>
            <a:endParaRPr/>
          </a:p>
          <a:p>
            <a:pPr defTabSz="457200"/>
            <a:r>
              <a:t>But some of the BIG science fiction ideas may yet turn out to be correct:</a:t>
            </a:r>
            <a:endParaRPr sz="1600"/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  <a:r>
              <a:rPr sz="1400"/>
              <a:t>Such as the very BIG space elevator idea becoming practical via nanotube cables</a:t>
            </a:r>
          </a:p>
          <a:p>
            <a:pPr defTabSz="457200">
              <a:defRPr sz="1600"/>
            </a:pPr>
            <a:endParaRPr/>
          </a:p>
          <a:p>
            <a:pPr defTabSz="457200"/>
            <a:r>
              <a:t>And even nanobots are plausible if ideas are suitably modified:</a:t>
            </a:r>
            <a:endParaRPr sz="1400"/>
          </a:p>
          <a:p>
            <a:pPr defTabSz="457200">
              <a:defRPr sz="1400"/>
            </a:pPr>
            <a:endParaRPr/>
          </a:p>
          <a:p>
            <a:pPr defTabSz="457200">
              <a:spcBef>
                <a:spcPts val="300"/>
              </a:spcBef>
              <a:defRPr sz="1400"/>
            </a:pPr>
            <a:r>
              <a:t>	Forget about self-directed motion and “go with the flow”</a:t>
            </a:r>
          </a:p>
          <a:p>
            <a:pPr defTabSz="457200">
              <a:defRPr sz="800"/>
            </a:pPr>
            <a:endParaRPr/>
          </a:p>
          <a:p>
            <a:pPr defTabSz="457200">
              <a:spcBef>
                <a:spcPts val="300"/>
              </a:spcBef>
              <a:defRPr sz="1400"/>
            </a:pPr>
            <a:r>
              <a:t>	Forget about nano-vision and just recognize when you arrive where you want</a:t>
            </a:r>
          </a:p>
          <a:p>
            <a:pPr defTabSz="457200">
              <a:defRPr sz="1600"/>
            </a:pPr>
            <a:endParaRPr/>
          </a:p>
          <a:p>
            <a:pPr defTabSz="457200"/>
            <a:r>
              <a:t>But this mimics biological function (even if that feels like cheating)</a:t>
            </a:r>
            <a:endParaRPr sz="1600"/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</a:t>
            </a:r>
            <a:r>
              <a:rPr sz="1400"/>
              <a:t>Bio also likely required to achieve self-replication (if not computation)</a:t>
            </a:r>
          </a:p>
          <a:p>
            <a:pPr defTabSz="457200">
              <a:defRPr sz="800"/>
            </a:pPr>
            <a:endParaRPr/>
          </a:p>
          <a:p>
            <a:pPr defTabSz="457200">
              <a:spcBef>
                <a:spcPts val="300"/>
              </a:spcBef>
              <a:defRPr sz="1400">
                <a:solidFill>
                  <a:srgbClr val="FF9933"/>
                </a:solidFill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Bearing in mind that uncontrolled self-replication could end up being damned dangerous!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41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</a:defRPr>
            </a:pPr>
            <a:r>
              <a:t>Copyright John C. Bean</a:t>
            </a:r>
            <a:endParaRPr u="sng"/>
          </a:p>
          <a:p>
            <a:pPr algn="ctr">
              <a:defRPr sz="800" u="sng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What is one of the most prevalent themes?  Nanobots!</a:t>
            </a:r>
          </a:p>
        </p:txBody>
      </p:sp>
      <p:sp>
        <p:nvSpPr>
          <p:cNvPr id="14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763000" cy="5581189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From the book and 1966 movie Fantastic Voyage:</a:t>
            </a:r>
          </a:p>
          <a:p>
            <a:pPr defTabSz="457200">
              <a:defRPr sz="14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Where medical team + sub are shrunk to treat an injured diplomat – </a:t>
            </a:r>
            <a:r>
              <a:rPr b="1"/>
              <a:t>from the inside</a:t>
            </a:r>
            <a:r>
              <a:t>!</a:t>
            </a:r>
          </a:p>
          <a:p>
            <a:pPr defTabSz="457200"/>
            <a:endParaRPr/>
          </a:p>
          <a:p>
            <a:pPr defTabSz="457200"/>
            <a:r>
              <a:t> </a:t>
            </a:r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defTabSz="457200"/>
            <a:endParaRPr/>
          </a:p>
          <a:p>
            <a:pPr algn="ctr" defTabSz="457200"/>
            <a:r>
              <a:t>OK, shrinking down people may be ridiculous</a:t>
            </a:r>
          </a:p>
          <a:p>
            <a:pPr defTabSz="457200"/>
            <a:endParaRPr/>
          </a:p>
          <a:p>
            <a:pPr algn="ctr" defTabSz="457200"/>
            <a:r>
              <a:t>But in nanomedicine aren't we already pretty close to proposing Nano ROVs?</a:t>
            </a:r>
          </a:p>
          <a:p>
            <a:pPr defTabSz="457200"/>
            <a:endParaRPr/>
          </a:p>
          <a:p>
            <a:pPr algn="ctr" defTabSz="457200"/>
            <a:r>
              <a:t>What MIGHT be the limits of a such a programmable nano machine?</a:t>
            </a:r>
          </a:p>
        </p:txBody>
      </p:sp>
      <p:pic>
        <p:nvPicPr>
          <p:cNvPr id="1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2057400"/>
            <a:ext cx="2687639" cy="2103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2057400"/>
            <a:ext cx="2673350" cy="2100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To answer we MUST take scaling into account: </a:t>
            </a:r>
          </a:p>
        </p:txBody>
      </p:sp>
      <p:sp>
        <p:nvSpPr>
          <p:cNvPr id="148" name="Rectangle 3"/>
          <p:cNvSpPr txBox="1">
            <a:spLocks noGrp="1"/>
          </p:cNvSpPr>
          <p:nvPr>
            <p:ph type="body" idx="1"/>
          </p:nvPr>
        </p:nvSpPr>
        <p:spPr>
          <a:xfrm>
            <a:off x="112382" y="671960"/>
            <a:ext cx="8763001" cy="5722901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At human scales (and larger) we are VERY concerned with MOMENTUM</a:t>
            </a:r>
          </a:p>
          <a:p>
            <a:pPr defTabSz="457200">
              <a:defRPr sz="700"/>
            </a:pPr>
            <a:endParaRPr/>
          </a:p>
          <a:p>
            <a:pPr defTabSz="457200"/>
            <a:r>
              <a:t>		We are a</a:t>
            </a:r>
            <a:r>
              <a:rPr sz="1600"/>
              <a:t> little bothered with FRICTION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But we almost ignore SURFACE TENSION, CHARGING, Van der Waals  . . .</a:t>
            </a:r>
          </a:p>
          <a:p>
            <a:pPr defTabSz="457200">
              <a:defRPr sz="1000"/>
            </a:pPr>
            <a:endParaRPr/>
          </a:p>
          <a:p>
            <a:pPr algn="ctr" defTabSz="457200">
              <a:spcBef>
                <a:spcPts val="300"/>
              </a:spcBef>
              <a:defRPr sz="1600"/>
            </a:pPr>
            <a:r>
              <a:t>	(The latter tend to counter momentum - but not very well)</a:t>
            </a:r>
            <a:endParaRPr>
              <a:solidFill>
                <a:srgbClr val="FF9933"/>
              </a:solidFill>
            </a:endParaRPr>
          </a:p>
          <a:p>
            <a:pPr defTabSz="457200">
              <a:defRPr sz="2000">
                <a:solidFill>
                  <a:srgbClr val="FF9933"/>
                </a:solidFill>
              </a:defRPr>
            </a:pPr>
            <a:endParaRPr/>
          </a:p>
          <a:p>
            <a:pPr defTabSz="457200"/>
            <a:r>
              <a:t>But the balance of forces changes as things get smaller:</a:t>
            </a:r>
          </a:p>
          <a:p>
            <a:pPr defTabSz="457200">
              <a:defRPr sz="1200"/>
            </a:pPr>
            <a:endParaRPr/>
          </a:p>
          <a:p>
            <a:pPr defTabSz="457200">
              <a:defRPr sz="1600"/>
            </a:pPr>
            <a:r>
              <a:t>	Momentum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  </a:t>
            </a:r>
            <a:r>
              <a:t>Mass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  </a:t>
            </a:r>
            <a:r>
              <a:t>VOLUME  =  L</a:t>
            </a:r>
            <a:r>
              <a:rPr sz="1800" b="1" baseline="30000"/>
              <a:t>3</a:t>
            </a:r>
          </a:p>
          <a:p>
            <a:pPr defTabSz="457200">
              <a:defRPr b="1" baseline="30000"/>
            </a:pPr>
            <a:endParaRPr/>
          </a:p>
          <a:p>
            <a:pPr defTabSz="457200">
              <a:spcBef>
                <a:spcPts val="200"/>
              </a:spcBef>
              <a:defRPr sz="1200" b="1" baseline="30000"/>
            </a:pPr>
            <a:r>
              <a:t>	</a:t>
            </a:r>
          </a:p>
          <a:p>
            <a:pPr defTabSz="457200"/>
            <a:r>
              <a:t>But ALL of the other above forces depend on contact AREA = L</a:t>
            </a:r>
            <a:r>
              <a:rPr sz="2000" b="1" baseline="30000"/>
              <a:t>2</a:t>
            </a:r>
          </a:p>
          <a:p>
            <a:pPr defTabSz="457200"/>
            <a:endParaRPr sz="2000" b="1" baseline="30000"/>
          </a:p>
          <a:p>
            <a:pPr defTabSz="457200">
              <a:spcBef>
                <a:spcPts val="300"/>
              </a:spcBef>
              <a:defRPr sz="1600"/>
            </a:pPr>
            <a:r>
              <a:t>	Are you sure about charging (a.k.a. "electrostatics")?  Yes:</a:t>
            </a:r>
          </a:p>
          <a:p>
            <a:pPr defTabSz="457200">
              <a:defRPr sz="16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Because if object gets charged, repulsion of charges forces them to surface</a:t>
            </a:r>
          </a:p>
          <a:p>
            <a:pPr defTabSz="457200">
              <a:spcBef>
                <a:spcPts val="300"/>
              </a:spcBef>
              <a:defRPr sz="1600"/>
            </a:pPr>
            <a:r>
              <a:t>					So charge carrying capacity of the object varies as its surface area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So what happens when we scale down? </a:t>
            </a:r>
          </a:p>
        </p:txBody>
      </p:sp>
      <p:sp>
        <p:nvSpPr>
          <p:cNvPr id="152" name="Rectangle 3"/>
          <p:cNvSpPr txBox="1">
            <a:spLocks noGrp="1"/>
          </p:cNvSpPr>
          <p:nvPr>
            <p:ph type="body" idx="1"/>
          </p:nvPr>
        </p:nvSpPr>
        <p:spPr>
          <a:xfrm>
            <a:off x="215900" y="914400"/>
            <a:ext cx="8763000" cy="5856036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From human (1 meter) scale to micro (1 micron) scale:</a:t>
            </a:r>
          </a:p>
          <a:p>
            <a:pPr defTabSz="457200">
              <a:defRPr sz="900"/>
            </a:pPr>
            <a:endParaRPr/>
          </a:p>
          <a:p>
            <a:pPr defTabSz="457200"/>
            <a:r>
              <a:t>	</a:t>
            </a:r>
            <a:r>
              <a:rPr sz="1600"/>
              <a:t>Mass and Momentum </a:t>
            </a:r>
            <a:r>
              <a:rPr sz="1600">
                <a:latin typeface="+mj-lt"/>
                <a:ea typeface="+mj-ea"/>
                <a:cs typeface="+mj-cs"/>
                <a:sym typeface="Arial"/>
              </a:rPr>
              <a:t>→ (10</a:t>
            </a:r>
            <a:r>
              <a:rPr b="1" baseline="30000">
                <a:latin typeface="+mj-lt"/>
                <a:ea typeface="+mj-ea"/>
                <a:cs typeface="+mj-cs"/>
                <a:sym typeface="Arial"/>
              </a:rPr>
              <a:t>6</a:t>
            </a:r>
            <a:r>
              <a:rPr sz="1600">
                <a:latin typeface="+mj-lt"/>
                <a:ea typeface="+mj-ea"/>
                <a:cs typeface="+mj-cs"/>
                <a:sym typeface="Arial"/>
              </a:rPr>
              <a:t>)</a:t>
            </a:r>
            <a:r>
              <a:rPr b="1" baseline="30000">
                <a:latin typeface="+mj-lt"/>
                <a:ea typeface="+mj-ea"/>
                <a:cs typeface="+mj-cs"/>
                <a:sym typeface="Arial"/>
              </a:rPr>
              <a:t>3 </a:t>
            </a:r>
            <a:r>
              <a:rPr sz="1600">
                <a:latin typeface="+mj-lt"/>
                <a:ea typeface="+mj-ea"/>
                <a:cs typeface="+mj-cs"/>
                <a:sym typeface="Arial"/>
              </a:rPr>
              <a:t>= 10</a:t>
            </a:r>
            <a:r>
              <a:rPr b="1" baseline="30000">
                <a:latin typeface="+mj-lt"/>
                <a:ea typeface="+mj-ea"/>
                <a:cs typeface="+mj-cs"/>
                <a:sym typeface="Arial"/>
              </a:rPr>
              <a:t>18</a:t>
            </a:r>
            <a:r>
              <a:rPr sz="1600">
                <a:latin typeface="+mj-lt"/>
                <a:ea typeface="+mj-ea"/>
                <a:cs typeface="+mj-cs"/>
                <a:sym typeface="Arial"/>
              </a:rPr>
              <a:t> times smaller</a:t>
            </a:r>
          </a:p>
          <a:p>
            <a:pPr defTabSz="457200"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All of the other surface dependent things → (10</a:t>
            </a:r>
            <a:r>
              <a:rPr sz="1800" b="1" baseline="30000"/>
              <a:t>6</a:t>
            </a:r>
            <a:r>
              <a:t>)</a:t>
            </a:r>
            <a:r>
              <a:rPr sz="1800" b="1" baseline="30000"/>
              <a:t>2 </a:t>
            </a:r>
            <a:r>
              <a:t>= 10</a:t>
            </a:r>
            <a:r>
              <a:rPr sz="1800" b="1" baseline="30000"/>
              <a:t>12</a:t>
            </a:r>
            <a:r>
              <a:t> times smaller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i="1">
                <a:solidFill>
                  <a:srgbClr val="FFCC00"/>
                </a:solidFill>
              </a:rPr>
              <a:t>Making friction, surface tension, charging, VDW, a </a:t>
            </a:r>
            <a:r>
              <a:rPr i="1" u="sng">
                <a:solidFill>
                  <a:srgbClr val="FFCC00"/>
                </a:solidFill>
              </a:rPr>
              <a:t>million times</a:t>
            </a:r>
            <a:r>
              <a:rPr i="1">
                <a:solidFill>
                  <a:srgbClr val="FFCC00"/>
                </a:solidFill>
              </a:rPr>
              <a:t> more important!</a:t>
            </a:r>
          </a:p>
          <a:p>
            <a:pPr defTabSz="457200">
              <a:defRPr sz="900" i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 i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Becoming a </a:t>
            </a:r>
            <a:r>
              <a:rPr u="sng"/>
              <a:t>billion times</a:t>
            </a:r>
            <a:r>
              <a:t> more important at the nanoscale!</a:t>
            </a:r>
          </a:p>
          <a:p>
            <a:pPr defTabSz="457200">
              <a:defRPr sz="2400">
                <a:solidFill>
                  <a:srgbClr val="FF9933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Don't have to go even THAT far - Shift in forces is evident at MILLI (1mm) scale:</a:t>
            </a:r>
            <a:endParaRPr i="1"/>
          </a:p>
          <a:p>
            <a:pPr defTabSz="457200">
              <a:defRPr sz="1200" i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It’s why ants can fall unharmed from a million times their height</a:t>
            </a:r>
          </a:p>
          <a:p>
            <a:pPr defTabSz="457200"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 </a:t>
            </a:r>
            <a:r>
              <a:t>Momentum tries to tear them apart - Charge (H-bonds) &amp; VDW help hold them together</a:t>
            </a:r>
          </a:p>
          <a:p>
            <a:pPr defTabSz="457200"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Ratio of cohesive to destructive forces is 1000 times more favorable</a:t>
            </a:r>
          </a:p>
          <a:p>
            <a:pPr defTabSz="457200">
              <a:defRPr sz="1200" i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i="1">
                <a:solidFill>
                  <a:srgbClr val="CCEC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After fall, ant happily walks up a wall (exploiting the SAME shift towards cohesive forces)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Must also take wave behavior into account:</a:t>
            </a:r>
          </a:p>
        </p:txBody>
      </p:sp>
      <p:sp>
        <p:nvSpPr>
          <p:cNvPr id="15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542821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Most electromagnetic waves are </a:t>
            </a:r>
            <a:r>
              <a:rPr b="1">
                <a:solidFill>
                  <a:srgbClr val="FECA1F"/>
                </a:solidFill>
              </a:rPr>
              <a:t>much larger </a:t>
            </a:r>
            <a:r>
              <a:t>than a nanometer</a:t>
            </a:r>
          </a:p>
          <a:p>
            <a:pPr defTabSz="457200"/>
            <a:endParaRPr/>
          </a:p>
          <a:p>
            <a:pPr defTabSz="457200"/>
            <a:r>
              <a:t>	Radio waves are instead measured in millimeters to meters</a:t>
            </a:r>
          </a:p>
          <a:p>
            <a:pPr defTabSz="457200"/>
            <a:endParaRPr/>
          </a:p>
          <a:p>
            <a:pPr defTabSz="457200"/>
            <a:r>
              <a:t>	Even the shortest visible light (blue) has a wavelength of ~ 400 nanometers</a:t>
            </a:r>
          </a:p>
          <a:p>
            <a:pPr defTabSz="457200"/>
            <a:endParaRPr/>
          </a:p>
          <a:p>
            <a:pPr defTabSz="457200"/>
            <a:r>
              <a:t>	(Have to go all the way to X-rays or gamma rays to get into the nanoscale!)</a:t>
            </a:r>
          </a:p>
          <a:p>
            <a:pPr defTabSz="457200"/>
            <a:endParaRPr/>
          </a:p>
          <a:p>
            <a:pPr defTabSz="457200"/>
            <a:r>
              <a:t>With the consequences that:</a:t>
            </a:r>
          </a:p>
          <a:p>
            <a:pPr defTabSz="457200"/>
            <a:endParaRPr/>
          </a:p>
          <a:p>
            <a:pPr defTabSz="457200"/>
            <a:r>
              <a:t>	Waves incident upon nano things will not change direction</a:t>
            </a:r>
          </a:p>
          <a:p>
            <a:pPr defTabSz="457200"/>
            <a:endParaRPr/>
          </a:p>
          <a:p>
            <a:pPr defTabSz="457200"/>
            <a:r>
              <a:t>	Waves emitted by nano things will radiate outward in simple circles</a:t>
            </a:r>
          </a:p>
          <a:p>
            <a:pPr defTabSz="457200"/>
            <a:endParaRPr/>
          </a:p>
          <a:p>
            <a:pPr defTabSz="457200"/>
            <a:r>
              <a:t>	And waves become circular if forced to pass through nano gaps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Relevance to science fiction Nanobots?</a:t>
            </a:r>
            <a:r>
              <a:rPr sz="2800"/>
              <a:t> </a:t>
            </a:r>
          </a:p>
        </p:txBody>
      </p:sp>
      <p:sp>
        <p:nvSpPr>
          <p:cNvPr id="160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5466621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Don't expect to see nano versions of transformer-like mechanical robot</a:t>
            </a:r>
          </a:p>
          <a:p>
            <a:pPr defTabSz="457200">
              <a:defRPr sz="900"/>
            </a:pPr>
            <a:endParaRPr/>
          </a:p>
          <a:p>
            <a:pPr defTabSz="457200"/>
            <a:r>
              <a:t>	</a:t>
            </a:r>
            <a:r>
              <a:rPr sz="1600"/>
              <a:t>Even if we COULD make and assemble nanoscale equivalent pieces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the balance of forces, light interaction etc. would be totally changed!</a:t>
            </a:r>
          </a:p>
          <a:p>
            <a:pPr defTabSz="457200">
              <a:defRPr sz="1400"/>
            </a:pPr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So how MIGHT you make a nanobot?  	Seem to be two (overlapping) paths:</a:t>
            </a:r>
          </a:p>
          <a:p>
            <a:pPr defTabSz="457200">
              <a:defRPr sz="1400">
                <a:solidFill>
                  <a:srgbClr val="FF9933"/>
                </a:solidFill>
              </a:defRPr>
            </a:pPr>
            <a:endParaRPr/>
          </a:p>
          <a:p>
            <a:pPr defTabSz="457200"/>
            <a:r>
              <a:t>	1) Build very simple mechanical mechanisms:  </a:t>
            </a:r>
          </a:p>
          <a:p>
            <a:pPr defTabSz="457200">
              <a:spcBef>
                <a:spcPts val="200"/>
              </a:spcBef>
              <a:defRPr sz="1000"/>
            </a:pPr>
            <a:r>
              <a:t>	</a:t>
            </a:r>
          </a:p>
          <a:p>
            <a:pPr defTabSz="457200"/>
            <a:r>
              <a:t>			</a:t>
            </a:r>
            <a:r>
              <a:rPr sz="1600"/>
              <a:t>Few or no sliding parts (VERY carefully engineered!)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When need movement, use natural (strong) forces to flex and bend</a:t>
            </a:r>
          </a:p>
          <a:p>
            <a:pPr defTabSz="457200"/>
            <a:endParaRPr/>
          </a:p>
          <a:p>
            <a:pPr defTabSz="457200"/>
            <a:r>
              <a:t>	2) Follow biology's lead:  Genetically alter / program cells, viruses . . .</a:t>
            </a:r>
          </a:p>
          <a:p>
            <a:pPr defTabSz="457200">
              <a:defRPr sz="14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But is a Pandora's box, tinkering with processes we incompletely understand</a:t>
            </a:r>
          </a:p>
          <a:p>
            <a:pPr defTabSz="457200">
              <a:defRPr sz="1000"/>
            </a:pPr>
            <a:endParaRPr/>
          </a:p>
          <a:p>
            <a:pPr defTabSz="457200">
              <a:spcBef>
                <a:spcPts val="300"/>
              </a:spcBef>
              <a:defRPr sz="1600"/>
            </a:pPr>
            <a:r>
              <a:t>				(Creating things that might happily infest our own bodies!)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Requirements for an effective / entertaining SF nanobot:</a:t>
            </a:r>
          </a:p>
        </p:txBody>
      </p:sp>
      <p:sp>
        <p:nvSpPr>
          <p:cNvPr id="16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63222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t>SF Nanobots generally build or destroy things big enough to affect people, so:</a:t>
            </a:r>
          </a:p>
          <a:p>
            <a:pPr defTabSz="457200"/>
            <a:endParaRPr/>
          </a:p>
          <a:p>
            <a:pPr defTabSz="457200">
              <a:defRPr>
                <a:solidFill>
                  <a:srgbClr val="FFCC00"/>
                </a:solidFill>
              </a:defRPr>
            </a:pPr>
            <a:r>
              <a:t>REQUIREMENT #1) Nanobots needed in HUGE number (moles of them!!)</a:t>
            </a:r>
          </a:p>
          <a:p>
            <a:pPr defTabSz="457200"/>
            <a:endParaRPr/>
          </a:p>
          <a:p>
            <a:pPr defTabSz="457200"/>
            <a:r>
              <a:t>	Only way to get ~ 10</a:t>
            </a:r>
            <a:r>
              <a:rPr baseline="30000"/>
              <a:t>23 </a:t>
            </a:r>
            <a:r>
              <a:t>’s of them is if </a:t>
            </a:r>
            <a:r>
              <a:rPr b="1"/>
              <a:t>nanobots can replicate themselves</a:t>
            </a:r>
          </a:p>
          <a:p>
            <a:pPr defTabSz="457200">
              <a:defRPr sz="900"/>
            </a:pPr>
            <a:endParaRPr/>
          </a:p>
          <a:p>
            <a:pPr defTabSz="457200"/>
            <a:r>
              <a:t>	Problem:  If can replicate themselves, how do we LIMIT their population?</a:t>
            </a:r>
          </a:p>
          <a:p>
            <a:pPr defTabSz="457200">
              <a:defRPr sz="2800"/>
            </a:pPr>
            <a:endParaRPr/>
          </a:p>
          <a:p>
            <a:pPr defTabSz="457200"/>
            <a:r>
              <a:t>Possibility and problem discussed long ago by mathematician John von Neumann </a:t>
            </a:r>
          </a:p>
          <a:p>
            <a:pPr defTabSz="457200">
              <a:defRPr sz="1600"/>
            </a:pPr>
            <a:endParaRPr/>
          </a:p>
          <a:p>
            <a:pPr defTabSz="457200"/>
            <a:r>
              <a:t>	Hence:  Self-Replicating Machines =&gt; “Von Neumann Machines” (staple of SF)</a:t>
            </a:r>
          </a:p>
          <a:p>
            <a:pPr defTabSz="457200">
              <a:spcBef>
                <a:spcPts val="200"/>
              </a:spcBef>
              <a:defRPr sz="1000"/>
            </a:pPr>
            <a:r>
              <a:t>	</a:t>
            </a:r>
          </a:p>
          <a:p>
            <a:pPr defTabSz="457200"/>
            <a:r>
              <a:t>	Or, if bio-based, Drexler called possible out-of-control growth “The Gray Goo”</a:t>
            </a:r>
          </a:p>
          <a:p>
            <a:pPr defTabSz="457200"/>
            <a:endParaRPr/>
          </a:p>
          <a:p>
            <a:pPr defTabSz="457200">
              <a:defRPr sz="1000"/>
            </a:pPr>
            <a:endParaRPr/>
          </a:p>
          <a:p>
            <a:pPr algn="ctr" defTabSz="457200">
              <a:defRPr>
                <a:solidFill>
                  <a:srgbClr val="FFCC00"/>
                </a:solidFill>
              </a:defRPr>
            </a:pPr>
            <a:r>
              <a:t>So REQUIREMENT #1 has possible side-effect of annihilating all other lifeforms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37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4922</Words>
  <Application>Microsoft Macintosh PowerPoint</Application>
  <PresentationFormat>On-screen Show (4:3)</PresentationFormat>
  <Paragraphs>634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Lecture 1 - What is Nanoscience</vt:lpstr>
      <vt:lpstr>The Fictions (?) of Nano Science Fiction</vt:lpstr>
      <vt:lpstr>Hold it!</vt:lpstr>
      <vt:lpstr>And there is a LOT of speculation about NANO in Sci-Fi:</vt:lpstr>
      <vt:lpstr>What is one of the most prevalent themes?  Nanobots!</vt:lpstr>
      <vt:lpstr>To answer we MUST take scaling into account: </vt:lpstr>
      <vt:lpstr>So what happens when we scale down? </vt:lpstr>
      <vt:lpstr>Must also take wave behavior into account:</vt:lpstr>
      <vt:lpstr>Relevance to science fiction Nanobots? </vt:lpstr>
      <vt:lpstr>Requirements for an effective / entertaining SF nanobot:</vt:lpstr>
      <vt:lpstr>Other requirements for effective / entertaining SF nanobot:</vt:lpstr>
      <vt:lpstr>SANITY CHECK: Pause to compare with biology:</vt:lpstr>
      <vt:lpstr>Requirement #1: Nanobot Replication</vt:lpstr>
      <vt:lpstr>Requirement #2: Nanobot Vision</vt:lpstr>
      <vt:lpstr>So basic idea is that of a pinhole camera / camera obscura:</vt:lpstr>
      <vt:lpstr>How tiny a hole is required?</vt:lpstr>
      <vt:lpstr>How tiny a hole is required (continued)?</vt:lpstr>
      <vt:lpstr>How to quantify?</vt:lpstr>
      <vt:lpstr>Comes directly from our ripple tank images:</vt:lpstr>
      <vt:lpstr>Petval's equation fitting this behavior:</vt:lpstr>
      <vt:lpstr>Plugging in some numbers</vt:lpstr>
      <vt:lpstr>Or perhaps more accurately . . .</vt:lpstr>
      <vt:lpstr>Revised number IS more consistent with our experience:</vt:lpstr>
      <vt:lpstr>What about Creighton's later eye based on large CLOUD of nanobots? </vt:lpstr>
      <vt:lpstr>Requirement #3: Nanobot Communication </vt:lpstr>
      <vt:lpstr>Nanobot Communication (cont’d) </vt:lpstr>
      <vt:lpstr>Solar powered nanobot communication: </vt:lpstr>
      <vt:lpstr>Are 2 x 109 photons / sec enough?</vt:lpstr>
      <vt:lpstr>What about other nanobot requirements?</vt:lpstr>
      <vt:lpstr>Overall nanobot scorecard:</vt:lpstr>
      <vt:lpstr>How natural nanobots (cells) nevertheless succeed:</vt:lpstr>
      <vt:lpstr>If my Sci-Fi imagineers blew nanobots, did they get anything right?</vt:lpstr>
      <vt:lpstr>This is a Beanstalk:</vt:lpstr>
      <vt:lpstr>It’s actually an old idea . . . But with a BIG problem</vt:lpstr>
      <vt:lpstr>Analysis by U. Washington Physics Prof. John G. Cramer: </vt:lpstr>
      <vt:lpstr>Overall conclusions about nano science fiction: 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Fictions (?) of Nano Science Fiction</dc:title>
  <cp:lastModifiedBy>John Bean</cp:lastModifiedBy>
  <cp:revision>1</cp:revision>
  <dcterms:created xsi:type="dcterms:W3CDTF">2019-03-02T17:06:17Z</dcterms:created>
  <dcterms:modified xsi:type="dcterms:W3CDTF">2019-03-02T17:07:37Z</dcterms:modified>
</cp:coreProperties>
</file>