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2100"/>
      </a:spcBef>
      <a:spcAft>
        <a:spcPts val="0"/>
      </a:spcAft>
      <a:buClrTx/>
      <a:buSzTx/>
      <a:buFontTx/>
      <a:buNone/>
      <a:tabLst/>
      <a:defRPr kumimoji="0" sz="3600" b="1" i="0" u="none" strike="noStrike" cap="none" spc="0" normalizeH="0" baseline="0">
        <a:ln>
          <a:noFill/>
        </a:ln>
        <a:solidFill>
          <a:srgbClr val="003366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E4E9"/>
          </a:solidFill>
        </a:fill>
      </a:tcStyle>
    </a:wholeTbl>
    <a:band2H>
      <a:tcTxStyle/>
      <a:tcStyle>
        <a:tcBdr/>
        <a:fill>
          <a:solidFill>
            <a:srgbClr val="F1F2F4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1D9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i="0" cap="all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defTabSz="914400"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 defTabSz="914400"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 defTabSz="914400"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 defTabSz="914400"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 defTabSz="914400"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600"/>
              </a:spcBef>
              <a:buClr>
                <a:srgbClr val="00CCFF"/>
              </a:buClr>
              <a:buSzPct val="65000"/>
              <a:buChar char="■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 defTabSz="914400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 defTabSz="914400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 defTabSz="914400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 defTabSz="914400">
              <a:spcBef>
                <a:spcPts val="600"/>
              </a:spcBef>
              <a:buClr>
                <a:srgbClr val="00CCFF"/>
              </a:buClr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sz="2400" b="1">
                <a:latin typeface="Tahoma"/>
                <a:ea typeface="Tahoma"/>
                <a:cs typeface="Tahoma"/>
                <a:sym typeface="Tahoma"/>
              </a:defRPr>
            </a:lvl1pPr>
            <a:lvl2pPr marL="0" indent="457200" defTabSz="9144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2pPr>
            <a:lvl3pPr marL="0" indent="914400" defTabSz="9144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3pPr>
            <a:lvl4pPr marL="0" indent="1371600" defTabSz="9144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4pPr>
            <a:lvl5pPr marL="0" indent="1828800" defTabSz="9144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defTabSz="914400">
              <a:spcBef>
                <a:spcPts val="500"/>
              </a:spcBef>
              <a:defRPr sz="24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>
            <a:lvl1pPr>
              <a:defRPr sz="4400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marL="342900" indent="-342900" defTabSz="914400">
              <a:spcBef>
                <a:spcPts val="700"/>
              </a:spcBef>
              <a:buClr>
                <a:srgbClr val="00CCFF"/>
              </a:buClr>
              <a:buSzPct val="65000"/>
              <a:buChar char="■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783771" indent="-326571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2pPr>
            <a:lvl3pPr marL="1219200" indent="-30480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3pPr>
            <a:lvl4pPr marL="1737360" indent="-36576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4pPr>
            <a:lvl5pPr marL="2194560" indent="-365760" defTabSz="914400">
              <a:spcBef>
                <a:spcPts val="700"/>
              </a:spcBef>
              <a:buClr>
                <a:srgbClr val="00CCFF"/>
              </a:buClr>
              <a:defRPr sz="32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defTabSz="914400">
              <a:spcBef>
                <a:spcPts val="300"/>
              </a:spcBef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rgbClr val="E5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300"/>
              </a:spcBef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 defTabSz="9144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 defTabSz="9144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 defTabSz="9144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 defTabSz="9144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9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143000"/>
            <a:ext cx="85344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598805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spcBef>
                <a:spcPts val="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1" u="none" strike="noStrike" cap="none" spc="0" baseline="0">
          <a:ln>
            <a:noFill/>
          </a:ln>
          <a:solidFill>
            <a:srgbClr val="FFD119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640896" marR="0" indent="-183696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1085850" marR="0" indent="-1714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15773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20345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24917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2948939" marR="0" indent="-20573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34061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65000"/>
        <a:buFontTx/>
        <a:buChar char="■"/>
        <a:tabLst/>
        <a:defRPr sz="1800" b="0" i="0" u="none" strike="noStrike" cap="none" spc="0" baseline="0">
          <a:ln>
            <a:noFill/>
          </a:ln>
          <a:solidFill>
            <a:srgbClr val="FFFFFF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effectLst>
            <a:outerShdw blurRad="38100" dist="381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Bleeding_edge_nanoelectronics_Supporting_materials.htm%23QCA_majority" TargetMode="Externa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Bleeding_edge_nanoelectronics_Supporting_materials.htm%23QCA_or" TargetMode="Externa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ecanfigurethisout.org/NANO/lecture_notes/Bleeding_edge_nanoelectronics_Supporting_materials.htm%23QCA_and" TargetMode="Externa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hyperlink" Target="https://wecanfigurethisout.org/VL/IC_process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s://wecanfigurethisout.org/VL/MOS_kit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3" name="Rectangle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  <a:prstGeom prst="rect">
            <a:avLst/>
          </a:prstGeom>
        </p:spPr>
        <p:txBody>
          <a:bodyPr/>
          <a:lstStyle/>
          <a:p>
            <a:pPr defTabSz="621791">
              <a:defRPr sz="1632">
                <a:effectLst>
                  <a:outerShdw blurRad="25908" dist="25908" dir="2700000" rotWithShape="0">
                    <a:srgbClr val="000000"/>
                  </a:outerShdw>
                </a:effectLst>
              </a:defRPr>
            </a:pPr>
            <a:r>
              <a:t>The Bleeding Edge – Part III: </a:t>
            </a:r>
            <a:br/>
            <a:r>
              <a:t/>
            </a:r>
            <a:br/>
            <a:r>
              <a:rPr>
                <a:solidFill>
                  <a:srgbClr val="DEFFFF"/>
                </a:solidFill>
              </a:rPr>
              <a:t>Emerging Applications in Nano</a:t>
            </a:r>
            <a:r>
              <a:rPr u="sng">
                <a:solidFill>
                  <a:srgbClr val="DEFFFF"/>
                </a:solidFill>
              </a:rPr>
              <a:t>electronics</a:t>
            </a:r>
          </a:p>
        </p:txBody>
      </p:sp>
      <p:sp>
        <p:nvSpPr>
          <p:cNvPr id="11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1676400"/>
            <a:ext cx="8763000" cy="4850587"/>
          </a:xfrm>
          <a:prstGeom prst="rect">
            <a:avLst/>
          </a:prstGeom>
        </p:spPr>
        <p:txBody>
          <a:bodyPr/>
          <a:lstStyle/>
          <a:p>
            <a:r>
              <a:t>Today, completing set of three lectures:  Use of nano for information technology</a:t>
            </a:r>
          </a:p>
          <a:p>
            <a:endParaRPr/>
          </a:p>
          <a:p>
            <a:r>
              <a:t>Including:</a:t>
            </a:r>
          </a:p>
          <a:p>
            <a:endParaRPr/>
          </a:p>
          <a:p>
            <a:r>
              <a:t>	1) The REAL size of transistors and their shrinkage </a:t>
            </a:r>
          </a:p>
          <a:p>
            <a:endParaRPr/>
          </a:p>
          <a:p>
            <a:r>
              <a:t>	2) Why they can't get much smaller (including the POWER PROBLEM)</a:t>
            </a:r>
          </a:p>
          <a:p>
            <a:endParaRPr/>
          </a:p>
          <a:p>
            <a:r>
              <a:t>	3) Weird NEW switches that might circumvent power and scaling problems:</a:t>
            </a:r>
          </a:p>
          <a:p>
            <a:endParaRPr/>
          </a:p>
          <a:p>
            <a:r>
              <a:t>		QCA, Single electron transistors / NDR . . .</a:t>
            </a:r>
          </a:p>
          <a:p>
            <a:endParaRPr/>
          </a:p>
          <a:p>
            <a:r>
              <a:t>			= Routes toward a true successor nanoelectonic technology? </a:t>
            </a:r>
          </a:p>
          <a:p>
            <a:r>
              <a:t>	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488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t>So there is a big incentive to “get weird”</a:t>
            </a:r>
          </a:p>
        </p:txBody>
      </p:sp>
      <p:sp>
        <p:nvSpPr>
          <p:cNvPr id="489" name="Rectangle 1027"/>
          <p:cNvSpPr txBox="1">
            <a:spLocks noGrp="1"/>
          </p:cNvSpPr>
          <p:nvPr>
            <p:ph type="body" idx="1"/>
          </p:nvPr>
        </p:nvSpPr>
        <p:spPr>
          <a:xfrm>
            <a:off x="381000" y="914400"/>
            <a:ext cx="8763000" cy="5257800"/>
          </a:xfrm>
          <a:prstGeom prst="rect">
            <a:avLst/>
          </a:prstGeom>
        </p:spPr>
        <p:txBody>
          <a:bodyPr/>
          <a:lstStyle/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To develop devices very UNLIKE present day field effect transistors</a:t>
            </a:r>
          </a:p>
          <a:p>
            <a:pPr defTabSz="443484">
              <a:defRPr sz="1552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Devices with far less charge movement =&gt; MUCH lower power per device</a:t>
            </a:r>
          </a:p>
          <a:p>
            <a:pPr defTabSz="443484"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Maybe even devices that don’t move charge:</a:t>
            </a:r>
          </a:p>
          <a:p>
            <a:pPr defTabSz="443484">
              <a:spcBef>
                <a:spcPts val="200"/>
              </a:spcBef>
              <a:defRPr sz="970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</a:t>
            </a:r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Based on nano magnetism (a.k.a. atomic “spin”)?</a:t>
            </a:r>
          </a:p>
          <a:p>
            <a:pPr defTabSz="443484"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Based on photons?  (but they are so darned big!)</a:t>
            </a:r>
          </a:p>
          <a:p>
            <a:pPr defTabSz="443484">
              <a:defRPr sz="1067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Based on . . . (?)</a:t>
            </a:r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Or </a:t>
            </a:r>
            <a:r>
              <a:rPr b="1"/>
              <a:t>devices that are NOT intrinsically analog </a:t>
            </a:r>
            <a:r>
              <a:t>(as today's transistors are)</a:t>
            </a:r>
          </a:p>
          <a:p>
            <a:pPr defTabSz="443484">
              <a:defRPr sz="873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You'd no longer need a surrounding circuit to force digital behavior</a:t>
            </a:r>
          </a:p>
          <a:p>
            <a:pPr defTabSz="443484">
              <a:defRPr sz="970" b="1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43484">
              <a:defRPr sz="1746" b="1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		</a:t>
            </a:r>
            <a:r>
              <a:rPr b="0"/>
              <a:t>Intrinsically digital devices could instead stand alone:  One device = 1 bit</a:t>
            </a:r>
          </a:p>
          <a:p>
            <a:pPr defTabSz="443484">
              <a:defRPr sz="1746"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443484">
              <a:defRPr sz="1746">
                <a:solidFill>
                  <a:srgbClr val="FFCC00"/>
                </a:solidFill>
                <a:effectLst>
                  <a:outerShdw blurRad="36957" dist="36957" dir="2700000" rotWithShape="0">
                    <a:srgbClr val="000000"/>
                  </a:outerShdw>
                </a:effectLst>
              </a:defRPr>
            </a:pPr>
            <a:r>
              <a:t>Quantum Mechanics to the rescue (because you can’t get much weirder)!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Getting weird with Quantum Mechanical Tunneling</a:t>
            </a:r>
          </a:p>
        </p:txBody>
      </p:sp>
      <p:sp>
        <p:nvSpPr>
          <p:cNvPr id="49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763000" cy="6022858"/>
          </a:xfrm>
          <a:prstGeom prst="rect">
            <a:avLst/>
          </a:prstGeom>
        </p:spPr>
        <p:txBody>
          <a:bodyPr/>
          <a:lstStyle/>
          <a:p>
            <a:r>
              <a:rPr dirty="0"/>
              <a:t>Here we need to remember the full details of tunneling (from third lecture):</a:t>
            </a:r>
          </a:p>
          <a:p>
            <a:pPr>
              <a:defRPr sz="1000"/>
            </a:pPr>
            <a:endParaRPr dirty="0"/>
          </a:p>
          <a:p>
            <a:r>
              <a:rPr dirty="0"/>
              <a:t>Tunneling occurs when an electron wave tries to penetrate an energy barrier</a:t>
            </a:r>
            <a:endParaRPr sz="1600" dirty="0"/>
          </a:p>
          <a:p>
            <a:pPr>
              <a:defRPr sz="1600"/>
            </a:pPr>
            <a:endParaRPr dirty="0"/>
          </a:p>
          <a:p>
            <a:pPr>
              <a:spcBef>
                <a:spcPts val="300"/>
              </a:spcBef>
              <a:defRPr sz="1600"/>
            </a:pPr>
            <a:r>
              <a:rPr dirty="0"/>
              <a:t>	</a:t>
            </a:r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pPr>
              <a:defRPr sz="1600"/>
            </a:pPr>
            <a:endParaRPr dirty="0"/>
          </a:p>
          <a:p>
            <a:r>
              <a:rPr dirty="0"/>
              <a:t>Energy barrier is formed in gaps between conducting materials:</a:t>
            </a:r>
          </a:p>
          <a:p>
            <a:pPr>
              <a:defRPr sz="2400"/>
            </a:pPr>
            <a:endParaRPr dirty="0"/>
          </a:p>
          <a:p>
            <a:endParaRPr sz="2400" dirty="0"/>
          </a:p>
          <a:p>
            <a:endParaRPr sz="2400" dirty="0"/>
          </a:p>
          <a:p>
            <a:endParaRPr sz="2400" dirty="0"/>
          </a:p>
          <a:p>
            <a:endParaRPr sz="1200" dirty="0"/>
          </a:p>
          <a:p>
            <a:r>
              <a:rPr dirty="0"/>
              <a:t>THIS gap is higher energy because it lacks the </a:t>
            </a:r>
            <a:r>
              <a:rPr dirty="0">
                <a:solidFill>
                  <a:srgbClr val="FF0000"/>
                </a:solidFill>
              </a:rPr>
              <a:t>positive</a:t>
            </a:r>
            <a:r>
              <a:rPr dirty="0"/>
              <a:t> nuclei that electrons like</a:t>
            </a:r>
          </a:p>
          <a:p>
            <a:pPr>
              <a:defRPr sz="1100"/>
            </a:pPr>
            <a:endParaRPr dirty="0"/>
          </a:p>
          <a:p>
            <a:r>
              <a:rPr dirty="0"/>
              <a:t>A "Gap" would also be higher energy if it contained an excess of </a:t>
            </a:r>
            <a:r>
              <a:rPr dirty="0">
                <a:solidFill>
                  <a:srgbClr val="70FFFF"/>
                </a:solidFill>
              </a:rPr>
              <a:t>negative</a:t>
            </a:r>
            <a:r>
              <a:rPr dirty="0"/>
              <a:t> charge</a:t>
            </a:r>
          </a:p>
        </p:txBody>
      </p:sp>
      <p:sp>
        <p:nvSpPr>
          <p:cNvPr id="493" name="Line 5"/>
          <p:cNvSpPr/>
          <p:nvPr/>
        </p:nvSpPr>
        <p:spPr>
          <a:xfrm>
            <a:off x="2667000" y="3124200"/>
            <a:ext cx="91440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4" name="Line 6"/>
          <p:cNvSpPr/>
          <p:nvPr/>
        </p:nvSpPr>
        <p:spPr>
          <a:xfrm flipV="1">
            <a:off x="3581400" y="2209799"/>
            <a:ext cx="0" cy="9144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5" name="Line 7"/>
          <p:cNvSpPr/>
          <p:nvPr/>
        </p:nvSpPr>
        <p:spPr>
          <a:xfrm>
            <a:off x="3581400" y="2209800"/>
            <a:ext cx="99060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6" name="Line 8"/>
          <p:cNvSpPr/>
          <p:nvPr/>
        </p:nvSpPr>
        <p:spPr>
          <a:xfrm>
            <a:off x="4572000" y="2209800"/>
            <a:ext cx="0" cy="9144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7" name="Line 9"/>
          <p:cNvSpPr/>
          <p:nvPr/>
        </p:nvSpPr>
        <p:spPr>
          <a:xfrm>
            <a:off x="4572000" y="3124200"/>
            <a:ext cx="76200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8" name="Line 10"/>
          <p:cNvSpPr/>
          <p:nvPr/>
        </p:nvSpPr>
        <p:spPr>
          <a:xfrm>
            <a:off x="2667000" y="2667000"/>
            <a:ext cx="762001" cy="0"/>
          </a:xfrm>
          <a:prstGeom prst="line">
            <a:avLst/>
          </a:prstGeom>
          <a:ln w="38100">
            <a:solidFill>
              <a:srgbClr val="CC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9" name="Text Box 14"/>
          <p:cNvSpPr txBox="1"/>
          <p:nvPr/>
        </p:nvSpPr>
        <p:spPr>
          <a:xfrm>
            <a:off x="1371600" y="2514599"/>
            <a:ext cx="1295400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CCFFFF"/>
                </a:solidFill>
              </a:defRPr>
            </a:pPr>
            <a:r>
              <a:t>E </a:t>
            </a:r>
            <a:r>
              <a:rPr baseline="-25000"/>
              <a:t>electron</a:t>
            </a:r>
          </a:p>
        </p:txBody>
      </p:sp>
      <p:sp>
        <p:nvSpPr>
          <p:cNvPr id="500" name="Text Box 15"/>
          <p:cNvSpPr txBox="1"/>
          <p:nvPr/>
        </p:nvSpPr>
        <p:spPr>
          <a:xfrm>
            <a:off x="5257800" y="1981199"/>
            <a:ext cx="1752600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FFCC00"/>
                </a:solidFill>
              </a:defRPr>
            </a:pPr>
            <a:r>
              <a:t>E = V </a:t>
            </a:r>
            <a:r>
              <a:rPr baseline="-25000"/>
              <a:t>barrier</a:t>
            </a:r>
          </a:p>
        </p:txBody>
      </p:sp>
      <p:sp>
        <p:nvSpPr>
          <p:cNvPr id="501" name="Text Box 17"/>
          <p:cNvSpPr txBox="1"/>
          <p:nvPr/>
        </p:nvSpPr>
        <p:spPr>
          <a:xfrm>
            <a:off x="4953000" y="2971799"/>
            <a:ext cx="17526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FFCC00"/>
                </a:solidFill>
              </a:defRPr>
            </a:lvl1pPr>
          </a:lstStyle>
          <a:p>
            <a:r>
              <a:t>E = 0</a:t>
            </a:r>
          </a:p>
        </p:txBody>
      </p:sp>
      <p:grpSp>
        <p:nvGrpSpPr>
          <p:cNvPr id="622" name="Group 130"/>
          <p:cNvGrpSpPr/>
          <p:nvPr/>
        </p:nvGrpSpPr>
        <p:grpSpPr>
          <a:xfrm>
            <a:off x="2514599" y="3962399"/>
            <a:ext cx="3352802" cy="1371602"/>
            <a:chOff x="0" y="0"/>
            <a:chExt cx="3352800" cy="1371600"/>
          </a:xfrm>
        </p:grpSpPr>
        <p:grpSp>
          <p:nvGrpSpPr>
            <p:cNvPr id="559" name="Group 75"/>
            <p:cNvGrpSpPr/>
            <p:nvPr/>
          </p:nvGrpSpPr>
          <p:grpSpPr>
            <a:xfrm>
              <a:off x="-1" y="533400"/>
              <a:ext cx="1143001" cy="838201"/>
              <a:chOff x="0" y="0"/>
              <a:chExt cx="1143000" cy="838200"/>
            </a:xfrm>
          </p:grpSpPr>
          <p:grpSp>
            <p:nvGrpSpPr>
              <p:cNvPr id="520" name="Group 36"/>
              <p:cNvGrpSpPr/>
              <p:nvPr/>
            </p:nvGrpSpPr>
            <p:grpSpPr>
              <a:xfrm>
                <a:off x="0" y="0"/>
                <a:ext cx="1143000" cy="228600"/>
                <a:chOff x="0" y="0"/>
                <a:chExt cx="1143000" cy="228600"/>
              </a:xfrm>
            </p:grpSpPr>
            <p:grpSp>
              <p:nvGrpSpPr>
                <p:cNvPr id="510" name="Group 26"/>
                <p:cNvGrpSpPr/>
                <p:nvPr/>
              </p:nvGrpSpPr>
              <p:grpSpPr>
                <a:xfrm>
                  <a:off x="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05" name="Group 21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02" name="Oval 18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03" name="Line 19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04" name="Line 20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09" name="Group 22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06" name="Oval 23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07" name="Line 24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08" name="Line 25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19" name="Group 27"/>
                <p:cNvGrpSpPr/>
                <p:nvPr/>
              </p:nvGrpSpPr>
              <p:grpSpPr>
                <a:xfrm>
                  <a:off x="60960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14" name="Group 28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11" name="Oval 29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12" name="Line 30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13" name="Line 31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18" name="Group 32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15" name="Oval 33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16" name="Line 34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17" name="Line 35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539" name="Group 37"/>
              <p:cNvGrpSpPr/>
              <p:nvPr/>
            </p:nvGrpSpPr>
            <p:grpSpPr>
              <a:xfrm>
                <a:off x="0" y="304800"/>
                <a:ext cx="1143000" cy="228600"/>
                <a:chOff x="0" y="0"/>
                <a:chExt cx="1143000" cy="228600"/>
              </a:xfrm>
            </p:grpSpPr>
            <p:grpSp>
              <p:nvGrpSpPr>
                <p:cNvPr id="529" name="Group 38"/>
                <p:cNvGrpSpPr/>
                <p:nvPr/>
              </p:nvGrpSpPr>
              <p:grpSpPr>
                <a:xfrm>
                  <a:off x="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24" name="Group 39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21" name="Oval 40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22" name="Line 41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23" name="Line 42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28" name="Group 43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25" name="Oval 44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26" name="Line 45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27" name="Line 46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38" name="Group 47"/>
                <p:cNvGrpSpPr/>
                <p:nvPr/>
              </p:nvGrpSpPr>
              <p:grpSpPr>
                <a:xfrm>
                  <a:off x="60960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33" name="Group 48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30" name="Oval 49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31" name="Line 50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32" name="Line 51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37" name="Group 52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34" name="Oval 53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35" name="Line 54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36" name="Line 55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558" name="Group 56"/>
              <p:cNvGrpSpPr/>
              <p:nvPr/>
            </p:nvGrpSpPr>
            <p:grpSpPr>
              <a:xfrm>
                <a:off x="0" y="609600"/>
                <a:ext cx="1143000" cy="228600"/>
                <a:chOff x="0" y="0"/>
                <a:chExt cx="1143000" cy="228600"/>
              </a:xfrm>
            </p:grpSpPr>
            <p:grpSp>
              <p:nvGrpSpPr>
                <p:cNvPr id="548" name="Group 57"/>
                <p:cNvGrpSpPr/>
                <p:nvPr/>
              </p:nvGrpSpPr>
              <p:grpSpPr>
                <a:xfrm>
                  <a:off x="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43" name="Group 58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40" name="Oval 59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41" name="Line 60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42" name="Line 61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47" name="Group 62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44" name="Oval 63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45" name="Line 64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46" name="Line 65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57" name="Group 66"/>
                <p:cNvGrpSpPr/>
                <p:nvPr/>
              </p:nvGrpSpPr>
              <p:grpSpPr>
                <a:xfrm>
                  <a:off x="60960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52" name="Group 67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49" name="Oval 68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50" name="Line 69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51" name="Line 70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56" name="Group 71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53" name="Oval 72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54" name="Line 73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55" name="Line 74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617" name="Group 76"/>
            <p:cNvGrpSpPr/>
            <p:nvPr/>
          </p:nvGrpSpPr>
          <p:grpSpPr>
            <a:xfrm>
              <a:off x="2209800" y="533400"/>
              <a:ext cx="1143001" cy="838201"/>
              <a:chOff x="0" y="0"/>
              <a:chExt cx="1143000" cy="838200"/>
            </a:xfrm>
          </p:grpSpPr>
          <p:grpSp>
            <p:nvGrpSpPr>
              <p:cNvPr id="578" name="Group 77"/>
              <p:cNvGrpSpPr/>
              <p:nvPr/>
            </p:nvGrpSpPr>
            <p:grpSpPr>
              <a:xfrm>
                <a:off x="0" y="0"/>
                <a:ext cx="1143000" cy="228600"/>
                <a:chOff x="0" y="0"/>
                <a:chExt cx="1143000" cy="228600"/>
              </a:xfrm>
            </p:grpSpPr>
            <p:grpSp>
              <p:nvGrpSpPr>
                <p:cNvPr id="568" name="Group 78"/>
                <p:cNvGrpSpPr/>
                <p:nvPr/>
              </p:nvGrpSpPr>
              <p:grpSpPr>
                <a:xfrm>
                  <a:off x="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63" name="Group 79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60" name="Oval 80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61" name="Line 81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62" name="Line 82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67" name="Group 83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64" name="Oval 84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65" name="Line 85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66" name="Line 86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77" name="Group 87"/>
                <p:cNvGrpSpPr/>
                <p:nvPr/>
              </p:nvGrpSpPr>
              <p:grpSpPr>
                <a:xfrm>
                  <a:off x="60960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72" name="Group 88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69" name="Oval 89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70" name="Line 90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71" name="Line 91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76" name="Group 92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73" name="Oval 93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74" name="Line 94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75" name="Line 95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597" name="Group 96"/>
              <p:cNvGrpSpPr/>
              <p:nvPr/>
            </p:nvGrpSpPr>
            <p:grpSpPr>
              <a:xfrm>
                <a:off x="0" y="304800"/>
                <a:ext cx="1143000" cy="228600"/>
                <a:chOff x="0" y="0"/>
                <a:chExt cx="1143000" cy="228600"/>
              </a:xfrm>
            </p:grpSpPr>
            <p:grpSp>
              <p:nvGrpSpPr>
                <p:cNvPr id="587" name="Group 97"/>
                <p:cNvGrpSpPr/>
                <p:nvPr/>
              </p:nvGrpSpPr>
              <p:grpSpPr>
                <a:xfrm>
                  <a:off x="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82" name="Group 98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79" name="Oval 99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80" name="Line 100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81" name="Line 101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86" name="Group 102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83" name="Oval 103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84" name="Line 104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85" name="Line 105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596" name="Group 106"/>
                <p:cNvGrpSpPr/>
                <p:nvPr/>
              </p:nvGrpSpPr>
              <p:grpSpPr>
                <a:xfrm>
                  <a:off x="60960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591" name="Group 107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88" name="Oval 108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89" name="Line 109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90" name="Line 110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595" name="Group 111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92" name="Oval 112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93" name="Line 113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94" name="Line 114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</p:grpSp>
          <p:grpSp>
            <p:nvGrpSpPr>
              <p:cNvPr id="616" name="Group 115"/>
              <p:cNvGrpSpPr/>
              <p:nvPr/>
            </p:nvGrpSpPr>
            <p:grpSpPr>
              <a:xfrm>
                <a:off x="0" y="609600"/>
                <a:ext cx="1143000" cy="228600"/>
                <a:chOff x="0" y="0"/>
                <a:chExt cx="1143000" cy="228600"/>
              </a:xfrm>
            </p:grpSpPr>
            <p:grpSp>
              <p:nvGrpSpPr>
                <p:cNvPr id="606" name="Group 116"/>
                <p:cNvGrpSpPr/>
                <p:nvPr/>
              </p:nvGrpSpPr>
              <p:grpSpPr>
                <a:xfrm>
                  <a:off x="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601" name="Group 117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598" name="Oval 118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599" name="Line 119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600" name="Line 120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605" name="Group 121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602" name="Oval 122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603" name="Line 123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604" name="Line 124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  <p:grpSp>
              <p:nvGrpSpPr>
                <p:cNvPr id="615" name="Group 125"/>
                <p:cNvGrpSpPr/>
                <p:nvPr/>
              </p:nvGrpSpPr>
              <p:grpSpPr>
                <a:xfrm>
                  <a:off x="609600" y="0"/>
                  <a:ext cx="533400" cy="228600"/>
                  <a:chOff x="0" y="0"/>
                  <a:chExt cx="533400" cy="228600"/>
                </a:xfrm>
              </p:grpSpPr>
              <p:grpSp>
                <p:nvGrpSpPr>
                  <p:cNvPr id="610" name="Group 126"/>
                  <p:cNvGrpSpPr/>
                  <p:nvPr/>
                </p:nvGrpSpPr>
                <p:grpSpPr>
                  <a:xfrm>
                    <a:off x="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607" name="Oval 127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608" name="Line 128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609" name="Line 129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  <p:grpSp>
                <p:nvGrpSpPr>
                  <p:cNvPr id="614" name="Group 130"/>
                  <p:cNvGrpSpPr/>
                  <p:nvPr/>
                </p:nvGrpSpPr>
                <p:grpSpPr>
                  <a:xfrm>
                    <a:off x="304800" y="0"/>
                    <a:ext cx="228600" cy="228600"/>
                    <a:chOff x="0" y="0"/>
                    <a:chExt cx="228600" cy="228600"/>
                  </a:xfrm>
                </p:grpSpPr>
                <p:sp>
                  <p:nvSpPr>
                    <p:cNvPr id="611" name="Oval 131"/>
                    <p:cNvSpPr/>
                    <p:nvPr/>
                  </p:nvSpPr>
                  <p:spPr>
                    <a:xfrm>
                      <a:off x="0" y="0"/>
                      <a:ext cx="228600" cy="228600"/>
                    </a:xfrm>
                    <a:prstGeom prst="ellipse">
                      <a:avLst/>
                    </a:prstGeom>
                    <a:noFill/>
                    <a:ln w="12700" cap="flat">
                      <a:solidFill>
                        <a:srgbClr val="FFFFFF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ctr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CC3300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612" name="Line 132"/>
                    <p:cNvSpPr/>
                    <p:nvPr/>
                  </p:nvSpPr>
                  <p:spPr>
                    <a:xfrm>
                      <a:off x="38100" y="114300"/>
                      <a:ext cx="152401" cy="0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  <p:sp>
                  <p:nvSpPr>
                    <p:cNvPr id="613" name="Line 133"/>
                    <p:cNvSpPr/>
                    <p:nvPr/>
                  </p:nvSpPr>
                  <p:spPr>
                    <a:xfrm flipH="1">
                      <a:off x="114300" y="38100"/>
                      <a:ext cx="1" cy="152401"/>
                    </a:xfrm>
                    <a:prstGeom prst="line">
                      <a:avLst/>
                    </a:prstGeom>
                    <a:noFill/>
                    <a:ln w="38100" cap="flat">
                      <a:solidFill>
                        <a:srgbClr val="FF0000"/>
                      </a:solidFill>
                      <a:prstDash val="solid"/>
                      <a:round/>
                    </a:ln>
                    <a:effectLst/>
                  </p:spPr>
                  <p:txBody>
                    <a:bodyPr wrap="square" lIns="45719" tIns="45719" rIns="45719" bIns="45719" numCol="1" anchor="t">
                      <a:noAutofit/>
                    </a:bodyPr>
                    <a:lstStyle/>
                    <a:p>
                      <a:pPr>
                        <a:defRPr>
                          <a:solidFill>
                            <a:srgbClr val="FFFFFF"/>
                          </a:solidFill>
                        </a:defRPr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621" name="AutoShape 134"/>
            <p:cNvGrpSpPr/>
            <p:nvPr/>
          </p:nvGrpSpPr>
          <p:grpSpPr>
            <a:xfrm>
              <a:off x="1066799" y="-1"/>
              <a:ext cx="1344147" cy="381002"/>
              <a:chOff x="0" y="0"/>
              <a:chExt cx="1344145" cy="381000"/>
            </a:xfrm>
          </p:grpSpPr>
          <p:sp>
            <p:nvSpPr>
              <p:cNvPr id="618" name="Shape"/>
              <p:cNvSpPr/>
              <p:nvPr/>
            </p:nvSpPr>
            <p:spPr>
              <a:xfrm>
                <a:off x="0" y="0"/>
                <a:ext cx="1344146" cy="381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33" y="21600"/>
                    </a:moveTo>
                    <a:lnTo>
                      <a:pt x="12784" y="14400"/>
                    </a:lnTo>
                    <a:lnTo>
                      <a:pt x="14988" y="14400"/>
                    </a:lnTo>
                    <a:lnTo>
                      <a:pt x="14988" y="14400"/>
                    </a:lnTo>
                    <a:cubicBezTo>
                      <a:pt x="13898" y="5770"/>
                      <a:pt x="10984" y="0"/>
                      <a:pt x="7714" y="0"/>
                    </a:cubicBezTo>
                    <a:lnTo>
                      <a:pt x="12123" y="0"/>
                    </a:lnTo>
                    <a:cubicBezTo>
                      <a:pt x="15392" y="0"/>
                      <a:pt x="18306" y="5770"/>
                      <a:pt x="19396" y="14400"/>
                    </a:cubicBezTo>
                    <a:lnTo>
                      <a:pt x="21600" y="14400"/>
                    </a:lnTo>
                    <a:close/>
                    <a:moveTo>
                      <a:pt x="9919" y="900"/>
                    </a:moveTo>
                    <a:lnTo>
                      <a:pt x="9919" y="900"/>
                    </a:lnTo>
                    <a:cubicBezTo>
                      <a:pt x="6649" y="3630"/>
                      <a:pt x="4408" y="12048"/>
                      <a:pt x="4408" y="21600"/>
                    </a:cubicBezTo>
                    <a:lnTo>
                      <a:pt x="0" y="21600"/>
                    </a:lnTo>
                    <a:cubicBezTo>
                      <a:pt x="0" y="9671"/>
                      <a:pt x="3454" y="0"/>
                      <a:pt x="7714" y="0"/>
                    </a:cubicBezTo>
                    <a:cubicBezTo>
                      <a:pt x="8461" y="0"/>
                      <a:pt x="9203" y="303"/>
                      <a:pt x="9919" y="900"/>
                    </a:cubicBez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19" name="Shape"/>
              <p:cNvSpPr/>
              <p:nvPr/>
            </p:nvSpPr>
            <p:spPr>
              <a:xfrm>
                <a:off x="0" y="0"/>
                <a:ext cx="617221" cy="381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"/>
                    </a:moveTo>
                    <a:lnTo>
                      <a:pt x="21600" y="900"/>
                    </a:lnTo>
                    <a:cubicBezTo>
                      <a:pt x="14480" y="3630"/>
                      <a:pt x="9600" y="12048"/>
                      <a:pt x="9600" y="21600"/>
                    </a:cubicBezTo>
                    <a:lnTo>
                      <a:pt x="0" y="21600"/>
                    </a:lnTo>
                    <a:cubicBezTo>
                      <a:pt x="0" y="9671"/>
                      <a:pt x="7522" y="0"/>
                      <a:pt x="16800" y="0"/>
                    </a:cubicBezTo>
                    <a:cubicBezTo>
                      <a:pt x="18425" y="0"/>
                      <a:pt x="20042" y="303"/>
                      <a:pt x="21600" y="9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620" name="Line"/>
              <p:cNvSpPr/>
              <p:nvPr/>
            </p:nvSpPr>
            <p:spPr>
              <a:xfrm>
                <a:off x="0" y="0"/>
                <a:ext cx="1344146" cy="381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19" y="900"/>
                    </a:moveTo>
                    <a:lnTo>
                      <a:pt x="9919" y="900"/>
                    </a:lnTo>
                    <a:cubicBezTo>
                      <a:pt x="6649" y="3630"/>
                      <a:pt x="4408" y="12048"/>
                      <a:pt x="4408" y="21600"/>
                    </a:cubicBezTo>
                    <a:lnTo>
                      <a:pt x="0" y="21600"/>
                    </a:lnTo>
                    <a:cubicBezTo>
                      <a:pt x="0" y="9671"/>
                      <a:pt x="3454" y="0"/>
                      <a:pt x="7714" y="0"/>
                    </a:cubicBezTo>
                    <a:lnTo>
                      <a:pt x="12123" y="0"/>
                    </a:lnTo>
                    <a:cubicBezTo>
                      <a:pt x="15392" y="0"/>
                      <a:pt x="18306" y="5770"/>
                      <a:pt x="19396" y="14400"/>
                    </a:cubicBezTo>
                    <a:lnTo>
                      <a:pt x="21600" y="14400"/>
                    </a:lnTo>
                    <a:lnTo>
                      <a:pt x="17633" y="21600"/>
                    </a:lnTo>
                    <a:lnTo>
                      <a:pt x="12784" y="14400"/>
                    </a:lnTo>
                    <a:lnTo>
                      <a:pt x="14988" y="14400"/>
                    </a:lnTo>
                    <a:lnTo>
                      <a:pt x="14988" y="14400"/>
                    </a:lnTo>
                    <a:cubicBezTo>
                      <a:pt x="13898" y="5770"/>
                      <a:pt x="10984" y="0"/>
                      <a:pt x="7714" y="0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625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Probability an electron can tunnel through such a barrier?</a:t>
            </a:r>
          </a:p>
        </p:txBody>
      </p:sp>
      <p:sp>
        <p:nvSpPr>
          <p:cNvPr id="626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5952396"/>
          </a:xfrm>
          <a:prstGeom prst="rect">
            <a:avLst/>
          </a:prstGeom>
        </p:spPr>
        <p:txBody>
          <a:bodyPr/>
          <a:lstStyle/>
          <a:p>
            <a:r>
              <a:t>From the earlier lecture on electron waves, for a gap energy barrier like this:</a:t>
            </a:r>
            <a:endParaRPr sz="1400"/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	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r>
              <a:t>We learned that, within the barrier, the electron wavefunctions die away as:</a:t>
            </a:r>
          </a:p>
          <a:p>
            <a:pPr>
              <a:defRPr sz="20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r>
              <a:t>	</a:t>
            </a:r>
            <a:r>
              <a:rPr sz="1800">
                <a:solidFill>
                  <a:srgbClr val="FFCC00"/>
                </a:solidFill>
              </a:rPr>
              <a:t>Ψ (x) </a:t>
            </a:r>
            <a:r>
              <a:rPr sz="1800" baseline="30000">
                <a:solidFill>
                  <a:srgbClr val="FFCC00"/>
                </a:solidFill>
              </a:rPr>
              <a:t>2</a:t>
            </a:r>
            <a:r>
              <a:rPr sz="1800">
                <a:solidFill>
                  <a:srgbClr val="FFCC00"/>
                </a:solidFill>
              </a:rPr>
              <a:t> = C e </a:t>
            </a:r>
            <a:r>
              <a:rPr sz="1800" b="1" baseline="30000">
                <a:solidFill>
                  <a:srgbClr val="FFCC00"/>
                </a:solidFill>
              </a:rPr>
              <a:t>- 2k x</a:t>
            </a:r>
            <a:r>
              <a:rPr sz="1800">
                <a:solidFill>
                  <a:srgbClr val="FFCC00"/>
                </a:solidFill>
              </a:rPr>
              <a:t>        where      k = √ [2 m (V </a:t>
            </a:r>
            <a:r>
              <a:rPr sz="1800" baseline="-25000">
                <a:solidFill>
                  <a:srgbClr val="FFCC00"/>
                </a:solidFill>
              </a:rPr>
              <a:t>barrier </a:t>
            </a:r>
            <a:r>
              <a:rPr sz="1800">
                <a:solidFill>
                  <a:srgbClr val="FFCC00"/>
                </a:solidFill>
              </a:rPr>
              <a:t>- E </a:t>
            </a:r>
            <a:r>
              <a:rPr sz="1800" baseline="-25000">
                <a:solidFill>
                  <a:srgbClr val="FFCC00"/>
                </a:solidFill>
              </a:rPr>
              <a:t>electron</a:t>
            </a:r>
            <a:r>
              <a:rPr sz="1800">
                <a:solidFill>
                  <a:srgbClr val="FFCC00"/>
                </a:solidFill>
              </a:rPr>
              <a:t>) / h </a:t>
            </a:r>
            <a:r>
              <a:rPr sz="1800" b="1" baseline="-25000">
                <a:solidFill>
                  <a:srgbClr val="FFCC00"/>
                </a:solidFill>
              </a:rPr>
              <a:t>bar</a:t>
            </a:r>
            <a:r>
              <a:rPr sz="1800">
                <a:solidFill>
                  <a:srgbClr val="FFCC00"/>
                </a:solidFill>
              </a:rPr>
              <a:t> </a:t>
            </a:r>
            <a:r>
              <a:rPr sz="1800" b="1" baseline="30000">
                <a:solidFill>
                  <a:srgbClr val="FFCC00"/>
                </a:solidFill>
              </a:rPr>
              <a:t>2</a:t>
            </a:r>
            <a:r>
              <a:rPr sz="1800">
                <a:solidFill>
                  <a:srgbClr val="FFCC00"/>
                </a:solidFill>
              </a:rPr>
              <a:t>]</a:t>
            </a:r>
            <a:endParaRPr>
              <a:solidFill>
                <a:srgbClr val="FFCC00"/>
              </a:solidFill>
            </a:endParaRPr>
          </a:p>
          <a:p>
            <a:pPr>
              <a:defRPr sz="1600">
                <a:solidFill>
                  <a:srgbClr val="FFCC00"/>
                </a:solidFill>
              </a:defRPr>
            </a:pPr>
            <a:endParaRPr/>
          </a:p>
          <a:p>
            <a:pPr>
              <a:defRPr sz="1600"/>
            </a:pPr>
            <a:endParaRPr/>
          </a:p>
          <a:p>
            <a:r>
              <a:t>Bigger k is, faster the wave dies away!   Less left over to continue on other side!!</a:t>
            </a:r>
          </a:p>
          <a:p>
            <a:endParaRPr/>
          </a:p>
          <a:p>
            <a:pPr algn="ctr"/>
            <a:r>
              <a:t>Key factor in k is V-E = how high barrier towers above electron (in energy)</a:t>
            </a:r>
            <a:endParaRPr sz="1400"/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 b="1" i="1">
                <a:solidFill>
                  <a:srgbClr val="FF9933"/>
                </a:solidFill>
              </a:defRPr>
            </a:pPr>
            <a:r>
              <a:t>	</a:t>
            </a:r>
          </a:p>
        </p:txBody>
      </p:sp>
      <p:sp>
        <p:nvSpPr>
          <p:cNvPr id="627" name="Line 1028"/>
          <p:cNvSpPr/>
          <p:nvPr/>
        </p:nvSpPr>
        <p:spPr>
          <a:xfrm>
            <a:off x="3048000" y="2681288"/>
            <a:ext cx="914401" cy="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8" name="Line 1029"/>
          <p:cNvSpPr/>
          <p:nvPr/>
        </p:nvSpPr>
        <p:spPr>
          <a:xfrm flipV="1">
            <a:off x="3962400" y="1766888"/>
            <a:ext cx="0" cy="9144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29" name="Line 1030"/>
          <p:cNvSpPr/>
          <p:nvPr/>
        </p:nvSpPr>
        <p:spPr>
          <a:xfrm>
            <a:off x="3962400" y="1766888"/>
            <a:ext cx="990601" cy="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0" name="Line 1031"/>
          <p:cNvSpPr/>
          <p:nvPr/>
        </p:nvSpPr>
        <p:spPr>
          <a:xfrm>
            <a:off x="4953000" y="1766888"/>
            <a:ext cx="0" cy="9144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1" name="Line 1032"/>
          <p:cNvSpPr/>
          <p:nvPr/>
        </p:nvSpPr>
        <p:spPr>
          <a:xfrm>
            <a:off x="4953000" y="2681288"/>
            <a:ext cx="762001" cy="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2" name="Line 1033"/>
          <p:cNvSpPr/>
          <p:nvPr/>
        </p:nvSpPr>
        <p:spPr>
          <a:xfrm>
            <a:off x="3048000" y="2209800"/>
            <a:ext cx="762001" cy="0"/>
          </a:xfrm>
          <a:prstGeom prst="line">
            <a:avLst/>
          </a:prstGeom>
          <a:ln w="38100">
            <a:solidFill>
              <a:srgbClr val="CC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3" name="Text Box 1034"/>
          <p:cNvSpPr txBox="1"/>
          <p:nvPr/>
        </p:nvSpPr>
        <p:spPr>
          <a:xfrm>
            <a:off x="1752600" y="2071688"/>
            <a:ext cx="1295400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CCFFFF"/>
                </a:solidFill>
              </a:defRPr>
            </a:pPr>
            <a:r>
              <a:t>E </a:t>
            </a:r>
            <a:r>
              <a:rPr baseline="-25000"/>
              <a:t>electron</a:t>
            </a:r>
          </a:p>
        </p:txBody>
      </p:sp>
      <p:sp>
        <p:nvSpPr>
          <p:cNvPr id="634" name="Text Box 1035"/>
          <p:cNvSpPr txBox="1"/>
          <p:nvPr/>
        </p:nvSpPr>
        <p:spPr>
          <a:xfrm>
            <a:off x="5638800" y="1538287"/>
            <a:ext cx="1752600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FFCC00"/>
                </a:solidFill>
              </a:defRPr>
            </a:pPr>
            <a:r>
              <a:t>E = V </a:t>
            </a:r>
            <a:r>
              <a:rPr baseline="-25000"/>
              <a:t>barrier</a:t>
            </a:r>
          </a:p>
        </p:txBody>
      </p:sp>
      <p:sp>
        <p:nvSpPr>
          <p:cNvPr id="635" name="Text Box 1036"/>
          <p:cNvSpPr txBox="1"/>
          <p:nvPr/>
        </p:nvSpPr>
        <p:spPr>
          <a:xfrm>
            <a:off x="5334000" y="2528888"/>
            <a:ext cx="17526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FFCC00"/>
                </a:solidFill>
              </a:defRPr>
            </a:lvl1pPr>
          </a:lstStyle>
          <a:p>
            <a:r>
              <a:t>E = 0</a:t>
            </a:r>
          </a:p>
        </p:txBody>
      </p:sp>
      <p:sp>
        <p:nvSpPr>
          <p:cNvPr id="636" name="Line 1037"/>
          <p:cNvSpPr/>
          <p:nvPr/>
        </p:nvSpPr>
        <p:spPr>
          <a:xfrm>
            <a:off x="5029200" y="2209800"/>
            <a:ext cx="304801" cy="0"/>
          </a:xfrm>
          <a:prstGeom prst="line">
            <a:avLst/>
          </a:prstGeom>
          <a:ln w="38100">
            <a:solidFill>
              <a:srgbClr val="CC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7" name="Text Box 1038"/>
          <p:cNvSpPr txBox="1"/>
          <p:nvPr/>
        </p:nvSpPr>
        <p:spPr>
          <a:xfrm>
            <a:off x="5257800" y="1995488"/>
            <a:ext cx="45720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>
                <a:solidFill>
                  <a:srgbClr val="FFFFFF"/>
                </a:solidFill>
              </a:defRPr>
            </a:lvl1pPr>
          </a:lstStyle>
          <a:p>
            <a:r>
              <a:t>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Rectangle 102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Giving tunneling probabilities for various kinds of barriers:</a:t>
            </a:r>
          </a:p>
        </p:txBody>
      </p:sp>
      <p:sp>
        <p:nvSpPr>
          <p:cNvPr id="640" name="Rectangle 1027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769662"/>
          </a:xfrm>
          <a:prstGeom prst="rect">
            <a:avLst/>
          </a:prstGeom>
        </p:spPr>
        <p:txBody>
          <a:bodyPr/>
          <a:lstStyle/>
          <a:p>
            <a:pPr>
              <a:defRPr sz="12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Barrier:				0.1 nm		0.3 nm		1 nm			3 nm			10 nm</a:t>
            </a:r>
          </a:p>
          <a:p>
            <a:pPr>
              <a:defRPr sz="700"/>
            </a:pPr>
            <a:endParaRPr/>
          </a:p>
          <a:p>
            <a:pPr>
              <a:defRPr sz="700"/>
            </a:pPr>
            <a:endParaRPr/>
          </a:p>
          <a:p>
            <a:pPr>
              <a:defRPr sz="1600"/>
            </a:pPr>
            <a:r>
              <a:t>Similar material		</a:t>
            </a:r>
            <a:r>
              <a:rPr>
                <a:solidFill>
                  <a:srgbClr val="3FFF13"/>
                </a:solidFill>
              </a:rPr>
              <a:t>0.63			0.25			0.01	</a:t>
            </a:r>
            <a:r>
              <a:t>		</a:t>
            </a:r>
            <a:r>
              <a:rPr>
                <a:solidFill>
                  <a:srgbClr val="FFCC00"/>
                </a:solidFill>
              </a:rPr>
              <a:t>1x10</a:t>
            </a:r>
            <a:r>
              <a:rPr sz="1800" b="1" baseline="30000">
                <a:solidFill>
                  <a:srgbClr val="FFCC00"/>
                </a:solidFill>
              </a:rPr>
              <a:t>-6</a:t>
            </a:r>
            <a:r>
              <a:t>		</a:t>
            </a:r>
            <a:r>
              <a:rPr>
                <a:solidFill>
                  <a:srgbClr val="FF3300"/>
                </a:solidFill>
              </a:rPr>
              <a:t>&lt; 10</a:t>
            </a:r>
            <a:r>
              <a:rPr b="1" baseline="30000">
                <a:solidFill>
                  <a:srgbClr val="FF3300"/>
                </a:solidFill>
              </a:rPr>
              <a:t>-15</a:t>
            </a:r>
          </a:p>
          <a:p>
            <a:pPr>
              <a:spcBef>
                <a:spcPts val="300"/>
              </a:spcBef>
              <a:defRPr sz="1600"/>
            </a:pPr>
            <a:r>
              <a:t>(0.2 eV)</a:t>
            </a:r>
            <a:endParaRPr b="1" baseline="30000">
              <a:solidFill>
                <a:srgbClr val="FF3300"/>
              </a:solidFill>
            </a:endParaRPr>
          </a:p>
          <a:p>
            <a:pPr>
              <a:defRPr sz="1000"/>
            </a:pPr>
            <a:endParaRPr/>
          </a:p>
          <a:p>
            <a:pPr>
              <a:defRPr sz="1600"/>
            </a:pPr>
            <a:r>
              <a:t>Insulator	(2 eV)		</a:t>
            </a:r>
            <a:r>
              <a:rPr>
                <a:solidFill>
                  <a:srgbClr val="3FFF13"/>
                </a:solidFill>
              </a:rPr>
              <a:t>0.36			0.046</a:t>
            </a:r>
            <a:r>
              <a:t>		</a:t>
            </a:r>
            <a:r>
              <a:rPr>
                <a:solidFill>
                  <a:srgbClr val="FFCC00"/>
                </a:solidFill>
              </a:rPr>
              <a:t>3x10</a:t>
            </a:r>
            <a:r>
              <a:rPr sz="1800" b="1" baseline="30000">
                <a:solidFill>
                  <a:srgbClr val="FFCC00"/>
                </a:solidFill>
              </a:rPr>
              <a:t>-5</a:t>
            </a:r>
            <a:r>
              <a:t>		</a:t>
            </a:r>
            <a:r>
              <a:rPr>
                <a:solidFill>
                  <a:srgbClr val="FF3300"/>
                </a:solidFill>
              </a:rPr>
              <a:t>4x10</a:t>
            </a:r>
            <a:r>
              <a:rPr sz="1800" b="1" baseline="30000">
                <a:solidFill>
                  <a:srgbClr val="FF3300"/>
                </a:solidFill>
              </a:rPr>
              <a:t>-14		</a:t>
            </a:r>
            <a:r>
              <a:rPr>
                <a:solidFill>
                  <a:srgbClr val="FF3300"/>
                </a:solidFill>
              </a:rPr>
              <a:t>&lt; 10</a:t>
            </a:r>
            <a:r>
              <a:rPr b="1" baseline="30000">
                <a:solidFill>
                  <a:srgbClr val="FF3300"/>
                </a:solidFill>
              </a:rPr>
              <a:t>-15</a:t>
            </a:r>
          </a:p>
          <a:p>
            <a:pPr>
              <a:defRPr sz="1000"/>
            </a:pPr>
            <a:endParaRPr/>
          </a:p>
          <a:p>
            <a:pPr>
              <a:defRPr sz="1000"/>
            </a:pPr>
            <a:endParaRPr/>
          </a:p>
          <a:p>
            <a:pPr>
              <a:defRPr sz="1600"/>
            </a:pPr>
            <a:r>
              <a:t>Air / Vacuum (4 eV)		</a:t>
            </a:r>
            <a:r>
              <a:rPr>
                <a:solidFill>
                  <a:srgbClr val="3FFF13"/>
                </a:solidFill>
              </a:rPr>
              <a:t>0.13</a:t>
            </a:r>
            <a:r>
              <a:t>			</a:t>
            </a:r>
            <a:r>
              <a:rPr>
                <a:solidFill>
                  <a:srgbClr val="FFCC00"/>
                </a:solidFill>
              </a:rPr>
              <a:t>2x10</a:t>
            </a:r>
            <a:r>
              <a:rPr sz="1800" b="1" baseline="30000">
                <a:solidFill>
                  <a:srgbClr val="FFCC00"/>
                </a:solidFill>
              </a:rPr>
              <a:t>-3</a:t>
            </a:r>
            <a:r>
              <a:t>		</a:t>
            </a:r>
            <a:r>
              <a:rPr>
                <a:solidFill>
                  <a:srgbClr val="FF3300"/>
                </a:solidFill>
              </a:rPr>
              <a:t>1x10</a:t>
            </a:r>
            <a:r>
              <a:rPr sz="1800" b="1" baseline="30000">
                <a:solidFill>
                  <a:srgbClr val="FF3300"/>
                </a:solidFill>
              </a:rPr>
              <a:t>-9</a:t>
            </a:r>
            <a:r>
              <a:rPr>
                <a:solidFill>
                  <a:srgbClr val="FF3300"/>
                </a:solidFill>
              </a:rPr>
              <a:t>		&lt; 10</a:t>
            </a:r>
            <a:r>
              <a:rPr b="1" baseline="30000">
                <a:solidFill>
                  <a:srgbClr val="FF3300"/>
                </a:solidFill>
              </a:rPr>
              <a:t>-15		</a:t>
            </a:r>
            <a:r>
              <a:rPr>
                <a:solidFill>
                  <a:srgbClr val="FF3300"/>
                </a:solidFill>
              </a:rPr>
              <a:t>&lt; 10</a:t>
            </a:r>
            <a:r>
              <a:rPr b="1" baseline="30000">
                <a:solidFill>
                  <a:srgbClr val="FF3300"/>
                </a:solidFill>
              </a:rPr>
              <a:t>-15</a:t>
            </a:r>
          </a:p>
          <a:p>
            <a:pPr>
              <a:defRPr sz="1600" b="1" baseline="30000">
                <a:solidFill>
                  <a:srgbClr val="FF3300"/>
                </a:solidFill>
              </a:defRPr>
            </a:pPr>
            <a:endParaRPr/>
          </a:p>
          <a:p>
            <a:pPr>
              <a:defRPr sz="10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</a:t>
            </a:r>
            <a:r>
              <a:rPr b="1"/>
              <a:t>Through vacuum (</a:t>
            </a:r>
            <a:r>
              <a:t>Δ</a:t>
            </a:r>
            <a:r>
              <a:rPr b="1"/>
              <a:t>E ~ 4 eV) can only go fraction of nm:  </a:t>
            </a:r>
          </a:p>
          <a:p>
            <a:pPr>
              <a:defRPr sz="700">
                <a:solidFill>
                  <a:srgbClr val="FFCC00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>
                <a:solidFill>
                  <a:srgbClr val="FFCC00"/>
                </a:solidFill>
              </a:defRPr>
            </a:pPr>
            <a:r>
              <a:t>		</a:t>
            </a:r>
            <a:r>
              <a:rPr b="1"/>
              <a:t>Basis for STMs we use in lab</a:t>
            </a:r>
          </a:p>
          <a:p>
            <a:pPr>
              <a:defRPr sz="900">
                <a:solidFill>
                  <a:srgbClr val="FF9933"/>
                </a:solidFill>
              </a:defRPr>
            </a:pPr>
            <a:endParaRPr/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</a:t>
            </a:r>
            <a:r>
              <a:rPr b="1"/>
              <a:t>But through lower barriers, retain finite tunneling probabilities for 1-3 nanometers: </a:t>
            </a:r>
          </a:p>
          <a:p>
            <a:pPr>
              <a:defRPr sz="600" i="1">
                <a:solidFill>
                  <a:srgbClr val="FFCC00"/>
                </a:solidFill>
              </a:defRPr>
            </a:pPr>
            <a:endParaRPr/>
          </a:p>
          <a:p>
            <a:pPr>
              <a:spcBef>
                <a:spcPts val="300"/>
              </a:spcBef>
              <a:defRPr sz="1600" i="1">
                <a:solidFill>
                  <a:srgbClr val="FFCC00"/>
                </a:solidFill>
              </a:defRPr>
            </a:pPr>
            <a:r>
              <a:t>		</a:t>
            </a:r>
            <a:r>
              <a:rPr b="1"/>
              <a:t>Basis for MANY nanodevices   	  Examples?</a:t>
            </a:r>
          </a:p>
        </p:txBody>
      </p:sp>
      <p:sp>
        <p:nvSpPr>
          <p:cNvPr id="641" name="Line 1028"/>
          <p:cNvSpPr/>
          <p:nvPr/>
        </p:nvSpPr>
        <p:spPr>
          <a:xfrm flipV="1">
            <a:off x="2286000" y="1219199"/>
            <a:ext cx="0" cy="2590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2" name="Line 1029"/>
          <p:cNvSpPr/>
          <p:nvPr/>
        </p:nvSpPr>
        <p:spPr>
          <a:xfrm flipH="1" flipV="1">
            <a:off x="380999" y="1753869"/>
            <a:ext cx="8534401" cy="2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64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</a:lstStyle>
          <a:p>
            <a:r>
              <a:t>As applied to "Quantum Cellular Automata" </a:t>
            </a:r>
          </a:p>
        </p:txBody>
      </p:sp>
      <p:sp>
        <p:nvSpPr>
          <p:cNvPr id="64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991600" cy="5745592"/>
          </a:xfrm>
          <a:prstGeom prst="rect">
            <a:avLst/>
          </a:prstGeom>
        </p:spPr>
        <p:txBody>
          <a:bodyPr/>
          <a:lstStyle/>
          <a:p>
            <a:r>
              <a:t>Introduced in lecture on self-assembly - But what is their necessary scale?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pPr>
              <a:defRPr sz="3600"/>
            </a:pPr>
            <a:endParaRPr/>
          </a:p>
          <a:p>
            <a:r>
              <a:t>To switch between logic states, electrons must move between dots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 b="1">
                <a:solidFill>
                  <a:srgbClr val="FFCC00"/>
                </a:solidFill>
              </a:defRPr>
            </a:pPr>
            <a:r>
              <a:t>Option 1:</a:t>
            </a:r>
            <a:r>
              <a:rPr b="0">
                <a:solidFill>
                  <a:srgbClr val="FFFFFF"/>
                </a:solidFill>
              </a:rPr>
              <a:t>  Jump through vacuum →  ΔE ~ 4 eV		Separation needed &lt; tenths of nm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</a:t>
            </a:r>
            <a:r>
              <a:rPr i="1"/>
              <a:t>That's atomic spacing!   QCA dots would have to be individual atoms!</a:t>
            </a:r>
          </a:p>
          <a:p>
            <a:pPr>
              <a:defRPr sz="1600" i="1"/>
            </a:pPr>
            <a:endParaRPr/>
          </a:p>
          <a:p>
            <a:pPr>
              <a:spcBef>
                <a:spcPts val="300"/>
              </a:spcBef>
              <a:defRPr sz="1600" b="1">
                <a:solidFill>
                  <a:srgbClr val="FFCC00"/>
                </a:solidFill>
              </a:defRPr>
            </a:pPr>
            <a:r>
              <a:t>Option 2:</a:t>
            </a:r>
            <a:r>
              <a:rPr b="0">
                <a:solidFill>
                  <a:srgbClr val="FFFFFF"/>
                </a:solidFill>
              </a:rPr>
              <a:t>  Jump through substrate →  ΔE ~ 0.2 eV	  Separation needed &lt; few nm</a:t>
            </a:r>
          </a:p>
          <a:p>
            <a:pPr>
              <a:defRPr sz="9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</a:t>
            </a:r>
            <a:r>
              <a:rPr i="1"/>
              <a:t>Dots ~ tens of nanometers  (possible, remember self-assembled quantum fortresses?)  </a:t>
            </a:r>
          </a:p>
          <a:p>
            <a:pPr>
              <a:defRPr sz="900" i="1"/>
            </a:pPr>
            <a:endParaRPr/>
          </a:p>
          <a:p>
            <a:pPr>
              <a:spcBef>
                <a:spcPts val="300"/>
              </a:spcBef>
              <a:defRPr sz="1600" i="1"/>
            </a:pPr>
            <a:r>
              <a:t>	ALSO would be about right size if dot is to accommodate only one extra electron</a:t>
            </a:r>
          </a:p>
        </p:txBody>
      </p:sp>
      <p:pic>
        <p:nvPicPr>
          <p:cNvPr id="647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295400"/>
            <a:ext cx="223520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8" name="Picture 11" descr="Pictur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4525" y="1295400"/>
            <a:ext cx="2225675" cy="166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9" name="Picture 14" descr="Pictur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11850" y="1295400"/>
            <a:ext cx="2927350" cy="167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5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How to make QCA cells into powerful (yet simple) digital devices:</a:t>
            </a:r>
          </a:p>
        </p:txBody>
      </p:sp>
      <p:sp>
        <p:nvSpPr>
          <p:cNvPr id="653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390421"/>
          </a:xfrm>
          <a:prstGeom prst="rect">
            <a:avLst/>
          </a:prstGeom>
        </p:spPr>
        <p:txBody>
          <a:bodyPr/>
          <a:lstStyle/>
          <a:p>
            <a:pPr marL="304800" indent="-304800"/>
            <a:r>
              <a:t>1) Define one electron arrangement as a digital “0” and the other as a digital “1”</a:t>
            </a:r>
          </a:p>
          <a:p>
            <a:pPr marL="304800" indent="-304800">
              <a:defRPr sz="2800"/>
            </a:pPr>
            <a:endParaRPr/>
          </a:p>
          <a:p>
            <a:pPr marL="304800" indent="-304800"/>
            <a:r>
              <a:t>						= 0					= 1</a:t>
            </a:r>
          </a:p>
          <a:p>
            <a:pPr marL="304800" indent="-304800"/>
            <a:endParaRPr/>
          </a:p>
          <a:p>
            <a:pPr marL="304800" indent="-304800"/>
            <a:endParaRPr/>
          </a:p>
          <a:p>
            <a:pPr marL="304800" indent="-304800"/>
            <a:r>
              <a:t>		2) Bring in plus and minus charged metal lines to program cell</a:t>
            </a:r>
          </a:p>
          <a:p>
            <a:pPr marL="304800" indent="-304800">
              <a:defRPr sz="1400"/>
            </a:pPr>
            <a:endParaRPr/>
          </a:p>
          <a:p>
            <a:pPr marL="304800" indent="-304800"/>
            <a:r>
              <a:t>						</a:t>
            </a:r>
            <a:r>
              <a:rPr sz="2000" b="1">
                <a:solidFill>
                  <a:srgbClr val="00CCFF"/>
                </a:solidFill>
              </a:rPr>
              <a:t>_</a:t>
            </a:r>
            <a:endParaRPr sz="2000" b="1"/>
          </a:p>
          <a:p>
            <a:pPr marL="304800" indent="-304800">
              <a:defRPr sz="1000" b="1"/>
            </a:pPr>
            <a:endParaRPr/>
          </a:p>
          <a:p>
            <a:pPr marL="304800" indent="-304800">
              <a:defRPr sz="2000" b="1"/>
            </a:pPr>
            <a:r>
              <a:t>						</a:t>
            </a:r>
            <a:r>
              <a:rPr>
                <a:solidFill>
                  <a:srgbClr val="FF0000"/>
                </a:solidFill>
              </a:rPr>
              <a:t>+</a:t>
            </a:r>
          </a:p>
          <a:p>
            <a:pPr marL="304800" indent="-304800"/>
            <a:endParaRPr>
              <a:solidFill>
                <a:srgbClr val="FF0000"/>
              </a:solidFill>
            </a:endParaRPr>
          </a:p>
          <a:p>
            <a:pPr marL="304800" indent="-304800"/>
            <a:r>
              <a:t>						3) Then arrange five cells like this</a:t>
            </a:r>
          </a:p>
        </p:txBody>
      </p:sp>
      <p:pic>
        <p:nvPicPr>
          <p:cNvPr id="654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00800" y="4800600"/>
            <a:ext cx="1676400" cy="1476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5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81400" y="1447800"/>
            <a:ext cx="1243013" cy="1181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400" y="1447800"/>
            <a:ext cx="1247775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24200" y="3352800"/>
            <a:ext cx="1905000" cy="1098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"A Hands-on Introduction to Nanoscience: WeCanFigureThisOut.org/NANO/Nano_home.htm</a:t>
            </a:r>
          </a:p>
        </p:txBody>
      </p:sp>
      <p:sp>
        <p:nvSpPr>
          <p:cNvPr id="66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This functions as a digital MAJORITY gate:</a:t>
            </a:r>
          </a:p>
        </p:txBody>
      </p:sp>
      <p:sp>
        <p:nvSpPr>
          <p:cNvPr id="66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542821"/>
          </a:xfrm>
          <a:prstGeom prst="rect">
            <a:avLst/>
          </a:prstGeom>
        </p:spPr>
        <p:txBody>
          <a:bodyPr/>
          <a:lstStyle/>
          <a:p>
            <a:r>
              <a:t>Three input votes (A, B, C) =&gt; Majority vote on output:</a:t>
            </a:r>
            <a:endParaRPr sz="1600">
              <a:solidFill>
                <a:srgbClr val="FF9933"/>
              </a:solidFill>
            </a:endParaRPr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Supporting webpage with animated explanation of QCA MAJORITY gate function:</a:t>
            </a:r>
          </a:p>
          <a:p>
            <a:pPr algn="ctr">
              <a:spcBef>
                <a:spcPts val="300"/>
              </a:spcBef>
              <a:defRPr sz="1400"/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Bleeding Edge Nanoelectronics - Supporting Materials - QCA MAJORITY </a:t>
            </a:r>
          </a:p>
        </p:txBody>
      </p:sp>
      <p:pic>
        <p:nvPicPr>
          <p:cNvPr id="66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1447800"/>
            <a:ext cx="4114800" cy="3355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6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 If instead hold one input at 1, functions as a digital OR gate:</a:t>
            </a:r>
          </a:p>
        </p:txBody>
      </p:sp>
      <p:sp>
        <p:nvSpPr>
          <p:cNvPr id="66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542821"/>
          </a:xfrm>
          <a:prstGeom prst="rect">
            <a:avLst/>
          </a:prstGeom>
        </p:spPr>
        <p:txBody>
          <a:bodyPr/>
          <a:lstStyle/>
          <a:p>
            <a:r>
              <a:t>Fix top input at 1 (anchor via fixed voltages on its input metal lines - not shown)</a:t>
            </a:r>
          </a:p>
          <a:p>
            <a:endParaRPr/>
          </a:p>
          <a:p>
            <a:r>
              <a:t>		Then get 1 out if either A OR B input goes to 1 (guarantees majority of 1’s)</a:t>
            </a:r>
            <a:endParaRPr sz="1600">
              <a:solidFill>
                <a:srgbClr val="FF9933"/>
              </a:solidFill>
            </a:endParaRPr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Supporting webpage with animated explanation of QCA OR gate function:</a:t>
            </a:r>
          </a:p>
          <a:p>
            <a:pPr algn="ctr">
              <a:spcBef>
                <a:spcPts val="300"/>
              </a:spcBef>
              <a:defRPr sz="1400"/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Bleeding Edge Nanoelectronics - Supporting Materials - QCA OR </a:t>
            </a:r>
          </a:p>
        </p:txBody>
      </p:sp>
      <p:pic>
        <p:nvPicPr>
          <p:cNvPr id="667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4600" y="2057400"/>
            <a:ext cx="4124325" cy="3119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7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 If hold one input at 0, functions as a digital AND gate:</a:t>
            </a:r>
          </a:p>
        </p:txBody>
      </p:sp>
      <p:sp>
        <p:nvSpPr>
          <p:cNvPr id="671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334000"/>
          </a:xfrm>
          <a:prstGeom prst="rect">
            <a:avLst/>
          </a:prstGeom>
        </p:spPr>
        <p:txBody>
          <a:bodyPr/>
          <a:lstStyle/>
          <a:p>
            <a:r>
              <a:t>Fix top input at 0 (anchor via fixed voltages on its input metal lines - not shown)</a:t>
            </a:r>
          </a:p>
          <a:p>
            <a:endParaRPr/>
          </a:p>
          <a:p>
            <a:r>
              <a:t>		Then to get 1 out, both A AND B must be at 1 (to get majority of 1’s)</a:t>
            </a:r>
            <a:endParaRPr sz="1600">
              <a:solidFill>
                <a:srgbClr val="FF9933"/>
              </a:solidFill>
            </a:endParaRPr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>
              <a:defRPr sz="1600">
                <a:solidFill>
                  <a:srgbClr val="FF9933"/>
                </a:solidFill>
              </a:defRPr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Supporting webpage with animated explanation of QCA AND gate function:</a:t>
            </a:r>
          </a:p>
          <a:p>
            <a:pPr algn="ctr">
              <a:spcBef>
                <a:spcPts val="300"/>
              </a:spcBef>
              <a:defRPr sz="1400"/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/>
              </a:rPr>
              <a:t>Bleeding Edge Nanoelectronics - Supporting Materials - QCA AND </a:t>
            </a:r>
          </a:p>
        </p:txBody>
      </p:sp>
      <p:pic>
        <p:nvPicPr>
          <p:cNvPr id="67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7000" y="1981200"/>
            <a:ext cx="4043363" cy="3171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67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 In addition to Boolean logic, QCA’s can do math:</a:t>
            </a:r>
          </a:p>
        </p:txBody>
      </p:sp>
      <p:sp>
        <p:nvSpPr>
          <p:cNvPr id="676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5703456"/>
          </a:xfrm>
          <a:prstGeom prst="rect">
            <a:avLst/>
          </a:prstGeom>
        </p:spPr>
        <p:txBody>
          <a:bodyPr/>
          <a:lstStyle/>
          <a:p>
            <a:r>
              <a:t>Layout of QCA cells required to add digital inputs =&gt; digital sum and carry bit: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Adder circuit can then be easily modified to subtract =&gt; multiplication and division</a:t>
            </a:r>
          </a:p>
          <a:p>
            <a:endParaRPr/>
          </a:p>
          <a:p>
            <a:r>
              <a:t>Together, provide functionality necessary for a quantum dot computer</a:t>
            </a:r>
          </a:p>
          <a:p>
            <a:endParaRPr/>
          </a:p>
          <a:p>
            <a:pPr>
              <a:spcBef>
                <a:spcPts val="300"/>
              </a:spcBef>
              <a:defRPr sz="1600"/>
            </a:pPr>
            <a:r>
              <a:t>(DISCLAIMER: QCA still has problems with </a:t>
            </a:r>
            <a:r>
              <a:rPr b="1"/>
              <a:t>direction</a:t>
            </a:r>
            <a:r>
              <a:t> of information flow and clocking of data)</a:t>
            </a:r>
          </a:p>
        </p:txBody>
      </p:sp>
      <p:pic>
        <p:nvPicPr>
          <p:cNvPr id="67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219200"/>
            <a:ext cx="4114800" cy="3087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Echoing the first lecture: What IS nanoelectronics?</a:t>
            </a:r>
          </a:p>
        </p:txBody>
      </p:sp>
      <p:sp>
        <p:nvSpPr>
          <p:cNvPr id="118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763000" cy="5257800"/>
          </a:xfrm>
          <a:prstGeom prst="rect">
            <a:avLst/>
          </a:prstGeom>
        </p:spPr>
        <p:txBody>
          <a:bodyPr/>
          <a:lstStyle/>
          <a:p>
            <a:pPr>
              <a:defRPr u="sng"/>
            </a:pPr>
            <a:r>
              <a:t>Micro</a:t>
            </a:r>
            <a:r>
              <a:rPr u="none"/>
              <a:t>electronics HAS shrunk to near </a:t>
            </a:r>
            <a:r>
              <a:t>nano</a:t>
            </a:r>
            <a:r>
              <a:rPr u="none"/>
              <a:t>meter size</a:t>
            </a:r>
            <a:br>
              <a:rPr u="none"/>
            </a:br>
            <a:endParaRPr u="none"/>
          </a:p>
          <a:p>
            <a:endParaRPr/>
          </a:p>
          <a:p>
            <a:r>
              <a:t>But does that imply "nanoelectronics" is just a new name for microelectronics?</a:t>
            </a:r>
          </a:p>
          <a:p>
            <a:pPr>
              <a:defRPr sz="900"/>
            </a:pPr>
            <a:endParaRPr/>
          </a:p>
          <a:p>
            <a:r>
              <a:t>	In other words, that it qualifies as "nano" based only on a technicality</a:t>
            </a:r>
          </a:p>
          <a:p>
            <a:endParaRPr/>
          </a:p>
          <a:p>
            <a:endParaRPr/>
          </a:p>
          <a:p>
            <a:r>
              <a:t>Or, following my first lecture definition, might it be fundamentally different?</a:t>
            </a:r>
          </a:p>
          <a:p>
            <a:pPr>
              <a:defRPr sz="900"/>
            </a:pPr>
            <a:endParaRPr/>
          </a:p>
          <a:p>
            <a:r>
              <a:t>	Where smallness makes things act in unprecedented and unexpected ways</a:t>
            </a:r>
          </a:p>
          <a:p>
            <a:endParaRPr/>
          </a:p>
          <a:p>
            <a:endParaRPr/>
          </a:p>
          <a:p>
            <a:r>
              <a:t>To answer, we need to look more closely at the shrinkage of microelectronics</a:t>
            </a:r>
          </a:p>
          <a:p>
            <a:pPr>
              <a:defRPr sz="1000"/>
            </a:pPr>
            <a:endParaRPr/>
          </a:p>
          <a:p>
            <a:pPr algn="ctr"/>
            <a:r>
              <a:t>Bringing us back to "Moore's Law:"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Second “weird” idea:  Devices using tunneling CURRENT</a:t>
            </a:r>
          </a:p>
        </p:txBody>
      </p:sp>
      <p:sp>
        <p:nvSpPr>
          <p:cNvPr id="680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2514600"/>
            <a:ext cx="8763000" cy="1752600"/>
          </a:xfrm>
          <a:prstGeom prst="rect">
            <a:avLst/>
          </a:prstGeom>
        </p:spPr>
        <p:txBody>
          <a:bodyPr/>
          <a:lstStyle/>
          <a:p>
            <a:r>
              <a:t>Your intuition probably says the current will increase as you increase the voltage</a:t>
            </a:r>
          </a:p>
          <a:p>
            <a:pPr>
              <a:defRPr sz="1200"/>
            </a:pPr>
            <a:endParaRPr/>
          </a:p>
          <a:p>
            <a:r>
              <a:t>But don't see anything about voltages and electric fields on preceding pages</a:t>
            </a:r>
          </a:p>
          <a:p>
            <a:pPr>
              <a:defRPr sz="1200"/>
            </a:pPr>
            <a:endParaRPr/>
          </a:p>
          <a:p>
            <a:r>
              <a:t>	</a:t>
            </a:r>
            <a:r>
              <a:rPr sz="1600"/>
              <a:t>They enter through their effect on the barrier:</a:t>
            </a:r>
          </a:p>
        </p:txBody>
      </p:sp>
      <p:sp>
        <p:nvSpPr>
          <p:cNvPr id="681" name="Rectangle 4"/>
          <p:cNvSpPr/>
          <p:nvPr/>
        </p:nvSpPr>
        <p:spPr>
          <a:xfrm>
            <a:off x="2514600" y="1066800"/>
            <a:ext cx="1295400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682" name="Rectangle 5"/>
          <p:cNvSpPr/>
          <p:nvPr/>
        </p:nvSpPr>
        <p:spPr>
          <a:xfrm>
            <a:off x="4495800" y="1066800"/>
            <a:ext cx="1295400" cy="4572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683" name="Line 6"/>
          <p:cNvSpPr/>
          <p:nvPr/>
        </p:nvSpPr>
        <p:spPr>
          <a:xfrm>
            <a:off x="4064000" y="1219200"/>
            <a:ext cx="381001" cy="0"/>
          </a:xfrm>
          <a:prstGeom prst="line">
            <a:avLst/>
          </a:prstGeom>
          <a:ln w="5715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4" name="Rectangle 7"/>
          <p:cNvSpPr txBox="1"/>
          <p:nvPr/>
        </p:nvSpPr>
        <p:spPr>
          <a:xfrm>
            <a:off x="4114800" y="609600"/>
            <a:ext cx="304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5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?</a:t>
            </a:r>
          </a:p>
        </p:txBody>
      </p:sp>
      <p:sp>
        <p:nvSpPr>
          <p:cNvPr id="685" name="Line 8"/>
          <p:cNvSpPr/>
          <p:nvPr/>
        </p:nvSpPr>
        <p:spPr>
          <a:xfrm flipH="1">
            <a:off x="2133599" y="1219200"/>
            <a:ext cx="3810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6" name="Line 9"/>
          <p:cNvSpPr/>
          <p:nvPr/>
        </p:nvSpPr>
        <p:spPr>
          <a:xfrm flipH="1">
            <a:off x="5867399" y="1219200"/>
            <a:ext cx="3810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7" name="Line 10"/>
          <p:cNvSpPr/>
          <p:nvPr/>
        </p:nvSpPr>
        <p:spPr>
          <a:xfrm flipV="1">
            <a:off x="2134870" y="1219199"/>
            <a:ext cx="1" cy="7620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8" name="Line 11"/>
          <p:cNvSpPr/>
          <p:nvPr/>
        </p:nvSpPr>
        <p:spPr>
          <a:xfrm flipH="1" flipV="1">
            <a:off x="2120899" y="1968499"/>
            <a:ext cx="1981201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9" name="Line 12"/>
          <p:cNvSpPr/>
          <p:nvPr/>
        </p:nvSpPr>
        <p:spPr>
          <a:xfrm flipV="1">
            <a:off x="4255770" y="1701799"/>
            <a:ext cx="0" cy="5334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0" name="Line 13"/>
          <p:cNvSpPr/>
          <p:nvPr/>
        </p:nvSpPr>
        <p:spPr>
          <a:xfrm flipV="1">
            <a:off x="4116070" y="1828799"/>
            <a:ext cx="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1" name="Line 14"/>
          <p:cNvSpPr/>
          <p:nvPr/>
        </p:nvSpPr>
        <p:spPr>
          <a:xfrm flipH="1" flipV="1">
            <a:off x="4267199" y="1981199"/>
            <a:ext cx="1981201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2" name="Line 15"/>
          <p:cNvSpPr/>
          <p:nvPr/>
        </p:nvSpPr>
        <p:spPr>
          <a:xfrm flipV="1">
            <a:off x="6236970" y="1219199"/>
            <a:ext cx="0" cy="7620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3" name="Line 20"/>
          <p:cNvSpPr/>
          <p:nvPr/>
        </p:nvSpPr>
        <p:spPr>
          <a:xfrm flipH="1">
            <a:off x="4343399" y="2211070"/>
            <a:ext cx="304801" cy="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4" name="Line 21"/>
          <p:cNvSpPr/>
          <p:nvPr/>
        </p:nvSpPr>
        <p:spPr>
          <a:xfrm>
            <a:off x="4497070" y="2057400"/>
            <a:ext cx="0" cy="30480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5" name="Line 25"/>
          <p:cNvSpPr/>
          <p:nvPr/>
        </p:nvSpPr>
        <p:spPr>
          <a:xfrm flipH="1">
            <a:off x="3733799" y="2211070"/>
            <a:ext cx="304801" cy="1"/>
          </a:xfrm>
          <a:prstGeom prst="line">
            <a:avLst/>
          </a:prstGeom>
          <a:ln w="38100">
            <a:solidFill>
              <a:srgbClr val="CC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6" name="Line 26"/>
          <p:cNvSpPr/>
          <p:nvPr/>
        </p:nvSpPr>
        <p:spPr>
          <a:xfrm>
            <a:off x="1600200" y="5486400"/>
            <a:ext cx="91440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7" name="Line 27"/>
          <p:cNvSpPr/>
          <p:nvPr/>
        </p:nvSpPr>
        <p:spPr>
          <a:xfrm flipV="1">
            <a:off x="2514600" y="4571999"/>
            <a:ext cx="0" cy="9144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8" name="Line 28"/>
          <p:cNvSpPr/>
          <p:nvPr/>
        </p:nvSpPr>
        <p:spPr>
          <a:xfrm>
            <a:off x="2514600" y="4572000"/>
            <a:ext cx="99060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9" name="Line 29"/>
          <p:cNvSpPr/>
          <p:nvPr/>
        </p:nvSpPr>
        <p:spPr>
          <a:xfrm>
            <a:off x="3505200" y="4572000"/>
            <a:ext cx="0" cy="9144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0" name="Line 30"/>
          <p:cNvSpPr/>
          <p:nvPr/>
        </p:nvSpPr>
        <p:spPr>
          <a:xfrm>
            <a:off x="3505200" y="5486400"/>
            <a:ext cx="76200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1" name="Line 31"/>
          <p:cNvSpPr/>
          <p:nvPr/>
        </p:nvSpPr>
        <p:spPr>
          <a:xfrm>
            <a:off x="1676400" y="4953000"/>
            <a:ext cx="762001" cy="0"/>
          </a:xfrm>
          <a:prstGeom prst="line">
            <a:avLst/>
          </a:prstGeom>
          <a:ln w="38100">
            <a:solidFill>
              <a:srgbClr val="CC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2" name="Text Box 32"/>
          <p:cNvSpPr txBox="1"/>
          <p:nvPr/>
        </p:nvSpPr>
        <p:spPr>
          <a:xfrm>
            <a:off x="457200" y="4724399"/>
            <a:ext cx="1295400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CCFFFF"/>
                </a:solidFill>
              </a:defRPr>
            </a:pPr>
            <a:r>
              <a:t>E </a:t>
            </a:r>
            <a:r>
              <a:rPr baseline="-25000"/>
              <a:t>electron</a:t>
            </a:r>
          </a:p>
        </p:txBody>
      </p:sp>
      <p:sp>
        <p:nvSpPr>
          <p:cNvPr id="703" name="Line 34"/>
          <p:cNvSpPr/>
          <p:nvPr/>
        </p:nvSpPr>
        <p:spPr>
          <a:xfrm>
            <a:off x="5562600" y="5486400"/>
            <a:ext cx="91440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4" name="Line 35"/>
          <p:cNvSpPr/>
          <p:nvPr/>
        </p:nvSpPr>
        <p:spPr>
          <a:xfrm flipV="1">
            <a:off x="6477000" y="4571999"/>
            <a:ext cx="0" cy="9144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5" name="Line 36"/>
          <p:cNvSpPr/>
          <p:nvPr/>
        </p:nvSpPr>
        <p:spPr>
          <a:xfrm>
            <a:off x="6477000" y="4572000"/>
            <a:ext cx="990601" cy="3810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6" name="Line 37"/>
          <p:cNvSpPr/>
          <p:nvPr/>
        </p:nvSpPr>
        <p:spPr>
          <a:xfrm>
            <a:off x="7467600" y="4953000"/>
            <a:ext cx="0" cy="914401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7" name="Line 38"/>
          <p:cNvSpPr/>
          <p:nvPr/>
        </p:nvSpPr>
        <p:spPr>
          <a:xfrm>
            <a:off x="7467600" y="5867400"/>
            <a:ext cx="762001" cy="0"/>
          </a:xfrm>
          <a:prstGeom prst="line">
            <a:avLst/>
          </a:prstGeom>
          <a:ln w="38100">
            <a:solidFill>
              <a:srgbClr val="FF9933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8" name="Line 39"/>
          <p:cNvSpPr/>
          <p:nvPr/>
        </p:nvSpPr>
        <p:spPr>
          <a:xfrm>
            <a:off x="5638800" y="4953000"/>
            <a:ext cx="762001" cy="0"/>
          </a:xfrm>
          <a:prstGeom prst="line">
            <a:avLst/>
          </a:prstGeom>
          <a:ln w="38100">
            <a:solidFill>
              <a:srgbClr val="CC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09" name="Text Box 40"/>
          <p:cNvSpPr txBox="1"/>
          <p:nvPr/>
        </p:nvSpPr>
        <p:spPr>
          <a:xfrm>
            <a:off x="4419600" y="4724399"/>
            <a:ext cx="1295400" cy="414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000"/>
              </a:spcBef>
              <a:defRPr sz="1800">
                <a:solidFill>
                  <a:srgbClr val="CCFFFF"/>
                </a:solidFill>
              </a:defRPr>
            </a:pPr>
            <a:r>
              <a:t>E </a:t>
            </a:r>
            <a:r>
              <a:rPr baseline="-25000"/>
              <a:t>electron</a:t>
            </a:r>
          </a:p>
        </p:txBody>
      </p:sp>
      <p:sp>
        <p:nvSpPr>
          <p:cNvPr id="710" name="Line 41"/>
          <p:cNvSpPr/>
          <p:nvPr/>
        </p:nvSpPr>
        <p:spPr>
          <a:xfrm flipH="1">
            <a:off x="6553199" y="6198870"/>
            <a:ext cx="3048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1" name="Line 42"/>
          <p:cNvSpPr/>
          <p:nvPr/>
        </p:nvSpPr>
        <p:spPr>
          <a:xfrm flipV="1">
            <a:off x="6998969" y="5918199"/>
            <a:ext cx="1" cy="5334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2" name="Line 43"/>
          <p:cNvSpPr/>
          <p:nvPr/>
        </p:nvSpPr>
        <p:spPr>
          <a:xfrm flipV="1">
            <a:off x="6859269" y="6045199"/>
            <a:ext cx="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3" name="Line 44"/>
          <p:cNvSpPr/>
          <p:nvPr/>
        </p:nvSpPr>
        <p:spPr>
          <a:xfrm flipH="1">
            <a:off x="7010399" y="6197600"/>
            <a:ext cx="4572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4" name="Line 45"/>
          <p:cNvSpPr/>
          <p:nvPr/>
        </p:nvSpPr>
        <p:spPr>
          <a:xfrm flipH="1">
            <a:off x="7162799" y="6402070"/>
            <a:ext cx="152401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5" name="Line 46"/>
          <p:cNvSpPr/>
          <p:nvPr/>
        </p:nvSpPr>
        <p:spPr>
          <a:xfrm>
            <a:off x="7240269" y="6324600"/>
            <a:ext cx="1" cy="15240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6" name="Line 47"/>
          <p:cNvSpPr/>
          <p:nvPr/>
        </p:nvSpPr>
        <p:spPr>
          <a:xfrm flipH="1">
            <a:off x="6553199" y="6402070"/>
            <a:ext cx="152401" cy="0"/>
          </a:xfrm>
          <a:prstGeom prst="line">
            <a:avLst/>
          </a:prstGeom>
          <a:ln w="38100">
            <a:solidFill>
              <a:srgbClr val="CC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7" name="Line 48"/>
          <p:cNvSpPr/>
          <p:nvPr/>
        </p:nvSpPr>
        <p:spPr>
          <a:xfrm flipV="1">
            <a:off x="6554469" y="5892799"/>
            <a:ext cx="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8" name="Line 49"/>
          <p:cNvSpPr/>
          <p:nvPr/>
        </p:nvSpPr>
        <p:spPr>
          <a:xfrm flipV="1">
            <a:off x="7468869" y="5968999"/>
            <a:ext cx="1" cy="2286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19" name="Line 50"/>
          <p:cNvSpPr/>
          <p:nvPr/>
        </p:nvSpPr>
        <p:spPr>
          <a:xfrm>
            <a:off x="2590800" y="4953000"/>
            <a:ext cx="838201" cy="0"/>
          </a:xfrm>
          <a:prstGeom prst="line">
            <a:avLst/>
          </a:prstGeom>
          <a:ln w="38100">
            <a:solidFill>
              <a:srgbClr val="CCFFFF"/>
            </a:solidFill>
            <a:prstDash val="sysDot"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0" name="Line 51"/>
          <p:cNvSpPr/>
          <p:nvPr/>
        </p:nvSpPr>
        <p:spPr>
          <a:xfrm>
            <a:off x="6477000" y="4953000"/>
            <a:ext cx="838201" cy="0"/>
          </a:xfrm>
          <a:prstGeom prst="line">
            <a:avLst/>
          </a:prstGeom>
          <a:ln w="38100">
            <a:solidFill>
              <a:srgbClr val="CCFFFF"/>
            </a:solidFill>
            <a:prstDash val="sysDot"/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21" name="Rectangle 52"/>
          <p:cNvSpPr txBox="1"/>
          <p:nvPr/>
        </p:nvSpPr>
        <p:spPr>
          <a:xfrm>
            <a:off x="6019800" y="3657600"/>
            <a:ext cx="3124200" cy="797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Voltage </a:t>
            </a:r>
            <a:r>
              <a:rPr i="1">
                <a:latin typeface="+mn-lt"/>
                <a:ea typeface="+mn-ea"/>
                <a:cs typeface="+mn-cs"/>
                <a:sym typeface="Arial"/>
              </a:rPr>
              <a:t>→ Electric Field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800"/>
              </a:spcBef>
              <a:defRPr sz="500" b="0" i="1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 i="1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→ Energy decrease to right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724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As electron tunnels through barrier, its height decreases</a:t>
            </a:r>
          </a:p>
        </p:txBody>
      </p:sp>
      <p:sp>
        <p:nvSpPr>
          <p:cNvPr id="725" name="Rectangle 3"/>
          <p:cNvSpPr txBox="1">
            <a:spLocks noGrp="1"/>
          </p:cNvSpPr>
          <p:nvPr>
            <p:ph type="body" idx="1"/>
          </p:nvPr>
        </p:nvSpPr>
        <p:spPr>
          <a:xfrm>
            <a:off x="190500" y="1018202"/>
            <a:ext cx="8763001" cy="5706479"/>
          </a:xfrm>
          <a:prstGeom prst="rect">
            <a:avLst/>
          </a:prstGeom>
        </p:spPr>
        <p:txBody>
          <a:bodyPr/>
          <a:lstStyle/>
          <a:p>
            <a:r>
              <a:t>Analogous to series of very thin barriers of decreasing height:</a:t>
            </a:r>
          </a:p>
          <a:p>
            <a:endParaRPr/>
          </a:p>
          <a:p>
            <a:pPr>
              <a:defRPr sz="1400"/>
            </a:pPr>
            <a:endParaRPr/>
          </a:p>
          <a:p>
            <a:pPr>
              <a:spcBef>
                <a:spcPts val="700"/>
              </a:spcBef>
            </a:pPr>
            <a:r>
              <a:t>				  </a:t>
            </a:r>
            <a:r>
              <a:rPr sz="3200"/>
              <a:t>=</a:t>
            </a:r>
          </a:p>
          <a:p>
            <a:pPr>
              <a:defRPr sz="32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"Barriers" less &amp; less troublesome as move to right → less effective at diminishing current flow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So your intuition IS correct	Further, more voltage → more tilt → much weaker net barrier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</a:t>
            </a:r>
            <a:r>
              <a:rPr i="1"/>
              <a:t>So expect tunneling current vs. applied voltage to go something like:</a:t>
            </a:r>
          </a:p>
          <a:p>
            <a:pPr>
              <a:defRPr sz="1600" i="1"/>
            </a:pPr>
            <a:endParaRPr/>
          </a:p>
          <a:p>
            <a:pPr>
              <a:defRPr sz="1600" i="1"/>
            </a:pPr>
            <a:endParaRPr/>
          </a:p>
          <a:p>
            <a:pPr>
              <a:spcBef>
                <a:spcPts val="300"/>
              </a:spcBef>
              <a:defRPr sz="1600" i="1"/>
            </a:pPr>
            <a:r>
              <a:t>				 	</a:t>
            </a:r>
          </a:p>
        </p:txBody>
      </p:sp>
      <p:grpSp>
        <p:nvGrpSpPr>
          <p:cNvPr id="745" name="Group 39"/>
          <p:cNvGrpSpPr/>
          <p:nvPr/>
        </p:nvGrpSpPr>
        <p:grpSpPr>
          <a:xfrm>
            <a:off x="762000" y="1523999"/>
            <a:ext cx="7467600" cy="1371602"/>
            <a:chOff x="0" y="0"/>
            <a:chExt cx="7467599" cy="1371600"/>
          </a:xfrm>
        </p:grpSpPr>
        <p:sp>
          <p:nvSpPr>
            <p:cNvPr id="726" name="Line 4"/>
            <p:cNvSpPr/>
            <p:nvPr/>
          </p:nvSpPr>
          <p:spPr>
            <a:xfrm>
              <a:off x="0" y="1000125"/>
              <a:ext cx="107632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7" name="Line 5"/>
            <p:cNvSpPr/>
            <p:nvPr/>
          </p:nvSpPr>
          <p:spPr>
            <a:xfrm flipV="1">
              <a:off x="1076325" y="107949"/>
              <a:ext cx="0" cy="892176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8" name="Line 6"/>
            <p:cNvSpPr/>
            <p:nvPr/>
          </p:nvSpPr>
          <p:spPr>
            <a:xfrm>
              <a:off x="1076325" y="107950"/>
              <a:ext cx="1168401" cy="371476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9" name="Line 7"/>
            <p:cNvSpPr/>
            <p:nvPr/>
          </p:nvSpPr>
          <p:spPr>
            <a:xfrm>
              <a:off x="2244725" y="479425"/>
              <a:ext cx="0" cy="892176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0" name="Line 8"/>
            <p:cNvSpPr/>
            <p:nvPr/>
          </p:nvSpPr>
          <p:spPr>
            <a:xfrm>
              <a:off x="2244724" y="1371600"/>
              <a:ext cx="896939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1" name="Line 9"/>
            <p:cNvSpPr/>
            <p:nvPr/>
          </p:nvSpPr>
          <p:spPr>
            <a:xfrm>
              <a:off x="90487" y="479425"/>
              <a:ext cx="896938" cy="0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2" name="Line 19"/>
            <p:cNvSpPr/>
            <p:nvPr/>
          </p:nvSpPr>
          <p:spPr>
            <a:xfrm>
              <a:off x="1076324" y="479425"/>
              <a:ext cx="989014" cy="0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3" name="Line 21"/>
            <p:cNvSpPr/>
            <p:nvPr/>
          </p:nvSpPr>
          <p:spPr>
            <a:xfrm>
              <a:off x="4305300" y="892175"/>
              <a:ext cx="107632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4" name="Line 22"/>
            <p:cNvSpPr/>
            <p:nvPr/>
          </p:nvSpPr>
          <p:spPr>
            <a:xfrm flipV="1">
              <a:off x="5381625" y="-1"/>
              <a:ext cx="0" cy="892176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5" name="Line 23"/>
            <p:cNvSpPr/>
            <p:nvPr/>
          </p:nvSpPr>
          <p:spPr>
            <a:xfrm>
              <a:off x="5381625" y="0"/>
              <a:ext cx="15557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6" name="Line 24"/>
            <p:cNvSpPr/>
            <p:nvPr/>
          </p:nvSpPr>
          <p:spPr>
            <a:xfrm>
              <a:off x="6570662" y="388937"/>
              <a:ext cx="1" cy="892176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7" name="Line 25"/>
            <p:cNvSpPr/>
            <p:nvPr/>
          </p:nvSpPr>
          <p:spPr>
            <a:xfrm>
              <a:off x="6570662" y="1281112"/>
              <a:ext cx="896938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8" name="Line 26"/>
            <p:cNvSpPr/>
            <p:nvPr/>
          </p:nvSpPr>
          <p:spPr>
            <a:xfrm>
              <a:off x="4395787" y="371475"/>
              <a:ext cx="896938" cy="0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39" name="Line 27"/>
            <p:cNvSpPr/>
            <p:nvPr/>
          </p:nvSpPr>
          <p:spPr>
            <a:xfrm>
              <a:off x="5381624" y="371475"/>
              <a:ext cx="989014" cy="0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ysDot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0" name="Line 28"/>
            <p:cNvSpPr/>
            <p:nvPr/>
          </p:nvSpPr>
          <p:spPr>
            <a:xfrm>
              <a:off x="5578475" y="85725"/>
              <a:ext cx="15557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1" name="Line 29"/>
            <p:cNvSpPr/>
            <p:nvPr/>
          </p:nvSpPr>
          <p:spPr>
            <a:xfrm>
              <a:off x="5783262" y="155575"/>
              <a:ext cx="15557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2" name="Line 30"/>
            <p:cNvSpPr/>
            <p:nvPr/>
          </p:nvSpPr>
          <p:spPr>
            <a:xfrm>
              <a:off x="6429375" y="379412"/>
              <a:ext cx="155576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3" name="Line 31"/>
            <p:cNvSpPr/>
            <p:nvPr/>
          </p:nvSpPr>
          <p:spPr>
            <a:xfrm>
              <a:off x="5997575" y="241300"/>
              <a:ext cx="15557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44" name="Line 32"/>
            <p:cNvSpPr/>
            <p:nvPr/>
          </p:nvSpPr>
          <p:spPr>
            <a:xfrm>
              <a:off x="6245224" y="309562"/>
              <a:ext cx="153989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746" name="Line 34"/>
          <p:cNvSpPr/>
          <p:nvPr/>
        </p:nvSpPr>
        <p:spPr>
          <a:xfrm>
            <a:off x="2667000" y="5943600"/>
            <a:ext cx="2819401" cy="0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7" name="Line 35"/>
          <p:cNvSpPr/>
          <p:nvPr/>
        </p:nvSpPr>
        <p:spPr>
          <a:xfrm flipV="1">
            <a:off x="2667000" y="4724399"/>
            <a:ext cx="0" cy="1219201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8" name="Arc 41"/>
          <p:cNvSpPr/>
          <p:nvPr/>
        </p:nvSpPr>
        <p:spPr>
          <a:xfrm flipV="1">
            <a:off x="2743199" y="4800599"/>
            <a:ext cx="2667002" cy="1143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28575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749" name="Rectangle 42"/>
          <p:cNvSpPr txBox="1"/>
          <p:nvPr/>
        </p:nvSpPr>
        <p:spPr>
          <a:xfrm>
            <a:off x="2209800" y="4800600"/>
            <a:ext cx="304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5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I</a:t>
            </a:r>
          </a:p>
        </p:txBody>
      </p:sp>
      <p:sp>
        <p:nvSpPr>
          <p:cNvPr id="750" name="Rectangle 43"/>
          <p:cNvSpPr txBox="1"/>
          <p:nvPr/>
        </p:nvSpPr>
        <p:spPr>
          <a:xfrm>
            <a:off x="5562600" y="5715000"/>
            <a:ext cx="2438400" cy="396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Voltage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Tunneling current across 2 gaps in series?</a:t>
            </a:r>
          </a:p>
        </p:txBody>
      </p:sp>
      <p:sp>
        <p:nvSpPr>
          <p:cNvPr id="753" name="Rectangle 3"/>
          <p:cNvSpPr txBox="1"/>
          <p:nvPr/>
        </p:nvSpPr>
        <p:spPr>
          <a:xfrm>
            <a:off x="381000" y="723900"/>
            <a:ext cx="8763000" cy="5968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Physical Structure: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Barrier diagram: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Can still tunnel.  But twice as hard to tunnel across two gaps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So likely just get less current:		</a:t>
            </a:r>
            <a:endParaRPr sz="2800"/>
          </a:p>
        </p:txBody>
      </p:sp>
      <p:grpSp>
        <p:nvGrpSpPr>
          <p:cNvPr id="765" name="Group 153"/>
          <p:cNvGrpSpPr/>
          <p:nvPr/>
        </p:nvGrpSpPr>
        <p:grpSpPr>
          <a:xfrm>
            <a:off x="3733799" y="2819399"/>
            <a:ext cx="4114802" cy="1371602"/>
            <a:chOff x="0" y="0"/>
            <a:chExt cx="4114800" cy="1371600"/>
          </a:xfrm>
        </p:grpSpPr>
        <p:sp>
          <p:nvSpPr>
            <p:cNvPr id="754" name="Line 84"/>
            <p:cNvSpPr/>
            <p:nvPr/>
          </p:nvSpPr>
          <p:spPr>
            <a:xfrm flipV="1">
              <a:off x="1968500" y="195262"/>
              <a:ext cx="0" cy="981076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5" name="Line 85"/>
            <p:cNvSpPr/>
            <p:nvPr/>
          </p:nvSpPr>
          <p:spPr>
            <a:xfrm>
              <a:off x="1431925" y="-1"/>
              <a:ext cx="536576" cy="195264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6" name="Line 86"/>
            <p:cNvSpPr/>
            <p:nvPr/>
          </p:nvSpPr>
          <p:spPr>
            <a:xfrm>
              <a:off x="447674" y="652462"/>
              <a:ext cx="893764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7" name="Text Box 87"/>
            <p:cNvSpPr txBox="1"/>
            <p:nvPr/>
          </p:nvSpPr>
          <p:spPr>
            <a:xfrm>
              <a:off x="-1" y="207962"/>
              <a:ext cx="1522414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CCFFFF"/>
                  </a:solidFill>
                </a:defRPr>
              </a:pPr>
              <a:r>
                <a:t>E </a:t>
              </a:r>
              <a:r>
                <a:rPr baseline="-25000"/>
                <a:t>electron</a:t>
              </a:r>
            </a:p>
          </p:txBody>
        </p:sp>
        <p:sp>
          <p:nvSpPr>
            <p:cNvPr id="758" name="Line 88"/>
            <p:cNvSpPr/>
            <p:nvPr/>
          </p:nvSpPr>
          <p:spPr>
            <a:xfrm>
              <a:off x="1968500" y="1176337"/>
              <a:ext cx="536576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9" name="Line 89"/>
            <p:cNvSpPr/>
            <p:nvPr/>
          </p:nvSpPr>
          <p:spPr>
            <a:xfrm flipV="1">
              <a:off x="2505075" y="195262"/>
              <a:ext cx="0" cy="981076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0" name="Line 90"/>
            <p:cNvSpPr/>
            <p:nvPr/>
          </p:nvSpPr>
          <p:spPr>
            <a:xfrm flipV="1">
              <a:off x="1431925" y="0"/>
              <a:ext cx="0" cy="979488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1" name="Line 91"/>
            <p:cNvSpPr/>
            <p:nvPr/>
          </p:nvSpPr>
          <p:spPr>
            <a:xfrm flipV="1">
              <a:off x="3041650" y="392112"/>
              <a:ext cx="0" cy="979489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2" name="Line 92"/>
            <p:cNvSpPr/>
            <p:nvPr/>
          </p:nvSpPr>
          <p:spPr>
            <a:xfrm>
              <a:off x="357187" y="979487"/>
              <a:ext cx="1074738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3" name="Line 93"/>
            <p:cNvSpPr/>
            <p:nvPr/>
          </p:nvSpPr>
          <p:spPr>
            <a:xfrm>
              <a:off x="3041650" y="1371600"/>
              <a:ext cx="1073151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4" name="Line 97"/>
            <p:cNvSpPr/>
            <p:nvPr/>
          </p:nvSpPr>
          <p:spPr>
            <a:xfrm>
              <a:off x="2505075" y="195262"/>
              <a:ext cx="536576" cy="19685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14" name="Group 152"/>
          <p:cNvGrpSpPr/>
          <p:nvPr/>
        </p:nvGrpSpPr>
        <p:grpSpPr>
          <a:xfrm>
            <a:off x="3352799" y="914400"/>
            <a:ext cx="5105401" cy="1524000"/>
            <a:chOff x="0" y="0"/>
            <a:chExt cx="5105399" cy="1524000"/>
          </a:xfrm>
        </p:grpSpPr>
        <p:sp>
          <p:nvSpPr>
            <p:cNvPr id="766" name="Rectangle 101"/>
            <p:cNvSpPr/>
            <p:nvPr/>
          </p:nvSpPr>
          <p:spPr>
            <a:xfrm>
              <a:off x="934791" y="0"/>
              <a:ext cx="894344" cy="15240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769" name="Group 102"/>
            <p:cNvGrpSpPr/>
            <p:nvPr/>
          </p:nvGrpSpPr>
          <p:grpSpPr>
            <a:xfrm>
              <a:off x="1541507" y="66386"/>
              <a:ext cx="191753" cy="199161"/>
              <a:chOff x="0" y="0"/>
              <a:chExt cx="191752" cy="199159"/>
            </a:xfrm>
          </p:grpSpPr>
          <p:sp>
            <p:nvSpPr>
              <p:cNvPr id="767" name="Oval 103"/>
              <p:cNvSpPr/>
              <p:nvPr/>
            </p:nvSpPr>
            <p:spPr>
              <a:xfrm>
                <a:off x="-1" y="0"/>
                <a:ext cx="191753" cy="19916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68" name="Line 104"/>
              <p:cNvSpPr/>
              <p:nvPr/>
            </p:nvSpPr>
            <p:spPr>
              <a:xfrm>
                <a:off x="38350" y="96260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72" name="Group 105"/>
            <p:cNvGrpSpPr/>
            <p:nvPr/>
          </p:nvGrpSpPr>
          <p:grpSpPr>
            <a:xfrm>
              <a:off x="2013397" y="331931"/>
              <a:ext cx="191753" cy="197717"/>
              <a:chOff x="0" y="0"/>
              <a:chExt cx="191752" cy="197715"/>
            </a:xfrm>
          </p:grpSpPr>
          <p:sp>
            <p:nvSpPr>
              <p:cNvPr id="770" name="Oval 106"/>
              <p:cNvSpPr/>
              <p:nvPr/>
            </p:nvSpPr>
            <p:spPr>
              <a:xfrm>
                <a:off x="-1" y="0"/>
                <a:ext cx="191753" cy="197716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71" name="Line 107"/>
              <p:cNvSpPr/>
              <p:nvPr/>
            </p:nvSpPr>
            <p:spPr>
              <a:xfrm>
                <a:off x="38350" y="95562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75" name="Group 108"/>
            <p:cNvGrpSpPr/>
            <p:nvPr/>
          </p:nvGrpSpPr>
          <p:grpSpPr>
            <a:xfrm>
              <a:off x="1541507" y="496454"/>
              <a:ext cx="191753" cy="199161"/>
              <a:chOff x="0" y="0"/>
              <a:chExt cx="191752" cy="199159"/>
            </a:xfrm>
          </p:grpSpPr>
          <p:sp>
            <p:nvSpPr>
              <p:cNvPr id="773" name="Oval 109"/>
              <p:cNvSpPr/>
              <p:nvPr/>
            </p:nvSpPr>
            <p:spPr>
              <a:xfrm>
                <a:off x="-1" y="0"/>
                <a:ext cx="191753" cy="19916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74" name="Line 110"/>
              <p:cNvSpPr/>
              <p:nvPr/>
            </p:nvSpPr>
            <p:spPr>
              <a:xfrm>
                <a:off x="38350" y="96260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78" name="Group 111"/>
            <p:cNvGrpSpPr/>
            <p:nvPr/>
          </p:nvGrpSpPr>
          <p:grpSpPr>
            <a:xfrm>
              <a:off x="1541507" y="795193"/>
              <a:ext cx="191753" cy="199161"/>
              <a:chOff x="0" y="0"/>
              <a:chExt cx="191752" cy="199159"/>
            </a:xfrm>
          </p:grpSpPr>
          <p:sp>
            <p:nvSpPr>
              <p:cNvPr id="776" name="Oval 112"/>
              <p:cNvSpPr/>
              <p:nvPr/>
            </p:nvSpPr>
            <p:spPr>
              <a:xfrm>
                <a:off x="-1" y="0"/>
                <a:ext cx="191753" cy="19916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77" name="Line 113"/>
              <p:cNvSpPr/>
              <p:nvPr/>
            </p:nvSpPr>
            <p:spPr>
              <a:xfrm>
                <a:off x="38350" y="96260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81" name="Group 114"/>
            <p:cNvGrpSpPr/>
            <p:nvPr/>
          </p:nvGrpSpPr>
          <p:grpSpPr>
            <a:xfrm>
              <a:off x="1957968" y="994352"/>
              <a:ext cx="191753" cy="197717"/>
              <a:chOff x="0" y="0"/>
              <a:chExt cx="191752" cy="197715"/>
            </a:xfrm>
          </p:grpSpPr>
          <p:sp>
            <p:nvSpPr>
              <p:cNvPr id="779" name="Oval 115"/>
              <p:cNvSpPr/>
              <p:nvPr/>
            </p:nvSpPr>
            <p:spPr>
              <a:xfrm>
                <a:off x="-1" y="0"/>
                <a:ext cx="191753" cy="197716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80" name="Line 116"/>
              <p:cNvSpPr/>
              <p:nvPr/>
            </p:nvSpPr>
            <p:spPr>
              <a:xfrm>
                <a:off x="38350" y="95562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84" name="Group 117"/>
            <p:cNvGrpSpPr/>
            <p:nvPr/>
          </p:nvGrpSpPr>
          <p:grpSpPr>
            <a:xfrm>
              <a:off x="1541507" y="1258454"/>
              <a:ext cx="191753" cy="199161"/>
              <a:chOff x="0" y="0"/>
              <a:chExt cx="191752" cy="199159"/>
            </a:xfrm>
          </p:grpSpPr>
          <p:sp>
            <p:nvSpPr>
              <p:cNvPr id="782" name="Oval 118"/>
              <p:cNvSpPr/>
              <p:nvPr/>
            </p:nvSpPr>
            <p:spPr>
              <a:xfrm>
                <a:off x="-1" y="0"/>
                <a:ext cx="191753" cy="19916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83" name="Line 119"/>
              <p:cNvSpPr/>
              <p:nvPr/>
            </p:nvSpPr>
            <p:spPr>
              <a:xfrm>
                <a:off x="38350" y="96260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85" name="Rectangle 120"/>
            <p:cNvSpPr/>
            <p:nvPr/>
          </p:nvSpPr>
          <p:spPr>
            <a:xfrm>
              <a:off x="2372932" y="0"/>
              <a:ext cx="503350" cy="15240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786" name="Line 121"/>
            <p:cNvSpPr/>
            <p:nvPr/>
          </p:nvSpPr>
          <p:spPr>
            <a:xfrm>
              <a:off x="1510047" y="396874"/>
              <a:ext cx="512338" cy="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7" name="Line 122"/>
            <p:cNvSpPr/>
            <p:nvPr/>
          </p:nvSpPr>
          <p:spPr>
            <a:xfrm>
              <a:off x="1637383" y="1104034"/>
              <a:ext cx="320586" cy="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790" name="Group 123"/>
            <p:cNvGrpSpPr/>
            <p:nvPr/>
          </p:nvGrpSpPr>
          <p:grpSpPr>
            <a:xfrm>
              <a:off x="2596143" y="265545"/>
              <a:ext cx="191753" cy="197717"/>
              <a:chOff x="0" y="0"/>
              <a:chExt cx="191752" cy="197715"/>
            </a:xfrm>
          </p:grpSpPr>
          <p:sp>
            <p:nvSpPr>
              <p:cNvPr id="788" name="Oval 124"/>
              <p:cNvSpPr/>
              <p:nvPr/>
            </p:nvSpPr>
            <p:spPr>
              <a:xfrm>
                <a:off x="-1" y="0"/>
                <a:ext cx="191753" cy="197716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89" name="Line 125"/>
              <p:cNvSpPr/>
              <p:nvPr/>
            </p:nvSpPr>
            <p:spPr>
              <a:xfrm>
                <a:off x="38350" y="95562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93" name="Group 126"/>
            <p:cNvGrpSpPr/>
            <p:nvPr/>
          </p:nvGrpSpPr>
          <p:grpSpPr>
            <a:xfrm>
              <a:off x="3163909" y="69272"/>
              <a:ext cx="191753" cy="199161"/>
              <a:chOff x="0" y="0"/>
              <a:chExt cx="191752" cy="199159"/>
            </a:xfrm>
          </p:grpSpPr>
          <p:sp>
            <p:nvSpPr>
              <p:cNvPr id="791" name="Oval 127"/>
              <p:cNvSpPr/>
              <p:nvPr/>
            </p:nvSpPr>
            <p:spPr>
              <a:xfrm>
                <a:off x="-1" y="0"/>
                <a:ext cx="191753" cy="19916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92" name="Line 128"/>
              <p:cNvSpPr/>
              <p:nvPr/>
            </p:nvSpPr>
            <p:spPr>
              <a:xfrm>
                <a:off x="38350" y="96260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96" name="Group 129"/>
            <p:cNvGrpSpPr/>
            <p:nvPr/>
          </p:nvGrpSpPr>
          <p:grpSpPr>
            <a:xfrm>
              <a:off x="2596143" y="994352"/>
              <a:ext cx="191753" cy="197717"/>
              <a:chOff x="0" y="0"/>
              <a:chExt cx="191752" cy="197715"/>
            </a:xfrm>
          </p:grpSpPr>
          <p:sp>
            <p:nvSpPr>
              <p:cNvPr id="794" name="Oval 130"/>
              <p:cNvSpPr/>
              <p:nvPr/>
            </p:nvSpPr>
            <p:spPr>
              <a:xfrm>
                <a:off x="-1" y="0"/>
                <a:ext cx="191753" cy="197716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95" name="Line 131"/>
              <p:cNvSpPr/>
              <p:nvPr/>
            </p:nvSpPr>
            <p:spPr>
              <a:xfrm>
                <a:off x="38350" y="95562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799" name="Group 132"/>
            <p:cNvGrpSpPr/>
            <p:nvPr/>
          </p:nvGrpSpPr>
          <p:grpSpPr>
            <a:xfrm>
              <a:off x="2596143" y="529647"/>
              <a:ext cx="191753" cy="199161"/>
              <a:chOff x="0" y="0"/>
              <a:chExt cx="191752" cy="199159"/>
            </a:xfrm>
          </p:grpSpPr>
          <p:sp>
            <p:nvSpPr>
              <p:cNvPr id="797" name="Oval 133"/>
              <p:cNvSpPr/>
              <p:nvPr/>
            </p:nvSpPr>
            <p:spPr>
              <a:xfrm>
                <a:off x="-1" y="0"/>
                <a:ext cx="191753" cy="19916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798" name="Line 134"/>
              <p:cNvSpPr/>
              <p:nvPr/>
            </p:nvSpPr>
            <p:spPr>
              <a:xfrm>
                <a:off x="38350" y="96260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02" name="Group 135"/>
            <p:cNvGrpSpPr/>
            <p:nvPr/>
          </p:nvGrpSpPr>
          <p:grpSpPr>
            <a:xfrm>
              <a:off x="3012605" y="728806"/>
              <a:ext cx="191753" cy="199161"/>
              <a:chOff x="0" y="0"/>
              <a:chExt cx="191752" cy="199159"/>
            </a:xfrm>
          </p:grpSpPr>
          <p:sp>
            <p:nvSpPr>
              <p:cNvPr id="800" name="Oval 136"/>
              <p:cNvSpPr/>
              <p:nvPr/>
            </p:nvSpPr>
            <p:spPr>
              <a:xfrm>
                <a:off x="-1" y="0"/>
                <a:ext cx="191753" cy="19916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01" name="Line 137"/>
              <p:cNvSpPr/>
              <p:nvPr/>
            </p:nvSpPr>
            <p:spPr>
              <a:xfrm>
                <a:off x="38350" y="96260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805" name="Group 138"/>
            <p:cNvGrpSpPr/>
            <p:nvPr/>
          </p:nvGrpSpPr>
          <p:grpSpPr>
            <a:xfrm>
              <a:off x="2596143" y="1258454"/>
              <a:ext cx="191753" cy="199161"/>
              <a:chOff x="0" y="0"/>
              <a:chExt cx="191752" cy="199159"/>
            </a:xfrm>
          </p:grpSpPr>
          <p:sp>
            <p:nvSpPr>
              <p:cNvPr id="803" name="Oval 139"/>
              <p:cNvSpPr/>
              <p:nvPr/>
            </p:nvSpPr>
            <p:spPr>
              <a:xfrm>
                <a:off x="-1" y="0"/>
                <a:ext cx="191753" cy="19916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804" name="Line 140"/>
              <p:cNvSpPr/>
              <p:nvPr/>
            </p:nvSpPr>
            <p:spPr>
              <a:xfrm>
                <a:off x="38350" y="96260"/>
                <a:ext cx="115052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06" name="Line 141"/>
            <p:cNvSpPr/>
            <p:nvPr/>
          </p:nvSpPr>
          <p:spPr>
            <a:xfrm>
              <a:off x="2588653" y="165965"/>
              <a:ext cx="512338" cy="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7" name="Line 142"/>
            <p:cNvSpPr/>
            <p:nvPr/>
          </p:nvSpPr>
          <p:spPr>
            <a:xfrm>
              <a:off x="2692019" y="839931"/>
              <a:ext cx="320586" cy="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08" name="Rectangle 143"/>
            <p:cNvSpPr/>
            <p:nvPr/>
          </p:nvSpPr>
          <p:spPr>
            <a:xfrm>
              <a:off x="3379630" y="0"/>
              <a:ext cx="862886" cy="15240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09" name="Line 147"/>
            <p:cNvSpPr/>
            <p:nvPr/>
          </p:nvSpPr>
          <p:spPr>
            <a:xfrm flipH="1" flipV="1">
              <a:off x="503349" y="761999"/>
              <a:ext cx="431443" cy="1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0" name="Line 148"/>
            <p:cNvSpPr/>
            <p:nvPr/>
          </p:nvSpPr>
          <p:spPr>
            <a:xfrm>
              <a:off x="4242515" y="762000"/>
              <a:ext cx="431443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1" name="Line 149"/>
            <p:cNvSpPr/>
            <p:nvPr/>
          </p:nvSpPr>
          <p:spPr>
            <a:xfrm>
              <a:off x="-1" y="762000"/>
              <a:ext cx="287629" cy="0"/>
            </a:xfrm>
            <a:prstGeom prst="line">
              <a:avLst/>
            </a:prstGeom>
            <a:noFill/>
            <a:ln w="57150" cap="flat">
              <a:solidFill>
                <a:srgbClr val="00CC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2" name="Line 150"/>
            <p:cNvSpPr/>
            <p:nvPr/>
          </p:nvSpPr>
          <p:spPr>
            <a:xfrm>
              <a:off x="4817771" y="762000"/>
              <a:ext cx="287629" cy="0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3" name="Line 151"/>
            <p:cNvSpPr/>
            <p:nvPr/>
          </p:nvSpPr>
          <p:spPr>
            <a:xfrm>
              <a:off x="4961585" y="634999"/>
              <a:ext cx="1" cy="277091"/>
            </a:xfrm>
            <a:prstGeom prst="line">
              <a:avLst/>
            </a:prstGeom>
            <a:noFill/>
            <a:ln w="57150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15" name="Line 154"/>
          <p:cNvSpPr/>
          <p:nvPr/>
        </p:nvSpPr>
        <p:spPr>
          <a:xfrm>
            <a:off x="4953000" y="6324600"/>
            <a:ext cx="2819401" cy="0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6" name="Line 155"/>
          <p:cNvSpPr/>
          <p:nvPr/>
        </p:nvSpPr>
        <p:spPr>
          <a:xfrm flipV="1">
            <a:off x="4953000" y="5105399"/>
            <a:ext cx="0" cy="1219201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17" name="Arc 156"/>
          <p:cNvSpPr/>
          <p:nvPr/>
        </p:nvSpPr>
        <p:spPr>
          <a:xfrm flipV="1">
            <a:off x="5105399" y="5867400"/>
            <a:ext cx="2667002" cy="4572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28575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818" name="Rectangle 157"/>
          <p:cNvSpPr txBox="1"/>
          <p:nvPr/>
        </p:nvSpPr>
        <p:spPr>
          <a:xfrm>
            <a:off x="4495800" y="5181600"/>
            <a:ext cx="3048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5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I</a:t>
            </a:r>
          </a:p>
        </p:txBody>
      </p:sp>
      <p:sp>
        <p:nvSpPr>
          <p:cNvPr id="819" name="Rectangle 158"/>
          <p:cNvSpPr txBox="1"/>
          <p:nvPr/>
        </p:nvSpPr>
        <p:spPr>
          <a:xfrm>
            <a:off x="7848600" y="6096000"/>
            <a:ext cx="1143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Voltage</a:t>
            </a:r>
          </a:p>
        </p:txBody>
      </p:sp>
      <p:sp>
        <p:nvSpPr>
          <p:cNvPr id="820" name="Arc 159"/>
          <p:cNvSpPr/>
          <p:nvPr/>
        </p:nvSpPr>
        <p:spPr>
          <a:xfrm flipV="1">
            <a:off x="5181599" y="5029200"/>
            <a:ext cx="2667002" cy="1295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28575">
            <a:solidFill>
              <a:srgbClr val="FF3300"/>
            </a:solidFill>
            <a:prstDash val="dash"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23" name="Rectangle 36"/>
          <p:cNvSpPr/>
          <p:nvPr/>
        </p:nvSpPr>
        <p:spPr>
          <a:xfrm>
            <a:off x="2514600" y="1447800"/>
            <a:ext cx="533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824" name="Rectangle 7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But this all changes when things get really small</a:t>
            </a:r>
          </a:p>
        </p:txBody>
      </p:sp>
      <p:sp>
        <p:nvSpPr>
          <p:cNvPr id="825" name="Rectangle 26"/>
          <p:cNvSpPr/>
          <p:nvPr/>
        </p:nvSpPr>
        <p:spPr>
          <a:xfrm>
            <a:off x="1066800" y="1447800"/>
            <a:ext cx="9906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grpSp>
        <p:nvGrpSpPr>
          <p:cNvPr id="828" name="Group 27"/>
          <p:cNvGrpSpPr/>
          <p:nvPr/>
        </p:nvGrpSpPr>
        <p:grpSpPr>
          <a:xfrm>
            <a:off x="1714500" y="1524000"/>
            <a:ext cx="228600" cy="228600"/>
            <a:chOff x="0" y="0"/>
            <a:chExt cx="228600" cy="228600"/>
          </a:xfrm>
        </p:grpSpPr>
        <p:sp>
          <p:nvSpPr>
            <p:cNvPr id="826" name="Oval 28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27" name="Line 29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31" name="Group 33"/>
          <p:cNvGrpSpPr/>
          <p:nvPr/>
        </p:nvGrpSpPr>
        <p:grpSpPr>
          <a:xfrm>
            <a:off x="1714500" y="1905000"/>
            <a:ext cx="228600" cy="228600"/>
            <a:chOff x="0" y="0"/>
            <a:chExt cx="228600" cy="228600"/>
          </a:xfrm>
        </p:grpSpPr>
        <p:sp>
          <p:nvSpPr>
            <p:cNvPr id="829" name="Oval 34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30" name="Line 35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32" name="Line 37"/>
          <p:cNvSpPr/>
          <p:nvPr/>
        </p:nvSpPr>
        <p:spPr>
          <a:xfrm>
            <a:off x="2133600" y="1828800"/>
            <a:ext cx="381001" cy="0"/>
          </a:xfrm>
          <a:prstGeom prst="line">
            <a:avLst/>
          </a:prstGeom>
          <a:ln w="57150">
            <a:solidFill>
              <a:srgbClr val="FF9933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3" name="Line 38"/>
          <p:cNvSpPr/>
          <p:nvPr/>
        </p:nvSpPr>
        <p:spPr>
          <a:xfrm flipH="1">
            <a:off x="1981199" y="2590800"/>
            <a:ext cx="6858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4" name="Line 39"/>
          <p:cNvSpPr/>
          <p:nvPr/>
        </p:nvSpPr>
        <p:spPr>
          <a:xfrm flipV="1">
            <a:off x="2807970" y="2336799"/>
            <a:ext cx="1" cy="5334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5" name="Line 40"/>
          <p:cNvSpPr/>
          <p:nvPr/>
        </p:nvSpPr>
        <p:spPr>
          <a:xfrm flipV="1">
            <a:off x="2668270" y="2463799"/>
            <a:ext cx="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6" name="Line 42"/>
          <p:cNvSpPr/>
          <p:nvPr/>
        </p:nvSpPr>
        <p:spPr>
          <a:xfrm flipH="1">
            <a:off x="2971799" y="2820670"/>
            <a:ext cx="152401" cy="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7" name="Line 43"/>
          <p:cNvSpPr/>
          <p:nvPr/>
        </p:nvSpPr>
        <p:spPr>
          <a:xfrm>
            <a:off x="3049270" y="2743200"/>
            <a:ext cx="1" cy="15240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8" name="Line 44"/>
          <p:cNvSpPr/>
          <p:nvPr/>
        </p:nvSpPr>
        <p:spPr>
          <a:xfrm flipH="1">
            <a:off x="2362199" y="2820670"/>
            <a:ext cx="152401" cy="1"/>
          </a:xfrm>
          <a:prstGeom prst="line">
            <a:avLst/>
          </a:prstGeom>
          <a:ln w="38100">
            <a:solidFill>
              <a:srgbClr val="CC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39" name="Line 45"/>
          <p:cNvSpPr/>
          <p:nvPr/>
        </p:nvSpPr>
        <p:spPr>
          <a:xfrm flipV="1">
            <a:off x="1982470" y="2311399"/>
            <a:ext cx="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0" name="Line 46"/>
          <p:cNvSpPr/>
          <p:nvPr/>
        </p:nvSpPr>
        <p:spPr>
          <a:xfrm flipV="1">
            <a:off x="3506470" y="2387599"/>
            <a:ext cx="1" cy="2286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41" name="Rectangle 47"/>
          <p:cNvSpPr txBox="1"/>
          <p:nvPr/>
        </p:nvSpPr>
        <p:spPr>
          <a:xfrm>
            <a:off x="228600" y="914400"/>
            <a:ext cx="8763000" cy="6102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Tunneling current starts flowing:				But then runs into a problem: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sz="18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Charge added to middle "quantum dot" repels charges trying to follow</a:t>
            </a:r>
            <a:r>
              <a:rPr>
                <a:solidFill>
                  <a:srgbClr val="FF9933"/>
                </a:solidFill>
              </a:rPr>
              <a:t>!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There is just not enough room on nano center dot for TWO negative charges to happily coexist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Result is that more charges jump from left ONLY when center charge jumps off to right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Blockage is caused by charge repulsion in confined space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Charge repulsion also called “coulomb repulsion" so phenomena is known as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CC0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COULOMB BLOCKADE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42" name="Rectangle 51"/>
          <p:cNvSpPr/>
          <p:nvPr/>
        </p:nvSpPr>
        <p:spPr>
          <a:xfrm>
            <a:off x="3505200" y="1447800"/>
            <a:ext cx="914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843" name="Line 52"/>
          <p:cNvSpPr/>
          <p:nvPr/>
        </p:nvSpPr>
        <p:spPr>
          <a:xfrm flipH="1">
            <a:off x="2819399" y="2590800"/>
            <a:ext cx="6858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46" name="Group 53"/>
          <p:cNvGrpSpPr/>
          <p:nvPr/>
        </p:nvGrpSpPr>
        <p:grpSpPr>
          <a:xfrm>
            <a:off x="1295400" y="1524000"/>
            <a:ext cx="228600" cy="228600"/>
            <a:chOff x="0" y="0"/>
            <a:chExt cx="228600" cy="228600"/>
          </a:xfrm>
        </p:grpSpPr>
        <p:sp>
          <p:nvSpPr>
            <p:cNvPr id="844" name="Oval 54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45" name="Line 55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49" name="Group 56"/>
          <p:cNvGrpSpPr/>
          <p:nvPr/>
        </p:nvGrpSpPr>
        <p:grpSpPr>
          <a:xfrm>
            <a:off x="1295400" y="1905000"/>
            <a:ext cx="228600" cy="228600"/>
            <a:chOff x="0" y="0"/>
            <a:chExt cx="228600" cy="228600"/>
          </a:xfrm>
        </p:grpSpPr>
        <p:sp>
          <p:nvSpPr>
            <p:cNvPr id="847" name="Oval 57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48" name="Line 58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50" name="Rectangle 59"/>
          <p:cNvSpPr/>
          <p:nvPr/>
        </p:nvSpPr>
        <p:spPr>
          <a:xfrm>
            <a:off x="6934200" y="1447800"/>
            <a:ext cx="533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851" name="Rectangle 60"/>
          <p:cNvSpPr/>
          <p:nvPr/>
        </p:nvSpPr>
        <p:spPr>
          <a:xfrm>
            <a:off x="5486400" y="1447800"/>
            <a:ext cx="9906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grpSp>
        <p:nvGrpSpPr>
          <p:cNvPr id="854" name="Group 61"/>
          <p:cNvGrpSpPr/>
          <p:nvPr/>
        </p:nvGrpSpPr>
        <p:grpSpPr>
          <a:xfrm>
            <a:off x="7086600" y="1676400"/>
            <a:ext cx="228600" cy="228600"/>
            <a:chOff x="0" y="0"/>
            <a:chExt cx="228600" cy="228600"/>
          </a:xfrm>
        </p:grpSpPr>
        <p:sp>
          <p:nvSpPr>
            <p:cNvPr id="852" name="Oval 62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53" name="Line 63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57" name="Group 64"/>
          <p:cNvGrpSpPr/>
          <p:nvPr/>
        </p:nvGrpSpPr>
        <p:grpSpPr>
          <a:xfrm>
            <a:off x="6134100" y="1905000"/>
            <a:ext cx="228600" cy="228600"/>
            <a:chOff x="0" y="0"/>
            <a:chExt cx="228600" cy="228600"/>
          </a:xfrm>
        </p:grpSpPr>
        <p:sp>
          <p:nvSpPr>
            <p:cNvPr id="855" name="Oval 65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56" name="Line 66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58" name="Line 68"/>
          <p:cNvSpPr/>
          <p:nvPr/>
        </p:nvSpPr>
        <p:spPr>
          <a:xfrm flipH="1">
            <a:off x="6400799" y="2590800"/>
            <a:ext cx="6858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9" name="Line 69"/>
          <p:cNvSpPr/>
          <p:nvPr/>
        </p:nvSpPr>
        <p:spPr>
          <a:xfrm flipV="1">
            <a:off x="7227569" y="2336799"/>
            <a:ext cx="1" cy="5334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0" name="Line 70"/>
          <p:cNvSpPr/>
          <p:nvPr/>
        </p:nvSpPr>
        <p:spPr>
          <a:xfrm flipV="1">
            <a:off x="7087869" y="2463799"/>
            <a:ext cx="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1" name="Line 71"/>
          <p:cNvSpPr/>
          <p:nvPr/>
        </p:nvSpPr>
        <p:spPr>
          <a:xfrm flipH="1">
            <a:off x="7391399" y="2820670"/>
            <a:ext cx="152401" cy="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2" name="Line 72"/>
          <p:cNvSpPr/>
          <p:nvPr/>
        </p:nvSpPr>
        <p:spPr>
          <a:xfrm>
            <a:off x="7468869" y="2743200"/>
            <a:ext cx="1" cy="15240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3" name="Line 73"/>
          <p:cNvSpPr/>
          <p:nvPr/>
        </p:nvSpPr>
        <p:spPr>
          <a:xfrm flipH="1">
            <a:off x="6781799" y="2820670"/>
            <a:ext cx="152401" cy="1"/>
          </a:xfrm>
          <a:prstGeom prst="line">
            <a:avLst/>
          </a:prstGeom>
          <a:ln w="38100">
            <a:solidFill>
              <a:srgbClr val="CC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4" name="Line 74"/>
          <p:cNvSpPr/>
          <p:nvPr/>
        </p:nvSpPr>
        <p:spPr>
          <a:xfrm flipV="1">
            <a:off x="6402070" y="2311399"/>
            <a:ext cx="0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5" name="Line 75"/>
          <p:cNvSpPr/>
          <p:nvPr/>
        </p:nvSpPr>
        <p:spPr>
          <a:xfrm flipV="1">
            <a:off x="7926069" y="2387599"/>
            <a:ext cx="1" cy="2286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6" name="Rectangle 76"/>
          <p:cNvSpPr/>
          <p:nvPr/>
        </p:nvSpPr>
        <p:spPr>
          <a:xfrm>
            <a:off x="7924800" y="1447800"/>
            <a:ext cx="914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867" name="Line 77"/>
          <p:cNvSpPr/>
          <p:nvPr/>
        </p:nvSpPr>
        <p:spPr>
          <a:xfrm flipH="1">
            <a:off x="7238999" y="2590800"/>
            <a:ext cx="6858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70" name="Group 78"/>
          <p:cNvGrpSpPr/>
          <p:nvPr/>
        </p:nvGrpSpPr>
        <p:grpSpPr>
          <a:xfrm>
            <a:off x="6121400" y="1524000"/>
            <a:ext cx="228600" cy="228600"/>
            <a:chOff x="0" y="0"/>
            <a:chExt cx="228600" cy="228600"/>
          </a:xfrm>
        </p:grpSpPr>
        <p:sp>
          <p:nvSpPr>
            <p:cNvPr id="868" name="Oval 79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69" name="Line 80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873" name="Group 81"/>
          <p:cNvGrpSpPr/>
          <p:nvPr/>
        </p:nvGrpSpPr>
        <p:grpSpPr>
          <a:xfrm>
            <a:off x="5715000" y="1752600"/>
            <a:ext cx="228600" cy="228600"/>
            <a:chOff x="0" y="0"/>
            <a:chExt cx="228600" cy="228600"/>
          </a:xfrm>
        </p:grpSpPr>
        <p:sp>
          <p:nvSpPr>
            <p:cNvPr id="871" name="Oval 82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72" name="Line 83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74" name="Text Box 84"/>
          <p:cNvSpPr txBox="1"/>
          <p:nvPr/>
        </p:nvSpPr>
        <p:spPr>
          <a:xfrm>
            <a:off x="3124200" y="2727325"/>
            <a:ext cx="6858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0">
                <a:solidFill>
                  <a:srgbClr val="FFFFFF"/>
                </a:solidFill>
              </a:defRPr>
            </a:pPr>
            <a:r>
              <a:t>V</a:t>
            </a:r>
            <a:r>
              <a:rPr baseline="-25000"/>
              <a:t>ds</a:t>
            </a:r>
          </a:p>
        </p:txBody>
      </p:sp>
      <p:sp>
        <p:nvSpPr>
          <p:cNvPr id="875" name="Text Box 85"/>
          <p:cNvSpPr txBox="1"/>
          <p:nvPr/>
        </p:nvSpPr>
        <p:spPr>
          <a:xfrm>
            <a:off x="7620000" y="2743200"/>
            <a:ext cx="5334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0">
                <a:solidFill>
                  <a:srgbClr val="FFFFFF"/>
                </a:solidFill>
              </a:defRPr>
            </a:pPr>
            <a:r>
              <a:t>V</a:t>
            </a:r>
            <a:r>
              <a:rPr baseline="-25000"/>
              <a:t>ds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878" name="Rectangle 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So “Coulomb Blockading” will just further limit current?</a:t>
            </a:r>
          </a:p>
        </p:txBody>
      </p:sp>
      <p:sp>
        <p:nvSpPr>
          <p:cNvPr id="879" name="Rectangle 20"/>
          <p:cNvSpPr txBox="1"/>
          <p:nvPr/>
        </p:nvSpPr>
        <p:spPr>
          <a:xfrm>
            <a:off x="381000" y="1143000"/>
            <a:ext cx="8763000" cy="5632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Yes, but can counter by adding another electrode to side of center Q-dot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2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On center Q-dot, repulsion between two electrons had prevented two from jumping on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now side “gate” counters this by adding nearby attractive positive charge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For the EE’s:  The side gate electrode is forming a charging capacitor with the Q-dot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880" name="Rectangle 29"/>
          <p:cNvSpPr/>
          <p:nvPr/>
        </p:nvSpPr>
        <p:spPr>
          <a:xfrm>
            <a:off x="2209800" y="2689225"/>
            <a:ext cx="533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881" name="Rectangle 30"/>
          <p:cNvSpPr/>
          <p:nvPr/>
        </p:nvSpPr>
        <p:spPr>
          <a:xfrm>
            <a:off x="762000" y="2689225"/>
            <a:ext cx="9906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grpSp>
        <p:nvGrpSpPr>
          <p:cNvPr id="884" name="Group 34"/>
          <p:cNvGrpSpPr/>
          <p:nvPr/>
        </p:nvGrpSpPr>
        <p:grpSpPr>
          <a:xfrm>
            <a:off x="1447800" y="3146425"/>
            <a:ext cx="228600" cy="228600"/>
            <a:chOff x="0" y="0"/>
            <a:chExt cx="228600" cy="228600"/>
          </a:xfrm>
        </p:grpSpPr>
        <p:sp>
          <p:nvSpPr>
            <p:cNvPr id="882" name="Oval 35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83" name="Line 36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85" name="Line 37"/>
          <p:cNvSpPr/>
          <p:nvPr/>
        </p:nvSpPr>
        <p:spPr>
          <a:xfrm flipH="1">
            <a:off x="380999" y="3832225"/>
            <a:ext cx="19812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6" name="Line 38"/>
          <p:cNvSpPr/>
          <p:nvPr/>
        </p:nvSpPr>
        <p:spPr>
          <a:xfrm flipV="1">
            <a:off x="2503170" y="3578224"/>
            <a:ext cx="1" cy="5334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7" name="Line 39"/>
          <p:cNvSpPr/>
          <p:nvPr/>
        </p:nvSpPr>
        <p:spPr>
          <a:xfrm flipV="1">
            <a:off x="2363470" y="3705224"/>
            <a:ext cx="1" cy="304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0" name="Group 86"/>
          <p:cNvGrpSpPr/>
          <p:nvPr/>
        </p:nvGrpSpPr>
        <p:grpSpPr>
          <a:xfrm>
            <a:off x="2666999" y="3984625"/>
            <a:ext cx="152401" cy="152401"/>
            <a:chOff x="0" y="0"/>
            <a:chExt cx="152400" cy="152400"/>
          </a:xfrm>
        </p:grpSpPr>
        <p:sp>
          <p:nvSpPr>
            <p:cNvPr id="888" name="Line 40"/>
            <p:cNvSpPr/>
            <p:nvPr/>
          </p:nvSpPr>
          <p:spPr>
            <a:xfrm flipH="1" flipV="1">
              <a:off x="-1" y="7747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89" name="Line 41"/>
            <p:cNvSpPr/>
            <p:nvPr/>
          </p:nvSpPr>
          <p:spPr>
            <a:xfrm flipH="1">
              <a:off x="77470" y="0"/>
              <a:ext cx="1" cy="152401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891" name="Line 42"/>
          <p:cNvSpPr/>
          <p:nvPr/>
        </p:nvSpPr>
        <p:spPr>
          <a:xfrm flipH="1">
            <a:off x="2057399" y="4062095"/>
            <a:ext cx="152401" cy="1"/>
          </a:xfrm>
          <a:prstGeom prst="line">
            <a:avLst/>
          </a:prstGeom>
          <a:ln w="38100">
            <a:solidFill>
              <a:srgbClr val="CC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2" name="Line 43"/>
          <p:cNvSpPr/>
          <p:nvPr/>
        </p:nvSpPr>
        <p:spPr>
          <a:xfrm flipV="1">
            <a:off x="382270" y="2155824"/>
            <a:ext cx="1" cy="17018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3" name="Line 44"/>
          <p:cNvSpPr/>
          <p:nvPr/>
        </p:nvSpPr>
        <p:spPr>
          <a:xfrm flipV="1">
            <a:off x="3735070" y="3451224"/>
            <a:ext cx="1" cy="3810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4" name="Rectangle 45"/>
          <p:cNvSpPr/>
          <p:nvPr/>
        </p:nvSpPr>
        <p:spPr>
          <a:xfrm>
            <a:off x="3200400" y="2689225"/>
            <a:ext cx="914400" cy="762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895" name="Line 46"/>
          <p:cNvSpPr/>
          <p:nvPr/>
        </p:nvSpPr>
        <p:spPr>
          <a:xfrm flipH="1">
            <a:off x="2514599" y="3832225"/>
            <a:ext cx="1219201" cy="1270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8" name="Group 47"/>
          <p:cNvGrpSpPr/>
          <p:nvPr/>
        </p:nvGrpSpPr>
        <p:grpSpPr>
          <a:xfrm>
            <a:off x="1447800" y="2765425"/>
            <a:ext cx="228600" cy="228600"/>
            <a:chOff x="0" y="0"/>
            <a:chExt cx="228600" cy="228600"/>
          </a:xfrm>
        </p:grpSpPr>
        <p:sp>
          <p:nvSpPr>
            <p:cNvPr id="896" name="Oval 48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897" name="Line 49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01" name="Group 50"/>
          <p:cNvGrpSpPr/>
          <p:nvPr/>
        </p:nvGrpSpPr>
        <p:grpSpPr>
          <a:xfrm>
            <a:off x="1066800" y="2955925"/>
            <a:ext cx="228600" cy="228600"/>
            <a:chOff x="0" y="0"/>
            <a:chExt cx="228600" cy="228600"/>
          </a:xfrm>
        </p:grpSpPr>
        <p:sp>
          <p:nvSpPr>
            <p:cNvPr id="899" name="Oval 51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00" name="Line 52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904" name="Group 77"/>
          <p:cNvGrpSpPr/>
          <p:nvPr/>
        </p:nvGrpSpPr>
        <p:grpSpPr>
          <a:xfrm>
            <a:off x="2362200" y="2917825"/>
            <a:ext cx="228600" cy="228600"/>
            <a:chOff x="0" y="0"/>
            <a:chExt cx="228600" cy="228600"/>
          </a:xfrm>
        </p:grpSpPr>
        <p:sp>
          <p:nvSpPr>
            <p:cNvPr id="902" name="Oval 78"/>
            <p:cNvSpPr/>
            <p:nvPr/>
          </p:nvSpPr>
          <p:spPr>
            <a:xfrm>
              <a:off x="0" y="0"/>
              <a:ext cx="228600" cy="228600"/>
            </a:xfrm>
            <a:prstGeom prst="ellipse">
              <a:avLst/>
            </a:prstGeom>
            <a:solidFill>
              <a:srgbClr val="66FFFF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03" name="Line 79"/>
            <p:cNvSpPr/>
            <p:nvPr/>
          </p:nvSpPr>
          <p:spPr>
            <a:xfrm>
              <a:off x="45719" y="110489"/>
              <a:ext cx="13716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905" name="Line 101"/>
          <p:cNvSpPr/>
          <p:nvPr/>
        </p:nvSpPr>
        <p:spPr>
          <a:xfrm>
            <a:off x="4343400" y="3124200"/>
            <a:ext cx="457201" cy="0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6" name="Rectangle 125"/>
          <p:cNvSpPr/>
          <p:nvPr/>
        </p:nvSpPr>
        <p:spPr>
          <a:xfrm>
            <a:off x="2209800" y="1981200"/>
            <a:ext cx="5334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907" name="Line 126"/>
          <p:cNvSpPr/>
          <p:nvPr/>
        </p:nvSpPr>
        <p:spPr>
          <a:xfrm flipH="1" flipV="1">
            <a:off x="380999" y="2171699"/>
            <a:ext cx="1828801" cy="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8" name="Line 161"/>
          <p:cNvSpPr/>
          <p:nvPr/>
        </p:nvSpPr>
        <p:spPr>
          <a:xfrm flipH="1">
            <a:off x="380999" y="3070225"/>
            <a:ext cx="381001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09" name="Text Box 174"/>
          <p:cNvSpPr txBox="1"/>
          <p:nvPr/>
        </p:nvSpPr>
        <p:spPr>
          <a:xfrm>
            <a:off x="2895600" y="3962400"/>
            <a:ext cx="5334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0">
                <a:solidFill>
                  <a:srgbClr val="FFFFFF"/>
                </a:solidFill>
              </a:defRPr>
            </a:pPr>
            <a:r>
              <a:t>V</a:t>
            </a:r>
            <a:r>
              <a:rPr baseline="-25000"/>
              <a:t>ds</a:t>
            </a:r>
          </a:p>
        </p:txBody>
      </p:sp>
      <p:grpSp>
        <p:nvGrpSpPr>
          <p:cNvPr id="950" name="Group 74"/>
          <p:cNvGrpSpPr/>
          <p:nvPr/>
        </p:nvGrpSpPr>
        <p:grpSpPr>
          <a:xfrm>
            <a:off x="5105399" y="1523999"/>
            <a:ext cx="3733802" cy="2882902"/>
            <a:chOff x="0" y="0"/>
            <a:chExt cx="3733800" cy="2882900"/>
          </a:xfrm>
        </p:grpSpPr>
        <p:sp>
          <p:nvSpPr>
            <p:cNvPr id="910" name="Rectangle 127"/>
            <p:cNvSpPr/>
            <p:nvPr/>
          </p:nvSpPr>
          <p:spPr>
            <a:xfrm>
              <a:off x="1828800" y="1219200"/>
              <a:ext cx="533401" cy="7620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11" name="Rectangle 128"/>
            <p:cNvSpPr/>
            <p:nvPr/>
          </p:nvSpPr>
          <p:spPr>
            <a:xfrm>
              <a:off x="381000" y="1219200"/>
              <a:ext cx="990601" cy="7620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914" name="Group 129"/>
            <p:cNvGrpSpPr/>
            <p:nvPr/>
          </p:nvGrpSpPr>
          <p:grpSpPr>
            <a:xfrm>
              <a:off x="1981200" y="1295400"/>
              <a:ext cx="228601" cy="228601"/>
              <a:chOff x="0" y="0"/>
              <a:chExt cx="228600" cy="228600"/>
            </a:xfrm>
          </p:grpSpPr>
          <p:sp>
            <p:nvSpPr>
              <p:cNvPr id="912" name="Oval 130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13" name="Line 131"/>
              <p:cNvSpPr/>
              <p:nvPr/>
            </p:nvSpPr>
            <p:spPr>
              <a:xfrm>
                <a:off x="45719" y="110489"/>
                <a:ext cx="137161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17" name="Group 132"/>
            <p:cNvGrpSpPr/>
            <p:nvPr/>
          </p:nvGrpSpPr>
          <p:grpSpPr>
            <a:xfrm>
              <a:off x="1066800" y="1676400"/>
              <a:ext cx="228601" cy="228601"/>
              <a:chOff x="0" y="0"/>
              <a:chExt cx="228600" cy="228600"/>
            </a:xfrm>
          </p:grpSpPr>
          <p:sp>
            <p:nvSpPr>
              <p:cNvPr id="915" name="Oval 133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16" name="Line 134"/>
              <p:cNvSpPr/>
              <p:nvPr/>
            </p:nvSpPr>
            <p:spPr>
              <a:xfrm>
                <a:off x="45719" y="110489"/>
                <a:ext cx="137161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18" name="Line 135"/>
            <p:cNvSpPr/>
            <p:nvPr/>
          </p:nvSpPr>
          <p:spPr>
            <a:xfrm flipH="1" flipV="1">
              <a:off x="0" y="2362200"/>
              <a:ext cx="19812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9" name="Line 136"/>
            <p:cNvSpPr/>
            <p:nvPr/>
          </p:nvSpPr>
          <p:spPr>
            <a:xfrm flipV="1">
              <a:off x="2122170" y="2108200"/>
              <a:ext cx="1" cy="533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0" name="Line 137"/>
            <p:cNvSpPr/>
            <p:nvPr/>
          </p:nvSpPr>
          <p:spPr>
            <a:xfrm flipV="1">
              <a:off x="1982470" y="2235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1" name="Line 141"/>
            <p:cNvSpPr/>
            <p:nvPr/>
          </p:nvSpPr>
          <p:spPr>
            <a:xfrm flipH="1">
              <a:off x="1676400" y="259207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2" name="Line 142"/>
            <p:cNvSpPr/>
            <p:nvPr/>
          </p:nvSpPr>
          <p:spPr>
            <a:xfrm flipV="1">
              <a:off x="1270" y="761999"/>
              <a:ext cx="1" cy="162560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3" name="Line 143"/>
            <p:cNvSpPr/>
            <p:nvPr/>
          </p:nvSpPr>
          <p:spPr>
            <a:xfrm flipV="1">
              <a:off x="3354070" y="1981200"/>
              <a:ext cx="1" cy="3810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4" name="Rectangle 144"/>
            <p:cNvSpPr/>
            <p:nvPr/>
          </p:nvSpPr>
          <p:spPr>
            <a:xfrm>
              <a:off x="2819400" y="1219200"/>
              <a:ext cx="914401" cy="7620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25" name="Line 145"/>
            <p:cNvSpPr/>
            <p:nvPr/>
          </p:nvSpPr>
          <p:spPr>
            <a:xfrm flipH="1">
              <a:off x="2133600" y="2362200"/>
              <a:ext cx="12192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28" name="Group 146"/>
            <p:cNvGrpSpPr/>
            <p:nvPr/>
          </p:nvGrpSpPr>
          <p:grpSpPr>
            <a:xfrm>
              <a:off x="1066800" y="1295400"/>
              <a:ext cx="228601" cy="228601"/>
              <a:chOff x="0" y="0"/>
              <a:chExt cx="228600" cy="228600"/>
            </a:xfrm>
          </p:grpSpPr>
          <p:sp>
            <p:nvSpPr>
              <p:cNvPr id="926" name="Oval 147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27" name="Line 148"/>
              <p:cNvSpPr/>
              <p:nvPr/>
            </p:nvSpPr>
            <p:spPr>
              <a:xfrm>
                <a:off x="45719" y="110489"/>
                <a:ext cx="137161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31" name="Group 149"/>
            <p:cNvGrpSpPr/>
            <p:nvPr/>
          </p:nvGrpSpPr>
          <p:grpSpPr>
            <a:xfrm>
              <a:off x="685800" y="1485900"/>
              <a:ext cx="228601" cy="228601"/>
              <a:chOff x="0" y="0"/>
              <a:chExt cx="228600" cy="228600"/>
            </a:xfrm>
          </p:grpSpPr>
          <p:sp>
            <p:nvSpPr>
              <p:cNvPr id="929" name="Oval 150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30" name="Line 151"/>
              <p:cNvSpPr/>
              <p:nvPr/>
            </p:nvSpPr>
            <p:spPr>
              <a:xfrm>
                <a:off x="45719" y="110489"/>
                <a:ext cx="137161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34" name="Group 152"/>
            <p:cNvGrpSpPr/>
            <p:nvPr/>
          </p:nvGrpSpPr>
          <p:grpSpPr>
            <a:xfrm>
              <a:off x="1981200" y="1676400"/>
              <a:ext cx="228601" cy="228601"/>
              <a:chOff x="0" y="0"/>
              <a:chExt cx="228600" cy="228600"/>
            </a:xfrm>
          </p:grpSpPr>
          <p:sp>
            <p:nvSpPr>
              <p:cNvPr id="932" name="Oval 153"/>
              <p:cNvSpPr/>
              <p:nvPr/>
            </p:nvSpPr>
            <p:spPr>
              <a:xfrm>
                <a:off x="0" y="0"/>
                <a:ext cx="228600" cy="2286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33" name="Line 154"/>
              <p:cNvSpPr/>
              <p:nvPr/>
            </p:nvSpPr>
            <p:spPr>
              <a:xfrm>
                <a:off x="45719" y="110489"/>
                <a:ext cx="137161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35" name="Rectangle 159"/>
            <p:cNvSpPr/>
            <p:nvPr/>
          </p:nvSpPr>
          <p:spPr>
            <a:xfrm>
              <a:off x="1828800" y="511175"/>
              <a:ext cx="533401" cy="3810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36" name="Line 160"/>
            <p:cNvSpPr/>
            <p:nvPr/>
          </p:nvSpPr>
          <p:spPr>
            <a:xfrm flipH="1" flipV="1">
              <a:off x="0" y="723900"/>
              <a:ext cx="14478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7" name="Line 162"/>
            <p:cNvSpPr/>
            <p:nvPr/>
          </p:nvSpPr>
          <p:spPr>
            <a:xfrm flipH="1">
              <a:off x="0" y="1600200"/>
              <a:ext cx="3810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8" name="Line 163"/>
            <p:cNvSpPr/>
            <p:nvPr/>
          </p:nvSpPr>
          <p:spPr>
            <a:xfrm flipV="1">
              <a:off x="1588770" y="457199"/>
              <a:ext cx="1" cy="53340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39" name="Line 164"/>
            <p:cNvSpPr/>
            <p:nvPr/>
          </p:nvSpPr>
          <p:spPr>
            <a:xfrm flipV="1">
              <a:off x="1449070" y="584200"/>
              <a:ext cx="1" cy="304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0" name="Line 168"/>
            <p:cNvSpPr/>
            <p:nvPr/>
          </p:nvSpPr>
          <p:spPr>
            <a:xfrm flipH="1">
              <a:off x="1143000" y="941070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41" name="Line 169"/>
            <p:cNvSpPr/>
            <p:nvPr/>
          </p:nvSpPr>
          <p:spPr>
            <a:xfrm flipH="1">
              <a:off x="1600200" y="749300"/>
              <a:ext cx="2286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44" name="Group 138"/>
            <p:cNvGrpSpPr/>
            <p:nvPr/>
          </p:nvGrpSpPr>
          <p:grpSpPr>
            <a:xfrm>
              <a:off x="2000250" y="638175"/>
              <a:ext cx="152401" cy="152401"/>
              <a:chOff x="0" y="0"/>
              <a:chExt cx="152400" cy="152400"/>
            </a:xfrm>
          </p:grpSpPr>
          <p:sp>
            <p:nvSpPr>
              <p:cNvPr id="942" name="Line 139"/>
              <p:cNvSpPr/>
              <p:nvPr/>
            </p:nvSpPr>
            <p:spPr>
              <a:xfrm flipH="1" flipV="1">
                <a:off x="-1" y="77470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3" name="Line 140"/>
              <p:cNvSpPr/>
              <p:nvPr/>
            </p:nvSpPr>
            <p:spPr>
              <a:xfrm flipH="1">
                <a:off x="77469" y="0"/>
                <a:ext cx="1" cy="15240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47" name="Group 170"/>
            <p:cNvGrpSpPr/>
            <p:nvPr/>
          </p:nvGrpSpPr>
          <p:grpSpPr>
            <a:xfrm>
              <a:off x="2286000" y="2514600"/>
              <a:ext cx="152401" cy="152401"/>
              <a:chOff x="0" y="0"/>
              <a:chExt cx="152400" cy="152400"/>
            </a:xfrm>
          </p:grpSpPr>
          <p:sp>
            <p:nvSpPr>
              <p:cNvPr id="945" name="Line 171"/>
              <p:cNvSpPr/>
              <p:nvPr/>
            </p:nvSpPr>
            <p:spPr>
              <a:xfrm flipH="1" flipV="1">
                <a:off x="-1" y="77470"/>
                <a:ext cx="152401" cy="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46" name="Line 172"/>
              <p:cNvSpPr/>
              <p:nvPr/>
            </p:nvSpPr>
            <p:spPr>
              <a:xfrm flipH="1">
                <a:off x="77469" y="0"/>
                <a:ext cx="1" cy="15240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48" name="Text Box 173"/>
            <p:cNvSpPr txBox="1"/>
            <p:nvPr/>
          </p:nvSpPr>
          <p:spPr>
            <a:xfrm>
              <a:off x="1295400" y="0"/>
              <a:ext cx="533401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sz="2000" b="0">
                  <a:solidFill>
                    <a:srgbClr val="FFFFFF"/>
                  </a:solidFill>
                </a:defRPr>
              </a:pPr>
              <a:r>
                <a:t>V</a:t>
              </a:r>
              <a:r>
                <a:rPr baseline="-25000"/>
                <a:t>g</a:t>
              </a:r>
            </a:p>
          </p:txBody>
        </p:sp>
        <p:sp>
          <p:nvSpPr>
            <p:cNvPr id="949" name="Text Box 175"/>
            <p:cNvSpPr txBox="1"/>
            <p:nvPr/>
          </p:nvSpPr>
          <p:spPr>
            <a:xfrm>
              <a:off x="2514600" y="2438400"/>
              <a:ext cx="53340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sz="2000" b="0">
                  <a:solidFill>
                    <a:srgbClr val="FFFFFF"/>
                  </a:solidFill>
                </a:defRPr>
              </a:pPr>
              <a:r>
                <a:t>V</a:t>
              </a:r>
              <a:r>
                <a:rPr baseline="-25000"/>
                <a:t>ds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953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And as you further increase attractive voltage on side gate:</a:t>
            </a:r>
          </a:p>
        </p:txBody>
      </p:sp>
      <p:sp>
        <p:nvSpPr>
          <p:cNvPr id="954" name="Rectangle 3"/>
          <p:cNvSpPr txBox="1"/>
          <p:nvPr/>
        </p:nvSpPr>
        <p:spPr>
          <a:xfrm>
            <a:off x="4800600" y="5181600"/>
            <a:ext cx="4191000" cy="1516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At higher side (“gate”) voltages, 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expect 1, 2, 3 . . . charges on center Q-dot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955" name="Line 29"/>
          <p:cNvSpPr/>
          <p:nvPr/>
        </p:nvSpPr>
        <p:spPr>
          <a:xfrm>
            <a:off x="3886200" y="2362200"/>
            <a:ext cx="762001" cy="533401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86" name="Group 184"/>
          <p:cNvGrpSpPr/>
          <p:nvPr/>
        </p:nvGrpSpPr>
        <p:grpSpPr>
          <a:xfrm>
            <a:off x="380999" y="711199"/>
            <a:ext cx="3048001" cy="2324101"/>
            <a:chOff x="0" y="0"/>
            <a:chExt cx="3048000" cy="2324100"/>
          </a:xfrm>
        </p:grpSpPr>
        <p:sp>
          <p:nvSpPr>
            <p:cNvPr id="956" name="Rectangle 4"/>
            <p:cNvSpPr/>
            <p:nvPr/>
          </p:nvSpPr>
          <p:spPr>
            <a:xfrm>
              <a:off x="1492250" y="854075"/>
              <a:ext cx="436563" cy="614363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57" name="Rectangle 5"/>
            <p:cNvSpPr/>
            <p:nvPr/>
          </p:nvSpPr>
          <p:spPr>
            <a:xfrm>
              <a:off x="311150" y="854075"/>
              <a:ext cx="808038" cy="614363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960" name="Group 6"/>
            <p:cNvGrpSpPr/>
            <p:nvPr/>
          </p:nvGrpSpPr>
          <p:grpSpPr>
            <a:xfrm>
              <a:off x="871537" y="1222375"/>
              <a:ext cx="185739" cy="184151"/>
              <a:chOff x="0" y="0"/>
              <a:chExt cx="185738" cy="184150"/>
            </a:xfrm>
          </p:grpSpPr>
          <p:sp>
            <p:nvSpPr>
              <p:cNvPr id="958" name="Oval 7"/>
              <p:cNvSpPr/>
              <p:nvPr/>
            </p:nvSpPr>
            <p:spPr>
              <a:xfrm>
                <a:off x="-1" y="0"/>
                <a:ext cx="185740" cy="18415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59" name="Line 8"/>
              <p:cNvSpPr/>
              <p:nvPr/>
            </p:nvSpPr>
            <p:spPr>
              <a:xfrm>
                <a:off x="37147" y="89005"/>
                <a:ext cx="11144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61" name="Line 9"/>
            <p:cNvSpPr/>
            <p:nvPr/>
          </p:nvSpPr>
          <p:spPr>
            <a:xfrm flipH="1" flipV="1">
              <a:off x="0" y="1774825"/>
              <a:ext cx="1617663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2" name="Line 10"/>
            <p:cNvSpPr/>
            <p:nvPr/>
          </p:nvSpPr>
          <p:spPr>
            <a:xfrm flipV="1">
              <a:off x="1733232" y="1570038"/>
              <a:ext cx="1" cy="43021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3" name="Line 11"/>
            <p:cNvSpPr/>
            <p:nvPr/>
          </p:nvSpPr>
          <p:spPr>
            <a:xfrm flipV="1">
              <a:off x="1618932" y="1673225"/>
              <a:ext cx="1" cy="244476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66" name="Group 12"/>
            <p:cNvGrpSpPr/>
            <p:nvPr/>
          </p:nvGrpSpPr>
          <p:grpSpPr>
            <a:xfrm>
              <a:off x="1866900" y="1898650"/>
              <a:ext cx="123826" cy="122238"/>
              <a:chOff x="0" y="0"/>
              <a:chExt cx="123825" cy="122237"/>
            </a:xfrm>
          </p:grpSpPr>
          <p:sp>
            <p:nvSpPr>
              <p:cNvPr id="964" name="Line 13"/>
              <p:cNvSpPr/>
              <p:nvPr/>
            </p:nvSpPr>
            <p:spPr>
              <a:xfrm flipH="1" flipV="1">
                <a:off x="-1" y="62388"/>
                <a:ext cx="123826" cy="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65" name="Line 14"/>
              <p:cNvSpPr/>
              <p:nvPr/>
            </p:nvSpPr>
            <p:spPr>
              <a:xfrm flipH="1">
                <a:off x="63182" y="-1"/>
                <a:ext cx="1" cy="122239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67" name="Line 15"/>
            <p:cNvSpPr/>
            <p:nvPr/>
          </p:nvSpPr>
          <p:spPr>
            <a:xfrm flipH="1">
              <a:off x="1368425" y="1960245"/>
              <a:ext cx="123826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8" name="Line 16"/>
            <p:cNvSpPr/>
            <p:nvPr/>
          </p:nvSpPr>
          <p:spPr>
            <a:xfrm flipV="1">
              <a:off x="1270" y="423862"/>
              <a:ext cx="1" cy="13716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9" name="Line 17"/>
            <p:cNvSpPr/>
            <p:nvPr/>
          </p:nvSpPr>
          <p:spPr>
            <a:xfrm flipV="1">
              <a:off x="2738120" y="1468438"/>
              <a:ext cx="1" cy="30638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70" name="Rectangle 18"/>
            <p:cNvSpPr/>
            <p:nvPr/>
          </p:nvSpPr>
          <p:spPr>
            <a:xfrm>
              <a:off x="2301875" y="854075"/>
              <a:ext cx="746126" cy="614363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71" name="Line 19"/>
            <p:cNvSpPr/>
            <p:nvPr/>
          </p:nvSpPr>
          <p:spPr>
            <a:xfrm flipH="1">
              <a:off x="1741488" y="1774825"/>
              <a:ext cx="995363" cy="1111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74" name="Group 20"/>
            <p:cNvGrpSpPr/>
            <p:nvPr/>
          </p:nvGrpSpPr>
          <p:grpSpPr>
            <a:xfrm>
              <a:off x="871537" y="915987"/>
              <a:ext cx="185739" cy="184151"/>
              <a:chOff x="0" y="0"/>
              <a:chExt cx="185738" cy="184150"/>
            </a:xfrm>
          </p:grpSpPr>
          <p:sp>
            <p:nvSpPr>
              <p:cNvPr id="972" name="Oval 21"/>
              <p:cNvSpPr/>
              <p:nvPr/>
            </p:nvSpPr>
            <p:spPr>
              <a:xfrm>
                <a:off x="-1" y="0"/>
                <a:ext cx="185740" cy="18415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73" name="Line 22"/>
              <p:cNvSpPr/>
              <p:nvPr/>
            </p:nvSpPr>
            <p:spPr>
              <a:xfrm>
                <a:off x="37147" y="89005"/>
                <a:ext cx="11144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77" name="Group 23"/>
            <p:cNvGrpSpPr/>
            <p:nvPr/>
          </p:nvGrpSpPr>
          <p:grpSpPr>
            <a:xfrm>
              <a:off x="560387" y="1068387"/>
              <a:ext cx="185739" cy="184151"/>
              <a:chOff x="0" y="0"/>
              <a:chExt cx="185738" cy="184150"/>
            </a:xfrm>
          </p:grpSpPr>
          <p:sp>
            <p:nvSpPr>
              <p:cNvPr id="975" name="Oval 24"/>
              <p:cNvSpPr/>
              <p:nvPr/>
            </p:nvSpPr>
            <p:spPr>
              <a:xfrm>
                <a:off x="-1" y="0"/>
                <a:ext cx="185740" cy="18415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76" name="Line 25"/>
              <p:cNvSpPr/>
              <p:nvPr/>
            </p:nvSpPr>
            <p:spPr>
              <a:xfrm>
                <a:off x="37147" y="89005"/>
                <a:ext cx="11144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80" name="Group 26"/>
            <p:cNvGrpSpPr/>
            <p:nvPr/>
          </p:nvGrpSpPr>
          <p:grpSpPr>
            <a:xfrm>
              <a:off x="1617662" y="1038225"/>
              <a:ext cx="185739" cy="184151"/>
              <a:chOff x="0" y="0"/>
              <a:chExt cx="185738" cy="184150"/>
            </a:xfrm>
          </p:grpSpPr>
          <p:sp>
            <p:nvSpPr>
              <p:cNvPr id="978" name="Oval 27"/>
              <p:cNvSpPr/>
              <p:nvPr/>
            </p:nvSpPr>
            <p:spPr>
              <a:xfrm>
                <a:off x="-1" y="0"/>
                <a:ext cx="185740" cy="18415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79" name="Line 28"/>
              <p:cNvSpPr/>
              <p:nvPr/>
            </p:nvSpPr>
            <p:spPr>
              <a:xfrm>
                <a:off x="37147" y="89005"/>
                <a:ext cx="11144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81" name="Rectangle 30"/>
            <p:cNvSpPr/>
            <p:nvPr/>
          </p:nvSpPr>
          <p:spPr>
            <a:xfrm>
              <a:off x="1492250" y="284162"/>
              <a:ext cx="436563" cy="30638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82" name="Line 31"/>
            <p:cNvSpPr/>
            <p:nvPr/>
          </p:nvSpPr>
          <p:spPr>
            <a:xfrm flipH="1" flipV="1">
              <a:off x="0" y="436562"/>
              <a:ext cx="149225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3" name="Line 59"/>
            <p:cNvSpPr/>
            <p:nvPr/>
          </p:nvSpPr>
          <p:spPr>
            <a:xfrm flipH="1">
              <a:off x="0" y="1160462"/>
              <a:ext cx="31115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84" name="Text Box 75"/>
            <p:cNvSpPr txBox="1"/>
            <p:nvPr/>
          </p:nvSpPr>
          <p:spPr>
            <a:xfrm>
              <a:off x="2052637" y="1879600"/>
              <a:ext cx="690563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sz="2000" b="0">
                  <a:solidFill>
                    <a:srgbClr val="FFFFFF"/>
                  </a:solidFill>
                </a:defRPr>
              </a:pPr>
              <a:r>
                <a:t>V</a:t>
              </a:r>
              <a:r>
                <a:rPr baseline="-25000"/>
                <a:t>ds</a:t>
              </a:r>
            </a:p>
          </p:txBody>
        </p:sp>
        <p:sp>
          <p:nvSpPr>
            <p:cNvPr id="985" name="Text Box 120"/>
            <p:cNvSpPr txBox="1"/>
            <p:nvPr/>
          </p:nvSpPr>
          <p:spPr>
            <a:xfrm>
              <a:off x="434975" y="0"/>
              <a:ext cx="933451" cy="414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 b="0">
                  <a:solidFill>
                    <a:srgbClr val="FFFFFF"/>
                  </a:solidFill>
                </a:defRPr>
              </a:pPr>
              <a:r>
                <a:t>V</a:t>
              </a:r>
              <a:r>
                <a:rPr baseline="-25000"/>
                <a:t>g </a:t>
              </a:r>
              <a:r>
                <a:rPr sz="1600"/>
                <a:t>= 0</a:t>
              </a:r>
            </a:p>
          </p:txBody>
        </p:sp>
      </p:grpSp>
      <p:grpSp>
        <p:nvGrpSpPr>
          <p:cNvPr id="1027" name="Group 183"/>
          <p:cNvGrpSpPr/>
          <p:nvPr/>
        </p:nvGrpSpPr>
        <p:grpSpPr>
          <a:xfrm>
            <a:off x="4724399" y="2347913"/>
            <a:ext cx="3429001" cy="2271713"/>
            <a:chOff x="0" y="0"/>
            <a:chExt cx="3429000" cy="2271712"/>
          </a:xfrm>
        </p:grpSpPr>
        <p:sp>
          <p:nvSpPr>
            <p:cNvPr id="987" name="Rectangle 32"/>
            <p:cNvSpPr/>
            <p:nvPr/>
          </p:nvSpPr>
          <p:spPr>
            <a:xfrm>
              <a:off x="1828800" y="819149"/>
              <a:ext cx="447676" cy="63023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988" name="Rectangle 33"/>
            <p:cNvSpPr/>
            <p:nvPr/>
          </p:nvSpPr>
          <p:spPr>
            <a:xfrm>
              <a:off x="612775" y="819149"/>
              <a:ext cx="831851" cy="63023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991" name="Group 34"/>
            <p:cNvGrpSpPr/>
            <p:nvPr/>
          </p:nvGrpSpPr>
          <p:grpSpPr>
            <a:xfrm>
              <a:off x="1957387" y="882649"/>
              <a:ext cx="192089" cy="188913"/>
              <a:chOff x="0" y="0"/>
              <a:chExt cx="192088" cy="188912"/>
            </a:xfrm>
          </p:grpSpPr>
          <p:sp>
            <p:nvSpPr>
              <p:cNvPr id="989" name="Oval 35"/>
              <p:cNvSpPr/>
              <p:nvPr/>
            </p:nvSpPr>
            <p:spPr>
              <a:xfrm>
                <a:off x="-1" y="-1"/>
                <a:ext cx="192090" cy="188914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90" name="Line 36"/>
              <p:cNvSpPr/>
              <p:nvPr/>
            </p:nvSpPr>
            <p:spPr>
              <a:xfrm>
                <a:off x="38417" y="91307"/>
                <a:ext cx="11525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994" name="Group 37"/>
            <p:cNvGrpSpPr/>
            <p:nvPr/>
          </p:nvGrpSpPr>
          <p:grpSpPr>
            <a:xfrm>
              <a:off x="1189037" y="1196974"/>
              <a:ext cx="192089" cy="188913"/>
              <a:chOff x="0" y="0"/>
              <a:chExt cx="192088" cy="188912"/>
            </a:xfrm>
          </p:grpSpPr>
          <p:sp>
            <p:nvSpPr>
              <p:cNvPr id="992" name="Oval 38"/>
              <p:cNvSpPr/>
              <p:nvPr/>
            </p:nvSpPr>
            <p:spPr>
              <a:xfrm>
                <a:off x="-1" y="-1"/>
                <a:ext cx="192090" cy="188914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993" name="Line 39"/>
              <p:cNvSpPr/>
              <p:nvPr/>
            </p:nvSpPr>
            <p:spPr>
              <a:xfrm>
                <a:off x="38417" y="91307"/>
                <a:ext cx="11525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95" name="Line 40"/>
            <p:cNvSpPr/>
            <p:nvPr/>
          </p:nvSpPr>
          <p:spPr>
            <a:xfrm flipH="1" flipV="1">
              <a:off x="292100" y="1763712"/>
              <a:ext cx="166528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6" name="Line 41"/>
            <p:cNvSpPr/>
            <p:nvPr/>
          </p:nvSpPr>
          <p:spPr>
            <a:xfrm flipV="1">
              <a:off x="2076132" y="1554163"/>
              <a:ext cx="1" cy="44132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7" name="Line 42"/>
            <p:cNvSpPr/>
            <p:nvPr/>
          </p:nvSpPr>
          <p:spPr>
            <a:xfrm flipV="1">
              <a:off x="1958657" y="1658937"/>
              <a:ext cx="1" cy="25241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8" name="Line 43"/>
            <p:cNvSpPr/>
            <p:nvPr/>
          </p:nvSpPr>
          <p:spPr>
            <a:xfrm flipH="1">
              <a:off x="1700213" y="1953894"/>
              <a:ext cx="128588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99" name="Line 44"/>
            <p:cNvSpPr/>
            <p:nvPr/>
          </p:nvSpPr>
          <p:spPr>
            <a:xfrm flipV="1">
              <a:off x="293370" y="441325"/>
              <a:ext cx="1" cy="134302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0" name="Line 45"/>
            <p:cNvSpPr/>
            <p:nvPr/>
          </p:nvSpPr>
          <p:spPr>
            <a:xfrm flipV="1">
              <a:off x="3109595" y="1449388"/>
              <a:ext cx="1" cy="31432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1" name="Rectangle 46"/>
            <p:cNvSpPr/>
            <p:nvPr/>
          </p:nvSpPr>
          <p:spPr>
            <a:xfrm>
              <a:off x="2660650" y="819149"/>
              <a:ext cx="768351" cy="630238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02" name="Line 47"/>
            <p:cNvSpPr/>
            <p:nvPr/>
          </p:nvSpPr>
          <p:spPr>
            <a:xfrm flipH="1">
              <a:off x="2084388" y="1763712"/>
              <a:ext cx="102393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05" name="Group 48"/>
            <p:cNvGrpSpPr/>
            <p:nvPr/>
          </p:nvGrpSpPr>
          <p:grpSpPr>
            <a:xfrm>
              <a:off x="1189037" y="882649"/>
              <a:ext cx="192089" cy="188913"/>
              <a:chOff x="0" y="0"/>
              <a:chExt cx="192088" cy="188912"/>
            </a:xfrm>
          </p:grpSpPr>
          <p:sp>
            <p:nvSpPr>
              <p:cNvPr id="1003" name="Oval 49"/>
              <p:cNvSpPr/>
              <p:nvPr/>
            </p:nvSpPr>
            <p:spPr>
              <a:xfrm>
                <a:off x="-1" y="-1"/>
                <a:ext cx="192090" cy="188914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04" name="Line 50"/>
              <p:cNvSpPr/>
              <p:nvPr/>
            </p:nvSpPr>
            <p:spPr>
              <a:xfrm>
                <a:off x="38417" y="91307"/>
                <a:ext cx="11525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08" name="Group 51"/>
            <p:cNvGrpSpPr/>
            <p:nvPr/>
          </p:nvGrpSpPr>
          <p:grpSpPr>
            <a:xfrm>
              <a:off x="868362" y="1039812"/>
              <a:ext cx="192089" cy="188913"/>
              <a:chOff x="0" y="0"/>
              <a:chExt cx="192088" cy="188912"/>
            </a:xfrm>
          </p:grpSpPr>
          <p:sp>
            <p:nvSpPr>
              <p:cNvPr id="1006" name="Oval 52"/>
              <p:cNvSpPr/>
              <p:nvPr/>
            </p:nvSpPr>
            <p:spPr>
              <a:xfrm>
                <a:off x="-1" y="-1"/>
                <a:ext cx="192090" cy="188914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07" name="Line 53"/>
              <p:cNvSpPr/>
              <p:nvPr/>
            </p:nvSpPr>
            <p:spPr>
              <a:xfrm>
                <a:off x="38417" y="91307"/>
                <a:ext cx="11525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11" name="Group 54"/>
            <p:cNvGrpSpPr/>
            <p:nvPr/>
          </p:nvGrpSpPr>
          <p:grpSpPr>
            <a:xfrm>
              <a:off x="1957387" y="1196974"/>
              <a:ext cx="192089" cy="188913"/>
              <a:chOff x="0" y="0"/>
              <a:chExt cx="192088" cy="188912"/>
            </a:xfrm>
          </p:grpSpPr>
          <p:sp>
            <p:nvSpPr>
              <p:cNvPr id="1009" name="Oval 55"/>
              <p:cNvSpPr/>
              <p:nvPr/>
            </p:nvSpPr>
            <p:spPr>
              <a:xfrm>
                <a:off x="-1" y="-1"/>
                <a:ext cx="192090" cy="188914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10" name="Line 56"/>
              <p:cNvSpPr/>
              <p:nvPr/>
            </p:nvSpPr>
            <p:spPr>
              <a:xfrm>
                <a:off x="38417" y="91307"/>
                <a:ext cx="11525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12" name="Rectangle 57"/>
            <p:cNvSpPr/>
            <p:nvPr/>
          </p:nvSpPr>
          <p:spPr>
            <a:xfrm>
              <a:off x="1828800" y="233362"/>
              <a:ext cx="447676" cy="315913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13" name="Line 58"/>
            <p:cNvSpPr/>
            <p:nvPr/>
          </p:nvSpPr>
          <p:spPr>
            <a:xfrm flipH="1" flipV="1">
              <a:off x="285749" y="425132"/>
              <a:ext cx="1295402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4" name="Line 60"/>
            <p:cNvSpPr/>
            <p:nvPr/>
          </p:nvSpPr>
          <p:spPr>
            <a:xfrm flipH="1">
              <a:off x="292100" y="1133474"/>
              <a:ext cx="320676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5" name="Line 61"/>
            <p:cNvSpPr/>
            <p:nvPr/>
          </p:nvSpPr>
          <p:spPr>
            <a:xfrm flipV="1">
              <a:off x="1677670" y="188913"/>
              <a:ext cx="1" cy="44132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6" name="Line 62"/>
            <p:cNvSpPr/>
            <p:nvPr/>
          </p:nvSpPr>
          <p:spPr>
            <a:xfrm flipV="1">
              <a:off x="1563370" y="293687"/>
              <a:ext cx="1" cy="25241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7" name="Line 66"/>
            <p:cNvSpPr/>
            <p:nvPr/>
          </p:nvSpPr>
          <p:spPr>
            <a:xfrm flipH="1">
              <a:off x="1319213" y="534669"/>
              <a:ext cx="128588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18" name="Line 67"/>
            <p:cNvSpPr/>
            <p:nvPr/>
          </p:nvSpPr>
          <p:spPr>
            <a:xfrm flipH="1">
              <a:off x="1676400" y="415607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21" name="Group 68"/>
            <p:cNvGrpSpPr/>
            <p:nvPr/>
          </p:nvGrpSpPr>
          <p:grpSpPr>
            <a:xfrm>
              <a:off x="1973262" y="338137"/>
              <a:ext cx="127001" cy="127000"/>
              <a:chOff x="0" y="0"/>
              <a:chExt cx="127000" cy="126999"/>
            </a:xfrm>
          </p:grpSpPr>
          <p:sp>
            <p:nvSpPr>
              <p:cNvPr id="1019" name="Line 69"/>
              <p:cNvSpPr/>
              <p:nvPr/>
            </p:nvSpPr>
            <p:spPr>
              <a:xfrm flipH="1" flipV="1">
                <a:off x="-1" y="64769"/>
                <a:ext cx="127001" cy="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20" name="Line 70"/>
              <p:cNvSpPr/>
              <p:nvPr/>
            </p:nvSpPr>
            <p:spPr>
              <a:xfrm flipH="1">
                <a:off x="64769" y="-1"/>
                <a:ext cx="1" cy="127000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24" name="Group 71"/>
            <p:cNvGrpSpPr/>
            <p:nvPr/>
          </p:nvGrpSpPr>
          <p:grpSpPr>
            <a:xfrm>
              <a:off x="2212975" y="1889124"/>
              <a:ext cx="128588" cy="127000"/>
              <a:chOff x="0" y="0"/>
              <a:chExt cx="128587" cy="126999"/>
            </a:xfrm>
          </p:grpSpPr>
          <p:sp>
            <p:nvSpPr>
              <p:cNvPr id="1022" name="Line 72"/>
              <p:cNvSpPr/>
              <p:nvPr/>
            </p:nvSpPr>
            <p:spPr>
              <a:xfrm flipH="1" flipV="1">
                <a:off x="0" y="64769"/>
                <a:ext cx="128588" cy="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23" name="Line 73"/>
              <p:cNvSpPr/>
              <p:nvPr/>
            </p:nvSpPr>
            <p:spPr>
              <a:xfrm flipH="1">
                <a:off x="65563" y="-1"/>
                <a:ext cx="1" cy="127000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25" name="Text Box 76"/>
            <p:cNvSpPr txBox="1"/>
            <p:nvPr/>
          </p:nvSpPr>
          <p:spPr>
            <a:xfrm>
              <a:off x="2405062" y="1827212"/>
              <a:ext cx="795338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sz="2000" b="0">
                  <a:solidFill>
                    <a:srgbClr val="FFFFFF"/>
                  </a:solidFill>
                </a:defRPr>
              </a:pPr>
              <a:r>
                <a:t>V</a:t>
              </a:r>
              <a:r>
                <a:rPr baseline="-25000"/>
                <a:t>ds</a:t>
              </a:r>
            </a:p>
          </p:txBody>
        </p:sp>
        <p:sp>
          <p:nvSpPr>
            <p:cNvPr id="1026" name="Text Box 121"/>
            <p:cNvSpPr txBox="1"/>
            <p:nvPr/>
          </p:nvSpPr>
          <p:spPr>
            <a:xfrm>
              <a:off x="0" y="0"/>
              <a:ext cx="1189038" cy="414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 b="0">
                  <a:solidFill>
                    <a:srgbClr val="FFFFFF"/>
                  </a:solidFill>
                </a:defRPr>
              </a:pPr>
              <a:r>
                <a:t>V</a:t>
              </a:r>
              <a:r>
                <a:rPr baseline="-25000"/>
                <a:t>g </a:t>
              </a:r>
              <a:r>
                <a:rPr sz="1600"/>
                <a:t>= e/C</a:t>
              </a:r>
            </a:p>
          </p:txBody>
        </p:sp>
      </p:grpSp>
      <p:grpSp>
        <p:nvGrpSpPr>
          <p:cNvPr id="1071" name="Group 182"/>
          <p:cNvGrpSpPr/>
          <p:nvPr/>
        </p:nvGrpSpPr>
        <p:grpSpPr>
          <a:xfrm>
            <a:off x="685800" y="4114799"/>
            <a:ext cx="3200400" cy="2263776"/>
            <a:chOff x="0" y="0"/>
            <a:chExt cx="3200400" cy="2263775"/>
          </a:xfrm>
        </p:grpSpPr>
        <p:sp>
          <p:nvSpPr>
            <p:cNvPr id="1028" name="Rectangle 122"/>
            <p:cNvSpPr/>
            <p:nvPr/>
          </p:nvSpPr>
          <p:spPr>
            <a:xfrm>
              <a:off x="1593850" y="808037"/>
              <a:ext cx="450850" cy="631826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29" name="Rectangle 123"/>
            <p:cNvSpPr/>
            <p:nvPr/>
          </p:nvSpPr>
          <p:spPr>
            <a:xfrm>
              <a:off x="373062" y="808037"/>
              <a:ext cx="835026" cy="631826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032" name="Group 124"/>
            <p:cNvGrpSpPr/>
            <p:nvPr/>
          </p:nvGrpSpPr>
          <p:grpSpPr>
            <a:xfrm>
              <a:off x="1797049" y="849312"/>
              <a:ext cx="193678" cy="190501"/>
              <a:chOff x="0" y="0"/>
              <a:chExt cx="193676" cy="190500"/>
            </a:xfrm>
          </p:grpSpPr>
          <p:sp>
            <p:nvSpPr>
              <p:cNvPr id="1030" name="Oval 125"/>
              <p:cNvSpPr/>
              <p:nvPr/>
            </p:nvSpPr>
            <p:spPr>
              <a:xfrm>
                <a:off x="-1" y="0"/>
                <a:ext cx="193678" cy="1905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31" name="Line 126"/>
              <p:cNvSpPr/>
              <p:nvPr/>
            </p:nvSpPr>
            <p:spPr>
              <a:xfrm>
                <a:off x="38735" y="92075"/>
                <a:ext cx="116205" cy="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35" name="Group 127"/>
            <p:cNvGrpSpPr/>
            <p:nvPr/>
          </p:nvGrpSpPr>
          <p:grpSpPr>
            <a:xfrm>
              <a:off x="952499" y="1187450"/>
              <a:ext cx="192090" cy="188913"/>
              <a:chOff x="0" y="0"/>
              <a:chExt cx="192088" cy="188912"/>
            </a:xfrm>
          </p:grpSpPr>
          <p:sp>
            <p:nvSpPr>
              <p:cNvPr id="1033" name="Oval 128"/>
              <p:cNvSpPr/>
              <p:nvPr/>
            </p:nvSpPr>
            <p:spPr>
              <a:xfrm>
                <a:off x="-1" y="-1"/>
                <a:ext cx="192090" cy="188914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34" name="Line 129"/>
              <p:cNvSpPr/>
              <p:nvPr/>
            </p:nvSpPr>
            <p:spPr>
              <a:xfrm>
                <a:off x="38417" y="91307"/>
                <a:ext cx="11525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36" name="Line 130"/>
            <p:cNvSpPr/>
            <p:nvPr/>
          </p:nvSpPr>
          <p:spPr>
            <a:xfrm flipH="1" flipV="1">
              <a:off x="52387" y="1755775"/>
              <a:ext cx="167005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7" name="Line 131"/>
            <p:cNvSpPr/>
            <p:nvPr/>
          </p:nvSpPr>
          <p:spPr>
            <a:xfrm flipV="1">
              <a:off x="1841182" y="1544638"/>
              <a:ext cx="1" cy="44291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8" name="Line 132"/>
            <p:cNvSpPr/>
            <p:nvPr/>
          </p:nvSpPr>
          <p:spPr>
            <a:xfrm flipV="1">
              <a:off x="1723707" y="1649412"/>
              <a:ext cx="1" cy="2540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39" name="Line 133"/>
            <p:cNvSpPr/>
            <p:nvPr/>
          </p:nvSpPr>
          <p:spPr>
            <a:xfrm flipH="1">
              <a:off x="1465262" y="1945957"/>
              <a:ext cx="128589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0" name="Line 134"/>
            <p:cNvSpPr/>
            <p:nvPr/>
          </p:nvSpPr>
          <p:spPr>
            <a:xfrm flipV="1">
              <a:off x="53657" y="428625"/>
              <a:ext cx="1" cy="134778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1" name="Line 135"/>
            <p:cNvSpPr/>
            <p:nvPr/>
          </p:nvSpPr>
          <p:spPr>
            <a:xfrm flipV="1">
              <a:off x="2880995" y="1439863"/>
              <a:ext cx="1" cy="31591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2" name="Rectangle 136"/>
            <p:cNvSpPr/>
            <p:nvPr/>
          </p:nvSpPr>
          <p:spPr>
            <a:xfrm>
              <a:off x="2428875" y="808037"/>
              <a:ext cx="771525" cy="631826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43" name="Line 137"/>
            <p:cNvSpPr/>
            <p:nvPr/>
          </p:nvSpPr>
          <p:spPr>
            <a:xfrm flipH="1">
              <a:off x="1851024" y="1755775"/>
              <a:ext cx="10287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46" name="Group 138"/>
            <p:cNvGrpSpPr/>
            <p:nvPr/>
          </p:nvGrpSpPr>
          <p:grpSpPr>
            <a:xfrm>
              <a:off x="952499" y="871537"/>
              <a:ext cx="192090" cy="188913"/>
              <a:chOff x="0" y="0"/>
              <a:chExt cx="192088" cy="188912"/>
            </a:xfrm>
          </p:grpSpPr>
          <p:sp>
            <p:nvSpPr>
              <p:cNvPr id="1044" name="Oval 139"/>
              <p:cNvSpPr/>
              <p:nvPr/>
            </p:nvSpPr>
            <p:spPr>
              <a:xfrm>
                <a:off x="-1" y="-1"/>
                <a:ext cx="192090" cy="188914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45" name="Line 140"/>
              <p:cNvSpPr/>
              <p:nvPr/>
            </p:nvSpPr>
            <p:spPr>
              <a:xfrm>
                <a:off x="38417" y="91307"/>
                <a:ext cx="115253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49" name="Group 141"/>
            <p:cNvGrpSpPr/>
            <p:nvPr/>
          </p:nvGrpSpPr>
          <p:grpSpPr>
            <a:xfrm>
              <a:off x="630237" y="1028700"/>
              <a:ext cx="193677" cy="190501"/>
              <a:chOff x="0" y="0"/>
              <a:chExt cx="193676" cy="190500"/>
            </a:xfrm>
          </p:grpSpPr>
          <p:sp>
            <p:nvSpPr>
              <p:cNvPr id="1047" name="Oval 142"/>
              <p:cNvSpPr/>
              <p:nvPr/>
            </p:nvSpPr>
            <p:spPr>
              <a:xfrm>
                <a:off x="-1" y="0"/>
                <a:ext cx="193678" cy="1905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48" name="Line 143"/>
              <p:cNvSpPr/>
              <p:nvPr/>
            </p:nvSpPr>
            <p:spPr>
              <a:xfrm>
                <a:off x="38735" y="92075"/>
                <a:ext cx="116205" cy="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52" name="Group 144"/>
            <p:cNvGrpSpPr/>
            <p:nvPr/>
          </p:nvGrpSpPr>
          <p:grpSpPr>
            <a:xfrm>
              <a:off x="1797049" y="1219200"/>
              <a:ext cx="193678" cy="188913"/>
              <a:chOff x="0" y="0"/>
              <a:chExt cx="193676" cy="188912"/>
            </a:xfrm>
          </p:grpSpPr>
          <p:sp>
            <p:nvSpPr>
              <p:cNvPr id="1050" name="Oval 145"/>
              <p:cNvSpPr/>
              <p:nvPr/>
            </p:nvSpPr>
            <p:spPr>
              <a:xfrm>
                <a:off x="-1" y="-1"/>
                <a:ext cx="193678" cy="188914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51" name="Line 146"/>
              <p:cNvSpPr/>
              <p:nvPr/>
            </p:nvSpPr>
            <p:spPr>
              <a:xfrm>
                <a:off x="38735" y="91307"/>
                <a:ext cx="116205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53" name="Rectangle 147"/>
            <p:cNvSpPr/>
            <p:nvPr/>
          </p:nvSpPr>
          <p:spPr>
            <a:xfrm>
              <a:off x="1593850" y="220662"/>
              <a:ext cx="450850" cy="315913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054" name="Line 148"/>
            <p:cNvSpPr/>
            <p:nvPr/>
          </p:nvSpPr>
          <p:spPr>
            <a:xfrm flipH="1" flipV="1">
              <a:off x="52387" y="425132"/>
              <a:ext cx="12954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5" name="Line 149"/>
            <p:cNvSpPr/>
            <p:nvPr/>
          </p:nvSpPr>
          <p:spPr>
            <a:xfrm flipH="1">
              <a:off x="52387" y="1123950"/>
              <a:ext cx="320676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6" name="Line 150"/>
            <p:cNvSpPr/>
            <p:nvPr/>
          </p:nvSpPr>
          <p:spPr>
            <a:xfrm flipV="1">
              <a:off x="1449070" y="176213"/>
              <a:ext cx="1" cy="442913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7" name="Line 151"/>
            <p:cNvSpPr/>
            <p:nvPr/>
          </p:nvSpPr>
          <p:spPr>
            <a:xfrm flipV="1">
              <a:off x="1330007" y="280987"/>
              <a:ext cx="1" cy="2540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8" name="Line 155"/>
            <p:cNvSpPr/>
            <p:nvPr/>
          </p:nvSpPr>
          <p:spPr>
            <a:xfrm flipH="1">
              <a:off x="1090612" y="534670"/>
              <a:ext cx="128589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9" name="Line 156"/>
            <p:cNvSpPr/>
            <p:nvPr/>
          </p:nvSpPr>
          <p:spPr>
            <a:xfrm flipH="1">
              <a:off x="1447799" y="428625"/>
              <a:ext cx="1524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062" name="Group 157"/>
            <p:cNvGrpSpPr/>
            <p:nvPr/>
          </p:nvGrpSpPr>
          <p:grpSpPr>
            <a:xfrm>
              <a:off x="1676400" y="327025"/>
              <a:ext cx="128588" cy="125413"/>
              <a:chOff x="0" y="0"/>
              <a:chExt cx="128587" cy="125412"/>
            </a:xfrm>
          </p:grpSpPr>
          <p:sp>
            <p:nvSpPr>
              <p:cNvPr id="1060" name="Line 158"/>
              <p:cNvSpPr/>
              <p:nvPr/>
            </p:nvSpPr>
            <p:spPr>
              <a:xfrm flipH="1" flipV="1">
                <a:off x="0" y="63976"/>
                <a:ext cx="128588" cy="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1" name="Line 159"/>
              <p:cNvSpPr/>
              <p:nvPr/>
            </p:nvSpPr>
            <p:spPr>
              <a:xfrm flipH="1">
                <a:off x="65563" y="-1"/>
                <a:ext cx="1" cy="125414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065" name="Group 160"/>
            <p:cNvGrpSpPr/>
            <p:nvPr/>
          </p:nvGrpSpPr>
          <p:grpSpPr>
            <a:xfrm>
              <a:off x="1979612" y="1881187"/>
              <a:ext cx="128589" cy="127001"/>
              <a:chOff x="0" y="0"/>
              <a:chExt cx="128587" cy="127000"/>
            </a:xfrm>
          </p:grpSpPr>
          <p:sp>
            <p:nvSpPr>
              <p:cNvPr id="1063" name="Line 161"/>
              <p:cNvSpPr/>
              <p:nvPr/>
            </p:nvSpPr>
            <p:spPr>
              <a:xfrm flipH="1" flipV="1">
                <a:off x="0" y="64770"/>
                <a:ext cx="128588" cy="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064" name="Line 162"/>
              <p:cNvSpPr/>
              <p:nvPr/>
            </p:nvSpPr>
            <p:spPr>
              <a:xfrm flipH="1">
                <a:off x="65563" y="0"/>
                <a:ext cx="1" cy="127001"/>
              </a:xfrm>
              <a:prstGeom prst="line">
                <a:avLst/>
              </a:prstGeom>
              <a:noFill/>
              <a:ln w="38100" cap="flat">
                <a:solidFill>
                  <a:srgbClr val="FF33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066" name="Text Box 163"/>
            <p:cNvSpPr txBox="1"/>
            <p:nvPr/>
          </p:nvSpPr>
          <p:spPr>
            <a:xfrm>
              <a:off x="2171700" y="1819275"/>
              <a:ext cx="87630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200"/>
                </a:spcBef>
                <a:defRPr sz="2000" b="0">
                  <a:solidFill>
                    <a:srgbClr val="FFFFFF"/>
                  </a:solidFill>
                </a:defRPr>
              </a:pPr>
              <a:r>
                <a:t>V</a:t>
              </a:r>
              <a:r>
                <a:rPr baseline="-25000"/>
                <a:t>ds</a:t>
              </a:r>
            </a:p>
          </p:txBody>
        </p:sp>
        <p:sp>
          <p:nvSpPr>
            <p:cNvPr id="1067" name="Text Box 164"/>
            <p:cNvSpPr txBox="1"/>
            <p:nvPr/>
          </p:nvSpPr>
          <p:spPr>
            <a:xfrm>
              <a:off x="0" y="0"/>
              <a:ext cx="1295400" cy="414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 b="0">
                  <a:solidFill>
                    <a:srgbClr val="FFFFFF"/>
                  </a:solidFill>
                </a:defRPr>
              </a:pPr>
              <a:r>
                <a:t>V</a:t>
              </a:r>
              <a:r>
                <a:rPr baseline="-25000"/>
                <a:t>g </a:t>
              </a:r>
              <a:r>
                <a:rPr sz="1600"/>
                <a:t>= 2e / C</a:t>
              </a:r>
            </a:p>
          </p:txBody>
        </p:sp>
        <p:grpSp>
          <p:nvGrpSpPr>
            <p:cNvPr id="1070" name="Group 165"/>
            <p:cNvGrpSpPr/>
            <p:nvPr/>
          </p:nvGrpSpPr>
          <p:grpSpPr>
            <a:xfrm>
              <a:off x="1636712" y="1028700"/>
              <a:ext cx="193677" cy="190501"/>
              <a:chOff x="0" y="0"/>
              <a:chExt cx="193676" cy="190500"/>
            </a:xfrm>
          </p:grpSpPr>
          <p:sp>
            <p:nvSpPr>
              <p:cNvPr id="1068" name="Oval 166"/>
              <p:cNvSpPr/>
              <p:nvPr/>
            </p:nvSpPr>
            <p:spPr>
              <a:xfrm>
                <a:off x="-1" y="0"/>
                <a:ext cx="193678" cy="190500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069" name="Line 167"/>
              <p:cNvSpPr/>
              <p:nvPr/>
            </p:nvSpPr>
            <p:spPr>
              <a:xfrm>
                <a:off x="38735" y="92075"/>
                <a:ext cx="116205" cy="0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072" name="Line 174"/>
          <p:cNvSpPr/>
          <p:nvPr/>
        </p:nvSpPr>
        <p:spPr>
          <a:xfrm flipH="1">
            <a:off x="4114799" y="4114800"/>
            <a:ext cx="609601" cy="762001"/>
          </a:xfrm>
          <a:prstGeom prst="line">
            <a:avLst/>
          </a:prstGeom>
          <a:ln w="5715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075" name="Group 175"/>
          <p:cNvGrpSpPr/>
          <p:nvPr/>
        </p:nvGrpSpPr>
        <p:grpSpPr>
          <a:xfrm>
            <a:off x="2538413" y="4446587"/>
            <a:ext cx="128588" cy="125413"/>
            <a:chOff x="0" y="0"/>
            <a:chExt cx="128587" cy="125412"/>
          </a:xfrm>
        </p:grpSpPr>
        <p:sp>
          <p:nvSpPr>
            <p:cNvPr id="1073" name="Line 176"/>
            <p:cNvSpPr/>
            <p:nvPr/>
          </p:nvSpPr>
          <p:spPr>
            <a:xfrm flipH="1" flipV="1">
              <a:off x="0" y="63976"/>
              <a:ext cx="128588" cy="1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4" name="Line 177"/>
            <p:cNvSpPr/>
            <p:nvPr/>
          </p:nvSpPr>
          <p:spPr>
            <a:xfrm flipH="1">
              <a:off x="65563" y="-1"/>
              <a:ext cx="1" cy="125414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076" name="Line 181"/>
          <p:cNvSpPr/>
          <p:nvPr/>
        </p:nvSpPr>
        <p:spPr>
          <a:xfrm flipH="1">
            <a:off x="1562099" y="4644707"/>
            <a:ext cx="128589" cy="1"/>
          </a:xfrm>
          <a:prstGeom prst="line">
            <a:avLst/>
          </a:prstGeom>
          <a:ln w="38100">
            <a:solidFill>
              <a:srgbClr val="CC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079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Giving this electrical behavior:</a:t>
            </a:r>
          </a:p>
        </p:txBody>
      </p:sp>
      <p:sp>
        <p:nvSpPr>
          <p:cNvPr id="1080" name="Rectangle 3"/>
          <p:cNvSpPr txBox="1"/>
          <p:nvPr/>
        </p:nvSpPr>
        <p:spPr>
          <a:xfrm>
            <a:off x="228600" y="914400"/>
            <a:ext cx="8915400" cy="6262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With fixed end-to-end voltage (V</a:t>
            </a:r>
            <a:r>
              <a:rPr baseline="-25000"/>
              <a:t>ds</a:t>
            </a:r>
            <a:r>
              <a:t>), as you ramp up side gate voltage (V</a:t>
            </a:r>
            <a:r>
              <a:rPr baseline="-25000"/>
              <a:t>g</a:t>
            </a:r>
            <a:r>
              <a:t>) expect:</a:t>
            </a:r>
            <a:endParaRPr sz="1200"/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Or plotting the slope (known as the “conductance” = dI/dV</a:t>
            </a:r>
            <a:r>
              <a:rPr sz="2000" baseline="-25000"/>
              <a:t>g</a:t>
            </a:r>
            <a:r>
              <a:t>):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(for explanation of magic voltages above, see appendix at the end of this lecture)</a:t>
            </a: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grpSp>
        <p:nvGrpSpPr>
          <p:cNvPr id="1099" name="Group 44"/>
          <p:cNvGrpSpPr/>
          <p:nvPr/>
        </p:nvGrpSpPr>
        <p:grpSpPr>
          <a:xfrm>
            <a:off x="1828799" y="1295399"/>
            <a:ext cx="6477002" cy="1945642"/>
            <a:chOff x="0" y="0"/>
            <a:chExt cx="6477000" cy="1945640"/>
          </a:xfrm>
        </p:grpSpPr>
        <p:sp>
          <p:nvSpPr>
            <p:cNvPr id="1081" name="Line 99"/>
            <p:cNvSpPr/>
            <p:nvPr/>
          </p:nvSpPr>
          <p:spPr>
            <a:xfrm>
              <a:off x="673100" y="1524000"/>
              <a:ext cx="415290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2" name="Line 100"/>
            <p:cNvSpPr/>
            <p:nvPr/>
          </p:nvSpPr>
          <p:spPr>
            <a:xfrm flipV="1">
              <a:off x="673099" y="304799"/>
              <a:ext cx="1" cy="1219202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3" name="Rectangle 103"/>
            <p:cNvSpPr txBox="1"/>
            <p:nvPr/>
          </p:nvSpPr>
          <p:spPr>
            <a:xfrm>
              <a:off x="0" y="0"/>
              <a:ext cx="2133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300"/>
                </a:spcBef>
                <a:defRPr sz="14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 = electron flow</a:t>
              </a:r>
            </a:p>
          </p:txBody>
        </p:sp>
        <p:sp>
          <p:nvSpPr>
            <p:cNvPr id="1084" name="Rectangle 104"/>
            <p:cNvSpPr txBox="1"/>
            <p:nvPr/>
          </p:nvSpPr>
          <p:spPr>
            <a:xfrm>
              <a:off x="4953000" y="1371600"/>
              <a:ext cx="457201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aseline="-25000"/>
                <a:t>g</a:t>
              </a:r>
            </a:p>
          </p:txBody>
        </p:sp>
        <p:sp>
          <p:nvSpPr>
            <p:cNvPr id="1085" name="Line 105"/>
            <p:cNvSpPr/>
            <p:nvPr/>
          </p:nvSpPr>
          <p:spPr>
            <a:xfrm flipV="1">
              <a:off x="1730375" y="1447800"/>
              <a:ext cx="1" cy="2286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6" name="Line 106"/>
            <p:cNvSpPr/>
            <p:nvPr/>
          </p:nvSpPr>
          <p:spPr>
            <a:xfrm flipV="1">
              <a:off x="2925763" y="1447800"/>
              <a:ext cx="1" cy="2286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7" name="Line 107"/>
            <p:cNvSpPr/>
            <p:nvPr/>
          </p:nvSpPr>
          <p:spPr>
            <a:xfrm flipV="1">
              <a:off x="4038600" y="1447800"/>
              <a:ext cx="1" cy="2286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8" name="Rectangle 110"/>
            <p:cNvSpPr txBox="1"/>
            <p:nvPr/>
          </p:nvSpPr>
          <p:spPr>
            <a:xfrm>
              <a:off x="1600200" y="1676400"/>
              <a:ext cx="784226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200"/>
                </a:spcBef>
                <a:defRPr sz="1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e/C</a:t>
              </a:r>
            </a:p>
          </p:txBody>
        </p:sp>
        <p:sp>
          <p:nvSpPr>
            <p:cNvPr id="1089" name="Rectangle 111"/>
            <p:cNvSpPr txBox="1"/>
            <p:nvPr/>
          </p:nvSpPr>
          <p:spPr>
            <a:xfrm>
              <a:off x="2513013" y="1676400"/>
              <a:ext cx="896938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200"/>
                </a:spcBef>
                <a:defRPr sz="1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2e/C</a:t>
              </a:r>
            </a:p>
          </p:txBody>
        </p:sp>
        <p:sp>
          <p:nvSpPr>
            <p:cNvPr id="1090" name="Rectangle 112"/>
            <p:cNvSpPr txBox="1"/>
            <p:nvPr/>
          </p:nvSpPr>
          <p:spPr>
            <a:xfrm>
              <a:off x="3751263" y="1676400"/>
              <a:ext cx="896938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200"/>
                </a:spcBef>
                <a:defRPr sz="1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3e/C</a:t>
              </a:r>
            </a:p>
          </p:txBody>
        </p:sp>
        <p:sp>
          <p:nvSpPr>
            <p:cNvPr id="1091" name="Line 115"/>
            <p:cNvSpPr/>
            <p:nvPr/>
          </p:nvSpPr>
          <p:spPr>
            <a:xfrm flipV="1">
              <a:off x="2894013" y="533400"/>
              <a:ext cx="61914" cy="38100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2" name="Line 116"/>
            <p:cNvSpPr/>
            <p:nvPr/>
          </p:nvSpPr>
          <p:spPr>
            <a:xfrm>
              <a:off x="1736725" y="915670"/>
              <a:ext cx="1143001" cy="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3" name="Line 125"/>
            <p:cNvSpPr/>
            <p:nvPr/>
          </p:nvSpPr>
          <p:spPr>
            <a:xfrm flipV="1">
              <a:off x="1647825" y="914400"/>
              <a:ext cx="88901" cy="30480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4" name="Line 126"/>
            <p:cNvSpPr/>
            <p:nvPr/>
          </p:nvSpPr>
          <p:spPr>
            <a:xfrm>
              <a:off x="685800" y="1220470"/>
              <a:ext cx="990601" cy="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5" name="Line 128"/>
            <p:cNvSpPr/>
            <p:nvPr/>
          </p:nvSpPr>
          <p:spPr>
            <a:xfrm>
              <a:off x="2955925" y="534670"/>
              <a:ext cx="1006476" cy="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6" name="Line 129"/>
            <p:cNvSpPr/>
            <p:nvPr/>
          </p:nvSpPr>
          <p:spPr>
            <a:xfrm flipH="1" flipV="1">
              <a:off x="4038600" y="153669"/>
              <a:ext cx="685801" cy="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97" name="Rectangle 143"/>
            <p:cNvSpPr txBox="1"/>
            <p:nvPr/>
          </p:nvSpPr>
          <p:spPr>
            <a:xfrm>
              <a:off x="5105400" y="381000"/>
              <a:ext cx="1371601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aseline="-25000"/>
                <a:t>ds</a:t>
              </a:r>
              <a:r>
                <a:t> = fixed</a:t>
              </a:r>
            </a:p>
          </p:txBody>
        </p:sp>
        <p:sp>
          <p:nvSpPr>
            <p:cNvPr id="1098" name="Line 144"/>
            <p:cNvSpPr/>
            <p:nvPr/>
          </p:nvSpPr>
          <p:spPr>
            <a:xfrm flipV="1">
              <a:off x="3960813" y="152399"/>
              <a:ext cx="61914" cy="381002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20" name="Group 163"/>
          <p:cNvGrpSpPr/>
          <p:nvPr/>
        </p:nvGrpSpPr>
        <p:grpSpPr>
          <a:xfrm>
            <a:off x="1143000" y="3859212"/>
            <a:ext cx="7162800" cy="1896428"/>
            <a:chOff x="0" y="0"/>
            <a:chExt cx="7162800" cy="1896427"/>
          </a:xfrm>
        </p:grpSpPr>
        <p:sp>
          <p:nvSpPr>
            <p:cNvPr id="1100" name="Rectangle 93"/>
            <p:cNvSpPr txBox="1"/>
            <p:nvPr/>
          </p:nvSpPr>
          <p:spPr>
            <a:xfrm>
              <a:off x="5257800" y="1398587"/>
              <a:ext cx="1905000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sz="2000" baseline="-25000"/>
                <a:t>g</a:t>
              </a:r>
            </a:p>
          </p:txBody>
        </p:sp>
        <p:sp>
          <p:nvSpPr>
            <p:cNvPr id="1101" name="Line 89"/>
            <p:cNvSpPr/>
            <p:nvPr/>
          </p:nvSpPr>
          <p:spPr>
            <a:xfrm>
              <a:off x="1371600" y="1531937"/>
              <a:ext cx="381000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2" name="Line 90"/>
            <p:cNvSpPr/>
            <p:nvPr/>
          </p:nvSpPr>
          <p:spPr>
            <a:xfrm flipV="1">
              <a:off x="1371600" y="0"/>
              <a:ext cx="1" cy="1531938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3" name="Rectangle 92"/>
            <p:cNvSpPr txBox="1"/>
            <p:nvPr/>
          </p:nvSpPr>
          <p:spPr>
            <a:xfrm>
              <a:off x="0" y="484187"/>
              <a:ext cx="1219200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dI/dV</a:t>
              </a:r>
              <a:r>
                <a:rPr baseline="-25000"/>
                <a:t>g</a:t>
              </a:r>
            </a:p>
          </p:txBody>
        </p:sp>
        <p:sp>
          <p:nvSpPr>
            <p:cNvPr id="1104" name="Line 135"/>
            <p:cNvSpPr/>
            <p:nvPr/>
          </p:nvSpPr>
          <p:spPr>
            <a:xfrm flipV="1">
              <a:off x="2360612" y="560388"/>
              <a:ext cx="65088" cy="93345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5" name="Line 136"/>
            <p:cNvSpPr/>
            <p:nvPr/>
          </p:nvSpPr>
          <p:spPr>
            <a:xfrm flipH="1" flipV="1">
              <a:off x="2419349" y="538163"/>
              <a:ext cx="95251" cy="936625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6" name="Line 145"/>
            <p:cNvSpPr/>
            <p:nvPr/>
          </p:nvSpPr>
          <p:spPr>
            <a:xfrm>
              <a:off x="1371600" y="1474787"/>
              <a:ext cx="990601" cy="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7" name="Line 149"/>
            <p:cNvSpPr/>
            <p:nvPr/>
          </p:nvSpPr>
          <p:spPr>
            <a:xfrm flipV="1">
              <a:off x="3548062" y="560388"/>
              <a:ext cx="65088" cy="93345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8" name="Line 150"/>
            <p:cNvSpPr/>
            <p:nvPr/>
          </p:nvSpPr>
          <p:spPr>
            <a:xfrm flipH="1" flipV="1">
              <a:off x="3606799" y="538163"/>
              <a:ext cx="95251" cy="936625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9" name="Line 151"/>
            <p:cNvSpPr/>
            <p:nvPr/>
          </p:nvSpPr>
          <p:spPr>
            <a:xfrm>
              <a:off x="2546350" y="1474787"/>
              <a:ext cx="990601" cy="1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0" name="Line 152"/>
            <p:cNvSpPr/>
            <p:nvPr/>
          </p:nvSpPr>
          <p:spPr>
            <a:xfrm flipV="1">
              <a:off x="4646612" y="554038"/>
              <a:ext cx="65088" cy="93345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1" name="Line 153"/>
            <p:cNvSpPr/>
            <p:nvPr/>
          </p:nvSpPr>
          <p:spPr>
            <a:xfrm flipH="1" flipV="1">
              <a:off x="4705349" y="531813"/>
              <a:ext cx="95251" cy="936625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2" name="Line 154"/>
            <p:cNvSpPr/>
            <p:nvPr/>
          </p:nvSpPr>
          <p:spPr>
            <a:xfrm flipV="1">
              <a:off x="3721100" y="1468438"/>
              <a:ext cx="914401" cy="6350"/>
            </a:xfrm>
            <a:prstGeom prst="line">
              <a:avLst/>
            </a:prstGeom>
            <a:noFill/>
            <a:ln w="28575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3" name="Line 155"/>
            <p:cNvSpPr/>
            <p:nvPr/>
          </p:nvSpPr>
          <p:spPr>
            <a:xfrm flipV="1">
              <a:off x="2416175" y="1398587"/>
              <a:ext cx="0" cy="2286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4" name="Line 156"/>
            <p:cNvSpPr/>
            <p:nvPr/>
          </p:nvSpPr>
          <p:spPr>
            <a:xfrm flipV="1">
              <a:off x="3611562" y="1398587"/>
              <a:ext cx="1" cy="2286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5" name="Line 157"/>
            <p:cNvSpPr/>
            <p:nvPr/>
          </p:nvSpPr>
          <p:spPr>
            <a:xfrm flipV="1">
              <a:off x="4724400" y="1398587"/>
              <a:ext cx="0" cy="2286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6" name="Rectangle 158"/>
            <p:cNvSpPr txBox="1"/>
            <p:nvPr/>
          </p:nvSpPr>
          <p:spPr>
            <a:xfrm>
              <a:off x="2286000" y="1627187"/>
              <a:ext cx="784225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200"/>
                </a:spcBef>
                <a:defRPr sz="1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e/C</a:t>
              </a:r>
            </a:p>
          </p:txBody>
        </p:sp>
        <p:sp>
          <p:nvSpPr>
            <p:cNvPr id="1117" name="Rectangle 159"/>
            <p:cNvSpPr txBox="1"/>
            <p:nvPr/>
          </p:nvSpPr>
          <p:spPr>
            <a:xfrm>
              <a:off x="3198812" y="1627187"/>
              <a:ext cx="896938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200"/>
                </a:spcBef>
                <a:defRPr sz="1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2e/C</a:t>
              </a:r>
            </a:p>
          </p:txBody>
        </p:sp>
        <p:sp>
          <p:nvSpPr>
            <p:cNvPr id="1118" name="Rectangle 160"/>
            <p:cNvSpPr txBox="1"/>
            <p:nvPr/>
          </p:nvSpPr>
          <p:spPr>
            <a:xfrm>
              <a:off x="4437062" y="1627187"/>
              <a:ext cx="896938" cy="269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200"/>
                </a:spcBef>
                <a:defRPr sz="12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3e/C</a:t>
              </a:r>
            </a:p>
          </p:txBody>
        </p:sp>
        <p:sp>
          <p:nvSpPr>
            <p:cNvPr id="1119" name="Rectangle 161"/>
            <p:cNvSpPr txBox="1"/>
            <p:nvPr/>
          </p:nvSpPr>
          <p:spPr>
            <a:xfrm>
              <a:off x="5791200" y="560387"/>
              <a:ext cx="1371600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6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aseline="-25000"/>
                <a:t>ds</a:t>
              </a:r>
              <a:r>
                <a:t> = fixed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23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81000" y="3211513"/>
            <a:ext cx="8763000" cy="1752601"/>
          </a:xfrm>
          <a:prstGeom prst="rect">
            <a:avLst/>
          </a:prstGeom>
        </p:spPr>
        <p:txBody>
          <a:bodyPr/>
          <a:lstStyle/>
          <a:p>
            <a:pPr defTabSz="292607">
              <a:spcBef>
                <a:spcPts val="200"/>
              </a:spcBef>
              <a:defRPr sz="1152">
                <a:effectLst>
                  <a:outerShdw blurRad="24384" dist="2438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292607">
              <a:spcBef>
                <a:spcPts val="200"/>
              </a:spcBef>
              <a:defRPr sz="1152">
                <a:effectLst>
                  <a:outerShdw blurRad="24384" dist="2438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292607">
              <a:spcBef>
                <a:spcPts val="200"/>
              </a:spcBef>
              <a:defRPr sz="1152">
                <a:effectLst>
                  <a:outerShdw blurRad="24384" dist="2438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292607">
              <a:spcBef>
                <a:spcPts val="200"/>
              </a:spcBef>
              <a:defRPr sz="1152">
                <a:effectLst>
                  <a:outerShdw blurRad="24384" dist="2438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292607">
              <a:spcBef>
                <a:spcPts val="200"/>
              </a:spcBef>
              <a:defRPr sz="1152">
                <a:effectLst>
                  <a:outerShdw blurRad="24384" dist="2438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292607">
              <a:spcBef>
                <a:spcPts val="200"/>
              </a:spcBef>
              <a:defRPr sz="1152">
                <a:effectLst>
                  <a:outerShdw blurRad="24384" dist="2438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292607">
              <a:spcBef>
                <a:spcPts val="200"/>
              </a:spcBef>
              <a:defRPr sz="1152">
                <a:effectLst>
                  <a:outerShdw blurRad="24384" dist="24384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292607">
              <a:spcBef>
                <a:spcPts val="200"/>
              </a:spcBef>
              <a:defRPr sz="1152">
                <a:effectLst>
                  <a:outerShdw blurRad="24384" dist="24384" dir="2700000" rotWithShape="0">
                    <a:srgbClr val="000000"/>
                  </a:outerShdw>
                </a:effectLst>
              </a:defRPr>
            </a:pPr>
            <a:endParaRPr/>
          </a:p>
          <a:p>
            <a:pPr algn="ctr" defTabSz="292607">
              <a:spcBef>
                <a:spcPts val="200"/>
              </a:spcBef>
              <a:defRPr sz="1024">
                <a:effectLst/>
              </a:defRPr>
            </a:pPr>
            <a:r>
              <a:t>(from Kastner, Reviews of Modern Physics 64, 849 (1992))</a:t>
            </a:r>
          </a:p>
        </p:txBody>
      </p:sp>
      <p:sp>
        <p:nvSpPr>
          <p:cNvPr id="1124" name="Rectangle 7"/>
          <p:cNvSpPr txBox="1">
            <a:spLocks noGrp="1"/>
          </p:cNvSpPr>
          <p:nvPr>
            <p:ph type="title"/>
          </p:nvPr>
        </p:nvSpPr>
        <p:spPr>
          <a:xfrm>
            <a:off x="304800" y="239713"/>
            <a:ext cx="8534400" cy="6096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Which is indeed seen in “Single Electron Transistors” (SETs)</a:t>
            </a:r>
          </a:p>
        </p:txBody>
      </p:sp>
      <p:pic>
        <p:nvPicPr>
          <p:cNvPr id="112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1133475"/>
            <a:ext cx="3429000" cy="1849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6" name="Picture 63" descr="Picture 6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3363912"/>
            <a:ext cx="5040313" cy="2351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2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763000" cy="5713861"/>
          </a:xfrm>
          <a:prstGeom prst="rect">
            <a:avLst/>
          </a:prstGeom>
        </p:spPr>
        <p:txBody>
          <a:bodyPr/>
          <a:lstStyle/>
          <a:p>
            <a:r>
              <a:t>"Resistance" = resistance to electron flow when push (from Voltage) is applied</a:t>
            </a:r>
          </a:p>
          <a:p>
            <a:endParaRPr/>
          </a:p>
          <a:p>
            <a:r>
              <a:t>	If electron flow (current = "I") </a:t>
            </a:r>
          </a:p>
          <a:p>
            <a:pPr>
              <a:defRPr sz="1100"/>
            </a:pPr>
            <a:endParaRPr/>
          </a:p>
          <a:p>
            <a:r>
              <a:t>	increased in proportion to push (Voltage): </a:t>
            </a:r>
          </a:p>
          <a:p>
            <a:endParaRPr/>
          </a:p>
          <a:p>
            <a:endParaRPr/>
          </a:p>
          <a:p>
            <a:r>
              <a:t>Steeper the slope, more current per push =&gt; less "resistance"</a:t>
            </a:r>
          </a:p>
          <a:p>
            <a:pPr>
              <a:defRPr sz="1000"/>
            </a:pPr>
            <a:endParaRPr/>
          </a:p>
          <a:p>
            <a:r>
              <a:t>	So "resistance" = reciprocal of slope = dV/dI  (constant in plot above)</a:t>
            </a:r>
          </a:p>
          <a:p>
            <a:endParaRPr/>
          </a:p>
          <a:p>
            <a:r>
              <a:t>But for many things, including transistors, slope is NOT constant: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MOSFET "I-V characteristic:"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Slope falls, resistance increases as push harder</a:t>
            </a:r>
          </a:p>
        </p:txBody>
      </p:sp>
      <p:sp>
        <p:nvSpPr>
          <p:cNvPr id="1130" name="Rectangle 7"/>
          <p:cNvSpPr txBox="1">
            <a:spLocks noGrp="1"/>
          </p:cNvSpPr>
          <p:nvPr>
            <p:ph type="title"/>
          </p:nvPr>
        </p:nvSpPr>
        <p:spPr>
          <a:xfrm>
            <a:off x="304800" y="239713"/>
            <a:ext cx="8534400" cy="36988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Third weird (but related) idea: Negative Differential Resistance (NDR)</a:t>
            </a:r>
          </a:p>
        </p:txBody>
      </p:sp>
      <p:grpSp>
        <p:nvGrpSpPr>
          <p:cNvPr id="1136" name="Group 20"/>
          <p:cNvGrpSpPr/>
          <p:nvPr/>
        </p:nvGrpSpPr>
        <p:grpSpPr>
          <a:xfrm>
            <a:off x="6019799" y="1295399"/>
            <a:ext cx="2590802" cy="1826877"/>
            <a:chOff x="0" y="0"/>
            <a:chExt cx="2590800" cy="1826875"/>
          </a:xfrm>
        </p:grpSpPr>
        <p:sp>
          <p:nvSpPr>
            <p:cNvPr id="1131" name="Straight Arrow Connector 7"/>
            <p:cNvSpPr/>
            <p:nvPr/>
          </p:nvSpPr>
          <p:spPr>
            <a:xfrm>
              <a:off x="76200" y="1599406"/>
              <a:ext cx="2057401" cy="1589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2" name="Straight Arrow Connector 9"/>
            <p:cNvSpPr/>
            <p:nvPr/>
          </p:nvSpPr>
          <p:spPr>
            <a:xfrm flipV="1">
              <a:off x="227806" y="458787"/>
              <a:ext cx="1589" cy="1293814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3" name="TextBox 11"/>
            <p:cNvSpPr txBox="1"/>
            <p:nvPr/>
          </p:nvSpPr>
          <p:spPr>
            <a:xfrm>
              <a:off x="2133600" y="1367135"/>
              <a:ext cx="457201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1134" name="TextBox 12"/>
            <p:cNvSpPr txBox="1"/>
            <p:nvPr/>
          </p:nvSpPr>
          <p:spPr>
            <a:xfrm>
              <a:off x="0" y="0"/>
              <a:ext cx="457200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1135" name="Straight Connector 14"/>
            <p:cNvSpPr/>
            <p:nvPr/>
          </p:nvSpPr>
          <p:spPr>
            <a:xfrm flipV="1">
              <a:off x="381000" y="533399"/>
              <a:ext cx="1447801" cy="914402"/>
            </a:xfrm>
            <a:prstGeom prst="line">
              <a:avLst/>
            </a:prstGeom>
            <a:solidFill>
              <a:schemeClr val="accent1"/>
            </a:solidFill>
            <a:ln w="28575" cap="flat">
              <a:solidFill>
                <a:srgbClr val="FECF2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42" name="Group 22"/>
          <p:cNvGrpSpPr/>
          <p:nvPr/>
        </p:nvGrpSpPr>
        <p:grpSpPr>
          <a:xfrm>
            <a:off x="5029199" y="4571999"/>
            <a:ext cx="2590802" cy="1826877"/>
            <a:chOff x="0" y="0"/>
            <a:chExt cx="2590800" cy="1826875"/>
          </a:xfrm>
        </p:grpSpPr>
        <p:sp>
          <p:nvSpPr>
            <p:cNvPr id="1137" name="Straight Arrow Connector 16"/>
            <p:cNvSpPr/>
            <p:nvPr/>
          </p:nvSpPr>
          <p:spPr>
            <a:xfrm>
              <a:off x="76200" y="1599406"/>
              <a:ext cx="2057401" cy="1589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8" name="Straight Arrow Connector 17"/>
            <p:cNvSpPr/>
            <p:nvPr/>
          </p:nvSpPr>
          <p:spPr>
            <a:xfrm flipV="1">
              <a:off x="227806" y="458787"/>
              <a:ext cx="1589" cy="1293814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39" name="TextBox 18"/>
            <p:cNvSpPr txBox="1"/>
            <p:nvPr/>
          </p:nvSpPr>
          <p:spPr>
            <a:xfrm>
              <a:off x="2133600" y="1367135"/>
              <a:ext cx="457201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1140" name="TextBox 19"/>
            <p:cNvSpPr txBox="1"/>
            <p:nvPr/>
          </p:nvSpPr>
          <p:spPr>
            <a:xfrm>
              <a:off x="0" y="0"/>
              <a:ext cx="457200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spcBef>
                  <a:spcPts val="1400"/>
                </a:spcBef>
                <a:defRPr sz="2400">
                  <a:solidFill>
                    <a:srgbClr val="FFFFFF"/>
                  </a:solidFill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1141" name="Freeform 21"/>
            <p:cNvSpPr/>
            <p:nvPr/>
          </p:nvSpPr>
          <p:spPr>
            <a:xfrm>
              <a:off x="314960" y="608259"/>
              <a:ext cx="1818641" cy="839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2" extrusionOk="0">
                  <a:moveTo>
                    <a:pt x="0" y="21122"/>
                  </a:moveTo>
                  <a:cubicBezTo>
                    <a:pt x="1627" y="13838"/>
                    <a:pt x="3254" y="6555"/>
                    <a:pt x="6854" y="3038"/>
                  </a:cubicBezTo>
                  <a:cubicBezTo>
                    <a:pt x="10454" y="-478"/>
                    <a:pt x="21600" y="24"/>
                    <a:pt x="21600" y="24"/>
                  </a:cubicBezTo>
                </a:path>
              </a:pathLst>
            </a:custGeom>
            <a:noFill/>
            <a:ln w="28575" cap="flat">
              <a:solidFill>
                <a:srgbClr val="FECF2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45" name="Rectangle 3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What if slope actually went negative?</a:t>
            </a:r>
          </a:p>
        </p:txBody>
      </p:sp>
      <p:sp>
        <p:nvSpPr>
          <p:cNvPr id="1146" name="Rectangle 20"/>
          <p:cNvSpPr txBox="1"/>
          <p:nvPr/>
        </p:nvSpPr>
        <p:spPr>
          <a:xfrm>
            <a:off x="152400" y="838200"/>
            <a:ext cx="8763000" cy="616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What would happen, and how might I exploit it?</a:t>
            </a:r>
            <a:r>
              <a:rPr sz="1600"/>
              <a:t>				</a:t>
            </a:r>
            <a:endParaRPr sz="2800"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One way to achieve: TWO closely spaced barriers: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BETWEEN the two barriers the electron is in a box =&gt; STANDING WAVES 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Which can only have certain specific wavelengths and thus specific energies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					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				</a:t>
            </a:r>
            <a:r>
              <a:rPr sz="1600"/>
              <a:t>Electron from left needs to briefly rest on 										allowed energy level between barriers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						Or else it would have to tunnel complete distance 										in one hop (~ impossible)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400"/>
              </a:spcBef>
              <a:defRPr sz="17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So to cross, incoming energy must match up with one of the standing wave levels! </a:t>
            </a:r>
            <a:r>
              <a:rPr sz="2000"/>
              <a:t>	</a:t>
            </a:r>
            <a:r>
              <a:rPr sz="1800"/>
              <a:t>								</a:t>
            </a:r>
            <a:endParaRPr sz="2800"/>
          </a:p>
        </p:txBody>
      </p:sp>
      <p:grpSp>
        <p:nvGrpSpPr>
          <p:cNvPr id="1158" name="Group 174"/>
          <p:cNvGrpSpPr/>
          <p:nvPr/>
        </p:nvGrpSpPr>
        <p:grpSpPr>
          <a:xfrm>
            <a:off x="5486399" y="1295399"/>
            <a:ext cx="3276602" cy="990601"/>
            <a:chOff x="0" y="0"/>
            <a:chExt cx="3276600" cy="990600"/>
          </a:xfrm>
        </p:grpSpPr>
        <p:sp>
          <p:nvSpPr>
            <p:cNvPr id="1147" name="Line 80"/>
            <p:cNvSpPr/>
            <p:nvPr/>
          </p:nvSpPr>
          <p:spPr>
            <a:xfrm flipV="1">
              <a:off x="1566862" y="-1"/>
              <a:ext cx="1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8" name="Line 81"/>
            <p:cNvSpPr/>
            <p:nvPr/>
          </p:nvSpPr>
          <p:spPr>
            <a:xfrm>
              <a:off x="1139824" y="0"/>
              <a:ext cx="427038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9" name="Line 84"/>
            <p:cNvSpPr/>
            <p:nvPr/>
          </p:nvSpPr>
          <p:spPr>
            <a:xfrm>
              <a:off x="355599" y="838200"/>
              <a:ext cx="712789" cy="0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0" name="Text Box 85"/>
            <p:cNvSpPr txBox="1"/>
            <p:nvPr/>
          </p:nvSpPr>
          <p:spPr>
            <a:xfrm>
              <a:off x="-1" y="376237"/>
              <a:ext cx="1211264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CCFFFF"/>
                  </a:solidFill>
                </a:defRPr>
              </a:pPr>
              <a:r>
                <a:t>E </a:t>
              </a:r>
              <a:r>
                <a:rPr baseline="-25000"/>
                <a:t>electron</a:t>
              </a:r>
            </a:p>
          </p:txBody>
        </p:sp>
        <p:sp>
          <p:nvSpPr>
            <p:cNvPr id="1151" name="Line 87"/>
            <p:cNvSpPr/>
            <p:nvPr/>
          </p:nvSpPr>
          <p:spPr>
            <a:xfrm>
              <a:off x="1566862" y="990600"/>
              <a:ext cx="427038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2" name="Line 88"/>
            <p:cNvSpPr/>
            <p:nvPr/>
          </p:nvSpPr>
          <p:spPr>
            <a:xfrm flipV="1">
              <a:off x="1993900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3" name="Line 89"/>
            <p:cNvSpPr/>
            <p:nvPr/>
          </p:nvSpPr>
          <p:spPr>
            <a:xfrm flipV="1">
              <a:off x="1139825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4" name="Line 90"/>
            <p:cNvSpPr/>
            <p:nvPr/>
          </p:nvSpPr>
          <p:spPr>
            <a:xfrm flipV="1">
              <a:off x="2422525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5" name="Line 91"/>
            <p:cNvSpPr/>
            <p:nvPr/>
          </p:nvSpPr>
          <p:spPr>
            <a:xfrm>
              <a:off x="1993900" y="0"/>
              <a:ext cx="42862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6" name="Line 92"/>
            <p:cNvSpPr/>
            <p:nvPr/>
          </p:nvSpPr>
          <p:spPr>
            <a:xfrm>
              <a:off x="284162" y="990600"/>
              <a:ext cx="855663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57" name="Line 93"/>
            <p:cNvSpPr/>
            <p:nvPr/>
          </p:nvSpPr>
          <p:spPr>
            <a:xfrm>
              <a:off x="2422525" y="990600"/>
              <a:ext cx="85407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173" name="Group 157"/>
          <p:cNvGrpSpPr/>
          <p:nvPr/>
        </p:nvGrpSpPr>
        <p:grpSpPr>
          <a:xfrm>
            <a:off x="304799" y="4267199"/>
            <a:ext cx="3276602" cy="990601"/>
            <a:chOff x="0" y="0"/>
            <a:chExt cx="3276600" cy="990600"/>
          </a:xfrm>
        </p:grpSpPr>
        <p:sp>
          <p:nvSpPr>
            <p:cNvPr id="1159" name="Line 158"/>
            <p:cNvSpPr/>
            <p:nvPr/>
          </p:nvSpPr>
          <p:spPr>
            <a:xfrm flipV="1">
              <a:off x="1566862" y="-1"/>
              <a:ext cx="1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0" name="Line 159"/>
            <p:cNvSpPr/>
            <p:nvPr/>
          </p:nvSpPr>
          <p:spPr>
            <a:xfrm>
              <a:off x="1139824" y="0"/>
              <a:ext cx="427038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1" name="Line 160"/>
            <p:cNvSpPr/>
            <p:nvPr/>
          </p:nvSpPr>
          <p:spPr>
            <a:xfrm>
              <a:off x="355599" y="838200"/>
              <a:ext cx="712789" cy="0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2" name="Text Box 161"/>
            <p:cNvSpPr txBox="1"/>
            <p:nvPr/>
          </p:nvSpPr>
          <p:spPr>
            <a:xfrm>
              <a:off x="-1" y="376237"/>
              <a:ext cx="1211264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CCFFFF"/>
                  </a:solidFill>
                </a:defRPr>
              </a:pPr>
              <a:r>
                <a:t>E </a:t>
              </a:r>
              <a:r>
                <a:rPr baseline="-25000"/>
                <a:t>electron</a:t>
              </a:r>
            </a:p>
          </p:txBody>
        </p:sp>
        <p:sp>
          <p:nvSpPr>
            <p:cNvPr id="1163" name="Line 162"/>
            <p:cNvSpPr/>
            <p:nvPr/>
          </p:nvSpPr>
          <p:spPr>
            <a:xfrm>
              <a:off x="1566862" y="990600"/>
              <a:ext cx="427038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4" name="Line 163"/>
            <p:cNvSpPr/>
            <p:nvPr/>
          </p:nvSpPr>
          <p:spPr>
            <a:xfrm flipV="1">
              <a:off x="1993900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5" name="Line 164"/>
            <p:cNvSpPr/>
            <p:nvPr/>
          </p:nvSpPr>
          <p:spPr>
            <a:xfrm flipV="1">
              <a:off x="1139825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6" name="Line 165"/>
            <p:cNvSpPr/>
            <p:nvPr/>
          </p:nvSpPr>
          <p:spPr>
            <a:xfrm flipV="1">
              <a:off x="2422525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7" name="Line 166"/>
            <p:cNvSpPr/>
            <p:nvPr/>
          </p:nvSpPr>
          <p:spPr>
            <a:xfrm>
              <a:off x="1993900" y="0"/>
              <a:ext cx="42862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8" name="Line 167"/>
            <p:cNvSpPr/>
            <p:nvPr/>
          </p:nvSpPr>
          <p:spPr>
            <a:xfrm>
              <a:off x="284162" y="990600"/>
              <a:ext cx="855663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69" name="Line 168"/>
            <p:cNvSpPr/>
            <p:nvPr/>
          </p:nvSpPr>
          <p:spPr>
            <a:xfrm>
              <a:off x="2422525" y="990600"/>
              <a:ext cx="85407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0" name="Line 169"/>
            <p:cNvSpPr/>
            <p:nvPr/>
          </p:nvSpPr>
          <p:spPr>
            <a:xfrm>
              <a:off x="1566862" y="685800"/>
              <a:ext cx="427038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1" name="Line 171"/>
            <p:cNvSpPr/>
            <p:nvPr/>
          </p:nvSpPr>
          <p:spPr>
            <a:xfrm>
              <a:off x="1566862" y="198437"/>
              <a:ext cx="427038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72" name="Rectangle 172"/>
            <p:cNvSpPr txBox="1"/>
            <p:nvPr/>
          </p:nvSpPr>
          <p:spPr>
            <a:xfrm>
              <a:off x="1667514" y="304799"/>
              <a:ext cx="282884" cy="283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spcBef>
                  <a:spcPts val="7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Symbol"/>
                  <a:ea typeface="Symbol"/>
                  <a:cs typeface="Symbol"/>
                  <a:sym typeface="Symbol"/>
                </a:defRPr>
              </a:pPr>
              <a:r>
                <a:t>D</a:t>
              </a:r>
              <a:r>
                <a:rPr>
                  <a:latin typeface="Tahoma"/>
                  <a:ea typeface="Tahoma"/>
                  <a:cs typeface="Tahoma"/>
                  <a:sym typeface="Tahoma"/>
                </a:rPr>
                <a:t>E</a:t>
              </a:r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Moore's Law revisited:</a:t>
            </a:r>
          </a:p>
        </p:txBody>
      </p:sp>
      <p:sp>
        <p:nvSpPr>
          <p:cNvPr id="122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838200"/>
            <a:ext cx="8534400" cy="5257800"/>
          </a:xfrm>
          <a:prstGeom prst="rect">
            <a:avLst/>
          </a:prstGeom>
        </p:spPr>
        <p:txBody>
          <a:bodyPr/>
          <a:lstStyle/>
          <a:p>
            <a:r>
              <a:t>Which is not really a law, but an after dinner speech that went viral!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Intel's (self-inflicted) curse:</a:t>
            </a:r>
          </a:p>
          <a:p>
            <a:endParaRPr/>
          </a:p>
          <a:p>
            <a:pPr>
              <a:spcBef>
                <a:spcPts val="300"/>
              </a:spcBef>
              <a:defRPr sz="1400"/>
            </a:pPr>
            <a:r>
              <a:t>	(Because Wall Street now </a:t>
            </a:r>
          </a:p>
          <a:p>
            <a:pPr>
              <a:spcBef>
                <a:spcPts val="300"/>
              </a:spcBef>
              <a:defRPr sz="1400"/>
            </a:pPr>
            <a:r>
              <a:t>	</a:t>
            </a:r>
            <a:r>
              <a:rPr b="1"/>
              <a:t>expects</a:t>
            </a:r>
            <a:r>
              <a:t> it to be followed)</a:t>
            </a:r>
          </a:p>
          <a:p>
            <a:pPr>
              <a:defRPr sz="1400"/>
            </a:pPr>
            <a:endParaRPr/>
          </a:p>
          <a:p>
            <a:endParaRPr sz="1400"/>
          </a:p>
          <a:p>
            <a:endParaRPr sz="1400"/>
          </a:p>
          <a:p>
            <a:pPr algn="ctr">
              <a:spcBef>
                <a:spcPts val="200"/>
              </a:spcBef>
              <a:defRPr sz="1200"/>
            </a:pPr>
            <a:r>
              <a:t>					(Source: www.intel.com/technology/mooreslaw/index.htm)</a:t>
            </a:r>
          </a:p>
          <a:p>
            <a:pPr algn="r">
              <a:defRPr sz="1400"/>
            </a:pPr>
            <a:endParaRPr/>
          </a:p>
          <a:p>
            <a:pPr algn="ctr">
              <a:defRPr>
                <a:solidFill>
                  <a:srgbClr val="FECF29"/>
                </a:solidFill>
              </a:defRPr>
            </a:pPr>
            <a:r>
              <a:t>"Integrated circuit complexity (# of transistors) doubles ~ every 18-24 months"</a:t>
            </a:r>
          </a:p>
        </p:txBody>
      </p:sp>
      <p:pic>
        <p:nvPicPr>
          <p:cNvPr id="123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19531" t="22917" r="25781" b="29167"/>
          <a:stretch>
            <a:fillRect/>
          </a:stretch>
        </p:blipFill>
        <p:spPr>
          <a:xfrm>
            <a:off x="3505199" y="1447800"/>
            <a:ext cx="5218773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17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Or, can “tune” positions by applying an end to end voltage:</a:t>
            </a:r>
          </a:p>
        </p:txBody>
      </p:sp>
      <p:sp>
        <p:nvSpPr>
          <p:cNvPr id="1177" name="Rectangle 3"/>
          <p:cNvSpPr txBox="1"/>
          <p:nvPr/>
        </p:nvSpPr>
        <p:spPr>
          <a:xfrm>
            <a:off x="152400" y="685800"/>
            <a:ext cx="8763000" cy="5451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					</a:t>
            </a:r>
            <a:endParaRPr sz="2800"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Assume (realistically) that left, center and right are conductors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Then ~ all of voltage drop occurs across the insulating spacer barriers</a:t>
            </a: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(Note: voltage = energy / charge,  and electric field = voltage / distance)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Leading to energy vs. position diagram of: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Certain applied voltages will PULL center levels down to match incoming energy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 algn="l" defTabSz="457200">
              <a:spcBef>
                <a:spcPts val="4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	At only(!) those voltages will we get strong current through the nano-device</a:t>
            </a:r>
          </a:p>
        </p:txBody>
      </p:sp>
      <p:grpSp>
        <p:nvGrpSpPr>
          <p:cNvPr id="1195" name="Group 22"/>
          <p:cNvGrpSpPr/>
          <p:nvPr/>
        </p:nvGrpSpPr>
        <p:grpSpPr>
          <a:xfrm>
            <a:off x="4724399" y="3276599"/>
            <a:ext cx="3200401" cy="1371602"/>
            <a:chOff x="0" y="0"/>
            <a:chExt cx="3200400" cy="1371600"/>
          </a:xfrm>
        </p:grpSpPr>
        <p:grpSp>
          <p:nvGrpSpPr>
            <p:cNvPr id="1191" name="Group 16"/>
            <p:cNvGrpSpPr/>
            <p:nvPr/>
          </p:nvGrpSpPr>
          <p:grpSpPr>
            <a:xfrm>
              <a:off x="-1" y="-1"/>
              <a:ext cx="3200402" cy="1371602"/>
              <a:chOff x="0" y="0"/>
              <a:chExt cx="3200400" cy="1371600"/>
            </a:xfrm>
          </p:grpSpPr>
          <p:sp>
            <p:nvSpPr>
              <p:cNvPr id="1178" name="Line 17"/>
              <p:cNvSpPr/>
              <p:nvPr/>
            </p:nvSpPr>
            <p:spPr>
              <a:xfrm flipV="1">
                <a:off x="1530626" y="195943"/>
                <a:ext cx="1" cy="979715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79" name="Line 18"/>
              <p:cNvSpPr/>
              <p:nvPr/>
            </p:nvSpPr>
            <p:spPr>
              <a:xfrm>
                <a:off x="1113182" y="-1"/>
                <a:ext cx="417444" cy="195943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0" name="Line 19"/>
              <p:cNvSpPr/>
              <p:nvPr/>
            </p:nvSpPr>
            <p:spPr>
              <a:xfrm>
                <a:off x="347869" y="838200"/>
                <a:ext cx="695740" cy="1"/>
              </a:xfrm>
              <a:prstGeom prst="line">
                <a:avLst/>
              </a:prstGeom>
              <a:noFill/>
              <a:ln w="38100" cap="flat">
                <a:solidFill>
                  <a:srgbClr val="CC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1" name="Text Box 20"/>
              <p:cNvSpPr txBox="1"/>
              <p:nvPr/>
            </p:nvSpPr>
            <p:spPr>
              <a:xfrm>
                <a:off x="-1" y="319767"/>
                <a:ext cx="1184207" cy="4142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>
                  <a:spcBef>
                    <a:spcPts val="1000"/>
                  </a:spcBef>
                  <a:defRPr sz="1800">
                    <a:solidFill>
                      <a:srgbClr val="CCFFFF"/>
                    </a:solidFill>
                  </a:defRPr>
                </a:pPr>
                <a:r>
                  <a:t>E </a:t>
                </a:r>
                <a:r>
                  <a:rPr baseline="-25000"/>
                  <a:t>electron</a:t>
                </a:r>
              </a:p>
            </p:txBody>
          </p:sp>
          <p:sp>
            <p:nvSpPr>
              <p:cNvPr id="1182" name="Line 21"/>
              <p:cNvSpPr/>
              <p:nvPr/>
            </p:nvSpPr>
            <p:spPr>
              <a:xfrm>
                <a:off x="1530626" y="1175657"/>
                <a:ext cx="417444" cy="1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3" name="Line 22"/>
              <p:cNvSpPr/>
              <p:nvPr/>
            </p:nvSpPr>
            <p:spPr>
              <a:xfrm flipV="1">
                <a:off x="1948069" y="195943"/>
                <a:ext cx="1" cy="979715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4" name="Line 23"/>
              <p:cNvSpPr/>
              <p:nvPr/>
            </p:nvSpPr>
            <p:spPr>
              <a:xfrm flipV="1">
                <a:off x="1113182" y="0"/>
                <a:ext cx="1" cy="979715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5" name="Line 24"/>
              <p:cNvSpPr/>
              <p:nvPr/>
            </p:nvSpPr>
            <p:spPr>
              <a:xfrm flipV="1">
                <a:off x="2365513" y="391886"/>
                <a:ext cx="1" cy="979715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6" name="Line 25"/>
              <p:cNvSpPr/>
              <p:nvPr/>
            </p:nvSpPr>
            <p:spPr>
              <a:xfrm>
                <a:off x="278295" y="979714"/>
                <a:ext cx="834888" cy="1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7" name="Line 26"/>
              <p:cNvSpPr/>
              <p:nvPr/>
            </p:nvSpPr>
            <p:spPr>
              <a:xfrm>
                <a:off x="2365513" y="1371600"/>
                <a:ext cx="834888" cy="1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8" name="Line 27"/>
              <p:cNvSpPr/>
              <p:nvPr/>
            </p:nvSpPr>
            <p:spPr>
              <a:xfrm>
                <a:off x="1530626" y="838200"/>
                <a:ext cx="417444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89" name="Line 29"/>
              <p:cNvSpPr/>
              <p:nvPr/>
            </p:nvSpPr>
            <p:spPr>
              <a:xfrm>
                <a:off x="1530626" y="391885"/>
                <a:ext cx="417444" cy="1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90" name="Line 30"/>
              <p:cNvSpPr/>
              <p:nvPr/>
            </p:nvSpPr>
            <p:spPr>
              <a:xfrm>
                <a:off x="1948069" y="195942"/>
                <a:ext cx="417444" cy="195943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92" name="Line 19"/>
            <p:cNvSpPr/>
            <p:nvPr/>
          </p:nvSpPr>
          <p:spPr>
            <a:xfrm>
              <a:off x="1965961" y="838200"/>
              <a:ext cx="381000" cy="1"/>
            </a:xfrm>
            <a:prstGeom prst="line">
              <a:avLst/>
            </a:prstGeom>
            <a:noFill/>
            <a:ln w="38100" cap="flat">
              <a:solidFill>
                <a:srgbClr val="CCFFFF">
                  <a:alpha val="40000"/>
                </a:srgbClr>
              </a:solidFill>
              <a:prstDash val="sys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3" name="Line 19"/>
            <p:cNvSpPr/>
            <p:nvPr/>
          </p:nvSpPr>
          <p:spPr>
            <a:xfrm>
              <a:off x="1143000" y="838200"/>
              <a:ext cx="381000" cy="1"/>
            </a:xfrm>
            <a:prstGeom prst="line">
              <a:avLst/>
            </a:prstGeom>
            <a:noFill/>
            <a:ln w="38100" cap="flat">
              <a:solidFill>
                <a:srgbClr val="CCFFFF">
                  <a:alpha val="40000"/>
                </a:srgbClr>
              </a:solidFill>
              <a:prstDash val="sysDash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4" name="Line 19"/>
            <p:cNvSpPr/>
            <p:nvPr/>
          </p:nvSpPr>
          <p:spPr>
            <a:xfrm>
              <a:off x="2382740" y="848360"/>
              <a:ext cx="695741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Actual physical structure would look more like:</a:t>
            </a:r>
          </a:p>
        </p:txBody>
      </p:sp>
      <p:sp>
        <p:nvSpPr>
          <p:cNvPr id="1198" name="Rectangle 3"/>
          <p:cNvSpPr txBox="1"/>
          <p:nvPr/>
        </p:nvSpPr>
        <p:spPr>
          <a:xfrm>
            <a:off x="152400" y="762000"/>
            <a:ext cx="8763000" cy="441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NO voltage applied =&gt; No match of levels =&gt; little or no electron flow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WITH medium voltage applied =&gt; MATCH! =&gt; current flow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3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With larger voltage applied =&gt; Match is lost =&gt; little or no electron flow</a:t>
            </a:r>
            <a:endParaRPr>
              <a:solidFill>
                <a:srgbClr val="CC3300"/>
              </a:solidFill>
            </a:endParaRPr>
          </a:p>
        </p:txBody>
      </p:sp>
      <p:grpSp>
        <p:nvGrpSpPr>
          <p:cNvPr id="1214" name="Group 21"/>
          <p:cNvGrpSpPr/>
          <p:nvPr/>
        </p:nvGrpSpPr>
        <p:grpSpPr>
          <a:xfrm>
            <a:off x="609600" y="1295400"/>
            <a:ext cx="3124200" cy="685800"/>
            <a:chOff x="0" y="0"/>
            <a:chExt cx="3124199" cy="685800"/>
          </a:xfrm>
        </p:grpSpPr>
        <p:sp>
          <p:nvSpPr>
            <p:cNvPr id="1199" name="Rectangle 22"/>
            <p:cNvSpPr/>
            <p:nvPr/>
          </p:nvSpPr>
          <p:spPr>
            <a:xfrm>
              <a:off x="1349086" y="0"/>
              <a:ext cx="497032" cy="6858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200" name="Rectangle 23"/>
            <p:cNvSpPr/>
            <p:nvPr/>
          </p:nvSpPr>
          <p:spPr>
            <a:xfrm>
              <a:off x="0" y="0"/>
              <a:ext cx="923059" cy="6858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203" name="Group 24"/>
            <p:cNvGrpSpPr/>
            <p:nvPr/>
          </p:nvGrpSpPr>
          <p:grpSpPr>
            <a:xfrm>
              <a:off x="603538" y="68580"/>
              <a:ext cx="213015" cy="205741"/>
              <a:chOff x="0" y="0"/>
              <a:chExt cx="213014" cy="205740"/>
            </a:xfrm>
          </p:grpSpPr>
          <p:sp>
            <p:nvSpPr>
              <p:cNvPr id="1201" name="Oval 25"/>
              <p:cNvSpPr/>
              <p:nvPr/>
            </p:nvSpPr>
            <p:spPr>
              <a:xfrm>
                <a:off x="-1" y="-1"/>
                <a:ext cx="213016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02" name="Line 26"/>
              <p:cNvSpPr/>
              <p:nvPr/>
            </p:nvSpPr>
            <p:spPr>
              <a:xfrm>
                <a:off x="42602" y="99440"/>
                <a:ext cx="12780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06" name="Group 27"/>
            <p:cNvGrpSpPr/>
            <p:nvPr/>
          </p:nvGrpSpPr>
          <p:grpSpPr>
            <a:xfrm>
              <a:off x="603538" y="411479"/>
              <a:ext cx="213015" cy="205742"/>
              <a:chOff x="0" y="0"/>
              <a:chExt cx="213014" cy="205740"/>
            </a:xfrm>
          </p:grpSpPr>
          <p:sp>
            <p:nvSpPr>
              <p:cNvPr id="1204" name="Oval 28"/>
              <p:cNvSpPr/>
              <p:nvPr/>
            </p:nvSpPr>
            <p:spPr>
              <a:xfrm>
                <a:off x="-1" y="-1"/>
                <a:ext cx="213016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05" name="Line 29"/>
              <p:cNvSpPr/>
              <p:nvPr/>
            </p:nvSpPr>
            <p:spPr>
              <a:xfrm>
                <a:off x="42602" y="99440"/>
                <a:ext cx="12780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07" name="Rectangle 30"/>
            <p:cNvSpPr/>
            <p:nvPr/>
          </p:nvSpPr>
          <p:spPr>
            <a:xfrm>
              <a:off x="2272145" y="0"/>
              <a:ext cx="852055" cy="685800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210" name="Group 31"/>
            <p:cNvGrpSpPr/>
            <p:nvPr/>
          </p:nvGrpSpPr>
          <p:grpSpPr>
            <a:xfrm>
              <a:off x="213013" y="68580"/>
              <a:ext cx="213015" cy="205741"/>
              <a:chOff x="0" y="0"/>
              <a:chExt cx="213014" cy="205740"/>
            </a:xfrm>
          </p:grpSpPr>
          <p:sp>
            <p:nvSpPr>
              <p:cNvPr id="1208" name="Oval 32"/>
              <p:cNvSpPr/>
              <p:nvPr/>
            </p:nvSpPr>
            <p:spPr>
              <a:xfrm>
                <a:off x="-1" y="-1"/>
                <a:ext cx="213016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09" name="Line 33"/>
              <p:cNvSpPr/>
              <p:nvPr/>
            </p:nvSpPr>
            <p:spPr>
              <a:xfrm>
                <a:off x="42602" y="99440"/>
                <a:ext cx="12780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13" name="Group 34"/>
            <p:cNvGrpSpPr/>
            <p:nvPr/>
          </p:nvGrpSpPr>
          <p:grpSpPr>
            <a:xfrm>
              <a:off x="213013" y="411479"/>
              <a:ext cx="213015" cy="205742"/>
              <a:chOff x="0" y="0"/>
              <a:chExt cx="213014" cy="205740"/>
            </a:xfrm>
          </p:grpSpPr>
          <p:sp>
            <p:nvSpPr>
              <p:cNvPr id="1211" name="Oval 35"/>
              <p:cNvSpPr/>
              <p:nvPr/>
            </p:nvSpPr>
            <p:spPr>
              <a:xfrm>
                <a:off x="-1" y="-1"/>
                <a:ext cx="213016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12" name="Line 36"/>
              <p:cNvSpPr/>
              <p:nvPr/>
            </p:nvSpPr>
            <p:spPr>
              <a:xfrm>
                <a:off x="42602" y="99440"/>
                <a:ext cx="127809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235" name="Group 37"/>
          <p:cNvGrpSpPr/>
          <p:nvPr/>
        </p:nvGrpSpPr>
        <p:grpSpPr>
          <a:xfrm>
            <a:off x="609600" y="2971800"/>
            <a:ext cx="3200400" cy="1371599"/>
            <a:chOff x="0" y="0"/>
            <a:chExt cx="3200399" cy="1371598"/>
          </a:xfrm>
        </p:grpSpPr>
        <p:sp>
          <p:nvSpPr>
            <p:cNvPr id="1215" name="Rectangle 38"/>
            <p:cNvSpPr/>
            <p:nvPr/>
          </p:nvSpPr>
          <p:spPr>
            <a:xfrm>
              <a:off x="1381990" y="0"/>
              <a:ext cx="509155" cy="6858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216" name="Rectangle 39"/>
            <p:cNvSpPr/>
            <p:nvPr/>
          </p:nvSpPr>
          <p:spPr>
            <a:xfrm>
              <a:off x="0" y="0"/>
              <a:ext cx="945573" cy="6858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219" name="Group 43"/>
            <p:cNvGrpSpPr/>
            <p:nvPr/>
          </p:nvGrpSpPr>
          <p:grpSpPr>
            <a:xfrm>
              <a:off x="618259" y="251460"/>
              <a:ext cx="218211" cy="205741"/>
              <a:chOff x="0" y="0"/>
              <a:chExt cx="218210" cy="205740"/>
            </a:xfrm>
          </p:grpSpPr>
          <p:sp>
            <p:nvSpPr>
              <p:cNvPr id="1217" name="Oval 44"/>
              <p:cNvSpPr/>
              <p:nvPr/>
            </p:nvSpPr>
            <p:spPr>
              <a:xfrm>
                <a:off x="-1" y="-1"/>
                <a:ext cx="218212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18" name="Line 45"/>
              <p:cNvSpPr/>
              <p:nvPr/>
            </p:nvSpPr>
            <p:spPr>
              <a:xfrm>
                <a:off x="43641" y="99440"/>
                <a:ext cx="13092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20" name="Rectangle 46"/>
            <p:cNvSpPr/>
            <p:nvPr/>
          </p:nvSpPr>
          <p:spPr>
            <a:xfrm>
              <a:off x="2327563" y="0"/>
              <a:ext cx="872837" cy="6858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223" name="Group 50"/>
            <p:cNvGrpSpPr/>
            <p:nvPr/>
          </p:nvGrpSpPr>
          <p:grpSpPr>
            <a:xfrm>
              <a:off x="218209" y="251460"/>
              <a:ext cx="218211" cy="205741"/>
              <a:chOff x="0" y="0"/>
              <a:chExt cx="218210" cy="205740"/>
            </a:xfrm>
          </p:grpSpPr>
          <p:sp>
            <p:nvSpPr>
              <p:cNvPr id="1221" name="Oval 51"/>
              <p:cNvSpPr/>
              <p:nvPr/>
            </p:nvSpPr>
            <p:spPr>
              <a:xfrm>
                <a:off x="-1" y="-1"/>
                <a:ext cx="218212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22" name="Line 52"/>
              <p:cNvSpPr/>
              <p:nvPr/>
            </p:nvSpPr>
            <p:spPr>
              <a:xfrm>
                <a:off x="43641" y="99440"/>
                <a:ext cx="13092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24" name="Line 53"/>
            <p:cNvSpPr/>
            <p:nvPr/>
          </p:nvSpPr>
          <p:spPr>
            <a:xfrm flipH="1">
              <a:off x="872836" y="1097279"/>
              <a:ext cx="65462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5" name="Line 54"/>
            <p:cNvSpPr/>
            <p:nvPr/>
          </p:nvSpPr>
          <p:spPr>
            <a:xfrm flipV="1">
              <a:off x="1662083" y="868679"/>
              <a:ext cx="1" cy="48006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6" name="Line 55"/>
            <p:cNvSpPr/>
            <p:nvPr/>
          </p:nvSpPr>
          <p:spPr>
            <a:xfrm flipV="1">
              <a:off x="1528733" y="982980"/>
              <a:ext cx="1" cy="27432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7" name="Line 56"/>
            <p:cNvSpPr/>
            <p:nvPr/>
          </p:nvSpPr>
          <p:spPr>
            <a:xfrm flipH="1">
              <a:off x="1818409" y="1304289"/>
              <a:ext cx="145473" cy="1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8" name="Line 57"/>
            <p:cNvSpPr/>
            <p:nvPr/>
          </p:nvSpPr>
          <p:spPr>
            <a:xfrm>
              <a:off x="1892415" y="1234439"/>
              <a:ext cx="1" cy="137160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9" name="Line 58"/>
            <p:cNvSpPr/>
            <p:nvPr/>
          </p:nvSpPr>
          <p:spPr>
            <a:xfrm flipH="1">
              <a:off x="1236518" y="1304289"/>
              <a:ext cx="145473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0" name="Line 59"/>
            <p:cNvSpPr/>
            <p:nvPr/>
          </p:nvSpPr>
          <p:spPr>
            <a:xfrm flipV="1">
              <a:off x="874106" y="845820"/>
              <a:ext cx="1" cy="27432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1" name="Line 60"/>
            <p:cNvSpPr/>
            <p:nvPr/>
          </p:nvSpPr>
          <p:spPr>
            <a:xfrm flipV="1">
              <a:off x="2328833" y="914400"/>
              <a:ext cx="1" cy="20574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2" name="Line 61"/>
            <p:cNvSpPr/>
            <p:nvPr/>
          </p:nvSpPr>
          <p:spPr>
            <a:xfrm flipH="1">
              <a:off x="1672936" y="1097279"/>
              <a:ext cx="65462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3" name="Line 62"/>
            <p:cNvSpPr/>
            <p:nvPr/>
          </p:nvSpPr>
          <p:spPr>
            <a:xfrm>
              <a:off x="1018309" y="381476"/>
              <a:ext cx="363682" cy="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4" name="Line 64"/>
            <p:cNvSpPr/>
            <p:nvPr/>
          </p:nvSpPr>
          <p:spPr>
            <a:xfrm>
              <a:off x="1963881" y="381476"/>
              <a:ext cx="363682" cy="1"/>
            </a:xfrm>
            <a:prstGeom prst="line">
              <a:avLst/>
            </a:prstGeom>
            <a:noFill/>
            <a:ln w="5715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grpSp>
        <p:nvGrpSpPr>
          <p:cNvPr id="1250" name="Group 66"/>
          <p:cNvGrpSpPr/>
          <p:nvPr/>
        </p:nvGrpSpPr>
        <p:grpSpPr>
          <a:xfrm>
            <a:off x="5181599" y="1219199"/>
            <a:ext cx="3276602" cy="990601"/>
            <a:chOff x="0" y="0"/>
            <a:chExt cx="3276600" cy="990600"/>
          </a:xfrm>
        </p:grpSpPr>
        <p:sp>
          <p:nvSpPr>
            <p:cNvPr id="1236" name="Line 67"/>
            <p:cNvSpPr/>
            <p:nvPr/>
          </p:nvSpPr>
          <p:spPr>
            <a:xfrm flipV="1">
              <a:off x="1566862" y="-1"/>
              <a:ext cx="1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7" name="Line 68"/>
            <p:cNvSpPr/>
            <p:nvPr/>
          </p:nvSpPr>
          <p:spPr>
            <a:xfrm>
              <a:off x="1139824" y="0"/>
              <a:ext cx="427038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8" name="Line 69"/>
            <p:cNvSpPr/>
            <p:nvPr/>
          </p:nvSpPr>
          <p:spPr>
            <a:xfrm>
              <a:off x="355599" y="838200"/>
              <a:ext cx="712789" cy="0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39" name="Text Box 70"/>
            <p:cNvSpPr txBox="1"/>
            <p:nvPr/>
          </p:nvSpPr>
          <p:spPr>
            <a:xfrm>
              <a:off x="-1" y="380999"/>
              <a:ext cx="1211264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CCFFFF"/>
                  </a:solidFill>
                </a:defRPr>
              </a:pPr>
              <a:r>
                <a:t>E </a:t>
              </a:r>
              <a:r>
                <a:rPr baseline="-25000"/>
                <a:t>electron</a:t>
              </a:r>
            </a:p>
          </p:txBody>
        </p:sp>
        <p:sp>
          <p:nvSpPr>
            <p:cNvPr id="1240" name="Line 71"/>
            <p:cNvSpPr/>
            <p:nvPr/>
          </p:nvSpPr>
          <p:spPr>
            <a:xfrm>
              <a:off x="1566862" y="990600"/>
              <a:ext cx="427038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1" name="Line 72"/>
            <p:cNvSpPr/>
            <p:nvPr/>
          </p:nvSpPr>
          <p:spPr>
            <a:xfrm flipV="1">
              <a:off x="1993900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2" name="Line 73"/>
            <p:cNvSpPr/>
            <p:nvPr/>
          </p:nvSpPr>
          <p:spPr>
            <a:xfrm flipV="1">
              <a:off x="1139825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3" name="Line 74"/>
            <p:cNvSpPr/>
            <p:nvPr/>
          </p:nvSpPr>
          <p:spPr>
            <a:xfrm flipV="1">
              <a:off x="2422525" y="-1"/>
              <a:ext cx="0" cy="9906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4" name="Line 75"/>
            <p:cNvSpPr/>
            <p:nvPr/>
          </p:nvSpPr>
          <p:spPr>
            <a:xfrm>
              <a:off x="1993900" y="0"/>
              <a:ext cx="42862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5" name="Line 76"/>
            <p:cNvSpPr/>
            <p:nvPr/>
          </p:nvSpPr>
          <p:spPr>
            <a:xfrm>
              <a:off x="284162" y="990600"/>
              <a:ext cx="855663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6" name="Line 77"/>
            <p:cNvSpPr/>
            <p:nvPr/>
          </p:nvSpPr>
          <p:spPr>
            <a:xfrm>
              <a:off x="2422525" y="990600"/>
              <a:ext cx="854076" cy="0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7" name="Line 78"/>
            <p:cNvSpPr/>
            <p:nvPr/>
          </p:nvSpPr>
          <p:spPr>
            <a:xfrm>
              <a:off x="1566862" y="685800"/>
              <a:ext cx="427038" cy="0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8" name="Line 80"/>
            <p:cNvSpPr/>
            <p:nvPr/>
          </p:nvSpPr>
          <p:spPr>
            <a:xfrm>
              <a:off x="1566862" y="198437"/>
              <a:ext cx="427038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49" name="Rectangle 81"/>
            <p:cNvSpPr txBox="1"/>
            <p:nvPr/>
          </p:nvSpPr>
          <p:spPr>
            <a:xfrm>
              <a:off x="1667514" y="304799"/>
              <a:ext cx="282884" cy="283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spcBef>
                  <a:spcPts val="700"/>
                </a:spcBef>
                <a:defRPr sz="12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Symbol"/>
                  <a:ea typeface="Symbol"/>
                  <a:cs typeface="Symbol"/>
                  <a:sym typeface="Symbol"/>
                </a:defRPr>
              </a:pPr>
              <a:r>
                <a:t>D</a:t>
              </a:r>
              <a:r>
                <a:rPr>
                  <a:latin typeface="Tahoma"/>
                  <a:ea typeface="Tahoma"/>
                  <a:cs typeface="Tahoma"/>
                  <a:sym typeface="Tahoma"/>
                </a:rPr>
                <a:t>E</a:t>
              </a:r>
            </a:p>
          </p:txBody>
        </p:sp>
      </p:grpSp>
      <p:grpSp>
        <p:nvGrpSpPr>
          <p:cNvPr id="1264" name="Group 83"/>
          <p:cNvGrpSpPr/>
          <p:nvPr/>
        </p:nvGrpSpPr>
        <p:grpSpPr>
          <a:xfrm>
            <a:off x="5257799" y="2819399"/>
            <a:ext cx="3200402" cy="1371602"/>
            <a:chOff x="0" y="0"/>
            <a:chExt cx="3200400" cy="1371600"/>
          </a:xfrm>
        </p:grpSpPr>
        <p:sp>
          <p:nvSpPr>
            <p:cNvPr id="1251" name="Line 84"/>
            <p:cNvSpPr/>
            <p:nvPr/>
          </p:nvSpPr>
          <p:spPr>
            <a:xfrm flipV="1">
              <a:off x="1530626" y="195943"/>
              <a:ext cx="1" cy="97971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2" name="Line 85"/>
            <p:cNvSpPr/>
            <p:nvPr/>
          </p:nvSpPr>
          <p:spPr>
            <a:xfrm>
              <a:off x="1113182" y="-1"/>
              <a:ext cx="417444" cy="195943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3" name="Line 86"/>
            <p:cNvSpPr/>
            <p:nvPr/>
          </p:nvSpPr>
          <p:spPr>
            <a:xfrm>
              <a:off x="347869" y="838200"/>
              <a:ext cx="695740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4" name="Text Box 87"/>
            <p:cNvSpPr txBox="1"/>
            <p:nvPr/>
          </p:nvSpPr>
          <p:spPr>
            <a:xfrm>
              <a:off x="-1" y="395967"/>
              <a:ext cx="1184207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CCFFFF"/>
                  </a:solidFill>
                </a:defRPr>
              </a:pPr>
              <a:r>
                <a:t>E </a:t>
              </a:r>
              <a:r>
                <a:rPr baseline="-25000"/>
                <a:t>electron</a:t>
              </a:r>
            </a:p>
          </p:txBody>
        </p:sp>
        <p:sp>
          <p:nvSpPr>
            <p:cNvPr id="1255" name="Line 88"/>
            <p:cNvSpPr/>
            <p:nvPr/>
          </p:nvSpPr>
          <p:spPr>
            <a:xfrm>
              <a:off x="1530626" y="1175657"/>
              <a:ext cx="417444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6" name="Line 89"/>
            <p:cNvSpPr/>
            <p:nvPr/>
          </p:nvSpPr>
          <p:spPr>
            <a:xfrm flipV="1">
              <a:off x="1948069" y="195943"/>
              <a:ext cx="1" cy="97971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7" name="Line 90"/>
            <p:cNvSpPr/>
            <p:nvPr/>
          </p:nvSpPr>
          <p:spPr>
            <a:xfrm flipV="1">
              <a:off x="1113182" y="0"/>
              <a:ext cx="1" cy="97971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8" name="Line 91"/>
            <p:cNvSpPr/>
            <p:nvPr/>
          </p:nvSpPr>
          <p:spPr>
            <a:xfrm flipV="1">
              <a:off x="2365513" y="391886"/>
              <a:ext cx="1" cy="97971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9" name="Line 92"/>
            <p:cNvSpPr/>
            <p:nvPr/>
          </p:nvSpPr>
          <p:spPr>
            <a:xfrm>
              <a:off x="278295" y="979714"/>
              <a:ext cx="834888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0" name="Line 93"/>
            <p:cNvSpPr/>
            <p:nvPr/>
          </p:nvSpPr>
          <p:spPr>
            <a:xfrm>
              <a:off x="2365513" y="1371600"/>
              <a:ext cx="834888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1" name="Line 94"/>
            <p:cNvSpPr/>
            <p:nvPr/>
          </p:nvSpPr>
          <p:spPr>
            <a:xfrm>
              <a:off x="1530626" y="838200"/>
              <a:ext cx="417444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2" name="Line 96"/>
            <p:cNvSpPr/>
            <p:nvPr/>
          </p:nvSpPr>
          <p:spPr>
            <a:xfrm>
              <a:off x="1530626" y="391885"/>
              <a:ext cx="417444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3" name="Line 97"/>
            <p:cNvSpPr/>
            <p:nvPr/>
          </p:nvSpPr>
          <p:spPr>
            <a:xfrm>
              <a:off x="1948069" y="195942"/>
              <a:ext cx="417444" cy="195943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65" name="Rectangle 98"/>
          <p:cNvSpPr txBox="1"/>
          <p:nvPr/>
        </p:nvSpPr>
        <p:spPr>
          <a:xfrm>
            <a:off x="4611856" y="1295400"/>
            <a:ext cx="410826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600"/>
              </a:spcBef>
              <a:defRPr sz="4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r>
              <a:t>=</a:t>
            </a:r>
          </a:p>
        </p:txBody>
      </p:sp>
      <p:sp>
        <p:nvSpPr>
          <p:cNvPr id="1266" name="Rectangle 99"/>
          <p:cNvSpPr txBox="1"/>
          <p:nvPr/>
        </p:nvSpPr>
        <p:spPr>
          <a:xfrm>
            <a:off x="4611856" y="2895600"/>
            <a:ext cx="410826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600"/>
              </a:spcBef>
              <a:defRPr sz="4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r>
              <a:t>=</a:t>
            </a:r>
          </a:p>
        </p:txBody>
      </p:sp>
      <p:grpSp>
        <p:nvGrpSpPr>
          <p:cNvPr id="1280" name="Group 83"/>
          <p:cNvGrpSpPr/>
          <p:nvPr/>
        </p:nvGrpSpPr>
        <p:grpSpPr>
          <a:xfrm>
            <a:off x="5257799" y="4952999"/>
            <a:ext cx="3200402" cy="1600202"/>
            <a:chOff x="0" y="0"/>
            <a:chExt cx="3200400" cy="1600200"/>
          </a:xfrm>
        </p:grpSpPr>
        <p:sp>
          <p:nvSpPr>
            <p:cNvPr id="1267" name="Line 84"/>
            <p:cNvSpPr/>
            <p:nvPr/>
          </p:nvSpPr>
          <p:spPr>
            <a:xfrm flipV="1">
              <a:off x="1530626" y="315686"/>
              <a:ext cx="1" cy="97971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8" name="Line 85"/>
            <p:cNvSpPr/>
            <p:nvPr/>
          </p:nvSpPr>
          <p:spPr>
            <a:xfrm>
              <a:off x="1113182" y="-1"/>
              <a:ext cx="410197" cy="3048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69" name="Line 86"/>
            <p:cNvSpPr/>
            <p:nvPr/>
          </p:nvSpPr>
          <p:spPr>
            <a:xfrm>
              <a:off x="347869" y="838200"/>
              <a:ext cx="695740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0" name="Text Box 87"/>
            <p:cNvSpPr txBox="1"/>
            <p:nvPr/>
          </p:nvSpPr>
          <p:spPr>
            <a:xfrm>
              <a:off x="-1" y="395967"/>
              <a:ext cx="1184207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spcBef>
                  <a:spcPts val="1000"/>
                </a:spcBef>
                <a:defRPr sz="1800">
                  <a:solidFill>
                    <a:srgbClr val="CCFFFF"/>
                  </a:solidFill>
                </a:defRPr>
              </a:pPr>
              <a:r>
                <a:t>E </a:t>
              </a:r>
              <a:r>
                <a:rPr baseline="-25000"/>
                <a:t>electron</a:t>
              </a:r>
            </a:p>
          </p:txBody>
        </p:sp>
        <p:sp>
          <p:nvSpPr>
            <p:cNvPr id="1271" name="Line 88"/>
            <p:cNvSpPr/>
            <p:nvPr/>
          </p:nvSpPr>
          <p:spPr>
            <a:xfrm>
              <a:off x="1530626" y="1295400"/>
              <a:ext cx="417444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2" name="Line 89"/>
            <p:cNvSpPr/>
            <p:nvPr/>
          </p:nvSpPr>
          <p:spPr>
            <a:xfrm flipV="1">
              <a:off x="1948069" y="315686"/>
              <a:ext cx="1" cy="97971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3" name="Line 90"/>
            <p:cNvSpPr/>
            <p:nvPr/>
          </p:nvSpPr>
          <p:spPr>
            <a:xfrm flipV="1">
              <a:off x="1113182" y="0"/>
              <a:ext cx="1" cy="97971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4" name="Line 91"/>
            <p:cNvSpPr/>
            <p:nvPr/>
          </p:nvSpPr>
          <p:spPr>
            <a:xfrm flipV="1">
              <a:off x="2365513" y="620486"/>
              <a:ext cx="1" cy="979715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5" name="Line 92"/>
            <p:cNvSpPr/>
            <p:nvPr/>
          </p:nvSpPr>
          <p:spPr>
            <a:xfrm>
              <a:off x="278295" y="979714"/>
              <a:ext cx="834888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6" name="Line 93"/>
            <p:cNvSpPr/>
            <p:nvPr/>
          </p:nvSpPr>
          <p:spPr>
            <a:xfrm>
              <a:off x="2365513" y="1600200"/>
              <a:ext cx="834888" cy="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7" name="Line 94"/>
            <p:cNvSpPr/>
            <p:nvPr/>
          </p:nvSpPr>
          <p:spPr>
            <a:xfrm>
              <a:off x="1530626" y="990600"/>
              <a:ext cx="417444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8" name="Line 96"/>
            <p:cNvSpPr/>
            <p:nvPr/>
          </p:nvSpPr>
          <p:spPr>
            <a:xfrm>
              <a:off x="1530626" y="533399"/>
              <a:ext cx="417444" cy="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79" name="Line 97"/>
            <p:cNvSpPr/>
            <p:nvPr/>
          </p:nvSpPr>
          <p:spPr>
            <a:xfrm>
              <a:off x="1948069" y="337457"/>
              <a:ext cx="414545" cy="272143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81" name="Rectangle 99"/>
          <p:cNvSpPr txBox="1"/>
          <p:nvPr/>
        </p:nvSpPr>
        <p:spPr>
          <a:xfrm>
            <a:off x="4611856" y="5257800"/>
            <a:ext cx="410826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600"/>
              </a:spcBef>
              <a:defRPr sz="4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r>
              <a:t>=</a:t>
            </a:r>
          </a:p>
        </p:txBody>
      </p:sp>
      <p:grpSp>
        <p:nvGrpSpPr>
          <p:cNvPr id="1306" name="Group 37"/>
          <p:cNvGrpSpPr/>
          <p:nvPr/>
        </p:nvGrpSpPr>
        <p:grpSpPr>
          <a:xfrm>
            <a:off x="609600" y="4953000"/>
            <a:ext cx="3200400" cy="1371599"/>
            <a:chOff x="0" y="0"/>
            <a:chExt cx="3200399" cy="1371598"/>
          </a:xfrm>
        </p:grpSpPr>
        <p:sp>
          <p:nvSpPr>
            <p:cNvPr id="1282" name="Rectangle 38"/>
            <p:cNvSpPr/>
            <p:nvPr/>
          </p:nvSpPr>
          <p:spPr>
            <a:xfrm>
              <a:off x="1381990" y="0"/>
              <a:ext cx="509155" cy="6858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283" name="Rectangle 39"/>
            <p:cNvSpPr/>
            <p:nvPr/>
          </p:nvSpPr>
          <p:spPr>
            <a:xfrm>
              <a:off x="0" y="0"/>
              <a:ext cx="945573" cy="6858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286" name="Group 40"/>
            <p:cNvGrpSpPr/>
            <p:nvPr/>
          </p:nvGrpSpPr>
          <p:grpSpPr>
            <a:xfrm>
              <a:off x="618259" y="68580"/>
              <a:ext cx="218211" cy="205741"/>
              <a:chOff x="0" y="0"/>
              <a:chExt cx="218210" cy="205740"/>
            </a:xfrm>
          </p:grpSpPr>
          <p:sp>
            <p:nvSpPr>
              <p:cNvPr id="1284" name="Oval 41"/>
              <p:cNvSpPr/>
              <p:nvPr/>
            </p:nvSpPr>
            <p:spPr>
              <a:xfrm>
                <a:off x="-1" y="-1"/>
                <a:ext cx="218212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85" name="Line 42"/>
              <p:cNvSpPr/>
              <p:nvPr/>
            </p:nvSpPr>
            <p:spPr>
              <a:xfrm>
                <a:off x="43641" y="99440"/>
                <a:ext cx="13092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89" name="Group 43"/>
            <p:cNvGrpSpPr/>
            <p:nvPr/>
          </p:nvGrpSpPr>
          <p:grpSpPr>
            <a:xfrm>
              <a:off x="618259" y="411480"/>
              <a:ext cx="218211" cy="205741"/>
              <a:chOff x="0" y="0"/>
              <a:chExt cx="218210" cy="205740"/>
            </a:xfrm>
          </p:grpSpPr>
          <p:sp>
            <p:nvSpPr>
              <p:cNvPr id="1287" name="Oval 44"/>
              <p:cNvSpPr/>
              <p:nvPr/>
            </p:nvSpPr>
            <p:spPr>
              <a:xfrm>
                <a:off x="-1" y="-1"/>
                <a:ext cx="218212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88" name="Line 45"/>
              <p:cNvSpPr/>
              <p:nvPr/>
            </p:nvSpPr>
            <p:spPr>
              <a:xfrm>
                <a:off x="43641" y="99440"/>
                <a:ext cx="13092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90" name="Rectangle 46"/>
            <p:cNvSpPr/>
            <p:nvPr/>
          </p:nvSpPr>
          <p:spPr>
            <a:xfrm>
              <a:off x="2327563" y="0"/>
              <a:ext cx="872837" cy="685801"/>
            </a:xfrm>
            <a:prstGeom prst="rect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293" name="Group 47"/>
            <p:cNvGrpSpPr/>
            <p:nvPr/>
          </p:nvGrpSpPr>
          <p:grpSpPr>
            <a:xfrm>
              <a:off x="218209" y="68580"/>
              <a:ext cx="218211" cy="205741"/>
              <a:chOff x="0" y="0"/>
              <a:chExt cx="218210" cy="205740"/>
            </a:xfrm>
          </p:grpSpPr>
          <p:sp>
            <p:nvSpPr>
              <p:cNvPr id="1291" name="Oval 48"/>
              <p:cNvSpPr/>
              <p:nvPr/>
            </p:nvSpPr>
            <p:spPr>
              <a:xfrm>
                <a:off x="-1" y="-1"/>
                <a:ext cx="218212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92" name="Line 49"/>
              <p:cNvSpPr/>
              <p:nvPr/>
            </p:nvSpPr>
            <p:spPr>
              <a:xfrm>
                <a:off x="43641" y="99440"/>
                <a:ext cx="13092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296" name="Group 50"/>
            <p:cNvGrpSpPr/>
            <p:nvPr/>
          </p:nvGrpSpPr>
          <p:grpSpPr>
            <a:xfrm>
              <a:off x="218209" y="411480"/>
              <a:ext cx="218211" cy="205741"/>
              <a:chOff x="0" y="0"/>
              <a:chExt cx="218210" cy="205740"/>
            </a:xfrm>
          </p:grpSpPr>
          <p:sp>
            <p:nvSpPr>
              <p:cNvPr id="1294" name="Oval 51"/>
              <p:cNvSpPr/>
              <p:nvPr/>
            </p:nvSpPr>
            <p:spPr>
              <a:xfrm>
                <a:off x="-1" y="-1"/>
                <a:ext cx="218212" cy="205742"/>
              </a:xfrm>
              <a:prstGeom prst="ellipse">
                <a:avLst/>
              </a:prstGeom>
              <a:solidFill>
                <a:srgbClr val="66FFFF"/>
              </a:solidFill>
              <a:ln w="127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295" name="Line 52"/>
              <p:cNvSpPr/>
              <p:nvPr/>
            </p:nvSpPr>
            <p:spPr>
              <a:xfrm>
                <a:off x="43641" y="99440"/>
                <a:ext cx="130926" cy="1"/>
              </a:xfrm>
              <a:prstGeom prst="line">
                <a:avLst/>
              </a:prstGeom>
              <a:noFill/>
              <a:ln w="2857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297" name="Line 53"/>
            <p:cNvSpPr/>
            <p:nvPr/>
          </p:nvSpPr>
          <p:spPr>
            <a:xfrm flipH="1">
              <a:off x="872836" y="1097279"/>
              <a:ext cx="65462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8" name="Line 54"/>
            <p:cNvSpPr/>
            <p:nvPr/>
          </p:nvSpPr>
          <p:spPr>
            <a:xfrm flipV="1">
              <a:off x="1662083" y="868679"/>
              <a:ext cx="1" cy="48006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99" name="Line 55"/>
            <p:cNvSpPr/>
            <p:nvPr/>
          </p:nvSpPr>
          <p:spPr>
            <a:xfrm flipV="1">
              <a:off x="1528733" y="982980"/>
              <a:ext cx="1" cy="27432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0" name="Line 56"/>
            <p:cNvSpPr/>
            <p:nvPr/>
          </p:nvSpPr>
          <p:spPr>
            <a:xfrm flipH="1">
              <a:off x="1818409" y="1304289"/>
              <a:ext cx="145473" cy="1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1" name="Line 57"/>
            <p:cNvSpPr/>
            <p:nvPr/>
          </p:nvSpPr>
          <p:spPr>
            <a:xfrm>
              <a:off x="1892415" y="1234439"/>
              <a:ext cx="1" cy="137160"/>
            </a:xfrm>
            <a:prstGeom prst="line">
              <a:avLst/>
            </a:pr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2" name="Line 58"/>
            <p:cNvSpPr/>
            <p:nvPr/>
          </p:nvSpPr>
          <p:spPr>
            <a:xfrm flipH="1">
              <a:off x="1236518" y="1304289"/>
              <a:ext cx="145473" cy="1"/>
            </a:xfrm>
            <a:prstGeom prst="line">
              <a:avLst/>
            </a:prstGeom>
            <a:noFill/>
            <a:ln w="38100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3" name="Line 59"/>
            <p:cNvSpPr/>
            <p:nvPr/>
          </p:nvSpPr>
          <p:spPr>
            <a:xfrm flipV="1">
              <a:off x="874106" y="845820"/>
              <a:ext cx="1" cy="27432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4" name="Line 60"/>
            <p:cNvSpPr/>
            <p:nvPr/>
          </p:nvSpPr>
          <p:spPr>
            <a:xfrm flipV="1">
              <a:off x="2328833" y="914400"/>
              <a:ext cx="1" cy="20574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05" name="Line 61"/>
            <p:cNvSpPr/>
            <p:nvPr/>
          </p:nvSpPr>
          <p:spPr>
            <a:xfrm flipH="1">
              <a:off x="1672936" y="1097279"/>
              <a:ext cx="65462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07" name="Line 56"/>
          <p:cNvSpPr/>
          <p:nvPr/>
        </p:nvSpPr>
        <p:spPr>
          <a:xfrm flipH="1">
            <a:off x="2597727" y="6258136"/>
            <a:ext cx="145474" cy="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8" name="Line 57"/>
          <p:cNvSpPr/>
          <p:nvPr/>
        </p:nvSpPr>
        <p:spPr>
          <a:xfrm>
            <a:off x="2671732" y="6189981"/>
            <a:ext cx="1" cy="137161"/>
          </a:xfrm>
          <a:prstGeom prst="line">
            <a:avLst/>
          </a:prstGeom>
          <a:ln w="38100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9" name="Line 58"/>
          <p:cNvSpPr/>
          <p:nvPr/>
        </p:nvSpPr>
        <p:spPr>
          <a:xfrm flipH="1">
            <a:off x="1523999" y="6249670"/>
            <a:ext cx="145475" cy="0"/>
          </a:xfrm>
          <a:prstGeom prst="line">
            <a:avLst/>
          </a:prstGeom>
          <a:ln w="38100">
            <a:solidFill>
              <a:srgbClr val="CC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0" name="Oval 41"/>
          <p:cNvSpPr/>
          <p:nvPr/>
        </p:nvSpPr>
        <p:spPr>
          <a:xfrm>
            <a:off x="2133600" y="3223260"/>
            <a:ext cx="218208" cy="205741"/>
          </a:xfrm>
          <a:prstGeom prst="ellipse">
            <a:avLst/>
          </a:prstGeom>
          <a:solidFill>
            <a:srgbClr val="66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11" name="Line 42"/>
          <p:cNvSpPr/>
          <p:nvPr/>
        </p:nvSpPr>
        <p:spPr>
          <a:xfrm>
            <a:off x="2177241" y="3322701"/>
            <a:ext cx="130926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2" name="Oval 41"/>
          <p:cNvSpPr/>
          <p:nvPr/>
        </p:nvSpPr>
        <p:spPr>
          <a:xfrm>
            <a:off x="3286990" y="3192779"/>
            <a:ext cx="218209" cy="205741"/>
          </a:xfrm>
          <a:prstGeom prst="ellipse">
            <a:avLst/>
          </a:prstGeom>
          <a:solidFill>
            <a:srgbClr val="66FFFF"/>
          </a:soli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CC3300"/>
                </a:solidFill>
              </a:defRPr>
            </a:pPr>
            <a:endParaRPr/>
          </a:p>
        </p:txBody>
      </p:sp>
      <p:sp>
        <p:nvSpPr>
          <p:cNvPr id="1313" name="Line 42"/>
          <p:cNvSpPr/>
          <p:nvPr/>
        </p:nvSpPr>
        <p:spPr>
          <a:xfrm>
            <a:off x="3330633" y="3292221"/>
            <a:ext cx="130926" cy="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1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But eventually there'd be match with 2</a:t>
            </a:r>
            <a:r>
              <a:rPr baseline="30000"/>
              <a:t>nd</a:t>
            </a:r>
            <a:r>
              <a:t> level, producing:</a:t>
            </a:r>
          </a:p>
        </p:txBody>
      </p:sp>
      <p:sp>
        <p:nvSpPr>
          <p:cNvPr id="131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915400" cy="3419377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							</a:t>
            </a:r>
            <a:r>
              <a:rPr sz="1600"/>
              <a:t>As voltage increases, get one (or more) peaks in current 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				Followed by valleys</a:t>
            </a:r>
          </a:p>
          <a:p>
            <a:pPr>
              <a:defRPr sz="16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									</a:t>
            </a:r>
            <a:r>
              <a:rPr sz="1600" b="1">
                <a:solidFill>
                  <a:srgbClr val="FECF29"/>
                </a:solidFill>
              </a:rPr>
              <a:t>"Negative Differential Resistance" - NDR   </a:t>
            </a:r>
            <a:r>
              <a:rPr sz="800" b="1">
                <a:solidFill>
                  <a:srgbClr val="FECF29"/>
                </a:solidFill>
              </a:rPr>
              <a:t>										</a:t>
            </a:r>
            <a:endParaRPr sz="1000" b="1">
              <a:solidFill>
                <a:srgbClr val="FECF29"/>
              </a:solidFill>
            </a:endParaRPr>
          </a:p>
          <a:p>
            <a:pPr>
              <a:spcBef>
                <a:spcPts val="300"/>
              </a:spcBef>
              <a:defRPr sz="1600" b="1">
                <a:solidFill>
                  <a:srgbClr val="FECF29"/>
                </a:solidFill>
              </a:defRPr>
            </a:pPr>
            <a:r>
              <a:t>										</a:t>
            </a:r>
            <a:r>
              <a:rPr sz="1400" b="0"/>
              <a:t>(because I vs. V slope is briefly negative)</a:t>
            </a:r>
          </a:p>
          <a:p>
            <a:pPr>
              <a:defRPr sz="1600"/>
            </a:pPr>
            <a:endParaRPr/>
          </a:p>
          <a:p>
            <a:pPr>
              <a:defRPr sz="1200"/>
            </a:pPr>
            <a:endParaRPr/>
          </a:p>
          <a:p>
            <a:r>
              <a:t>Useful? What if external circuit only allowed one fixed current through NDR device?</a:t>
            </a:r>
          </a:p>
        </p:txBody>
      </p:sp>
      <p:sp>
        <p:nvSpPr>
          <p:cNvPr id="1318" name="Rectangle 40"/>
          <p:cNvSpPr txBox="1"/>
          <p:nvPr/>
        </p:nvSpPr>
        <p:spPr>
          <a:xfrm>
            <a:off x="4267200" y="4191000"/>
            <a:ext cx="4724400" cy="1996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NDR device MUST be at one of three voltages</a:t>
            </a:r>
            <a:endParaRPr>
              <a:solidFill>
                <a:srgbClr val="CC3300"/>
              </a:solidFill>
            </a:endParaRPr>
          </a:p>
          <a:p>
            <a:pPr defTabSz="457200">
              <a:spcBef>
                <a:spcPts val="800"/>
              </a:spcBef>
              <a:defRPr sz="9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Can be shown that it won't STAY at V</a:t>
            </a:r>
            <a:r>
              <a:rPr b="1" baseline="-25000"/>
              <a:t>2</a:t>
            </a:r>
            <a:endParaRPr>
              <a:solidFill>
                <a:srgbClr val="CC3300"/>
              </a:solidFill>
            </a:endParaRPr>
          </a:p>
          <a:p>
            <a:pPr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still left with TWO stable voltages V</a:t>
            </a:r>
            <a:r>
              <a:rPr b="1" baseline="-25000"/>
              <a:t>1 </a:t>
            </a:r>
            <a:r>
              <a:t>or V</a:t>
            </a:r>
            <a:r>
              <a:rPr b="1" baseline="-25000"/>
              <a:t>3</a:t>
            </a:r>
            <a:endParaRPr>
              <a:solidFill>
                <a:srgbClr val="CC3300"/>
              </a:solidFill>
            </a:endParaRPr>
          </a:p>
          <a:p>
            <a:pPr defTabSz="457200">
              <a:spcBef>
                <a:spcPts val="8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Digital "0" and digital "1"</a:t>
            </a:r>
          </a:p>
        </p:txBody>
      </p:sp>
      <p:grpSp>
        <p:nvGrpSpPr>
          <p:cNvPr id="1324" name="Group 47"/>
          <p:cNvGrpSpPr/>
          <p:nvPr/>
        </p:nvGrpSpPr>
        <p:grpSpPr>
          <a:xfrm>
            <a:off x="228600" y="761999"/>
            <a:ext cx="3352800" cy="1907542"/>
            <a:chOff x="0" y="0"/>
            <a:chExt cx="3352800" cy="1907540"/>
          </a:xfrm>
        </p:grpSpPr>
        <p:sp>
          <p:nvSpPr>
            <p:cNvPr id="1319" name="Line 9"/>
            <p:cNvSpPr/>
            <p:nvPr/>
          </p:nvSpPr>
          <p:spPr>
            <a:xfrm>
              <a:off x="457200" y="1600200"/>
              <a:ext cx="243840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0" name="Line 10"/>
            <p:cNvSpPr/>
            <p:nvPr/>
          </p:nvSpPr>
          <p:spPr>
            <a:xfrm flipV="1">
              <a:off x="457199" y="0"/>
              <a:ext cx="1" cy="16002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1" name="Rectangle 12"/>
            <p:cNvSpPr txBox="1"/>
            <p:nvPr/>
          </p:nvSpPr>
          <p:spPr>
            <a:xfrm>
              <a:off x="0" y="76200"/>
              <a:ext cx="30480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500"/>
                </a:spcBef>
                <a:defRPr sz="2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1322" name="Rectangle 13"/>
            <p:cNvSpPr txBox="1"/>
            <p:nvPr/>
          </p:nvSpPr>
          <p:spPr>
            <a:xfrm>
              <a:off x="3048000" y="1447800"/>
              <a:ext cx="30480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500"/>
                </a:spcBef>
                <a:defRPr sz="2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1323" name="Freeform 43"/>
            <p:cNvSpPr/>
            <p:nvPr/>
          </p:nvSpPr>
          <p:spPr>
            <a:xfrm>
              <a:off x="457199" y="228600"/>
              <a:ext cx="2133601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5300"/>
                    <a:pt x="5322" y="9000"/>
                    <a:pt x="7513" y="8100"/>
                  </a:cubicBezTo>
                  <a:cubicBezTo>
                    <a:pt x="9704" y="7200"/>
                    <a:pt x="10800" y="17550"/>
                    <a:pt x="13148" y="16200"/>
                  </a:cubicBezTo>
                  <a:cubicBezTo>
                    <a:pt x="15496" y="14850"/>
                    <a:pt x="20191" y="27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grpSp>
        <p:nvGrpSpPr>
          <p:cNvPr id="1345" name="Group 48"/>
          <p:cNvGrpSpPr/>
          <p:nvPr/>
        </p:nvGrpSpPr>
        <p:grpSpPr>
          <a:xfrm>
            <a:off x="381000" y="3962399"/>
            <a:ext cx="3733800" cy="2166875"/>
            <a:chOff x="0" y="0"/>
            <a:chExt cx="3733800" cy="2166874"/>
          </a:xfrm>
        </p:grpSpPr>
        <p:sp>
          <p:nvSpPr>
            <p:cNvPr id="1325" name="Freeform 44"/>
            <p:cNvSpPr/>
            <p:nvPr/>
          </p:nvSpPr>
          <p:spPr>
            <a:xfrm>
              <a:off x="533399" y="228600"/>
              <a:ext cx="2133601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5300"/>
                    <a:pt x="5322" y="9000"/>
                    <a:pt x="7513" y="8100"/>
                  </a:cubicBezTo>
                  <a:cubicBezTo>
                    <a:pt x="9704" y="7200"/>
                    <a:pt x="10800" y="17550"/>
                    <a:pt x="13148" y="16200"/>
                  </a:cubicBezTo>
                  <a:cubicBezTo>
                    <a:pt x="15496" y="14850"/>
                    <a:pt x="20191" y="27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26" name="Line 20"/>
            <p:cNvSpPr/>
            <p:nvPr/>
          </p:nvSpPr>
          <p:spPr>
            <a:xfrm>
              <a:off x="533400" y="1600200"/>
              <a:ext cx="2819401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7" name="Line 21"/>
            <p:cNvSpPr/>
            <p:nvPr/>
          </p:nvSpPr>
          <p:spPr>
            <a:xfrm flipV="1">
              <a:off x="533399" y="0"/>
              <a:ext cx="1" cy="16002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8" name="Rectangle 22"/>
            <p:cNvSpPr txBox="1"/>
            <p:nvPr/>
          </p:nvSpPr>
          <p:spPr>
            <a:xfrm>
              <a:off x="76200" y="76200"/>
              <a:ext cx="30480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500"/>
                </a:spcBef>
                <a:defRPr sz="2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1329" name="Rectangle 23"/>
            <p:cNvSpPr txBox="1"/>
            <p:nvPr/>
          </p:nvSpPr>
          <p:spPr>
            <a:xfrm>
              <a:off x="3429000" y="1371600"/>
              <a:ext cx="304800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500"/>
                </a:spcBef>
                <a:defRPr sz="2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V</a:t>
              </a:r>
            </a:p>
          </p:txBody>
        </p:sp>
        <p:sp>
          <p:nvSpPr>
            <p:cNvPr id="1330" name="Line 24"/>
            <p:cNvSpPr/>
            <p:nvPr/>
          </p:nvSpPr>
          <p:spPr>
            <a:xfrm>
              <a:off x="406400" y="1003300"/>
              <a:ext cx="2286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1" name="Line 25"/>
            <p:cNvSpPr/>
            <p:nvPr/>
          </p:nvSpPr>
          <p:spPr>
            <a:xfrm flipV="1">
              <a:off x="698500" y="977900"/>
              <a:ext cx="2578101" cy="127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2" name="Oval 26"/>
            <p:cNvSpPr/>
            <p:nvPr/>
          </p:nvSpPr>
          <p:spPr>
            <a:xfrm>
              <a:off x="927100" y="965200"/>
              <a:ext cx="76200" cy="76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3" name="Oval 27"/>
            <p:cNvSpPr/>
            <p:nvPr/>
          </p:nvSpPr>
          <p:spPr>
            <a:xfrm>
              <a:off x="1511300" y="965200"/>
              <a:ext cx="76200" cy="76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4" name="Oval 28"/>
            <p:cNvSpPr/>
            <p:nvPr/>
          </p:nvSpPr>
          <p:spPr>
            <a:xfrm>
              <a:off x="2082800" y="965200"/>
              <a:ext cx="76200" cy="7620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35" name="Line 29"/>
            <p:cNvSpPr/>
            <p:nvPr/>
          </p:nvSpPr>
          <p:spPr>
            <a:xfrm flipH="1">
              <a:off x="965199" y="1066800"/>
              <a:ext cx="1" cy="533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6" name="Line 33"/>
            <p:cNvSpPr/>
            <p:nvPr/>
          </p:nvSpPr>
          <p:spPr>
            <a:xfrm flipV="1">
              <a:off x="965200" y="1562100"/>
              <a:ext cx="0" cy="1651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7" name="Line 34"/>
            <p:cNvSpPr/>
            <p:nvPr/>
          </p:nvSpPr>
          <p:spPr>
            <a:xfrm flipV="1">
              <a:off x="1536700" y="1549400"/>
              <a:ext cx="0" cy="1651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8" name="Line 35"/>
            <p:cNvSpPr/>
            <p:nvPr/>
          </p:nvSpPr>
          <p:spPr>
            <a:xfrm flipV="1">
              <a:off x="2120900" y="1562100"/>
              <a:ext cx="0" cy="1651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9" name="Rectangle 36"/>
            <p:cNvSpPr txBox="1"/>
            <p:nvPr/>
          </p:nvSpPr>
          <p:spPr>
            <a:xfrm>
              <a:off x="0" y="762000"/>
              <a:ext cx="457200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I</a:t>
              </a:r>
              <a:r>
                <a:rPr b="1" baseline="-25000"/>
                <a:t>o</a:t>
              </a:r>
            </a:p>
          </p:txBody>
        </p:sp>
        <p:sp>
          <p:nvSpPr>
            <p:cNvPr id="1340" name="Rectangle 37"/>
            <p:cNvSpPr txBox="1"/>
            <p:nvPr/>
          </p:nvSpPr>
          <p:spPr>
            <a:xfrm>
              <a:off x="762000" y="1752600"/>
              <a:ext cx="457200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-25000"/>
                <a:t>1</a:t>
              </a:r>
            </a:p>
          </p:txBody>
        </p:sp>
        <p:sp>
          <p:nvSpPr>
            <p:cNvPr id="1341" name="Rectangle 38"/>
            <p:cNvSpPr txBox="1"/>
            <p:nvPr/>
          </p:nvSpPr>
          <p:spPr>
            <a:xfrm>
              <a:off x="1524000" y="1752600"/>
              <a:ext cx="457200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-25000"/>
                <a:t>2</a:t>
              </a:r>
            </a:p>
          </p:txBody>
        </p:sp>
        <p:sp>
          <p:nvSpPr>
            <p:cNvPr id="1342" name="Rectangle 39"/>
            <p:cNvSpPr txBox="1"/>
            <p:nvPr/>
          </p:nvSpPr>
          <p:spPr>
            <a:xfrm>
              <a:off x="2006600" y="1752600"/>
              <a:ext cx="457200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-25000"/>
                <a:t>3</a:t>
              </a:r>
            </a:p>
          </p:txBody>
        </p:sp>
        <p:sp>
          <p:nvSpPr>
            <p:cNvPr id="1343" name="Line 45"/>
            <p:cNvSpPr/>
            <p:nvPr/>
          </p:nvSpPr>
          <p:spPr>
            <a:xfrm flipH="1">
              <a:off x="1536699" y="1066800"/>
              <a:ext cx="1" cy="533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4" name="Line 46"/>
            <p:cNvSpPr/>
            <p:nvPr/>
          </p:nvSpPr>
          <p:spPr>
            <a:xfrm>
              <a:off x="2120900" y="1066800"/>
              <a:ext cx="0" cy="5334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48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Hold it!</a:t>
            </a:r>
          </a:p>
        </p:txBody>
      </p:sp>
      <p:sp>
        <p:nvSpPr>
          <p:cNvPr id="1349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762000"/>
            <a:ext cx="8763000" cy="4498450"/>
          </a:xfrm>
          <a:prstGeom prst="rect">
            <a:avLst/>
          </a:prstGeom>
        </p:spPr>
        <p:txBody>
          <a:bodyPr/>
          <a:lstStyle/>
          <a:p>
            <a:r>
              <a:t>Doesn't attached constant current circuit = added complexity elsewhere?</a:t>
            </a:r>
          </a:p>
          <a:p>
            <a:pPr>
              <a:defRPr sz="700"/>
            </a:pPr>
            <a:endParaRPr/>
          </a:p>
          <a:p>
            <a:r>
              <a:t>	Negating the circuit simplification NDR's were supposed to offer?  YES!</a:t>
            </a:r>
            <a:endParaRPr sz="1600"/>
          </a:p>
          <a:p>
            <a:endParaRPr sz="1600"/>
          </a:p>
          <a:p>
            <a:r>
              <a:t>What if used paired NDR devices?  	And fixed the voltage across PAIR of NDR's:</a:t>
            </a:r>
          </a:p>
          <a:p>
            <a:pPr>
              <a:defRPr sz="600"/>
            </a:pPr>
            <a:endParaRPr/>
          </a:p>
          <a:p>
            <a:r>
              <a:t>					</a:t>
            </a:r>
            <a:r>
              <a:rPr b="1">
                <a:solidFill>
                  <a:srgbClr val="FECF29"/>
                </a:solidFill>
                <a:latin typeface="Tahoma"/>
                <a:ea typeface="Tahoma"/>
                <a:cs typeface="Tahoma"/>
                <a:sym typeface="Tahoma"/>
              </a:rPr>
              <a:t>What is going on with NDR </a:t>
            </a:r>
            <a:r>
              <a:rPr sz="2000" b="1" baseline="-25000">
                <a:solidFill>
                  <a:srgbClr val="FECF29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="1">
                <a:solidFill>
                  <a:srgbClr val="FECF29"/>
                </a:solidFill>
                <a:latin typeface="Tahoma"/>
                <a:ea typeface="Tahoma"/>
                <a:cs typeface="Tahoma"/>
                <a:sym typeface="Tahoma"/>
              </a:rPr>
              <a:t> ?</a:t>
            </a:r>
          </a:p>
          <a:p>
            <a:pPr>
              <a:defRPr sz="300"/>
            </a:pPr>
            <a:r>
              <a:t>				</a:t>
            </a:r>
          </a:p>
          <a:p>
            <a:r>
              <a:t>					It's possible current flow vs. voltage:</a:t>
            </a:r>
          </a:p>
        </p:txBody>
      </p:sp>
      <p:grpSp>
        <p:nvGrpSpPr>
          <p:cNvPr id="1365" name="Group 41"/>
          <p:cNvGrpSpPr/>
          <p:nvPr/>
        </p:nvGrpSpPr>
        <p:grpSpPr>
          <a:xfrm>
            <a:off x="381000" y="3695700"/>
            <a:ext cx="4191000" cy="2199641"/>
            <a:chOff x="0" y="0"/>
            <a:chExt cx="4191000" cy="2199639"/>
          </a:xfrm>
        </p:grpSpPr>
        <p:grpSp>
          <p:nvGrpSpPr>
            <p:cNvPr id="1352" name="Group 7"/>
            <p:cNvGrpSpPr/>
            <p:nvPr/>
          </p:nvGrpSpPr>
          <p:grpSpPr>
            <a:xfrm>
              <a:off x="876317" y="376667"/>
              <a:ext cx="736284" cy="374438"/>
              <a:chOff x="0" y="0"/>
              <a:chExt cx="736283" cy="374437"/>
            </a:xfrm>
          </p:grpSpPr>
          <p:sp>
            <p:nvSpPr>
              <p:cNvPr id="1350" name="AutoShape 5"/>
              <p:cNvSpPr/>
              <p:nvPr/>
            </p:nvSpPr>
            <p:spPr>
              <a:xfrm rot="19434895" flipH="1">
                <a:off x="38082" y="67832"/>
                <a:ext cx="3048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351" name="AutoShape 6"/>
              <p:cNvSpPr/>
              <p:nvPr/>
            </p:nvSpPr>
            <p:spPr>
              <a:xfrm rot="8780477" flipH="1">
                <a:off x="393682" y="80532"/>
                <a:ext cx="3048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1355" name="Group 9"/>
            <p:cNvGrpSpPr/>
            <p:nvPr/>
          </p:nvGrpSpPr>
          <p:grpSpPr>
            <a:xfrm>
              <a:off x="876317" y="1291067"/>
              <a:ext cx="736284" cy="374438"/>
              <a:chOff x="0" y="0"/>
              <a:chExt cx="736283" cy="374437"/>
            </a:xfrm>
          </p:grpSpPr>
          <p:sp>
            <p:nvSpPr>
              <p:cNvPr id="1353" name="AutoShape 10"/>
              <p:cNvSpPr/>
              <p:nvPr/>
            </p:nvSpPr>
            <p:spPr>
              <a:xfrm rot="19434895" flipH="1">
                <a:off x="38082" y="67832"/>
                <a:ext cx="3048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354" name="AutoShape 11"/>
              <p:cNvSpPr/>
              <p:nvPr/>
            </p:nvSpPr>
            <p:spPr>
              <a:xfrm rot="8780477" flipH="1">
                <a:off x="393682" y="80532"/>
                <a:ext cx="304801" cy="228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sp>
          <p:nvSpPr>
            <p:cNvPr id="1356" name="Line 12"/>
            <p:cNvSpPr/>
            <p:nvPr/>
          </p:nvSpPr>
          <p:spPr>
            <a:xfrm flipV="1">
              <a:off x="1244600" y="152399"/>
              <a:ext cx="1" cy="182880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7" name="Line 13"/>
            <p:cNvSpPr/>
            <p:nvPr/>
          </p:nvSpPr>
          <p:spPr>
            <a:xfrm>
              <a:off x="533400" y="1981200"/>
              <a:ext cx="1371601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8" name="Line 14"/>
            <p:cNvSpPr/>
            <p:nvPr/>
          </p:nvSpPr>
          <p:spPr>
            <a:xfrm>
              <a:off x="533400" y="152400"/>
              <a:ext cx="1371601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9" name="Line 15"/>
            <p:cNvSpPr/>
            <p:nvPr/>
          </p:nvSpPr>
          <p:spPr>
            <a:xfrm>
              <a:off x="533400" y="1066800"/>
              <a:ext cx="1371601" cy="0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0" name="Rectangle 32"/>
            <p:cNvSpPr txBox="1"/>
            <p:nvPr/>
          </p:nvSpPr>
          <p:spPr>
            <a:xfrm>
              <a:off x="1905000" y="1828800"/>
              <a:ext cx="990600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30000"/>
                <a:t> </a:t>
              </a:r>
              <a:r>
                <a:rPr b="1"/>
                <a:t>= 0</a:t>
              </a:r>
            </a:p>
          </p:txBody>
        </p:sp>
        <p:sp>
          <p:nvSpPr>
            <p:cNvPr id="1361" name="Rectangle 37"/>
            <p:cNvSpPr txBox="1"/>
            <p:nvPr/>
          </p:nvSpPr>
          <p:spPr>
            <a:xfrm>
              <a:off x="1905000" y="838200"/>
              <a:ext cx="1447800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 </a:t>
              </a:r>
              <a:r>
                <a:rPr sz="2000" b="1" baseline="-25000"/>
                <a:t>middle </a:t>
              </a:r>
              <a:r>
                <a:rPr sz="2000"/>
                <a:t>= ?</a:t>
              </a:r>
            </a:p>
          </p:txBody>
        </p:sp>
        <p:sp>
          <p:nvSpPr>
            <p:cNvPr id="1362" name="Rectangle 38"/>
            <p:cNvSpPr txBox="1"/>
            <p:nvPr/>
          </p:nvSpPr>
          <p:spPr>
            <a:xfrm>
              <a:off x="1905000" y="0"/>
              <a:ext cx="2286000" cy="4142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 </a:t>
              </a:r>
              <a:r>
                <a:rPr b="1" baseline="-25000"/>
                <a:t>PS</a:t>
              </a:r>
              <a:r>
                <a:t> </a:t>
              </a:r>
              <a:r>
                <a:rPr sz="1600"/>
                <a:t>= power supply</a:t>
              </a:r>
            </a:p>
          </p:txBody>
        </p:sp>
        <p:sp>
          <p:nvSpPr>
            <p:cNvPr id="1363" name="Rectangle 39"/>
            <p:cNvSpPr txBox="1"/>
            <p:nvPr/>
          </p:nvSpPr>
          <p:spPr>
            <a:xfrm>
              <a:off x="0" y="381000"/>
              <a:ext cx="914400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NDR </a:t>
              </a:r>
              <a:r>
                <a:rPr sz="2000" b="1" baseline="-25000"/>
                <a:t>2</a:t>
              </a:r>
            </a:p>
          </p:txBody>
        </p:sp>
        <p:sp>
          <p:nvSpPr>
            <p:cNvPr id="1364" name="Rectangle 40"/>
            <p:cNvSpPr txBox="1"/>
            <p:nvPr/>
          </p:nvSpPr>
          <p:spPr>
            <a:xfrm>
              <a:off x="0" y="1295400"/>
              <a:ext cx="914400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8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NDR </a:t>
              </a:r>
              <a:r>
                <a:rPr sz="2000" b="1" baseline="-25000"/>
                <a:t>1</a:t>
              </a:r>
            </a:p>
          </p:txBody>
        </p:sp>
      </p:grpSp>
      <p:grpSp>
        <p:nvGrpSpPr>
          <p:cNvPr id="1371" name="Group 49"/>
          <p:cNvGrpSpPr/>
          <p:nvPr/>
        </p:nvGrpSpPr>
        <p:grpSpPr>
          <a:xfrm>
            <a:off x="4953000" y="4114799"/>
            <a:ext cx="4038600" cy="1892301"/>
            <a:chOff x="0" y="0"/>
            <a:chExt cx="4038600" cy="1892300"/>
          </a:xfrm>
        </p:grpSpPr>
        <p:sp>
          <p:nvSpPr>
            <p:cNvPr id="1366" name="Line 43"/>
            <p:cNvSpPr/>
            <p:nvPr/>
          </p:nvSpPr>
          <p:spPr>
            <a:xfrm>
              <a:off x="381000" y="1676400"/>
              <a:ext cx="2438401" cy="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7" name="Line 44"/>
            <p:cNvSpPr/>
            <p:nvPr/>
          </p:nvSpPr>
          <p:spPr>
            <a:xfrm flipV="1">
              <a:off x="380999" y="76199"/>
              <a:ext cx="2" cy="16002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8" name="Rectangle 45"/>
            <p:cNvSpPr txBox="1"/>
            <p:nvPr/>
          </p:nvSpPr>
          <p:spPr>
            <a:xfrm>
              <a:off x="0" y="0"/>
              <a:ext cx="304800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20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1369" name="Rectangle 46"/>
            <p:cNvSpPr txBox="1"/>
            <p:nvPr/>
          </p:nvSpPr>
          <p:spPr>
            <a:xfrm>
              <a:off x="2819400" y="1447800"/>
              <a:ext cx="1219200" cy="444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20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 </a:t>
              </a:r>
              <a:r>
                <a:rPr b="1" baseline="-25000"/>
                <a:t>middle</a:t>
              </a:r>
            </a:p>
          </p:txBody>
        </p:sp>
        <p:sp>
          <p:nvSpPr>
            <p:cNvPr id="1370" name="Freeform 47"/>
            <p:cNvSpPr/>
            <p:nvPr/>
          </p:nvSpPr>
          <p:spPr>
            <a:xfrm>
              <a:off x="380999" y="304800"/>
              <a:ext cx="2133601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5300"/>
                    <a:pt x="5322" y="9000"/>
                    <a:pt x="7513" y="8100"/>
                  </a:cubicBezTo>
                  <a:cubicBezTo>
                    <a:pt x="9704" y="7200"/>
                    <a:pt x="10800" y="17550"/>
                    <a:pt x="13148" y="16200"/>
                  </a:cubicBezTo>
                  <a:cubicBezTo>
                    <a:pt x="15496" y="14850"/>
                    <a:pt x="20191" y="27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Leaving remainder of voltage for NDR</a:t>
            </a:r>
            <a:r>
              <a:rPr sz="2800" b="1" i="0" baseline="-25000">
                <a:latin typeface="Tahoma"/>
                <a:ea typeface="Tahoma"/>
                <a:cs typeface="Tahoma"/>
                <a:sym typeface="Tahoma"/>
              </a:rPr>
              <a:t>2</a:t>
            </a:r>
          </a:p>
        </p:txBody>
      </p:sp>
      <p:sp>
        <p:nvSpPr>
          <p:cNvPr id="1374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599" y="990599"/>
            <a:ext cx="8915401" cy="2641911"/>
          </a:xfrm>
          <a:prstGeom prst="rect">
            <a:avLst/>
          </a:prstGeom>
        </p:spPr>
        <p:txBody>
          <a:bodyPr/>
          <a:lstStyle/>
          <a:p>
            <a:r>
              <a:rPr dirty="0"/>
              <a:t>NDR </a:t>
            </a:r>
            <a:r>
              <a:rPr sz="2000" b="1" baseline="-25000" dirty="0"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sz="2000" dirty="0"/>
              <a:t>:</a:t>
            </a:r>
            <a:endParaRPr sz="2000" baseline="-25000" dirty="0"/>
          </a:p>
          <a:p>
            <a:pPr>
              <a:defRPr sz="2000" b="1" baseline="-250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2000" b="1" baseline="-250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2000" b="1" baseline="-25000">
                <a:latin typeface="Tahoma"/>
                <a:ea typeface="Tahoma"/>
                <a:cs typeface="Tahoma"/>
                <a:sym typeface="Tahoma"/>
              </a:defRPr>
            </a:pPr>
            <a:endParaRPr sz="4400" dirty="0"/>
          </a:p>
          <a:p>
            <a:pPr>
              <a:defRPr sz="2000" b="1" baseline="-250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  <a:p>
            <a:pPr>
              <a:defRPr sz="2000"/>
            </a:pPr>
            <a:r>
              <a:rPr dirty="0"/>
              <a:t>NDR</a:t>
            </a:r>
            <a:r>
              <a:rPr baseline="-25000" dirty="0"/>
              <a:t>2</a:t>
            </a:r>
            <a:r>
              <a:rPr dirty="0"/>
              <a:t> gets leftover part of power supply voltage, so flip over onto first plot:</a:t>
            </a:r>
          </a:p>
        </p:txBody>
      </p:sp>
      <p:grpSp>
        <p:nvGrpSpPr>
          <p:cNvPr id="1378" name="Group 35"/>
          <p:cNvGrpSpPr/>
          <p:nvPr/>
        </p:nvGrpSpPr>
        <p:grpSpPr>
          <a:xfrm>
            <a:off x="1523999" y="922875"/>
            <a:ext cx="2662410" cy="1371603"/>
            <a:chOff x="0" y="0"/>
            <a:chExt cx="2514600" cy="1676401"/>
          </a:xfrm>
        </p:grpSpPr>
        <p:sp>
          <p:nvSpPr>
            <p:cNvPr id="1375" name="Line 12"/>
            <p:cNvSpPr/>
            <p:nvPr/>
          </p:nvSpPr>
          <p:spPr>
            <a:xfrm flipV="1">
              <a:off x="380999" y="76199"/>
              <a:ext cx="2" cy="160020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76" name="Rectangle 13"/>
            <p:cNvSpPr txBox="1"/>
            <p:nvPr/>
          </p:nvSpPr>
          <p:spPr>
            <a:xfrm>
              <a:off x="0" y="0"/>
              <a:ext cx="304800" cy="489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20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1377" name="Freeform 15"/>
            <p:cNvSpPr/>
            <p:nvPr/>
          </p:nvSpPr>
          <p:spPr>
            <a:xfrm>
              <a:off x="380999" y="304800"/>
              <a:ext cx="2133601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5300"/>
                    <a:pt x="5322" y="9000"/>
                    <a:pt x="7513" y="8100"/>
                  </a:cubicBezTo>
                  <a:cubicBezTo>
                    <a:pt x="9704" y="7200"/>
                    <a:pt x="10800" y="17550"/>
                    <a:pt x="13148" y="16200"/>
                  </a:cubicBezTo>
                  <a:cubicBezTo>
                    <a:pt x="15496" y="14850"/>
                    <a:pt x="20191" y="27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ECF2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1379" name="Line 11"/>
          <p:cNvSpPr/>
          <p:nvPr/>
        </p:nvSpPr>
        <p:spPr>
          <a:xfrm>
            <a:off x="1936749" y="2305059"/>
            <a:ext cx="2438401" cy="0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88" name="Group 54"/>
          <p:cNvGrpSpPr/>
          <p:nvPr/>
        </p:nvGrpSpPr>
        <p:grpSpPr>
          <a:xfrm>
            <a:off x="380999" y="3949699"/>
            <a:ext cx="4149695" cy="2641911"/>
            <a:chOff x="0" y="0"/>
            <a:chExt cx="4149693" cy="2641909"/>
          </a:xfrm>
        </p:grpSpPr>
        <p:sp>
          <p:nvSpPr>
            <p:cNvPr id="1380" name="Rectangle 21"/>
            <p:cNvSpPr txBox="1"/>
            <p:nvPr/>
          </p:nvSpPr>
          <p:spPr>
            <a:xfrm>
              <a:off x="3033928" y="2197409"/>
              <a:ext cx="771481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20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-25000"/>
                <a:t>PS</a:t>
              </a:r>
            </a:p>
          </p:txBody>
        </p:sp>
        <p:sp>
          <p:nvSpPr>
            <p:cNvPr id="1381" name="Line 18"/>
            <p:cNvSpPr/>
            <p:nvPr/>
          </p:nvSpPr>
          <p:spPr>
            <a:xfrm>
              <a:off x="481999" y="2125135"/>
              <a:ext cx="3667695" cy="1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2" name="Line 19"/>
            <p:cNvSpPr/>
            <p:nvPr/>
          </p:nvSpPr>
          <p:spPr>
            <a:xfrm flipV="1">
              <a:off x="481999" y="95902"/>
              <a:ext cx="1" cy="2029234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3" name="Rectangle 20"/>
            <p:cNvSpPr txBox="1"/>
            <p:nvPr/>
          </p:nvSpPr>
          <p:spPr>
            <a:xfrm>
              <a:off x="0" y="0"/>
              <a:ext cx="385037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400"/>
                </a:spcBef>
                <a:defRPr sz="20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1384" name="Freeform 22"/>
            <p:cNvSpPr/>
            <p:nvPr/>
          </p:nvSpPr>
          <p:spPr>
            <a:xfrm>
              <a:off x="481999" y="386388"/>
              <a:ext cx="2702291" cy="173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5300"/>
                    <a:pt x="5322" y="9000"/>
                    <a:pt x="7513" y="8100"/>
                  </a:cubicBezTo>
                  <a:cubicBezTo>
                    <a:pt x="9704" y="7200"/>
                    <a:pt x="10800" y="17550"/>
                    <a:pt x="13148" y="16200"/>
                  </a:cubicBezTo>
                  <a:cubicBezTo>
                    <a:pt x="15496" y="14850"/>
                    <a:pt x="20191" y="27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85" name="Freeform 23"/>
            <p:cNvSpPr/>
            <p:nvPr/>
          </p:nvSpPr>
          <p:spPr>
            <a:xfrm flipH="1">
              <a:off x="481999" y="386388"/>
              <a:ext cx="2702291" cy="173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5300"/>
                    <a:pt x="5322" y="9000"/>
                    <a:pt x="7513" y="8100"/>
                  </a:cubicBezTo>
                  <a:cubicBezTo>
                    <a:pt x="9704" y="7200"/>
                    <a:pt x="10800" y="17550"/>
                    <a:pt x="13148" y="16200"/>
                  </a:cubicBezTo>
                  <a:cubicBezTo>
                    <a:pt x="15496" y="14850"/>
                    <a:pt x="20191" y="27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ECF2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386" name="Line 24"/>
            <p:cNvSpPr/>
            <p:nvPr/>
          </p:nvSpPr>
          <p:spPr>
            <a:xfrm flipV="1">
              <a:off x="3184289" y="2029233"/>
              <a:ext cx="1" cy="193195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87" name="Line 27"/>
            <p:cNvSpPr/>
            <p:nvPr/>
          </p:nvSpPr>
          <p:spPr>
            <a:xfrm flipV="1">
              <a:off x="3184289" y="226551"/>
              <a:ext cx="12648" cy="1784614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ysDot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89" name="Rectangle 52"/>
          <p:cNvSpPr txBox="1"/>
          <p:nvPr/>
        </p:nvSpPr>
        <p:spPr>
          <a:xfrm>
            <a:off x="4461932" y="2076459"/>
            <a:ext cx="23622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rPr dirty="0"/>
              <a:t>V</a:t>
            </a:r>
            <a:r>
              <a:rPr b="1" baseline="-25000" dirty="0"/>
              <a:t>PS</a:t>
            </a:r>
            <a:r>
              <a:rPr dirty="0"/>
              <a:t> - V </a:t>
            </a:r>
            <a:r>
              <a:rPr b="1" baseline="-25000" dirty="0"/>
              <a:t>middle</a:t>
            </a:r>
          </a:p>
        </p:txBody>
      </p:sp>
      <p:sp>
        <p:nvSpPr>
          <p:cNvPr id="1390" name="Rectangle 53"/>
          <p:cNvSpPr txBox="1"/>
          <p:nvPr/>
        </p:nvSpPr>
        <p:spPr>
          <a:xfrm>
            <a:off x="3962400" y="3810000"/>
            <a:ext cx="5029200" cy="1441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Don't initially know acceptable value of current, I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800"/>
              </a:spcBef>
              <a:defRPr sz="900"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ECF29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But NDRs are in series so MUST have SAME current</a:t>
            </a:r>
          </a:p>
          <a:p>
            <a:pPr algn="l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V</a:t>
            </a:r>
            <a:r>
              <a:rPr sz="1800" baseline="-25000"/>
              <a:t>middle</a:t>
            </a:r>
            <a:r>
              <a:t> MUST settle to value where curves intersect </a:t>
            </a:r>
            <a:r>
              <a:rPr i="1"/>
              <a:t>→</a:t>
            </a:r>
          </a:p>
        </p:txBody>
      </p:sp>
      <p:sp>
        <p:nvSpPr>
          <p:cNvPr id="1391" name="Rectangle 55"/>
          <p:cNvSpPr txBox="1"/>
          <p:nvPr/>
        </p:nvSpPr>
        <p:spPr>
          <a:xfrm>
            <a:off x="4572000" y="5854700"/>
            <a:ext cx="23622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2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V </a:t>
            </a:r>
            <a:r>
              <a:rPr b="1" baseline="-25000"/>
              <a:t>middle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pPr defTabSz="576072">
              <a:defRPr sz="1512">
                <a:effectLst>
                  <a:outerShdw blurRad="24003" dist="24003" dir="2700000" rotWithShape="0">
                    <a:srgbClr val="000000"/>
                  </a:outerShdw>
                </a:effectLst>
              </a:defRPr>
            </a:pPr>
            <a:r>
              <a:t/>
            </a:r>
            <a:br/>
            <a:r>
              <a:t>Center voltage of paired NDRs settles into one of two states</a:t>
            </a:r>
          </a:p>
        </p:txBody>
      </p:sp>
      <p:sp>
        <p:nvSpPr>
          <p:cNvPr id="1394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3352800"/>
            <a:ext cx="8763000" cy="3528017"/>
          </a:xfrm>
          <a:prstGeom prst="rect">
            <a:avLst/>
          </a:prstGeom>
        </p:spPr>
        <p:txBody>
          <a:bodyPr/>
          <a:lstStyle/>
          <a:p>
            <a:r>
              <a:t>This strikingly simple but effective circuit = "Goto Pair" (after Japanese inventor)</a:t>
            </a:r>
          </a:p>
          <a:p>
            <a:endParaRPr/>
          </a:p>
          <a:p>
            <a:r>
              <a:t>Which combine into:</a:t>
            </a:r>
          </a:p>
          <a:p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spcBef>
                <a:spcPts val="200"/>
              </a:spcBef>
              <a:defRPr sz="1200"/>
            </a:pPr>
            <a:r>
              <a:t>Design Approaches for Hybrid CMOS/Molecular Memory based on Experimental Device Data, G.S. Rose, A.C. Cabe, N. Gergel-Hackett, N. Majumdar, M.R. Stan, J.C. Bean, L.R. Harriott, Y. Yao, and J.M. Tour, Proc.16th ACM Great Lakes symposium on VLSI, pp. 2 - 7 (2006) </a:t>
            </a:r>
          </a:p>
        </p:txBody>
      </p:sp>
      <p:grpSp>
        <p:nvGrpSpPr>
          <p:cNvPr id="1409" name="Group 25"/>
          <p:cNvGrpSpPr/>
          <p:nvPr/>
        </p:nvGrpSpPr>
        <p:grpSpPr>
          <a:xfrm>
            <a:off x="228599" y="685799"/>
            <a:ext cx="3657601" cy="2510909"/>
            <a:chOff x="0" y="0"/>
            <a:chExt cx="3657599" cy="2510907"/>
          </a:xfrm>
        </p:grpSpPr>
        <p:sp>
          <p:nvSpPr>
            <p:cNvPr id="1395" name="Rectangle 5"/>
            <p:cNvSpPr txBox="1"/>
            <p:nvPr/>
          </p:nvSpPr>
          <p:spPr>
            <a:xfrm>
              <a:off x="2916085" y="2135507"/>
              <a:ext cx="741515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-25000"/>
                <a:t>PS</a:t>
              </a:r>
            </a:p>
          </p:txBody>
        </p:sp>
        <p:sp>
          <p:nvSpPr>
            <p:cNvPr id="1396" name="Line 7"/>
            <p:cNvSpPr/>
            <p:nvPr/>
          </p:nvSpPr>
          <p:spPr>
            <a:xfrm>
              <a:off x="463277" y="2065268"/>
              <a:ext cx="2983619" cy="9456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7" name="Line 8"/>
            <p:cNvSpPr/>
            <p:nvPr/>
          </p:nvSpPr>
          <p:spPr>
            <a:xfrm flipV="1">
              <a:off x="463278" y="93200"/>
              <a:ext cx="1" cy="1972069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98" name="Rectangle 9"/>
            <p:cNvSpPr txBox="1"/>
            <p:nvPr/>
          </p:nvSpPr>
          <p:spPr>
            <a:xfrm>
              <a:off x="0" y="0"/>
              <a:ext cx="370083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l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lvl1pPr>
            </a:lstStyle>
            <a:p>
              <a:r>
                <a:t>I</a:t>
              </a:r>
            </a:p>
          </p:txBody>
        </p:sp>
        <p:sp>
          <p:nvSpPr>
            <p:cNvPr id="1399" name="Freeform 10"/>
            <p:cNvSpPr/>
            <p:nvPr/>
          </p:nvSpPr>
          <p:spPr>
            <a:xfrm>
              <a:off x="463277" y="375503"/>
              <a:ext cx="2597330" cy="168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5300"/>
                    <a:pt x="5322" y="9000"/>
                    <a:pt x="7513" y="8100"/>
                  </a:cubicBezTo>
                  <a:cubicBezTo>
                    <a:pt x="9704" y="7200"/>
                    <a:pt x="10800" y="17550"/>
                    <a:pt x="13148" y="16200"/>
                  </a:cubicBezTo>
                  <a:cubicBezTo>
                    <a:pt x="15496" y="14850"/>
                    <a:pt x="20191" y="27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F33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00" name="Freeform 11"/>
            <p:cNvSpPr/>
            <p:nvPr/>
          </p:nvSpPr>
          <p:spPr>
            <a:xfrm flipH="1">
              <a:off x="463278" y="375503"/>
              <a:ext cx="2597329" cy="1689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61" y="15300"/>
                    <a:pt x="5322" y="9000"/>
                    <a:pt x="7513" y="8100"/>
                  </a:cubicBezTo>
                  <a:cubicBezTo>
                    <a:pt x="9704" y="7200"/>
                    <a:pt x="10800" y="17550"/>
                    <a:pt x="13148" y="16200"/>
                  </a:cubicBezTo>
                  <a:cubicBezTo>
                    <a:pt x="15496" y="14850"/>
                    <a:pt x="20191" y="2700"/>
                    <a:pt x="21600" y="0"/>
                  </a:cubicBezTo>
                </a:path>
              </a:pathLst>
            </a:custGeom>
            <a:noFill/>
            <a:ln w="38100" cap="flat">
              <a:solidFill>
                <a:srgbClr val="FECF2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01" name="Line 12"/>
            <p:cNvSpPr/>
            <p:nvPr/>
          </p:nvSpPr>
          <p:spPr>
            <a:xfrm flipV="1">
              <a:off x="3060606" y="1972069"/>
              <a:ext cx="1" cy="18775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2" name="Line 18"/>
            <p:cNvSpPr/>
            <p:nvPr/>
          </p:nvSpPr>
          <p:spPr>
            <a:xfrm>
              <a:off x="464628" y="1231867"/>
              <a:ext cx="2593277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3" name="Oval 19"/>
            <p:cNvSpPr/>
            <p:nvPr/>
          </p:nvSpPr>
          <p:spPr>
            <a:xfrm>
              <a:off x="983283" y="1167032"/>
              <a:ext cx="129665" cy="12967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04" name="Oval 20"/>
            <p:cNvSpPr/>
            <p:nvPr/>
          </p:nvSpPr>
          <p:spPr>
            <a:xfrm>
              <a:off x="2409585" y="1167032"/>
              <a:ext cx="129665" cy="129671"/>
            </a:xfrm>
            <a:prstGeom prst="ellipse">
              <a:avLst/>
            </a:prstGeom>
            <a:solidFill>
              <a:schemeClr val="accent1"/>
            </a:solidFill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05" name="Line 21"/>
            <p:cNvSpPr/>
            <p:nvPr/>
          </p:nvSpPr>
          <p:spPr>
            <a:xfrm flipH="1">
              <a:off x="1048115" y="1296702"/>
              <a:ext cx="1" cy="7780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6" name="Line 22"/>
            <p:cNvSpPr/>
            <p:nvPr/>
          </p:nvSpPr>
          <p:spPr>
            <a:xfrm>
              <a:off x="2474417" y="1296702"/>
              <a:ext cx="1" cy="778022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07" name="Rectangle 23"/>
            <p:cNvSpPr txBox="1"/>
            <p:nvPr/>
          </p:nvSpPr>
          <p:spPr>
            <a:xfrm>
              <a:off x="659124" y="2074724"/>
              <a:ext cx="741515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-25000"/>
                <a:t>mid 1</a:t>
              </a:r>
            </a:p>
          </p:txBody>
        </p:sp>
        <p:sp>
          <p:nvSpPr>
            <p:cNvPr id="1408" name="Rectangle 24"/>
            <p:cNvSpPr txBox="1"/>
            <p:nvPr/>
          </p:nvSpPr>
          <p:spPr>
            <a:xfrm>
              <a:off x="2121894" y="2139559"/>
              <a:ext cx="741515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-25000"/>
                <a:t>mid 2</a:t>
              </a:r>
            </a:p>
          </p:txBody>
        </p:sp>
      </p:grpSp>
      <p:grpSp>
        <p:nvGrpSpPr>
          <p:cNvPr id="1425" name="Group 43"/>
          <p:cNvGrpSpPr/>
          <p:nvPr/>
        </p:nvGrpSpPr>
        <p:grpSpPr>
          <a:xfrm>
            <a:off x="4953000" y="914399"/>
            <a:ext cx="4267200" cy="2035417"/>
            <a:chOff x="0" y="0"/>
            <a:chExt cx="4267199" cy="2035415"/>
          </a:xfrm>
        </p:grpSpPr>
        <p:sp>
          <p:nvSpPr>
            <p:cNvPr id="1410" name="Rectangle 39"/>
            <p:cNvSpPr txBox="1"/>
            <p:nvPr/>
          </p:nvSpPr>
          <p:spPr>
            <a:xfrm>
              <a:off x="1663484" y="0"/>
              <a:ext cx="2169763" cy="3713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 </a:t>
              </a:r>
              <a:r>
                <a:rPr b="1" baseline="-25000"/>
                <a:t>PS</a:t>
              </a:r>
              <a:r>
                <a:t> </a:t>
              </a:r>
              <a:r>
                <a:rPr sz="1400"/>
                <a:t>= power supply</a:t>
              </a:r>
            </a:p>
          </p:txBody>
        </p:sp>
        <p:grpSp>
          <p:nvGrpSpPr>
            <p:cNvPr id="1413" name="Group 27"/>
            <p:cNvGrpSpPr/>
            <p:nvPr/>
          </p:nvGrpSpPr>
          <p:grpSpPr>
            <a:xfrm>
              <a:off x="688328" y="349064"/>
              <a:ext cx="696478" cy="351772"/>
              <a:chOff x="0" y="0"/>
              <a:chExt cx="696476" cy="351770"/>
            </a:xfrm>
          </p:grpSpPr>
          <p:sp>
            <p:nvSpPr>
              <p:cNvPr id="1411" name="AutoShape 28"/>
              <p:cNvSpPr/>
              <p:nvPr/>
            </p:nvSpPr>
            <p:spPr>
              <a:xfrm rot="19434895" flipH="1">
                <a:off x="34925" y="64780"/>
                <a:ext cx="289302" cy="212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412" name="AutoShape 29"/>
              <p:cNvSpPr/>
              <p:nvPr/>
            </p:nvSpPr>
            <p:spPr>
              <a:xfrm rot="8780477" flipH="1">
                <a:off x="372444" y="76605"/>
                <a:ext cx="289302" cy="212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grpSp>
          <p:nvGrpSpPr>
            <p:cNvPr id="1416" name="Group 30"/>
            <p:cNvGrpSpPr/>
            <p:nvPr/>
          </p:nvGrpSpPr>
          <p:grpSpPr>
            <a:xfrm>
              <a:off x="688328" y="1200402"/>
              <a:ext cx="696478" cy="351771"/>
              <a:chOff x="0" y="0"/>
              <a:chExt cx="696476" cy="351770"/>
            </a:xfrm>
          </p:grpSpPr>
          <p:sp>
            <p:nvSpPr>
              <p:cNvPr id="1414" name="AutoShape 31"/>
              <p:cNvSpPr/>
              <p:nvPr/>
            </p:nvSpPr>
            <p:spPr>
              <a:xfrm rot="19434895" flipH="1">
                <a:off x="34925" y="64780"/>
                <a:ext cx="289302" cy="212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415" name="AutoShape 32"/>
              <p:cNvSpPr/>
              <p:nvPr/>
            </p:nvSpPr>
            <p:spPr>
              <a:xfrm rot="8780477" flipH="1">
                <a:off x="372444" y="76605"/>
                <a:ext cx="289302" cy="2128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sp>
          <p:nvSpPr>
            <p:cNvPr id="1417" name="Line 33"/>
            <p:cNvSpPr/>
            <p:nvPr/>
          </p:nvSpPr>
          <p:spPr>
            <a:xfrm flipV="1">
              <a:off x="1036664" y="141890"/>
              <a:ext cx="1" cy="1702676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8" name="Line 34"/>
            <p:cNvSpPr/>
            <p:nvPr/>
          </p:nvSpPr>
          <p:spPr>
            <a:xfrm>
              <a:off x="361627" y="1844565"/>
              <a:ext cx="130185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19" name="Line 35"/>
            <p:cNvSpPr/>
            <p:nvPr/>
          </p:nvSpPr>
          <p:spPr>
            <a:xfrm>
              <a:off x="361627" y="141889"/>
              <a:ext cx="130185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0" name="Line 36"/>
            <p:cNvSpPr/>
            <p:nvPr/>
          </p:nvSpPr>
          <p:spPr>
            <a:xfrm>
              <a:off x="361627" y="993227"/>
              <a:ext cx="1301858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21" name="Rectangle 37"/>
            <p:cNvSpPr txBox="1"/>
            <p:nvPr/>
          </p:nvSpPr>
          <p:spPr>
            <a:xfrm>
              <a:off x="1663484" y="1702675"/>
              <a:ext cx="940231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</a:t>
              </a:r>
              <a:r>
                <a:rPr b="1" baseline="30000"/>
                <a:t> </a:t>
              </a:r>
              <a:r>
                <a:rPr b="1"/>
                <a:t>= 0</a:t>
              </a:r>
            </a:p>
          </p:txBody>
        </p:sp>
        <p:sp>
          <p:nvSpPr>
            <p:cNvPr id="1422" name="Rectangle 38"/>
            <p:cNvSpPr txBox="1"/>
            <p:nvPr/>
          </p:nvSpPr>
          <p:spPr>
            <a:xfrm>
              <a:off x="1663484" y="780393"/>
              <a:ext cx="2603716" cy="371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300"/>
                </a:spcBef>
                <a:defRPr sz="14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V </a:t>
              </a:r>
              <a:r>
                <a:rPr sz="1600" b="1" baseline="-25000"/>
                <a:t>middle </a:t>
              </a:r>
              <a:r>
                <a:rPr sz="1600"/>
                <a:t>= V</a:t>
              </a:r>
              <a:r>
                <a:rPr sz="1600" b="1" baseline="-25000"/>
                <a:t>mid 1</a:t>
              </a:r>
              <a:r>
                <a:rPr sz="1600"/>
                <a:t> or V</a:t>
              </a:r>
              <a:r>
                <a:rPr sz="1600" b="1" baseline="-25000"/>
                <a:t>mid 2</a:t>
              </a:r>
            </a:p>
          </p:txBody>
        </p:sp>
        <p:sp>
          <p:nvSpPr>
            <p:cNvPr id="1423" name="Rectangle 40"/>
            <p:cNvSpPr txBox="1"/>
            <p:nvPr/>
          </p:nvSpPr>
          <p:spPr>
            <a:xfrm>
              <a:off x="0" y="354724"/>
              <a:ext cx="867905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NDR </a:t>
              </a:r>
              <a:r>
                <a:rPr sz="1800" b="1" baseline="-25000"/>
                <a:t>2</a:t>
              </a:r>
            </a:p>
          </p:txBody>
        </p:sp>
        <p:sp>
          <p:nvSpPr>
            <p:cNvPr id="1424" name="Rectangle 41"/>
            <p:cNvSpPr txBox="1"/>
            <p:nvPr/>
          </p:nvSpPr>
          <p:spPr>
            <a:xfrm>
              <a:off x="0" y="1206062"/>
              <a:ext cx="867905" cy="4142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l">
                <a:spcBef>
                  <a:spcPts val="400"/>
                </a:spcBef>
                <a:defRPr sz="1600" b="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r>
                <a:t>NDR </a:t>
              </a:r>
              <a:r>
                <a:rPr sz="1800" b="1" baseline="-25000"/>
                <a:t>1</a:t>
              </a:r>
            </a:p>
          </p:txBody>
        </p:sp>
      </p:grpSp>
      <p:sp>
        <p:nvSpPr>
          <p:cNvPr id="1426" name="Line 44"/>
          <p:cNvSpPr/>
          <p:nvPr/>
        </p:nvSpPr>
        <p:spPr>
          <a:xfrm>
            <a:off x="4038600" y="1828800"/>
            <a:ext cx="533401" cy="0"/>
          </a:xfrm>
          <a:prstGeom prst="line">
            <a:avLst/>
          </a:prstGeom>
          <a:ln w="76200">
            <a:solidFill>
              <a:srgbClr val="FECF2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27" name="Picture 46" descr="Picture 46"/>
          <p:cNvPicPr>
            <a:picLocks noChangeAspect="1"/>
          </p:cNvPicPr>
          <p:nvPr/>
        </p:nvPicPr>
        <p:blipFill>
          <a:blip r:embed="rId2">
            <a:extLst/>
          </a:blip>
          <a:srcRect b="61984"/>
          <a:stretch>
            <a:fillRect/>
          </a:stretch>
        </p:blipFill>
        <p:spPr>
          <a:xfrm>
            <a:off x="2514600" y="3962399"/>
            <a:ext cx="3124200" cy="169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8" name="Picture 47" descr="Picture 47"/>
          <p:cNvPicPr>
            <a:picLocks noChangeAspect="1"/>
          </p:cNvPicPr>
          <p:nvPr/>
        </p:nvPicPr>
        <p:blipFill>
          <a:blip r:embed="rId2">
            <a:extLst/>
          </a:blip>
          <a:srcRect t="60138"/>
          <a:stretch>
            <a:fillRect/>
          </a:stretch>
        </p:blipFill>
        <p:spPr>
          <a:xfrm>
            <a:off x="5867400" y="3962399"/>
            <a:ext cx="2971800" cy="1692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3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And there are LOTS of ways of creating required energy diagram!</a:t>
            </a:r>
          </a:p>
        </p:txBody>
      </p:sp>
      <p:sp>
        <p:nvSpPr>
          <p:cNvPr id="1432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28600" y="990600"/>
            <a:ext cx="8915400" cy="1752600"/>
          </a:xfrm>
          <a:prstGeom prst="rect">
            <a:avLst/>
          </a:prstGeom>
        </p:spPr>
        <p:txBody>
          <a:bodyPr/>
          <a:lstStyle/>
          <a:p>
            <a:r>
              <a:t>One actually predates current nano craze:</a:t>
            </a:r>
          </a:p>
          <a:p>
            <a:endParaRPr/>
          </a:p>
          <a:p>
            <a:r>
              <a:t>Developed in 1980's when we already knew how to grow VERY THIN crystal layers</a:t>
            </a:r>
          </a:p>
          <a:p>
            <a:endParaRPr/>
          </a:p>
          <a:p>
            <a:pPr>
              <a:spcBef>
                <a:spcPts val="300"/>
              </a:spcBef>
              <a:defRPr sz="1600"/>
            </a:pPr>
            <a:r>
              <a:t>	Used "Molecular Beam Epitaxy" (atomic spray painting – self-assembly lecture)</a:t>
            </a:r>
          </a:p>
        </p:txBody>
      </p:sp>
      <p:grpSp>
        <p:nvGrpSpPr>
          <p:cNvPr id="1588" name="Group 438"/>
          <p:cNvGrpSpPr/>
          <p:nvPr/>
        </p:nvGrpSpPr>
        <p:grpSpPr>
          <a:xfrm>
            <a:off x="4952998" y="2819400"/>
            <a:ext cx="1085853" cy="1690689"/>
            <a:chOff x="-1" y="0"/>
            <a:chExt cx="1085851" cy="1690688"/>
          </a:xfrm>
        </p:grpSpPr>
        <p:sp>
          <p:nvSpPr>
            <p:cNvPr id="1433" name="Oval 241"/>
            <p:cNvSpPr/>
            <p:nvPr/>
          </p:nvSpPr>
          <p:spPr>
            <a:xfrm rot="5400000" flipH="1">
              <a:off x="784224" y="16192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4" name="Oval 242"/>
            <p:cNvSpPr/>
            <p:nvPr/>
          </p:nvSpPr>
          <p:spPr>
            <a:xfrm rot="5400000" flipH="1">
              <a:off x="784224" y="27463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5" name="Oval 243"/>
            <p:cNvSpPr/>
            <p:nvPr/>
          </p:nvSpPr>
          <p:spPr>
            <a:xfrm rot="5400000" flipH="1">
              <a:off x="784224" y="47624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6" name="Oval 244"/>
            <p:cNvSpPr/>
            <p:nvPr/>
          </p:nvSpPr>
          <p:spPr>
            <a:xfrm rot="5400000" flipH="1">
              <a:off x="784224" y="387349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7" name="Oval 245"/>
            <p:cNvSpPr/>
            <p:nvPr/>
          </p:nvSpPr>
          <p:spPr>
            <a:xfrm rot="5400000" flipH="1">
              <a:off x="785811" y="50164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8" name="Oval 246"/>
            <p:cNvSpPr/>
            <p:nvPr/>
          </p:nvSpPr>
          <p:spPr>
            <a:xfrm rot="5400000" flipH="1">
              <a:off x="785812" y="6143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39" name="Oval 247"/>
            <p:cNvSpPr/>
            <p:nvPr/>
          </p:nvSpPr>
          <p:spPr>
            <a:xfrm rot="5400000" flipH="1">
              <a:off x="785811" y="728662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0" name="Oval 248"/>
            <p:cNvSpPr/>
            <p:nvPr/>
          </p:nvSpPr>
          <p:spPr>
            <a:xfrm rot="5400000" flipH="1">
              <a:off x="785812" y="95408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1" name="Oval 249"/>
            <p:cNvSpPr/>
            <p:nvPr/>
          </p:nvSpPr>
          <p:spPr>
            <a:xfrm rot="5400000" flipH="1">
              <a:off x="785811" y="1068387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2" name="Oval 250"/>
            <p:cNvSpPr/>
            <p:nvPr/>
          </p:nvSpPr>
          <p:spPr>
            <a:xfrm rot="5400000" flipH="1">
              <a:off x="785812" y="841375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3" name="Oval 251"/>
            <p:cNvSpPr/>
            <p:nvPr/>
          </p:nvSpPr>
          <p:spPr>
            <a:xfrm rot="5400000" flipH="1">
              <a:off x="785812" y="1181100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4" name="Oval 252"/>
            <p:cNvSpPr/>
            <p:nvPr/>
          </p:nvSpPr>
          <p:spPr>
            <a:xfrm rot="5400000" flipH="1">
              <a:off x="785811" y="129539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5" name="Oval 253"/>
            <p:cNvSpPr/>
            <p:nvPr/>
          </p:nvSpPr>
          <p:spPr>
            <a:xfrm rot="5400000" flipH="1">
              <a:off x="785812" y="140811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6" name="Oval 254"/>
            <p:cNvSpPr/>
            <p:nvPr/>
          </p:nvSpPr>
          <p:spPr>
            <a:xfrm rot="5400000" flipH="1">
              <a:off x="785812" y="152241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7" name="Oval 255"/>
            <p:cNvSpPr/>
            <p:nvPr/>
          </p:nvSpPr>
          <p:spPr>
            <a:xfrm rot="5400000" flipH="1">
              <a:off x="684211" y="333374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8" name="Oval 256"/>
            <p:cNvSpPr/>
            <p:nvPr/>
          </p:nvSpPr>
          <p:spPr>
            <a:xfrm rot="5400000" flipH="1">
              <a:off x="684212" y="217487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49" name="Oval 257"/>
            <p:cNvSpPr/>
            <p:nvPr/>
          </p:nvSpPr>
          <p:spPr>
            <a:xfrm rot="5400000" flipH="1">
              <a:off x="587374" y="16192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0" name="Oval 258"/>
            <p:cNvSpPr/>
            <p:nvPr/>
          </p:nvSpPr>
          <p:spPr>
            <a:xfrm rot="5400000" flipH="1">
              <a:off x="587374" y="27463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1" name="Oval 259"/>
            <p:cNvSpPr/>
            <p:nvPr/>
          </p:nvSpPr>
          <p:spPr>
            <a:xfrm rot="5400000" flipH="1">
              <a:off x="684212" y="104774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2" name="Oval 260"/>
            <p:cNvSpPr/>
            <p:nvPr/>
          </p:nvSpPr>
          <p:spPr>
            <a:xfrm rot="5400000" flipH="1">
              <a:off x="587374" y="47624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3" name="Oval 261"/>
            <p:cNvSpPr/>
            <p:nvPr/>
          </p:nvSpPr>
          <p:spPr>
            <a:xfrm rot="5400000" flipH="1">
              <a:off x="685799" y="446087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4" name="Oval 262"/>
            <p:cNvSpPr/>
            <p:nvPr/>
          </p:nvSpPr>
          <p:spPr>
            <a:xfrm rot="5400000" flipH="1">
              <a:off x="587374" y="387349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5" name="Oval 263"/>
            <p:cNvSpPr/>
            <p:nvPr/>
          </p:nvSpPr>
          <p:spPr>
            <a:xfrm rot="5400000" flipH="1">
              <a:off x="685799" y="560387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6" name="Oval 264"/>
            <p:cNvSpPr/>
            <p:nvPr/>
          </p:nvSpPr>
          <p:spPr>
            <a:xfrm rot="5400000" flipH="1">
              <a:off x="588961" y="50164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7" name="Oval 265"/>
            <p:cNvSpPr/>
            <p:nvPr/>
          </p:nvSpPr>
          <p:spPr>
            <a:xfrm rot="5400000" flipH="1">
              <a:off x="687386" y="671511"/>
              <a:ext cx="111127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8" name="Oval 266"/>
            <p:cNvSpPr/>
            <p:nvPr/>
          </p:nvSpPr>
          <p:spPr>
            <a:xfrm rot="5400000" flipH="1">
              <a:off x="588962" y="6143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59" name="Oval 267"/>
            <p:cNvSpPr/>
            <p:nvPr/>
          </p:nvSpPr>
          <p:spPr>
            <a:xfrm rot="5400000" flipH="1">
              <a:off x="685799" y="784224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0" name="Oval 268"/>
            <p:cNvSpPr/>
            <p:nvPr/>
          </p:nvSpPr>
          <p:spPr>
            <a:xfrm rot="5400000" flipH="1">
              <a:off x="588961" y="728662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1" name="Oval 269"/>
            <p:cNvSpPr/>
            <p:nvPr/>
          </p:nvSpPr>
          <p:spPr>
            <a:xfrm rot="5400000" flipH="1">
              <a:off x="685799" y="1123950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2" name="Oval 270"/>
            <p:cNvSpPr/>
            <p:nvPr/>
          </p:nvSpPr>
          <p:spPr>
            <a:xfrm rot="5400000" flipH="1">
              <a:off x="685799" y="1011237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3" name="Oval 271"/>
            <p:cNvSpPr/>
            <p:nvPr/>
          </p:nvSpPr>
          <p:spPr>
            <a:xfrm rot="5400000" flipH="1">
              <a:off x="588962" y="95408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4" name="Oval 272"/>
            <p:cNvSpPr/>
            <p:nvPr/>
          </p:nvSpPr>
          <p:spPr>
            <a:xfrm rot="5400000" flipH="1">
              <a:off x="588961" y="1068387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5" name="Oval 273"/>
            <p:cNvSpPr/>
            <p:nvPr/>
          </p:nvSpPr>
          <p:spPr>
            <a:xfrm rot="5400000" flipH="1">
              <a:off x="685799" y="896937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6" name="Oval 274"/>
            <p:cNvSpPr/>
            <p:nvPr/>
          </p:nvSpPr>
          <p:spPr>
            <a:xfrm rot="5400000" flipH="1">
              <a:off x="588962" y="841375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7" name="Oval 275"/>
            <p:cNvSpPr/>
            <p:nvPr/>
          </p:nvSpPr>
          <p:spPr>
            <a:xfrm rot="5400000" flipH="1">
              <a:off x="685799" y="1238249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8" name="Oval 276"/>
            <p:cNvSpPr/>
            <p:nvPr/>
          </p:nvSpPr>
          <p:spPr>
            <a:xfrm rot="5400000" flipH="1">
              <a:off x="588962" y="1181100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69" name="Oval 277"/>
            <p:cNvSpPr/>
            <p:nvPr/>
          </p:nvSpPr>
          <p:spPr>
            <a:xfrm rot="5400000" flipH="1">
              <a:off x="685799" y="1350962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0" name="Oval 278"/>
            <p:cNvSpPr/>
            <p:nvPr/>
          </p:nvSpPr>
          <p:spPr>
            <a:xfrm rot="5400000" flipH="1">
              <a:off x="588961" y="129539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1" name="Oval 279"/>
            <p:cNvSpPr/>
            <p:nvPr/>
          </p:nvSpPr>
          <p:spPr>
            <a:xfrm rot="5400000" flipH="1">
              <a:off x="685799" y="1463675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2" name="Oval 280"/>
            <p:cNvSpPr/>
            <p:nvPr/>
          </p:nvSpPr>
          <p:spPr>
            <a:xfrm rot="5400000" flipH="1">
              <a:off x="588962" y="140811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3" name="Oval 281"/>
            <p:cNvSpPr/>
            <p:nvPr/>
          </p:nvSpPr>
          <p:spPr>
            <a:xfrm rot="5400000" flipH="1">
              <a:off x="685799" y="1577975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4" name="Oval 282"/>
            <p:cNvSpPr/>
            <p:nvPr/>
          </p:nvSpPr>
          <p:spPr>
            <a:xfrm rot="5400000" flipH="1">
              <a:off x="588962" y="152241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5" name="Oval 283"/>
            <p:cNvSpPr/>
            <p:nvPr/>
          </p:nvSpPr>
          <p:spPr>
            <a:xfrm rot="5400000" flipH="1">
              <a:off x="488949" y="331787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6" name="Oval 284"/>
            <p:cNvSpPr/>
            <p:nvPr/>
          </p:nvSpPr>
          <p:spPr>
            <a:xfrm rot="5400000" flipH="1">
              <a:off x="488949" y="217487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7" name="Oval 285"/>
            <p:cNvSpPr/>
            <p:nvPr/>
          </p:nvSpPr>
          <p:spPr>
            <a:xfrm rot="5400000" flipH="1">
              <a:off x="392112" y="16033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8" name="Oval 286"/>
            <p:cNvSpPr/>
            <p:nvPr/>
          </p:nvSpPr>
          <p:spPr>
            <a:xfrm rot="5400000" flipH="1">
              <a:off x="392112" y="27463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79" name="Oval 287"/>
            <p:cNvSpPr/>
            <p:nvPr/>
          </p:nvSpPr>
          <p:spPr>
            <a:xfrm rot="5400000" flipH="1">
              <a:off x="488949" y="104774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0" name="Oval 288"/>
            <p:cNvSpPr/>
            <p:nvPr/>
          </p:nvSpPr>
          <p:spPr>
            <a:xfrm rot="5400000" flipH="1">
              <a:off x="392111" y="4762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1" name="Oval 289"/>
            <p:cNvSpPr/>
            <p:nvPr/>
          </p:nvSpPr>
          <p:spPr>
            <a:xfrm rot="5400000" flipH="1">
              <a:off x="490537" y="444499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2" name="Oval 290"/>
            <p:cNvSpPr/>
            <p:nvPr/>
          </p:nvSpPr>
          <p:spPr>
            <a:xfrm rot="5400000" flipH="1">
              <a:off x="392111" y="38734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3" name="Oval 291"/>
            <p:cNvSpPr/>
            <p:nvPr/>
          </p:nvSpPr>
          <p:spPr>
            <a:xfrm rot="5400000" flipH="1">
              <a:off x="490536" y="55879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4" name="Oval 292"/>
            <p:cNvSpPr/>
            <p:nvPr/>
          </p:nvSpPr>
          <p:spPr>
            <a:xfrm rot="5400000" flipH="1">
              <a:off x="393699" y="5000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5" name="Oval 293"/>
            <p:cNvSpPr/>
            <p:nvPr/>
          </p:nvSpPr>
          <p:spPr>
            <a:xfrm rot="5400000" flipH="1">
              <a:off x="492123" y="671511"/>
              <a:ext cx="111128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6" name="Oval 294"/>
            <p:cNvSpPr/>
            <p:nvPr/>
          </p:nvSpPr>
          <p:spPr>
            <a:xfrm rot="5400000" flipH="1">
              <a:off x="393699" y="614362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7" name="Oval 295"/>
            <p:cNvSpPr/>
            <p:nvPr/>
          </p:nvSpPr>
          <p:spPr>
            <a:xfrm rot="5400000" flipH="1">
              <a:off x="490537" y="78263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8" name="Oval 296"/>
            <p:cNvSpPr/>
            <p:nvPr/>
          </p:nvSpPr>
          <p:spPr>
            <a:xfrm rot="5400000" flipH="1">
              <a:off x="393699" y="727075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89" name="Oval 297"/>
            <p:cNvSpPr/>
            <p:nvPr/>
          </p:nvSpPr>
          <p:spPr>
            <a:xfrm rot="5400000" flipH="1">
              <a:off x="490536" y="112394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0" name="Oval 298"/>
            <p:cNvSpPr/>
            <p:nvPr/>
          </p:nvSpPr>
          <p:spPr>
            <a:xfrm rot="5400000" flipH="1">
              <a:off x="490537" y="1009650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1" name="Oval 299"/>
            <p:cNvSpPr/>
            <p:nvPr/>
          </p:nvSpPr>
          <p:spPr>
            <a:xfrm rot="5400000" flipH="1">
              <a:off x="395286" y="954086"/>
              <a:ext cx="111127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2" name="Oval 300"/>
            <p:cNvSpPr/>
            <p:nvPr/>
          </p:nvSpPr>
          <p:spPr>
            <a:xfrm rot="5400000" flipH="1">
              <a:off x="393699" y="1068387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3" name="Oval 301"/>
            <p:cNvSpPr/>
            <p:nvPr/>
          </p:nvSpPr>
          <p:spPr>
            <a:xfrm rot="5400000" flipH="1">
              <a:off x="490536" y="896937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4" name="Oval 302"/>
            <p:cNvSpPr/>
            <p:nvPr/>
          </p:nvSpPr>
          <p:spPr>
            <a:xfrm rot="5400000" flipH="1">
              <a:off x="393699" y="84137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5" name="Oval 303"/>
            <p:cNvSpPr/>
            <p:nvPr/>
          </p:nvSpPr>
          <p:spPr>
            <a:xfrm rot="5400000" flipH="1">
              <a:off x="490537" y="12366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6" name="Oval 304"/>
            <p:cNvSpPr/>
            <p:nvPr/>
          </p:nvSpPr>
          <p:spPr>
            <a:xfrm rot="5400000" flipH="1">
              <a:off x="393699" y="1181100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7" name="Oval 305"/>
            <p:cNvSpPr/>
            <p:nvPr/>
          </p:nvSpPr>
          <p:spPr>
            <a:xfrm rot="5400000" flipH="1">
              <a:off x="490537" y="13509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8" name="Oval 306"/>
            <p:cNvSpPr/>
            <p:nvPr/>
          </p:nvSpPr>
          <p:spPr>
            <a:xfrm rot="5400000" flipH="1">
              <a:off x="393699" y="129539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499" name="Oval 307"/>
            <p:cNvSpPr/>
            <p:nvPr/>
          </p:nvSpPr>
          <p:spPr>
            <a:xfrm rot="5400000" flipH="1">
              <a:off x="490536" y="1463675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00" name="Oval 308"/>
            <p:cNvSpPr/>
            <p:nvPr/>
          </p:nvSpPr>
          <p:spPr>
            <a:xfrm rot="5400000" flipH="1">
              <a:off x="393699" y="1406525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01" name="Oval 309"/>
            <p:cNvSpPr/>
            <p:nvPr/>
          </p:nvSpPr>
          <p:spPr>
            <a:xfrm rot="5400000" flipH="1">
              <a:off x="490537" y="157638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02" name="Oval 310"/>
            <p:cNvSpPr/>
            <p:nvPr/>
          </p:nvSpPr>
          <p:spPr>
            <a:xfrm rot="5400000" flipH="1">
              <a:off x="393699" y="1520825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531" name="Group 311"/>
            <p:cNvGrpSpPr/>
            <p:nvPr/>
          </p:nvGrpSpPr>
          <p:grpSpPr>
            <a:xfrm>
              <a:off x="877886" y="0"/>
              <a:ext cx="207965" cy="1643064"/>
              <a:chOff x="0" y="0"/>
              <a:chExt cx="207963" cy="1643063"/>
            </a:xfrm>
          </p:grpSpPr>
          <p:sp>
            <p:nvSpPr>
              <p:cNvPr id="1503" name="Oval 312"/>
              <p:cNvSpPr/>
              <p:nvPr/>
            </p:nvSpPr>
            <p:spPr>
              <a:xfrm rot="5400000" flipH="1">
                <a:off x="95250" y="285749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04" name="Oval 313"/>
              <p:cNvSpPr/>
              <p:nvPr/>
            </p:nvSpPr>
            <p:spPr>
              <a:xfrm rot="5400000" flipH="1">
                <a:off x="95250" y="171449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05" name="Oval 314"/>
              <p:cNvSpPr/>
              <p:nvPr/>
            </p:nvSpPr>
            <p:spPr>
              <a:xfrm rot="5400000" flipH="1">
                <a:off x="-793" y="115093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06" name="Oval 315"/>
              <p:cNvSpPr/>
              <p:nvPr/>
            </p:nvSpPr>
            <p:spPr>
              <a:xfrm rot="5400000" flipH="1">
                <a:off x="-793" y="229393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07" name="Oval 316"/>
              <p:cNvSpPr/>
              <p:nvPr/>
            </p:nvSpPr>
            <p:spPr>
              <a:xfrm rot="5400000" flipH="1">
                <a:off x="96044" y="59531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08" name="Oval 317"/>
              <p:cNvSpPr/>
              <p:nvPr/>
            </p:nvSpPr>
            <p:spPr>
              <a:xfrm rot="5400000" flipH="1">
                <a:off x="-1587" y="1586"/>
                <a:ext cx="114301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09" name="Oval 318"/>
              <p:cNvSpPr/>
              <p:nvPr/>
            </p:nvSpPr>
            <p:spPr>
              <a:xfrm rot="5400000" flipH="1">
                <a:off x="96044" y="399256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0" name="Oval 319"/>
              <p:cNvSpPr/>
              <p:nvPr/>
            </p:nvSpPr>
            <p:spPr>
              <a:xfrm rot="5400000" flipH="1">
                <a:off x="-1587" y="341312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1" name="Oval 320"/>
              <p:cNvSpPr/>
              <p:nvPr/>
            </p:nvSpPr>
            <p:spPr>
              <a:xfrm rot="5400000" flipH="1">
                <a:off x="95250" y="512762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2" name="Oval 321"/>
              <p:cNvSpPr/>
              <p:nvPr/>
            </p:nvSpPr>
            <p:spPr>
              <a:xfrm rot="5400000" flipH="1">
                <a:off x="-793" y="454818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3" name="Oval 322"/>
              <p:cNvSpPr/>
              <p:nvPr/>
            </p:nvSpPr>
            <p:spPr>
              <a:xfrm rot="5400000" flipH="1">
                <a:off x="96837" y="625474"/>
                <a:ext cx="111127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4" name="Oval 323"/>
              <p:cNvSpPr/>
              <p:nvPr/>
            </p:nvSpPr>
            <p:spPr>
              <a:xfrm rot="5400000" flipH="1">
                <a:off x="-1587" y="568324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5" name="Oval 324"/>
              <p:cNvSpPr/>
              <p:nvPr/>
            </p:nvSpPr>
            <p:spPr>
              <a:xfrm rot="5400000" flipH="1">
                <a:off x="96044" y="737393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6" name="Oval 325"/>
              <p:cNvSpPr/>
              <p:nvPr/>
            </p:nvSpPr>
            <p:spPr>
              <a:xfrm rot="5400000" flipH="1">
                <a:off x="-793" y="681831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7" name="Oval 326"/>
              <p:cNvSpPr/>
              <p:nvPr/>
            </p:nvSpPr>
            <p:spPr>
              <a:xfrm rot="5400000" flipH="1">
                <a:off x="95250" y="1077912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8" name="Oval 327"/>
              <p:cNvSpPr/>
              <p:nvPr/>
            </p:nvSpPr>
            <p:spPr>
              <a:xfrm rot="5400000" flipH="1">
                <a:off x="96044" y="964406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19" name="Oval 328"/>
              <p:cNvSpPr/>
              <p:nvPr/>
            </p:nvSpPr>
            <p:spPr>
              <a:xfrm rot="5400000" flipH="1">
                <a:off x="0" y="908049"/>
                <a:ext cx="111127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0" name="Oval 329"/>
              <p:cNvSpPr/>
              <p:nvPr/>
            </p:nvSpPr>
            <p:spPr>
              <a:xfrm rot="5400000" flipH="1">
                <a:off x="-1587" y="1022349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1" name="Oval 330"/>
              <p:cNvSpPr/>
              <p:nvPr/>
            </p:nvSpPr>
            <p:spPr>
              <a:xfrm rot="5400000" flipH="1">
                <a:off x="95250" y="850899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2" name="Oval 331"/>
              <p:cNvSpPr/>
              <p:nvPr/>
            </p:nvSpPr>
            <p:spPr>
              <a:xfrm rot="5400000" flipH="1">
                <a:off x="-1587" y="795337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3" name="Oval 332"/>
              <p:cNvSpPr/>
              <p:nvPr/>
            </p:nvSpPr>
            <p:spPr>
              <a:xfrm rot="5400000" flipH="1">
                <a:off x="96044" y="1191418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4" name="Oval 333"/>
              <p:cNvSpPr/>
              <p:nvPr/>
            </p:nvSpPr>
            <p:spPr>
              <a:xfrm rot="5400000" flipH="1">
                <a:off x="-793" y="1135856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5" name="Oval 334"/>
              <p:cNvSpPr/>
              <p:nvPr/>
            </p:nvSpPr>
            <p:spPr>
              <a:xfrm rot="5400000" flipH="1">
                <a:off x="96044" y="1305718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6" name="Oval 335"/>
              <p:cNvSpPr/>
              <p:nvPr/>
            </p:nvSpPr>
            <p:spPr>
              <a:xfrm rot="5400000" flipH="1">
                <a:off x="-1587" y="1249362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7" name="Oval 336"/>
              <p:cNvSpPr/>
              <p:nvPr/>
            </p:nvSpPr>
            <p:spPr>
              <a:xfrm rot="5400000" flipH="1">
                <a:off x="95250" y="1417637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8" name="Oval 337"/>
              <p:cNvSpPr/>
              <p:nvPr/>
            </p:nvSpPr>
            <p:spPr>
              <a:xfrm rot="5400000" flipH="1">
                <a:off x="-793" y="1361281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29" name="Oval 338"/>
              <p:cNvSpPr/>
              <p:nvPr/>
            </p:nvSpPr>
            <p:spPr>
              <a:xfrm rot="5400000" flipH="1">
                <a:off x="96044" y="1531144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530" name="Oval 339"/>
              <p:cNvSpPr/>
              <p:nvPr/>
            </p:nvSpPr>
            <p:spPr>
              <a:xfrm rot="5400000" flipH="1">
                <a:off x="-793" y="1475581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sp>
          <p:nvSpPr>
            <p:cNvPr id="1532" name="Oval 341"/>
            <p:cNvSpPr/>
            <p:nvPr/>
          </p:nvSpPr>
          <p:spPr>
            <a:xfrm rot="5400000" flipH="1">
              <a:off x="292099" y="330199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3" name="Oval 342"/>
            <p:cNvSpPr/>
            <p:nvPr/>
          </p:nvSpPr>
          <p:spPr>
            <a:xfrm rot="5400000" flipH="1">
              <a:off x="292099" y="214312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4" name="Oval 343"/>
            <p:cNvSpPr/>
            <p:nvPr/>
          </p:nvSpPr>
          <p:spPr>
            <a:xfrm rot="5400000" flipH="1">
              <a:off x="195261" y="15874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5" name="Oval 344"/>
            <p:cNvSpPr/>
            <p:nvPr/>
          </p:nvSpPr>
          <p:spPr>
            <a:xfrm rot="5400000" flipH="1">
              <a:off x="195262" y="2714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6" name="Oval 345"/>
            <p:cNvSpPr/>
            <p:nvPr/>
          </p:nvSpPr>
          <p:spPr>
            <a:xfrm rot="5400000" flipH="1">
              <a:off x="292099" y="101599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7" name="Oval 346"/>
            <p:cNvSpPr/>
            <p:nvPr/>
          </p:nvSpPr>
          <p:spPr>
            <a:xfrm rot="5400000" flipH="1">
              <a:off x="193674" y="44449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8" name="Oval 347"/>
            <p:cNvSpPr/>
            <p:nvPr/>
          </p:nvSpPr>
          <p:spPr>
            <a:xfrm rot="5400000" flipH="1">
              <a:off x="292099" y="442912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39" name="Oval 348"/>
            <p:cNvSpPr/>
            <p:nvPr/>
          </p:nvSpPr>
          <p:spPr>
            <a:xfrm rot="5400000" flipH="1">
              <a:off x="195262" y="384174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0" name="Oval 349"/>
            <p:cNvSpPr/>
            <p:nvPr/>
          </p:nvSpPr>
          <p:spPr>
            <a:xfrm rot="5400000" flipH="1">
              <a:off x="292099" y="557212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1" name="Oval 350"/>
            <p:cNvSpPr/>
            <p:nvPr/>
          </p:nvSpPr>
          <p:spPr>
            <a:xfrm rot="5400000" flipH="1">
              <a:off x="195261" y="49847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2" name="Oval 351"/>
            <p:cNvSpPr/>
            <p:nvPr/>
          </p:nvSpPr>
          <p:spPr>
            <a:xfrm rot="5400000" flipH="1">
              <a:off x="293686" y="668336"/>
              <a:ext cx="111127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3" name="Oval 352"/>
            <p:cNvSpPr/>
            <p:nvPr/>
          </p:nvSpPr>
          <p:spPr>
            <a:xfrm rot="5400000" flipH="1">
              <a:off x="195262" y="61118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4" name="Oval 353"/>
            <p:cNvSpPr/>
            <p:nvPr/>
          </p:nvSpPr>
          <p:spPr>
            <a:xfrm rot="5400000" flipH="1">
              <a:off x="292099" y="781049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5" name="Oval 354"/>
            <p:cNvSpPr/>
            <p:nvPr/>
          </p:nvSpPr>
          <p:spPr>
            <a:xfrm rot="5400000" flipH="1">
              <a:off x="195261" y="725487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6" name="Oval 355"/>
            <p:cNvSpPr/>
            <p:nvPr/>
          </p:nvSpPr>
          <p:spPr>
            <a:xfrm rot="5400000" flipH="1">
              <a:off x="292099" y="1120775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7" name="Oval 356"/>
            <p:cNvSpPr/>
            <p:nvPr/>
          </p:nvSpPr>
          <p:spPr>
            <a:xfrm rot="5400000" flipH="1">
              <a:off x="292099" y="1008062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8" name="Oval 357"/>
            <p:cNvSpPr/>
            <p:nvPr/>
          </p:nvSpPr>
          <p:spPr>
            <a:xfrm rot="5400000" flipH="1">
              <a:off x="195262" y="95091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49" name="Oval 358"/>
            <p:cNvSpPr/>
            <p:nvPr/>
          </p:nvSpPr>
          <p:spPr>
            <a:xfrm rot="5400000" flipH="1">
              <a:off x="195261" y="1065212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0" name="Oval 359"/>
            <p:cNvSpPr/>
            <p:nvPr/>
          </p:nvSpPr>
          <p:spPr>
            <a:xfrm rot="5400000" flipH="1">
              <a:off x="292099" y="893762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1" name="Oval 360"/>
            <p:cNvSpPr/>
            <p:nvPr/>
          </p:nvSpPr>
          <p:spPr>
            <a:xfrm rot="5400000" flipH="1">
              <a:off x="195262" y="838200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2" name="Oval 361"/>
            <p:cNvSpPr/>
            <p:nvPr/>
          </p:nvSpPr>
          <p:spPr>
            <a:xfrm rot="5400000" flipH="1">
              <a:off x="292099" y="1235074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3" name="Oval 362"/>
            <p:cNvSpPr/>
            <p:nvPr/>
          </p:nvSpPr>
          <p:spPr>
            <a:xfrm rot="5400000" flipH="1">
              <a:off x="195262" y="1177925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4" name="Oval 363"/>
            <p:cNvSpPr/>
            <p:nvPr/>
          </p:nvSpPr>
          <p:spPr>
            <a:xfrm rot="5400000" flipH="1">
              <a:off x="292099" y="1347787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5" name="Oval 364"/>
            <p:cNvSpPr/>
            <p:nvPr/>
          </p:nvSpPr>
          <p:spPr>
            <a:xfrm rot="5400000" flipH="1">
              <a:off x="195261" y="129222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6" name="Oval 365"/>
            <p:cNvSpPr/>
            <p:nvPr/>
          </p:nvSpPr>
          <p:spPr>
            <a:xfrm rot="5400000" flipH="1">
              <a:off x="292099" y="1460500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7" name="Oval 366"/>
            <p:cNvSpPr/>
            <p:nvPr/>
          </p:nvSpPr>
          <p:spPr>
            <a:xfrm rot="5400000" flipH="1">
              <a:off x="195262" y="140493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8" name="Oval 367"/>
            <p:cNvSpPr/>
            <p:nvPr/>
          </p:nvSpPr>
          <p:spPr>
            <a:xfrm rot="5400000" flipH="1">
              <a:off x="292099" y="1574800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59" name="Oval 368"/>
            <p:cNvSpPr/>
            <p:nvPr/>
          </p:nvSpPr>
          <p:spPr>
            <a:xfrm rot="5400000" flipH="1">
              <a:off x="195262" y="151923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0" name="Oval 369"/>
            <p:cNvSpPr/>
            <p:nvPr/>
          </p:nvSpPr>
          <p:spPr>
            <a:xfrm rot="5400000" flipH="1">
              <a:off x="96836" y="328612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1" name="Oval 370"/>
            <p:cNvSpPr/>
            <p:nvPr/>
          </p:nvSpPr>
          <p:spPr>
            <a:xfrm rot="5400000" flipH="1">
              <a:off x="96836" y="214312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2" name="Oval 371"/>
            <p:cNvSpPr/>
            <p:nvPr/>
          </p:nvSpPr>
          <p:spPr>
            <a:xfrm rot="5400000" flipH="1">
              <a:off x="-1" y="1571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3" name="Oval 372"/>
            <p:cNvSpPr/>
            <p:nvPr/>
          </p:nvSpPr>
          <p:spPr>
            <a:xfrm rot="5400000" flipH="1">
              <a:off x="-1" y="2714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4" name="Oval 373"/>
            <p:cNvSpPr/>
            <p:nvPr/>
          </p:nvSpPr>
          <p:spPr>
            <a:xfrm rot="5400000" flipH="1">
              <a:off x="96837" y="101599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5" name="Oval 374"/>
            <p:cNvSpPr/>
            <p:nvPr/>
          </p:nvSpPr>
          <p:spPr>
            <a:xfrm rot="5400000" flipH="1">
              <a:off x="-1589" y="4444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6" name="Oval 375"/>
            <p:cNvSpPr/>
            <p:nvPr/>
          </p:nvSpPr>
          <p:spPr>
            <a:xfrm rot="5400000" flipH="1">
              <a:off x="96837" y="441324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7" name="Oval 376"/>
            <p:cNvSpPr/>
            <p:nvPr/>
          </p:nvSpPr>
          <p:spPr>
            <a:xfrm rot="5400000" flipH="1">
              <a:off x="-1" y="38417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8" name="Oval 377"/>
            <p:cNvSpPr/>
            <p:nvPr/>
          </p:nvSpPr>
          <p:spPr>
            <a:xfrm rot="5400000" flipH="1">
              <a:off x="96836" y="55562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69" name="Oval 378"/>
            <p:cNvSpPr/>
            <p:nvPr/>
          </p:nvSpPr>
          <p:spPr>
            <a:xfrm rot="5400000" flipH="1">
              <a:off x="-1" y="49688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0" name="Oval 379"/>
            <p:cNvSpPr/>
            <p:nvPr/>
          </p:nvSpPr>
          <p:spPr>
            <a:xfrm rot="5400000" flipH="1">
              <a:off x="98423" y="668336"/>
              <a:ext cx="111128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1" name="Oval 380"/>
            <p:cNvSpPr/>
            <p:nvPr/>
          </p:nvSpPr>
          <p:spPr>
            <a:xfrm rot="5400000" flipH="1">
              <a:off x="-1" y="611187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2" name="Oval 381"/>
            <p:cNvSpPr/>
            <p:nvPr/>
          </p:nvSpPr>
          <p:spPr>
            <a:xfrm rot="5400000" flipH="1">
              <a:off x="96837" y="77946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3" name="Oval 382"/>
            <p:cNvSpPr/>
            <p:nvPr/>
          </p:nvSpPr>
          <p:spPr>
            <a:xfrm rot="5400000" flipH="1">
              <a:off x="-1" y="723900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4" name="Oval 383"/>
            <p:cNvSpPr/>
            <p:nvPr/>
          </p:nvSpPr>
          <p:spPr>
            <a:xfrm rot="5400000" flipH="1">
              <a:off x="96836" y="112077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5" name="Oval 384"/>
            <p:cNvSpPr/>
            <p:nvPr/>
          </p:nvSpPr>
          <p:spPr>
            <a:xfrm rot="5400000" flipH="1">
              <a:off x="96837" y="1006475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6" name="Oval 385"/>
            <p:cNvSpPr/>
            <p:nvPr/>
          </p:nvSpPr>
          <p:spPr>
            <a:xfrm rot="5400000" flipH="1">
              <a:off x="1586" y="950911"/>
              <a:ext cx="111127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7" name="Oval 386"/>
            <p:cNvSpPr/>
            <p:nvPr/>
          </p:nvSpPr>
          <p:spPr>
            <a:xfrm rot="5400000" flipH="1">
              <a:off x="-1" y="1065212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8" name="Oval 387"/>
            <p:cNvSpPr/>
            <p:nvPr/>
          </p:nvSpPr>
          <p:spPr>
            <a:xfrm rot="5400000" flipH="1">
              <a:off x="96836" y="893762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79" name="Oval 388"/>
            <p:cNvSpPr/>
            <p:nvPr/>
          </p:nvSpPr>
          <p:spPr>
            <a:xfrm rot="5400000" flipH="1">
              <a:off x="-1" y="838199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0" name="Oval 389"/>
            <p:cNvSpPr/>
            <p:nvPr/>
          </p:nvSpPr>
          <p:spPr>
            <a:xfrm rot="5400000" flipH="1">
              <a:off x="96837" y="123348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1" name="Oval 390"/>
            <p:cNvSpPr/>
            <p:nvPr/>
          </p:nvSpPr>
          <p:spPr>
            <a:xfrm rot="5400000" flipH="1">
              <a:off x="-1" y="1177925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2" name="Oval 391"/>
            <p:cNvSpPr/>
            <p:nvPr/>
          </p:nvSpPr>
          <p:spPr>
            <a:xfrm rot="5400000" flipH="1">
              <a:off x="96837" y="1347787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3" name="Oval 392"/>
            <p:cNvSpPr/>
            <p:nvPr/>
          </p:nvSpPr>
          <p:spPr>
            <a:xfrm rot="5400000" flipH="1">
              <a:off x="-1" y="1292224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4" name="Oval 393"/>
            <p:cNvSpPr/>
            <p:nvPr/>
          </p:nvSpPr>
          <p:spPr>
            <a:xfrm rot="5400000" flipH="1">
              <a:off x="96836" y="1460500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5" name="Oval 394"/>
            <p:cNvSpPr/>
            <p:nvPr/>
          </p:nvSpPr>
          <p:spPr>
            <a:xfrm rot="5400000" flipH="1">
              <a:off x="-1" y="1403350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6" name="Oval 395"/>
            <p:cNvSpPr/>
            <p:nvPr/>
          </p:nvSpPr>
          <p:spPr>
            <a:xfrm rot="5400000" flipH="1">
              <a:off x="96837" y="1573212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587" name="Oval 396"/>
            <p:cNvSpPr/>
            <p:nvPr/>
          </p:nvSpPr>
          <p:spPr>
            <a:xfrm rot="5400000" flipH="1">
              <a:off x="-1" y="1517650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1589" name="Rectangle 419"/>
          <p:cNvSpPr txBox="1"/>
          <p:nvPr/>
        </p:nvSpPr>
        <p:spPr>
          <a:xfrm>
            <a:off x="6178718" y="3276600"/>
            <a:ext cx="410826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2600"/>
              </a:spcBef>
              <a:defRPr sz="4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Symbol"/>
                <a:ea typeface="Symbol"/>
                <a:cs typeface="Symbol"/>
                <a:sym typeface="Symbol"/>
              </a:defRPr>
            </a:lvl1pPr>
          </a:lstStyle>
          <a:p>
            <a:r>
              <a:t>=</a:t>
            </a:r>
          </a:p>
        </p:txBody>
      </p:sp>
      <p:grpSp>
        <p:nvGrpSpPr>
          <p:cNvPr id="1604" name="Group 435"/>
          <p:cNvGrpSpPr/>
          <p:nvPr/>
        </p:nvGrpSpPr>
        <p:grpSpPr>
          <a:xfrm>
            <a:off x="6781799" y="3124199"/>
            <a:ext cx="1752602" cy="990601"/>
            <a:chOff x="0" y="0"/>
            <a:chExt cx="1752600" cy="990600"/>
          </a:xfrm>
        </p:grpSpPr>
        <p:grpSp>
          <p:nvGrpSpPr>
            <p:cNvPr id="1602" name="Group 418"/>
            <p:cNvGrpSpPr/>
            <p:nvPr/>
          </p:nvGrpSpPr>
          <p:grpSpPr>
            <a:xfrm>
              <a:off x="76200" y="-1"/>
              <a:ext cx="1676401" cy="990601"/>
              <a:chOff x="0" y="0"/>
              <a:chExt cx="1676400" cy="990600"/>
            </a:xfrm>
          </p:grpSpPr>
          <p:sp>
            <p:nvSpPr>
              <p:cNvPr id="1590" name="Line 400"/>
              <p:cNvSpPr/>
              <p:nvPr/>
            </p:nvSpPr>
            <p:spPr>
              <a:xfrm flipV="1">
                <a:off x="590550" y="-1"/>
                <a:ext cx="1" cy="990601"/>
              </a:xfrm>
              <a:prstGeom prst="line">
                <a:avLst/>
              </a:prstGeom>
              <a:noFill/>
              <a:ln w="38100" cap="flat">
                <a:solidFill>
                  <a:srgbClr val="66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1" name="Line 401"/>
              <p:cNvSpPr/>
              <p:nvPr/>
            </p:nvSpPr>
            <p:spPr>
              <a:xfrm>
                <a:off x="454025" y="0"/>
                <a:ext cx="155576" cy="0"/>
              </a:xfrm>
              <a:prstGeom prst="line">
                <a:avLst/>
              </a:prstGeom>
              <a:noFill/>
              <a:ln w="38100" cap="flat">
                <a:solidFill>
                  <a:srgbClr val="66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2" name="Line 404"/>
              <p:cNvSpPr/>
              <p:nvPr/>
            </p:nvSpPr>
            <p:spPr>
              <a:xfrm>
                <a:off x="609599" y="971550"/>
                <a:ext cx="427038" cy="0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3" name="Line 405"/>
              <p:cNvSpPr/>
              <p:nvPr/>
            </p:nvSpPr>
            <p:spPr>
              <a:xfrm flipV="1">
                <a:off x="1055687" y="-1"/>
                <a:ext cx="1" cy="990601"/>
              </a:xfrm>
              <a:prstGeom prst="line">
                <a:avLst/>
              </a:prstGeom>
              <a:noFill/>
              <a:ln w="38100" cap="flat">
                <a:solidFill>
                  <a:srgbClr val="66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4" name="Line 406"/>
              <p:cNvSpPr/>
              <p:nvPr/>
            </p:nvSpPr>
            <p:spPr>
              <a:xfrm flipV="1">
                <a:off x="473075" y="-1"/>
                <a:ext cx="1" cy="990601"/>
              </a:xfrm>
              <a:prstGeom prst="line">
                <a:avLst/>
              </a:prstGeom>
              <a:noFill/>
              <a:ln w="38100" cap="flat">
                <a:solidFill>
                  <a:srgbClr val="66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5" name="Line 407"/>
              <p:cNvSpPr/>
              <p:nvPr/>
            </p:nvSpPr>
            <p:spPr>
              <a:xfrm flipV="1">
                <a:off x="1200150" y="-1"/>
                <a:ext cx="0" cy="990601"/>
              </a:xfrm>
              <a:prstGeom prst="line">
                <a:avLst/>
              </a:prstGeom>
              <a:noFill/>
              <a:ln w="38100" cap="flat">
                <a:solidFill>
                  <a:srgbClr val="66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6" name="Line 408"/>
              <p:cNvSpPr/>
              <p:nvPr/>
            </p:nvSpPr>
            <p:spPr>
              <a:xfrm>
                <a:off x="1036637" y="0"/>
                <a:ext cx="182563" cy="0"/>
              </a:xfrm>
              <a:prstGeom prst="line">
                <a:avLst/>
              </a:prstGeom>
              <a:noFill/>
              <a:ln w="38100" cap="flat">
                <a:solidFill>
                  <a:srgbClr val="66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7" name="Line 410"/>
              <p:cNvSpPr/>
              <p:nvPr/>
            </p:nvSpPr>
            <p:spPr>
              <a:xfrm>
                <a:off x="1206500" y="977900"/>
                <a:ext cx="469901" cy="0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8" name="Line 411"/>
              <p:cNvSpPr/>
              <p:nvPr/>
            </p:nvSpPr>
            <p:spPr>
              <a:xfrm>
                <a:off x="609599" y="727075"/>
                <a:ext cx="427038" cy="0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9" name="Line 413"/>
              <p:cNvSpPr/>
              <p:nvPr/>
            </p:nvSpPr>
            <p:spPr>
              <a:xfrm>
                <a:off x="609599" y="198437"/>
                <a:ext cx="427038" cy="1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00" name="Rectangle 415"/>
              <p:cNvSpPr txBox="1"/>
              <p:nvPr/>
            </p:nvSpPr>
            <p:spPr>
              <a:xfrm>
                <a:off x="710252" y="304799"/>
                <a:ext cx="282883" cy="2833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>
                  <a:spcBef>
                    <a:spcPts val="700"/>
                  </a:spcBef>
                  <a:defRPr sz="1200" b="0">
                    <a:solidFill>
                      <a:srgbClr val="FFFFFF"/>
                    </a:solidFill>
                    <a:effectLst>
                      <a:outerShdw blurRad="38100" dist="38100" dir="2700000" rotWithShape="0">
                        <a:srgbClr val="000000"/>
                      </a:outerShdw>
                    </a:effectLst>
                    <a:latin typeface="Symbol"/>
                    <a:ea typeface="Symbol"/>
                    <a:cs typeface="Symbol"/>
                    <a:sym typeface="Symbol"/>
                  </a:defRPr>
                </a:pPr>
                <a:r>
                  <a:t>D</a:t>
                </a:r>
                <a:r>
                  <a:rPr>
                    <a:latin typeface="Tahoma"/>
                    <a:ea typeface="Tahoma"/>
                    <a:cs typeface="Tahoma"/>
                    <a:sym typeface="Tahoma"/>
                  </a:rPr>
                  <a:t>E</a:t>
                </a:r>
              </a:p>
            </p:txBody>
          </p:sp>
          <p:sp>
            <p:nvSpPr>
              <p:cNvPr id="1601" name="Line 417"/>
              <p:cNvSpPr/>
              <p:nvPr/>
            </p:nvSpPr>
            <p:spPr>
              <a:xfrm>
                <a:off x="0" y="965200"/>
                <a:ext cx="469901" cy="0"/>
              </a:xfrm>
              <a:prstGeom prst="line">
                <a:avLst/>
              </a:prstGeom>
              <a:noFill/>
              <a:ln w="38100" cap="flat">
                <a:solidFill>
                  <a:srgbClr val="FF99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603" name="Line 423"/>
            <p:cNvSpPr/>
            <p:nvPr/>
          </p:nvSpPr>
          <p:spPr>
            <a:xfrm flipV="1">
              <a:off x="-1" y="444499"/>
              <a:ext cx="544514" cy="12701"/>
            </a:xfrm>
            <a:prstGeom prst="line">
              <a:avLst/>
            </a:prstGeom>
            <a:noFill/>
            <a:ln w="38100" cap="flat">
              <a:solidFill>
                <a:srgbClr val="FF993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605" name="Rectangle 436"/>
          <p:cNvSpPr txBox="1"/>
          <p:nvPr/>
        </p:nvSpPr>
        <p:spPr>
          <a:xfrm>
            <a:off x="4419600" y="5105400"/>
            <a:ext cx="4724400" cy="868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Were called “Resonant Tunneling Diodes" (RTDs)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In that incoming electron wave had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to resonate with bound level in center layer</a:t>
            </a:r>
          </a:p>
        </p:txBody>
      </p:sp>
      <p:grpSp>
        <p:nvGrpSpPr>
          <p:cNvPr id="1829" name="Group 443"/>
          <p:cNvGrpSpPr/>
          <p:nvPr/>
        </p:nvGrpSpPr>
        <p:grpSpPr>
          <a:xfrm>
            <a:off x="304800" y="2959098"/>
            <a:ext cx="4343400" cy="2527303"/>
            <a:chOff x="0" y="-1"/>
            <a:chExt cx="4343399" cy="2527301"/>
          </a:xfrm>
        </p:grpSpPr>
        <p:sp>
          <p:nvSpPr>
            <p:cNvPr id="1606" name="Oval 8"/>
            <p:cNvSpPr/>
            <p:nvPr/>
          </p:nvSpPr>
          <p:spPr>
            <a:xfrm rot="10800000" flipH="1">
              <a:off x="2322512" y="785811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7" name="Oval 9"/>
            <p:cNvSpPr/>
            <p:nvPr/>
          </p:nvSpPr>
          <p:spPr>
            <a:xfrm rot="10800000" flipH="1">
              <a:off x="2209799" y="78581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8" name="Oval 11"/>
            <p:cNvSpPr/>
            <p:nvPr/>
          </p:nvSpPr>
          <p:spPr>
            <a:xfrm rot="10800000" flipH="1">
              <a:off x="2436812" y="78581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09" name="Oval 13"/>
            <p:cNvSpPr/>
            <p:nvPr/>
          </p:nvSpPr>
          <p:spPr>
            <a:xfrm rot="10800000" flipH="1">
              <a:off x="2097087" y="78581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0" name="Oval 15"/>
            <p:cNvSpPr/>
            <p:nvPr/>
          </p:nvSpPr>
          <p:spPr>
            <a:xfrm rot="10800000" flipH="1">
              <a:off x="1982787" y="785811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1" name="Oval 17"/>
            <p:cNvSpPr/>
            <p:nvPr/>
          </p:nvSpPr>
          <p:spPr>
            <a:xfrm rot="10800000" flipH="1">
              <a:off x="1870074" y="78581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2" name="Oval 19"/>
            <p:cNvSpPr/>
            <p:nvPr/>
          </p:nvSpPr>
          <p:spPr>
            <a:xfrm rot="10800000" flipH="1">
              <a:off x="1755775" y="785811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3" name="Oval 20"/>
            <p:cNvSpPr/>
            <p:nvPr/>
          </p:nvSpPr>
          <p:spPr>
            <a:xfrm rot="10800000" flipH="1">
              <a:off x="1843087" y="1484312"/>
              <a:ext cx="114301" cy="10953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4" name="Oval 22"/>
            <p:cNvSpPr/>
            <p:nvPr/>
          </p:nvSpPr>
          <p:spPr>
            <a:xfrm rot="10800000" flipH="1">
              <a:off x="1530349" y="78581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5" name="Oval 23"/>
            <p:cNvSpPr/>
            <p:nvPr/>
          </p:nvSpPr>
          <p:spPr>
            <a:xfrm rot="10800000" flipH="1">
              <a:off x="1416050" y="785811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6" name="Oval 25"/>
            <p:cNvSpPr/>
            <p:nvPr/>
          </p:nvSpPr>
          <p:spPr>
            <a:xfrm rot="10800000" flipH="1">
              <a:off x="1643062" y="78581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7" name="Oval 27"/>
            <p:cNvSpPr/>
            <p:nvPr/>
          </p:nvSpPr>
          <p:spPr>
            <a:xfrm rot="10800000" flipH="1">
              <a:off x="1303337" y="78581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8" name="Oval 28"/>
            <p:cNvSpPr/>
            <p:nvPr/>
          </p:nvSpPr>
          <p:spPr>
            <a:xfrm rot="10800000" flipH="1">
              <a:off x="1209675" y="1428749"/>
              <a:ext cx="114300" cy="109539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19" name="Oval 29"/>
            <p:cNvSpPr/>
            <p:nvPr/>
          </p:nvSpPr>
          <p:spPr>
            <a:xfrm rot="10800000" flipH="1">
              <a:off x="1189037" y="785811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0" name="Oval 30"/>
            <p:cNvSpPr/>
            <p:nvPr/>
          </p:nvSpPr>
          <p:spPr>
            <a:xfrm rot="10800000" flipH="1">
              <a:off x="820737" y="1395412"/>
              <a:ext cx="112713" cy="10953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1" name="Oval 31"/>
            <p:cNvSpPr/>
            <p:nvPr/>
          </p:nvSpPr>
          <p:spPr>
            <a:xfrm rot="10800000" flipH="1">
              <a:off x="1076324" y="78581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2" name="Oval 32"/>
            <p:cNvSpPr/>
            <p:nvPr/>
          </p:nvSpPr>
          <p:spPr>
            <a:xfrm rot="10800000" flipH="1">
              <a:off x="962024" y="78581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3" name="Oval 33"/>
            <p:cNvSpPr/>
            <p:nvPr/>
          </p:nvSpPr>
          <p:spPr>
            <a:xfrm rot="10800000" flipH="1">
              <a:off x="2151062" y="685798"/>
              <a:ext cx="114301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4" name="Oval 34"/>
            <p:cNvSpPr/>
            <p:nvPr/>
          </p:nvSpPr>
          <p:spPr>
            <a:xfrm rot="10800000" flipH="1">
              <a:off x="2266949" y="685798"/>
              <a:ext cx="112714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5" name="Oval 35"/>
            <p:cNvSpPr/>
            <p:nvPr/>
          </p:nvSpPr>
          <p:spPr>
            <a:xfrm rot="10800000" flipH="1">
              <a:off x="2322512" y="588961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6" name="Oval 36"/>
            <p:cNvSpPr/>
            <p:nvPr/>
          </p:nvSpPr>
          <p:spPr>
            <a:xfrm rot="10800000" flipH="1">
              <a:off x="2209799" y="5889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7" name="Oval 37"/>
            <p:cNvSpPr/>
            <p:nvPr/>
          </p:nvSpPr>
          <p:spPr>
            <a:xfrm rot="10800000" flipH="1">
              <a:off x="2379662" y="685798"/>
              <a:ext cx="112713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8" name="Oval 38"/>
            <p:cNvSpPr/>
            <p:nvPr/>
          </p:nvSpPr>
          <p:spPr>
            <a:xfrm rot="10800000" flipH="1">
              <a:off x="2436812" y="5889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29" name="Oval 39"/>
            <p:cNvSpPr/>
            <p:nvPr/>
          </p:nvSpPr>
          <p:spPr>
            <a:xfrm rot="10800000" flipH="1">
              <a:off x="2038349" y="685798"/>
              <a:ext cx="112714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0" name="Oval 40"/>
            <p:cNvSpPr/>
            <p:nvPr/>
          </p:nvSpPr>
          <p:spPr>
            <a:xfrm rot="10800000" flipH="1">
              <a:off x="2097087" y="5889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1" name="Oval 41"/>
            <p:cNvSpPr/>
            <p:nvPr/>
          </p:nvSpPr>
          <p:spPr>
            <a:xfrm rot="10800000" flipH="1">
              <a:off x="1924050" y="685798"/>
              <a:ext cx="114300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2" name="Oval 42"/>
            <p:cNvSpPr/>
            <p:nvPr/>
          </p:nvSpPr>
          <p:spPr>
            <a:xfrm rot="10800000" flipH="1">
              <a:off x="1982787" y="588961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3" name="Oval 43"/>
            <p:cNvSpPr/>
            <p:nvPr/>
          </p:nvSpPr>
          <p:spPr>
            <a:xfrm rot="10800000" flipH="1">
              <a:off x="1814512" y="685798"/>
              <a:ext cx="111127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4" name="Oval 44"/>
            <p:cNvSpPr/>
            <p:nvPr/>
          </p:nvSpPr>
          <p:spPr>
            <a:xfrm rot="10800000" flipH="1">
              <a:off x="1870074" y="5889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5" name="Oval 45"/>
            <p:cNvSpPr/>
            <p:nvPr/>
          </p:nvSpPr>
          <p:spPr>
            <a:xfrm rot="10800000" flipH="1">
              <a:off x="1700212" y="685798"/>
              <a:ext cx="114301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6" name="Oval 46"/>
            <p:cNvSpPr/>
            <p:nvPr/>
          </p:nvSpPr>
          <p:spPr>
            <a:xfrm rot="10800000" flipH="1">
              <a:off x="1755775" y="588961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7" name="Oval 47"/>
            <p:cNvSpPr/>
            <p:nvPr/>
          </p:nvSpPr>
          <p:spPr>
            <a:xfrm rot="10800000" flipH="1">
              <a:off x="1360487" y="685798"/>
              <a:ext cx="112713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8" name="Oval 48"/>
            <p:cNvSpPr/>
            <p:nvPr/>
          </p:nvSpPr>
          <p:spPr>
            <a:xfrm rot="10800000" flipH="1">
              <a:off x="1473200" y="685798"/>
              <a:ext cx="114300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39" name="Oval 49"/>
            <p:cNvSpPr/>
            <p:nvPr/>
          </p:nvSpPr>
          <p:spPr>
            <a:xfrm rot="10800000" flipH="1">
              <a:off x="1530349" y="5889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0" name="Oval 50"/>
            <p:cNvSpPr/>
            <p:nvPr/>
          </p:nvSpPr>
          <p:spPr>
            <a:xfrm rot="10800000" flipH="1">
              <a:off x="1416050" y="588961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1" name="Oval 51"/>
            <p:cNvSpPr/>
            <p:nvPr/>
          </p:nvSpPr>
          <p:spPr>
            <a:xfrm rot="10800000" flipH="1">
              <a:off x="1587499" y="685798"/>
              <a:ext cx="112714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2" name="Oval 52"/>
            <p:cNvSpPr/>
            <p:nvPr/>
          </p:nvSpPr>
          <p:spPr>
            <a:xfrm rot="10800000" flipH="1">
              <a:off x="1643062" y="5889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3" name="Oval 53"/>
            <p:cNvSpPr/>
            <p:nvPr/>
          </p:nvSpPr>
          <p:spPr>
            <a:xfrm rot="10800000" flipH="1">
              <a:off x="1246187" y="685798"/>
              <a:ext cx="114301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4" name="Oval 54"/>
            <p:cNvSpPr/>
            <p:nvPr/>
          </p:nvSpPr>
          <p:spPr>
            <a:xfrm rot="10800000" flipH="1">
              <a:off x="1303337" y="5889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5" name="Oval 55"/>
            <p:cNvSpPr/>
            <p:nvPr/>
          </p:nvSpPr>
          <p:spPr>
            <a:xfrm rot="10800000" flipH="1">
              <a:off x="1133474" y="685798"/>
              <a:ext cx="112714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6" name="Oval 56"/>
            <p:cNvSpPr/>
            <p:nvPr/>
          </p:nvSpPr>
          <p:spPr>
            <a:xfrm rot="10800000" flipH="1">
              <a:off x="1189037" y="588961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7" name="Oval 57"/>
            <p:cNvSpPr/>
            <p:nvPr/>
          </p:nvSpPr>
          <p:spPr>
            <a:xfrm rot="10800000" flipH="1">
              <a:off x="1020762" y="685798"/>
              <a:ext cx="112713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8" name="Oval 58"/>
            <p:cNvSpPr/>
            <p:nvPr/>
          </p:nvSpPr>
          <p:spPr>
            <a:xfrm rot="10800000" flipH="1">
              <a:off x="1076324" y="5889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49" name="Oval 59"/>
            <p:cNvSpPr/>
            <p:nvPr/>
          </p:nvSpPr>
          <p:spPr>
            <a:xfrm rot="10800000" flipH="1">
              <a:off x="906462" y="685798"/>
              <a:ext cx="114301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0" name="Oval 60"/>
            <p:cNvSpPr/>
            <p:nvPr/>
          </p:nvSpPr>
          <p:spPr>
            <a:xfrm rot="10800000" flipH="1">
              <a:off x="962024" y="5889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1" name="Line 63"/>
            <p:cNvSpPr/>
            <p:nvPr/>
          </p:nvSpPr>
          <p:spPr>
            <a:xfrm flipV="1">
              <a:off x="1685925" y="1589087"/>
              <a:ext cx="155576" cy="176214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2" name="Line 64"/>
            <p:cNvSpPr/>
            <p:nvPr/>
          </p:nvSpPr>
          <p:spPr>
            <a:xfrm flipV="1">
              <a:off x="1123950" y="1533524"/>
              <a:ext cx="104776" cy="19050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3" name="Line 65"/>
            <p:cNvSpPr/>
            <p:nvPr/>
          </p:nvSpPr>
          <p:spPr>
            <a:xfrm flipV="1">
              <a:off x="838200" y="1504949"/>
              <a:ext cx="34926" cy="174626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54" name="Oval 66"/>
            <p:cNvSpPr/>
            <p:nvPr/>
          </p:nvSpPr>
          <p:spPr>
            <a:xfrm rot="10800000" flipH="1">
              <a:off x="2152650" y="490536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5" name="Oval 67"/>
            <p:cNvSpPr/>
            <p:nvPr/>
          </p:nvSpPr>
          <p:spPr>
            <a:xfrm rot="10800000" flipH="1">
              <a:off x="2266950" y="490536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6" name="Oval 68"/>
            <p:cNvSpPr/>
            <p:nvPr/>
          </p:nvSpPr>
          <p:spPr>
            <a:xfrm rot="10800000" flipH="1">
              <a:off x="2324099" y="393698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7" name="Oval 69"/>
            <p:cNvSpPr/>
            <p:nvPr/>
          </p:nvSpPr>
          <p:spPr>
            <a:xfrm rot="10800000" flipH="1">
              <a:off x="2209799" y="393698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8" name="Oval 70"/>
            <p:cNvSpPr/>
            <p:nvPr/>
          </p:nvSpPr>
          <p:spPr>
            <a:xfrm rot="10800000" flipH="1">
              <a:off x="2379662" y="490536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59" name="Oval 71"/>
            <p:cNvSpPr/>
            <p:nvPr/>
          </p:nvSpPr>
          <p:spPr>
            <a:xfrm rot="10800000" flipH="1">
              <a:off x="2436812" y="393698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0" name="Oval 72"/>
            <p:cNvSpPr/>
            <p:nvPr/>
          </p:nvSpPr>
          <p:spPr>
            <a:xfrm rot="10800000" flipH="1">
              <a:off x="2039937" y="490536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1" name="Oval 73"/>
            <p:cNvSpPr/>
            <p:nvPr/>
          </p:nvSpPr>
          <p:spPr>
            <a:xfrm rot="10800000" flipH="1">
              <a:off x="2097087" y="393698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2" name="Oval 74"/>
            <p:cNvSpPr/>
            <p:nvPr/>
          </p:nvSpPr>
          <p:spPr>
            <a:xfrm rot="10800000" flipH="1">
              <a:off x="1925637" y="490536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3" name="Oval 75"/>
            <p:cNvSpPr/>
            <p:nvPr/>
          </p:nvSpPr>
          <p:spPr>
            <a:xfrm rot="10800000" flipH="1">
              <a:off x="1984374" y="393698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4" name="Oval 76"/>
            <p:cNvSpPr/>
            <p:nvPr/>
          </p:nvSpPr>
          <p:spPr>
            <a:xfrm rot="10800000" flipH="1">
              <a:off x="1814512" y="490536"/>
              <a:ext cx="111127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5" name="Oval 77"/>
            <p:cNvSpPr/>
            <p:nvPr/>
          </p:nvSpPr>
          <p:spPr>
            <a:xfrm rot="10800000" flipH="1">
              <a:off x="1870075" y="393698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6" name="Oval 78"/>
            <p:cNvSpPr/>
            <p:nvPr/>
          </p:nvSpPr>
          <p:spPr>
            <a:xfrm rot="10800000" flipH="1">
              <a:off x="1701799" y="49053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7" name="Oval 79"/>
            <p:cNvSpPr/>
            <p:nvPr/>
          </p:nvSpPr>
          <p:spPr>
            <a:xfrm rot="10800000" flipH="1">
              <a:off x="1757362" y="393698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8" name="Oval 80"/>
            <p:cNvSpPr/>
            <p:nvPr/>
          </p:nvSpPr>
          <p:spPr>
            <a:xfrm rot="10800000" flipH="1">
              <a:off x="1360487" y="490536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69" name="Oval 81"/>
            <p:cNvSpPr/>
            <p:nvPr/>
          </p:nvSpPr>
          <p:spPr>
            <a:xfrm rot="10800000" flipH="1">
              <a:off x="1474787" y="490536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0" name="Oval 82"/>
            <p:cNvSpPr/>
            <p:nvPr/>
          </p:nvSpPr>
          <p:spPr>
            <a:xfrm rot="10800000" flipH="1">
              <a:off x="1531937" y="393698"/>
              <a:ext cx="111127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1" name="Oval 83"/>
            <p:cNvSpPr/>
            <p:nvPr/>
          </p:nvSpPr>
          <p:spPr>
            <a:xfrm rot="10800000" flipH="1">
              <a:off x="1416050" y="393698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2" name="Oval 84"/>
            <p:cNvSpPr/>
            <p:nvPr/>
          </p:nvSpPr>
          <p:spPr>
            <a:xfrm rot="10800000" flipH="1">
              <a:off x="1587500" y="490536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3" name="Oval 85"/>
            <p:cNvSpPr/>
            <p:nvPr/>
          </p:nvSpPr>
          <p:spPr>
            <a:xfrm rot="10800000" flipH="1">
              <a:off x="1643062" y="393698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4" name="Oval 86"/>
            <p:cNvSpPr/>
            <p:nvPr/>
          </p:nvSpPr>
          <p:spPr>
            <a:xfrm rot="10800000" flipH="1">
              <a:off x="1247774" y="49053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5" name="Oval 87"/>
            <p:cNvSpPr/>
            <p:nvPr/>
          </p:nvSpPr>
          <p:spPr>
            <a:xfrm rot="10800000" flipH="1">
              <a:off x="1303337" y="393698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6" name="Oval 88"/>
            <p:cNvSpPr/>
            <p:nvPr/>
          </p:nvSpPr>
          <p:spPr>
            <a:xfrm rot="10800000" flipH="1">
              <a:off x="1133474" y="49053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7" name="Oval 89"/>
            <p:cNvSpPr/>
            <p:nvPr/>
          </p:nvSpPr>
          <p:spPr>
            <a:xfrm rot="10800000" flipH="1">
              <a:off x="1189037" y="393698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8" name="Oval 90"/>
            <p:cNvSpPr/>
            <p:nvPr/>
          </p:nvSpPr>
          <p:spPr>
            <a:xfrm rot="10800000" flipH="1">
              <a:off x="1020762" y="490536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79" name="Oval 91"/>
            <p:cNvSpPr/>
            <p:nvPr/>
          </p:nvSpPr>
          <p:spPr>
            <a:xfrm rot="10800000" flipH="1">
              <a:off x="1077912" y="393698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0" name="Oval 92"/>
            <p:cNvSpPr/>
            <p:nvPr/>
          </p:nvSpPr>
          <p:spPr>
            <a:xfrm rot="10800000" flipH="1">
              <a:off x="908049" y="49053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1" name="Oval 93"/>
            <p:cNvSpPr/>
            <p:nvPr/>
          </p:nvSpPr>
          <p:spPr>
            <a:xfrm rot="10800000" flipH="1">
              <a:off x="963612" y="393698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2" name="Oval 94"/>
            <p:cNvSpPr/>
            <p:nvPr/>
          </p:nvSpPr>
          <p:spPr>
            <a:xfrm rot="10800000" flipH="1">
              <a:off x="908050" y="2278061"/>
              <a:ext cx="114300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3" name="Oval 95"/>
            <p:cNvSpPr/>
            <p:nvPr/>
          </p:nvSpPr>
          <p:spPr>
            <a:xfrm rot="10800000" flipH="1">
              <a:off x="796924" y="2278061"/>
              <a:ext cx="111128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4" name="Oval 96"/>
            <p:cNvSpPr/>
            <p:nvPr/>
          </p:nvSpPr>
          <p:spPr>
            <a:xfrm rot="10800000" flipH="1">
              <a:off x="681037" y="2278061"/>
              <a:ext cx="115889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5" name="Oval 97"/>
            <p:cNvSpPr/>
            <p:nvPr/>
          </p:nvSpPr>
          <p:spPr>
            <a:xfrm rot="10800000" flipH="1">
              <a:off x="569912" y="2278061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6" name="Oval 98"/>
            <p:cNvSpPr/>
            <p:nvPr/>
          </p:nvSpPr>
          <p:spPr>
            <a:xfrm rot="10800000" flipH="1">
              <a:off x="455612" y="2278061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7" name="Oval 99"/>
            <p:cNvSpPr/>
            <p:nvPr/>
          </p:nvSpPr>
          <p:spPr>
            <a:xfrm rot="10800000" flipH="1">
              <a:off x="854074" y="2179636"/>
              <a:ext cx="112714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8" name="Oval 100"/>
            <p:cNvSpPr/>
            <p:nvPr/>
          </p:nvSpPr>
          <p:spPr>
            <a:xfrm rot="10800000" flipH="1">
              <a:off x="966787" y="2179636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89" name="Oval 101"/>
            <p:cNvSpPr/>
            <p:nvPr/>
          </p:nvSpPr>
          <p:spPr>
            <a:xfrm rot="10800000" flipH="1">
              <a:off x="909637" y="2084386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0" name="Oval 102"/>
            <p:cNvSpPr/>
            <p:nvPr/>
          </p:nvSpPr>
          <p:spPr>
            <a:xfrm rot="10800000" flipH="1">
              <a:off x="739775" y="2179636"/>
              <a:ext cx="114300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1" name="Oval 103"/>
            <p:cNvSpPr/>
            <p:nvPr/>
          </p:nvSpPr>
          <p:spPr>
            <a:xfrm rot="10800000" flipH="1">
              <a:off x="796924" y="2084386"/>
              <a:ext cx="112714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2" name="Oval 104"/>
            <p:cNvSpPr/>
            <p:nvPr/>
          </p:nvSpPr>
          <p:spPr>
            <a:xfrm rot="10800000" flipH="1">
              <a:off x="627062" y="2179636"/>
              <a:ext cx="112713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3" name="Oval 105"/>
            <p:cNvSpPr/>
            <p:nvPr/>
          </p:nvSpPr>
          <p:spPr>
            <a:xfrm rot="10800000" flipH="1">
              <a:off x="682625" y="2084386"/>
              <a:ext cx="114300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4" name="Oval 106"/>
            <p:cNvSpPr/>
            <p:nvPr/>
          </p:nvSpPr>
          <p:spPr>
            <a:xfrm rot="10800000" flipH="1">
              <a:off x="514349" y="2179636"/>
              <a:ext cx="112714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5" name="Oval 107"/>
            <p:cNvSpPr/>
            <p:nvPr/>
          </p:nvSpPr>
          <p:spPr>
            <a:xfrm rot="10800000" flipH="1">
              <a:off x="569912" y="2084386"/>
              <a:ext cx="114301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6" name="Oval 108"/>
            <p:cNvSpPr/>
            <p:nvPr/>
          </p:nvSpPr>
          <p:spPr>
            <a:xfrm rot="10800000" flipH="1">
              <a:off x="400050" y="2179636"/>
              <a:ext cx="114300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7" name="Oval 109"/>
            <p:cNvSpPr/>
            <p:nvPr/>
          </p:nvSpPr>
          <p:spPr>
            <a:xfrm rot="10800000" flipH="1">
              <a:off x="457199" y="2084386"/>
              <a:ext cx="112714" cy="111127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8" name="Oval 110"/>
            <p:cNvSpPr/>
            <p:nvPr/>
          </p:nvSpPr>
          <p:spPr>
            <a:xfrm rot="10800000" flipH="1">
              <a:off x="3144837" y="2254248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699" name="Oval 111"/>
            <p:cNvSpPr/>
            <p:nvPr/>
          </p:nvSpPr>
          <p:spPr>
            <a:xfrm rot="10800000" flipH="1">
              <a:off x="3032124" y="2254248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0" name="Oval 112"/>
            <p:cNvSpPr/>
            <p:nvPr/>
          </p:nvSpPr>
          <p:spPr>
            <a:xfrm rot="10800000" flipH="1">
              <a:off x="2917825" y="2254248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1" name="Oval 113"/>
            <p:cNvSpPr/>
            <p:nvPr/>
          </p:nvSpPr>
          <p:spPr>
            <a:xfrm rot="10800000" flipH="1">
              <a:off x="2805112" y="2254248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2" name="Oval 114"/>
            <p:cNvSpPr/>
            <p:nvPr/>
          </p:nvSpPr>
          <p:spPr>
            <a:xfrm rot="10800000" flipH="1">
              <a:off x="2692399" y="2254248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3" name="Oval 115"/>
            <p:cNvSpPr/>
            <p:nvPr/>
          </p:nvSpPr>
          <p:spPr>
            <a:xfrm rot="10800000" flipH="1">
              <a:off x="3089275" y="2155823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4" name="Oval 116"/>
            <p:cNvSpPr/>
            <p:nvPr/>
          </p:nvSpPr>
          <p:spPr>
            <a:xfrm rot="10800000" flipH="1">
              <a:off x="3203574" y="2155823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5" name="Oval 117"/>
            <p:cNvSpPr/>
            <p:nvPr/>
          </p:nvSpPr>
          <p:spPr>
            <a:xfrm rot="10800000" flipH="1">
              <a:off x="3146425" y="2058986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6" name="Oval 118"/>
            <p:cNvSpPr/>
            <p:nvPr/>
          </p:nvSpPr>
          <p:spPr>
            <a:xfrm rot="10800000" flipH="1">
              <a:off x="2976562" y="2155823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7" name="Oval 119"/>
            <p:cNvSpPr/>
            <p:nvPr/>
          </p:nvSpPr>
          <p:spPr>
            <a:xfrm rot="10800000" flipH="1">
              <a:off x="3033712" y="2058986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8" name="Oval 120"/>
            <p:cNvSpPr/>
            <p:nvPr/>
          </p:nvSpPr>
          <p:spPr>
            <a:xfrm rot="10800000" flipH="1">
              <a:off x="2862262" y="2155823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09" name="Oval 121"/>
            <p:cNvSpPr/>
            <p:nvPr/>
          </p:nvSpPr>
          <p:spPr>
            <a:xfrm rot="10800000" flipH="1">
              <a:off x="2919412" y="2058986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10" name="Oval 122"/>
            <p:cNvSpPr/>
            <p:nvPr/>
          </p:nvSpPr>
          <p:spPr>
            <a:xfrm rot="10800000" flipH="1">
              <a:off x="2751137" y="2155823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11" name="Oval 123"/>
            <p:cNvSpPr/>
            <p:nvPr/>
          </p:nvSpPr>
          <p:spPr>
            <a:xfrm rot="10800000" flipH="1">
              <a:off x="2806699" y="205898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12" name="Oval 124"/>
            <p:cNvSpPr/>
            <p:nvPr/>
          </p:nvSpPr>
          <p:spPr>
            <a:xfrm rot="10800000" flipH="1">
              <a:off x="2636837" y="2155823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13" name="Oval 125"/>
            <p:cNvSpPr/>
            <p:nvPr/>
          </p:nvSpPr>
          <p:spPr>
            <a:xfrm rot="10800000" flipH="1">
              <a:off x="2692399" y="205898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14" name="Oval 126"/>
            <p:cNvSpPr/>
            <p:nvPr/>
          </p:nvSpPr>
          <p:spPr>
            <a:xfrm rot="10800000" flipH="1">
              <a:off x="3025775" y="1587498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15" name="Oval 127"/>
            <p:cNvSpPr/>
            <p:nvPr/>
          </p:nvSpPr>
          <p:spPr>
            <a:xfrm rot="10800000" flipH="1">
              <a:off x="2667000" y="1531936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16" name="Oval 128"/>
            <p:cNvSpPr/>
            <p:nvPr/>
          </p:nvSpPr>
          <p:spPr>
            <a:xfrm rot="10800000" flipH="1">
              <a:off x="2247899" y="1584323"/>
              <a:ext cx="111128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17" name="Line 129"/>
            <p:cNvSpPr/>
            <p:nvPr/>
          </p:nvSpPr>
          <p:spPr>
            <a:xfrm flipH="1" flipV="1">
              <a:off x="3082924" y="1676399"/>
              <a:ext cx="31751" cy="16510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8" name="Line 130"/>
            <p:cNvSpPr/>
            <p:nvPr/>
          </p:nvSpPr>
          <p:spPr>
            <a:xfrm flipH="1" flipV="1">
              <a:off x="2730500" y="1636712"/>
              <a:ext cx="36513" cy="190501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19" name="Line 131"/>
            <p:cNvSpPr/>
            <p:nvPr/>
          </p:nvSpPr>
          <p:spPr>
            <a:xfrm flipH="1" flipV="1">
              <a:off x="2330450" y="1695450"/>
              <a:ext cx="90488" cy="173038"/>
            </a:xfrm>
            <a:prstGeom prst="line">
              <a:avLst/>
            </a:prstGeom>
            <a:noFill/>
            <a:ln w="38100" cap="flat">
              <a:solidFill>
                <a:srgbClr val="FFCC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0" name="Rectangle 132"/>
            <p:cNvSpPr/>
            <p:nvPr/>
          </p:nvSpPr>
          <p:spPr>
            <a:xfrm>
              <a:off x="258762" y="1868487"/>
              <a:ext cx="950913" cy="82551"/>
            </a:xfrm>
            <a:prstGeom prst="rect">
              <a:avLst/>
            </a:prstGeom>
            <a:solidFill>
              <a:srgbClr val="969696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21" name="Line 133"/>
            <p:cNvSpPr/>
            <p:nvPr/>
          </p:nvSpPr>
          <p:spPr>
            <a:xfrm>
              <a:off x="0" y="1909762"/>
              <a:ext cx="215901" cy="1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2" name="Line 136"/>
            <p:cNvSpPr/>
            <p:nvPr/>
          </p:nvSpPr>
          <p:spPr>
            <a:xfrm flipV="1">
              <a:off x="433387" y="2444750"/>
              <a:ext cx="58738" cy="55563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3" name="Line 137"/>
            <p:cNvSpPr/>
            <p:nvPr/>
          </p:nvSpPr>
          <p:spPr>
            <a:xfrm>
              <a:off x="492125" y="2444750"/>
              <a:ext cx="88901" cy="82551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4" name="Line 138"/>
            <p:cNvSpPr/>
            <p:nvPr/>
          </p:nvSpPr>
          <p:spPr>
            <a:xfrm flipV="1">
              <a:off x="581025" y="2444749"/>
              <a:ext cx="88901" cy="82551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5" name="Line 139"/>
            <p:cNvSpPr/>
            <p:nvPr/>
          </p:nvSpPr>
          <p:spPr>
            <a:xfrm>
              <a:off x="669924" y="2444750"/>
              <a:ext cx="87313" cy="82551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6" name="Line 140"/>
            <p:cNvSpPr/>
            <p:nvPr/>
          </p:nvSpPr>
          <p:spPr>
            <a:xfrm flipV="1">
              <a:off x="757237" y="2444749"/>
              <a:ext cx="88901" cy="82551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7" name="Line 141"/>
            <p:cNvSpPr/>
            <p:nvPr/>
          </p:nvSpPr>
          <p:spPr>
            <a:xfrm>
              <a:off x="846137" y="2444750"/>
              <a:ext cx="87313" cy="82551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8" name="Line 142"/>
            <p:cNvSpPr/>
            <p:nvPr/>
          </p:nvSpPr>
          <p:spPr>
            <a:xfrm flipV="1">
              <a:off x="933449" y="2473324"/>
              <a:ext cx="58738" cy="53976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29" name="Line 143"/>
            <p:cNvSpPr/>
            <p:nvPr/>
          </p:nvSpPr>
          <p:spPr>
            <a:xfrm flipH="1">
              <a:off x="346075" y="2500312"/>
              <a:ext cx="87313" cy="1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30" name="Line 144"/>
            <p:cNvSpPr/>
            <p:nvPr/>
          </p:nvSpPr>
          <p:spPr>
            <a:xfrm flipH="1">
              <a:off x="992187" y="2473325"/>
              <a:ext cx="88901" cy="0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1740" name="Group 145"/>
            <p:cNvGrpSpPr/>
            <p:nvPr/>
          </p:nvGrpSpPr>
          <p:grpSpPr>
            <a:xfrm>
              <a:off x="2636838" y="2424112"/>
              <a:ext cx="735012" cy="82551"/>
              <a:chOff x="0" y="0"/>
              <a:chExt cx="735011" cy="82550"/>
            </a:xfrm>
          </p:grpSpPr>
          <p:sp>
            <p:nvSpPr>
              <p:cNvPr id="1731" name="Line 146"/>
              <p:cNvSpPr/>
              <p:nvPr/>
            </p:nvSpPr>
            <p:spPr>
              <a:xfrm flipV="1">
                <a:off x="88273" y="0"/>
                <a:ext cx="58549" cy="55034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2" name="Line 147"/>
              <p:cNvSpPr/>
              <p:nvPr/>
            </p:nvSpPr>
            <p:spPr>
              <a:xfrm>
                <a:off x="146822" y="0"/>
                <a:ext cx="88274" cy="82551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3" name="Line 148"/>
              <p:cNvSpPr/>
              <p:nvPr/>
            </p:nvSpPr>
            <p:spPr>
              <a:xfrm flipV="1">
                <a:off x="235095" y="-1"/>
                <a:ext cx="88274" cy="82551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4" name="Line 149"/>
              <p:cNvSpPr/>
              <p:nvPr/>
            </p:nvSpPr>
            <p:spPr>
              <a:xfrm>
                <a:off x="323369" y="0"/>
                <a:ext cx="88274" cy="82551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5" name="Line 150"/>
              <p:cNvSpPr/>
              <p:nvPr/>
            </p:nvSpPr>
            <p:spPr>
              <a:xfrm flipV="1">
                <a:off x="411643" y="-1"/>
                <a:ext cx="88274" cy="82551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6" name="Line 151"/>
              <p:cNvSpPr/>
              <p:nvPr/>
            </p:nvSpPr>
            <p:spPr>
              <a:xfrm>
                <a:off x="499916" y="-1"/>
                <a:ext cx="88274" cy="82552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7" name="Line 152"/>
              <p:cNvSpPr/>
              <p:nvPr/>
            </p:nvSpPr>
            <p:spPr>
              <a:xfrm flipV="1">
                <a:off x="588190" y="27517"/>
                <a:ext cx="58549" cy="55034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8" name="Line 153"/>
              <p:cNvSpPr/>
              <p:nvPr/>
            </p:nvSpPr>
            <p:spPr>
              <a:xfrm flipH="1" flipV="1">
                <a:off x="0" y="55033"/>
                <a:ext cx="88274" cy="1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9" name="Line 154"/>
              <p:cNvSpPr/>
              <p:nvPr/>
            </p:nvSpPr>
            <p:spPr>
              <a:xfrm flipH="1" flipV="1">
                <a:off x="646739" y="27516"/>
                <a:ext cx="88274" cy="1"/>
              </a:xfrm>
              <a:prstGeom prst="line">
                <a:avLst/>
              </a:prstGeom>
              <a:noFill/>
              <a:ln w="38100" cap="flat">
                <a:solidFill>
                  <a:srgbClr val="FFFF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grpSp>
          <p:nvGrpSpPr>
            <p:cNvPr id="1769" name="Group 183"/>
            <p:cNvGrpSpPr/>
            <p:nvPr/>
          </p:nvGrpSpPr>
          <p:grpSpPr>
            <a:xfrm>
              <a:off x="952499" y="876298"/>
              <a:ext cx="1643064" cy="207965"/>
              <a:chOff x="0" y="-1"/>
              <a:chExt cx="1643062" cy="207963"/>
            </a:xfrm>
          </p:grpSpPr>
          <p:sp>
            <p:nvSpPr>
              <p:cNvPr id="1741" name="Oval 155"/>
              <p:cNvSpPr/>
              <p:nvPr/>
            </p:nvSpPr>
            <p:spPr>
              <a:xfrm rot="10800000" flipH="1">
                <a:off x="1244600" y="96836"/>
                <a:ext cx="114300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2" name="Oval 156"/>
              <p:cNvSpPr/>
              <p:nvPr/>
            </p:nvSpPr>
            <p:spPr>
              <a:xfrm rot="10800000" flipH="1">
                <a:off x="1358900" y="96836"/>
                <a:ext cx="114300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3" name="Oval 157"/>
              <p:cNvSpPr/>
              <p:nvPr/>
            </p:nvSpPr>
            <p:spPr>
              <a:xfrm rot="10800000" flipH="1">
                <a:off x="1416049" y="-2"/>
                <a:ext cx="112714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4" name="Oval 158"/>
              <p:cNvSpPr/>
              <p:nvPr/>
            </p:nvSpPr>
            <p:spPr>
              <a:xfrm rot="10800000" flipH="1">
                <a:off x="1301749" y="-2"/>
                <a:ext cx="112714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5" name="Oval 159"/>
              <p:cNvSpPr/>
              <p:nvPr/>
            </p:nvSpPr>
            <p:spPr>
              <a:xfrm rot="10800000" flipH="1">
                <a:off x="1471612" y="96836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6" name="Oval 160"/>
              <p:cNvSpPr/>
              <p:nvPr/>
            </p:nvSpPr>
            <p:spPr>
              <a:xfrm rot="10800000" flipH="1">
                <a:off x="1528762" y="-2"/>
                <a:ext cx="114301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7" name="Oval 161"/>
              <p:cNvSpPr/>
              <p:nvPr/>
            </p:nvSpPr>
            <p:spPr>
              <a:xfrm rot="10800000" flipH="1">
                <a:off x="1131887" y="96836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8" name="Oval 162"/>
              <p:cNvSpPr/>
              <p:nvPr/>
            </p:nvSpPr>
            <p:spPr>
              <a:xfrm rot="10800000" flipH="1">
                <a:off x="1189037" y="-2"/>
                <a:ext cx="114301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49" name="Oval 163"/>
              <p:cNvSpPr/>
              <p:nvPr/>
            </p:nvSpPr>
            <p:spPr>
              <a:xfrm rot="10800000" flipH="1">
                <a:off x="1017587" y="96836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0" name="Oval 164"/>
              <p:cNvSpPr/>
              <p:nvPr/>
            </p:nvSpPr>
            <p:spPr>
              <a:xfrm rot="10800000" flipH="1">
                <a:off x="1076324" y="-2"/>
                <a:ext cx="112714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1" name="Oval 165"/>
              <p:cNvSpPr/>
              <p:nvPr/>
            </p:nvSpPr>
            <p:spPr>
              <a:xfrm rot="10800000" flipH="1">
                <a:off x="906462" y="96836"/>
                <a:ext cx="111127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2" name="Oval 166"/>
              <p:cNvSpPr/>
              <p:nvPr/>
            </p:nvSpPr>
            <p:spPr>
              <a:xfrm rot="10800000" flipH="1">
                <a:off x="962025" y="-2"/>
                <a:ext cx="114300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3" name="Oval 167"/>
              <p:cNvSpPr/>
              <p:nvPr/>
            </p:nvSpPr>
            <p:spPr>
              <a:xfrm rot="10800000" flipH="1">
                <a:off x="793749" y="96836"/>
                <a:ext cx="112714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4" name="Oval 168"/>
              <p:cNvSpPr/>
              <p:nvPr/>
            </p:nvSpPr>
            <p:spPr>
              <a:xfrm rot="10800000" flipH="1">
                <a:off x="849312" y="-2"/>
                <a:ext cx="112713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5" name="Oval 169"/>
              <p:cNvSpPr/>
              <p:nvPr/>
            </p:nvSpPr>
            <p:spPr>
              <a:xfrm rot="10800000" flipH="1">
                <a:off x="452437" y="96836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6" name="Oval 170"/>
              <p:cNvSpPr/>
              <p:nvPr/>
            </p:nvSpPr>
            <p:spPr>
              <a:xfrm rot="10800000" flipH="1">
                <a:off x="566737" y="96836"/>
                <a:ext cx="112713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7" name="Oval 171"/>
              <p:cNvSpPr/>
              <p:nvPr/>
            </p:nvSpPr>
            <p:spPr>
              <a:xfrm rot="10800000" flipH="1">
                <a:off x="623887" y="-2"/>
                <a:ext cx="111127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8" name="Oval 172"/>
              <p:cNvSpPr/>
              <p:nvPr/>
            </p:nvSpPr>
            <p:spPr>
              <a:xfrm rot="10800000" flipH="1">
                <a:off x="508000" y="-2"/>
                <a:ext cx="114300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59" name="Oval 173"/>
              <p:cNvSpPr/>
              <p:nvPr/>
            </p:nvSpPr>
            <p:spPr>
              <a:xfrm rot="10800000" flipH="1">
                <a:off x="679450" y="96836"/>
                <a:ext cx="114300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0" name="Oval 174"/>
              <p:cNvSpPr/>
              <p:nvPr/>
            </p:nvSpPr>
            <p:spPr>
              <a:xfrm rot="10800000" flipH="1">
                <a:off x="735012" y="-2"/>
                <a:ext cx="114301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1" name="Oval 175"/>
              <p:cNvSpPr/>
              <p:nvPr/>
            </p:nvSpPr>
            <p:spPr>
              <a:xfrm rot="10800000" flipH="1">
                <a:off x="339724" y="96836"/>
                <a:ext cx="112714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2" name="Oval 176"/>
              <p:cNvSpPr/>
              <p:nvPr/>
            </p:nvSpPr>
            <p:spPr>
              <a:xfrm rot="10800000" flipH="1">
                <a:off x="395287" y="-2"/>
                <a:ext cx="112713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3" name="Oval 177"/>
              <p:cNvSpPr/>
              <p:nvPr/>
            </p:nvSpPr>
            <p:spPr>
              <a:xfrm rot="10800000" flipH="1">
                <a:off x="225424" y="96836"/>
                <a:ext cx="112714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4" name="Oval 178"/>
              <p:cNvSpPr/>
              <p:nvPr/>
            </p:nvSpPr>
            <p:spPr>
              <a:xfrm rot="10800000" flipH="1">
                <a:off x="280987" y="-2"/>
                <a:ext cx="114301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5" name="Oval 179"/>
              <p:cNvSpPr/>
              <p:nvPr/>
            </p:nvSpPr>
            <p:spPr>
              <a:xfrm rot="10800000" flipH="1">
                <a:off x="112712" y="96836"/>
                <a:ext cx="114301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6" name="Oval 180"/>
              <p:cNvSpPr/>
              <p:nvPr/>
            </p:nvSpPr>
            <p:spPr>
              <a:xfrm rot="10800000" flipH="1">
                <a:off x="169862" y="-2"/>
                <a:ext cx="112713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7" name="Oval 181"/>
              <p:cNvSpPr/>
              <p:nvPr/>
            </p:nvSpPr>
            <p:spPr>
              <a:xfrm rot="10800000" flipH="1">
                <a:off x="-1" y="96836"/>
                <a:ext cx="112714" cy="111127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768" name="Oval 182"/>
              <p:cNvSpPr/>
              <p:nvPr/>
            </p:nvSpPr>
            <p:spPr>
              <a:xfrm rot="10800000" flipH="1">
                <a:off x="55562" y="-2"/>
                <a:ext cx="112713" cy="111128"/>
              </a:xfrm>
              <a:prstGeom prst="ellipse">
                <a:avLst/>
              </a:prstGeom>
              <a:solidFill>
                <a:srgbClr val="FF993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</p:grpSp>
        <p:sp>
          <p:nvSpPr>
            <p:cNvPr id="1770" name="Oval 184"/>
            <p:cNvSpPr/>
            <p:nvPr/>
          </p:nvSpPr>
          <p:spPr>
            <a:xfrm rot="10800000" flipH="1">
              <a:off x="2152650" y="292098"/>
              <a:ext cx="114300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1" name="Oval 185"/>
            <p:cNvSpPr/>
            <p:nvPr/>
          </p:nvSpPr>
          <p:spPr>
            <a:xfrm rot="10800000" flipH="1">
              <a:off x="2268537" y="292098"/>
              <a:ext cx="112713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2" name="Oval 186"/>
            <p:cNvSpPr/>
            <p:nvPr/>
          </p:nvSpPr>
          <p:spPr>
            <a:xfrm rot="10800000" flipH="1">
              <a:off x="2324100" y="195261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3" name="Oval 187"/>
            <p:cNvSpPr/>
            <p:nvPr/>
          </p:nvSpPr>
          <p:spPr>
            <a:xfrm rot="10800000" flipH="1">
              <a:off x="2211387" y="1952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4" name="Oval 188"/>
            <p:cNvSpPr/>
            <p:nvPr/>
          </p:nvSpPr>
          <p:spPr>
            <a:xfrm rot="10800000" flipH="1">
              <a:off x="2381249" y="292098"/>
              <a:ext cx="112714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5" name="Oval 189"/>
            <p:cNvSpPr/>
            <p:nvPr/>
          </p:nvSpPr>
          <p:spPr>
            <a:xfrm rot="10800000" flipH="1">
              <a:off x="2438399" y="1952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6" name="Oval 190"/>
            <p:cNvSpPr/>
            <p:nvPr/>
          </p:nvSpPr>
          <p:spPr>
            <a:xfrm rot="10800000" flipH="1">
              <a:off x="2039937" y="292098"/>
              <a:ext cx="112713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7" name="Oval 191"/>
            <p:cNvSpPr/>
            <p:nvPr/>
          </p:nvSpPr>
          <p:spPr>
            <a:xfrm rot="10800000" flipH="1">
              <a:off x="2098674" y="1952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8" name="Oval 192"/>
            <p:cNvSpPr/>
            <p:nvPr/>
          </p:nvSpPr>
          <p:spPr>
            <a:xfrm rot="10800000" flipH="1">
              <a:off x="1925637" y="292098"/>
              <a:ext cx="114301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79" name="Oval 193"/>
            <p:cNvSpPr/>
            <p:nvPr/>
          </p:nvSpPr>
          <p:spPr>
            <a:xfrm rot="10800000" flipH="1">
              <a:off x="1984375" y="195261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0" name="Oval 194"/>
            <p:cNvSpPr/>
            <p:nvPr/>
          </p:nvSpPr>
          <p:spPr>
            <a:xfrm rot="10800000" flipH="1">
              <a:off x="1816099" y="292098"/>
              <a:ext cx="111128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1" name="Oval 195"/>
            <p:cNvSpPr/>
            <p:nvPr/>
          </p:nvSpPr>
          <p:spPr>
            <a:xfrm rot="10800000" flipH="1">
              <a:off x="1871662" y="1952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2" name="Oval 196"/>
            <p:cNvSpPr/>
            <p:nvPr/>
          </p:nvSpPr>
          <p:spPr>
            <a:xfrm rot="10800000" flipH="1">
              <a:off x="1701800" y="292098"/>
              <a:ext cx="114300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3" name="Oval 197"/>
            <p:cNvSpPr/>
            <p:nvPr/>
          </p:nvSpPr>
          <p:spPr>
            <a:xfrm rot="10800000" flipH="1">
              <a:off x="1757362" y="195261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4" name="Oval 198"/>
            <p:cNvSpPr/>
            <p:nvPr/>
          </p:nvSpPr>
          <p:spPr>
            <a:xfrm rot="10800000" flipH="1">
              <a:off x="1362074" y="292098"/>
              <a:ext cx="112714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5" name="Oval 199"/>
            <p:cNvSpPr/>
            <p:nvPr/>
          </p:nvSpPr>
          <p:spPr>
            <a:xfrm rot="10800000" flipH="1">
              <a:off x="1474787" y="292098"/>
              <a:ext cx="114301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6" name="Oval 200"/>
            <p:cNvSpPr/>
            <p:nvPr/>
          </p:nvSpPr>
          <p:spPr>
            <a:xfrm rot="10800000" flipH="1">
              <a:off x="1531937" y="1952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7" name="Oval 201"/>
            <p:cNvSpPr/>
            <p:nvPr/>
          </p:nvSpPr>
          <p:spPr>
            <a:xfrm rot="10800000" flipH="1">
              <a:off x="1417637" y="195261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8" name="Oval 202"/>
            <p:cNvSpPr/>
            <p:nvPr/>
          </p:nvSpPr>
          <p:spPr>
            <a:xfrm rot="10800000" flipH="1">
              <a:off x="1589087" y="292098"/>
              <a:ext cx="112713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89" name="Oval 203"/>
            <p:cNvSpPr/>
            <p:nvPr/>
          </p:nvSpPr>
          <p:spPr>
            <a:xfrm rot="10800000" flipH="1">
              <a:off x="1644649" y="1952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0" name="Oval 204"/>
            <p:cNvSpPr/>
            <p:nvPr/>
          </p:nvSpPr>
          <p:spPr>
            <a:xfrm rot="10800000" flipH="1">
              <a:off x="1247775" y="292098"/>
              <a:ext cx="114300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1" name="Oval 205"/>
            <p:cNvSpPr/>
            <p:nvPr/>
          </p:nvSpPr>
          <p:spPr>
            <a:xfrm rot="10800000" flipH="1">
              <a:off x="1304924" y="195261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2" name="Oval 206"/>
            <p:cNvSpPr/>
            <p:nvPr/>
          </p:nvSpPr>
          <p:spPr>
            <a:xfrm rot="10800000" flipH="1">
              <a:off x="1135062" y="292098"/>
              <a:ext cx="112713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3" name="Oval 207"/>
            <p:cNvSpPr/>
            <p:nvPr/>
          </p:nvSpPr>
          <p:spPr>
            <a:xfrm rot="10800000" flipH="1">
              <a:off x="1190625" y="195261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4" name="Oval 208"/>
            <p:cNvSpPr/>
            <p:nvPr/>
          </p:nvSpPr>
          <p:spPr>
            <a:xfrm rot="10800000" flipH="1">
              <a:off x="1022349" y="292098"/>
              <a:ext cx="112714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5" name="Oval 209"/>
            <p:cNvSpPr/>
            <p:nvPr/>
          </p:nvSpPr>
          <p:spPr>
            <a:xfrm rot="10800000" flipH="1">
              <a:off x="1077912" y="1952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6" name="Oval 210"/>
            <p:cNvSpPr/>
            <p:nvPr/>
          </p:nvSpPr>
          <p:spPr>
            <a:xfrm rot="10800000" flipH="1">
              <a:off x="908050" y="292098"/>
              <a:ext cx="114300" cy="111128"/>
            </a:xfrm>
            <a:prstGeom prst="ellipse">
              <a:avLst/>
            </a:prstGeom>
            <a:solidFill>
              <a:srgbClr val="00CCFF"/>
            </a:solidFill>
            <a:ln w="9525" cap="flat">
              <a:solidFill>
                <a:srgbClr val="CC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7" name="Oval 211"/>
            <p:cNvSpPr/>
            <p:nvPr/>
          </p:nvSpPr>
          <p:spPr>
            <a:xfrm rot="10800000" flipH="1">
              <a:off x="963612" y="195261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8" name="Oval 212"/>
            <p:cNvSpPr/>
            <p:nvPr/>
          </p:nvSpPr>
          <p:spPr>
            <a:xfrm rot="10800000" flipH="1">
              <a:off x="2154237" y="96836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799" name="Oval 213"/>
            <p:cNvSpPr/>
            <p:nvPr/>
          </p:nvSpPr>
          <p:spPr>
            <a:xfrm rot="10800000" flipH="1">
              <a:off x="2268537" y="96836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0" name="Oval 214"/>
            <p:cNvSpPr/>
            <p:nvPr/>
          </p:nvSpPr>
          <p:spPr>
            <a:xfrm rot="10800000" flipH="1">
              <a:off x="2325687" y="-2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1" name="Oval 215"/>
            <p:cNvSpPr/>
            <p:nvPr/>
          </p:nvSpPr>
          <p:spPr>
            <a:xfrm rot="10800000" flipH="1">
              <a:off x="2211387" y="-2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2" name="Oval 216"/>
            <p:cNvSpPr/>
            <p:nvPr/>
          </p:nvSpPr>
          <p:spPr>
            <a:xfrm rot="10800000" flipH="1">
              <a:off x="2381249" y="9683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3" name="Oval 217"/>
            <p:cNvSpPr/>
            <p:nvPr/>
          </p:nvSpPr>
          <p:spPr>
            <a:xfrm rot="10800000" flipH="1">
              <a:off x="2438400" y="-2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4" name="Oval 218"/>
            <p:cNvSpPr/>
            <p:nvPr/>
          </p:nvSpPr>
          <p:spPr>
            <a:xfrm rot="10800000" flipH="1">
              <a:off x="2041524" y="9683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5" name="Oval 219"/>
            <p:cNvSpPr/>
            <p:nvPr/>
          </p:nvSpPr>
          <p:spPr>
            <a:xfrm rot="10800000" flipH="1">
              <a:off x="2098675" y="-2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6" name="Oval 220"/>
            <p:cNvSpPr/>
            <p:nvPr/>
          </p:nvSpPr>
          <p:spPr>
            <a:xfrm rot="10800000" flipH="1">
              <a:off x="1927225" y="96836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7" name="Oval 221"/>
            <p:cNvSpPr/>
            <p:nvPr/>
          </p:nvSpPr>
          <p:spPr>
            <a:xfrm rot="10800000" flipH="1">
              <a:off x="1985962" y="-2"/>
              <a:ext cx="112713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8" name="Oval 222"/>
            <p:cNvSpPr/>
            <p:nvPr/>
          </p:nvSpPr>
          <p:spPr>
            <a:xfrm rot="10800000" flipH="1">
              <a:off x="1816099" y="96836"/>
              <a:ext cx="111128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09" name="Oval 223"/>
            <p:cNvSpPr/>
            <p:nvPr/>
          </p:nvSpPr>
          <p:spPr>
            <a:xfrm rot="10800000" flipH="1">
              <a:off x="1871662" y="-2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0" name="Oval 224"/>
            <p:cNvSpPr/>
            <p:nvPr/>
          </p:nvSpPr>
          <p:spPr>
            <a:xfrm rot="10800000" flipH="1">
              <a:off x="1703387" y="96836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1" name="Oval 225"/>
            <p:cNvSpPr/>
            <p:nvPr/>
          </p:nvSpPr>
          <p:spPr>
            <a:xfrm rot="10800000" flipH="1">
              <a:off x="1758949" y="-2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2" name="Oval 226"/>
            <p:cNvSpPr/>
            <p:nvPr/>
          </p:nvSpPr>
          <p:spPr>
            <a:xfrm rot="10800000" flipH="1">
              <a:off x="1362075" y="96836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3" name="Oval 227"/>
            <p:cNvSpPr/>
            <p:nvPr/>
          </p:nvSpPr>
          <p:spPr>
            <a:xfrm rot="10800000" flipH="1">
              <a:off x="1476374" y="96836"/>
              <a:ext cx="112714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4" name="Oval 228"/>
            <p:cNvSpPr/>
            <p:nvPr/>
          </p:nvSpPr>
          <p:spPr>
            <a:xfrm rot="10800000" flipH="1">
              <a:off x="1533524" y="-2"/>
              <a:ext cx="111128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5" name="Oval 229"/>
            <p:cNvSpPr/>
            <p:nvPr/>
          </p:nvSpPr>
          <p:spPr>
            <a:xfrm rot="10800000" flipH="1">
              <a:off x="1417637" y="-2"/>
              <a:ext cx="114301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6" name="Oval 230"/>
            <p:cNvSpPr/>
            <p:nvPr/>
          </p:nvSpPr>
          <p:spPr>
            <a:xfrm rot="10800000" flipH="1">
              <a:off x="1589087" y="96836"/>
              <a:ext cx="114301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7" name="Oval 231"/>
            <p:cNvSpPr/>
            <p:nvPr/>
          </p:nvSpPr>
          <p:spPr>
            <a:xfrm rot="10800000" flipH="1">
              <a:off x="1644650" y="-2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8" name="Oval 232"/>
            <p:cNvSpPr/>
            <p:nvPr/>
          </p:nvSpPr>
          <p:spPr>
            <a:xfrm rot="10800000" flipH="1">
              <a:off x="1249362" y="96836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19" name="Oval 233"/>
            <p:cNvSpPr/>
            <p:nvPr/>
          </p:nvSpPr>
          <p:spPr>
            <a:xfrm rot="10800000" flipH="1">
              <a:off x="1304924" y="-2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20" name="Oval 234"/>
            <p:cNvSpPr/>
            <p:nvPr/>
          </p:nvSpPr>
          <p:spPr>
            <a:xfrm rot="10800000" flipH="1">
              <a:off x="1135062" y="96836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21" name="Oval 235"/>
            <p:cNvSpPr/>
            <p:nvPr/>
          </p:nvSpPr>
          <p:spPr>
            <a:xfrm rot="10800000" flipH="1">
              <a:off x="1190625" y="-2"/>
              <a:ext cx="114300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22" name="Oval 236"/>
            <p:cNvSpPr/>
            <p:nvPr/>
          </p:nvSpPr>
          <p:spPr>
            <a:xfrm rot="10800000" flipH="1">
              <a:off x="1022350" y="96836"/>
              <a:ext cx="114300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23" name="Oval 237"/>
            <p:cNvSpPr/>
            <p:nvPr/>
          </p:nvSpPr>
          <p:spPr>
            <a:xfrm rot="10800000" flipH="1">
              <a:off x="1079499" y="-2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24" name="Oval 238"/>
            <p:cNvSpPr/>
            <p:nvPr/>
          </p:nvSpPr>
          <p:spPr>
            <a:xfrm rot="10800000" flipH="1">
              <a:off x="909637" y="96836"/>
              <a:ext cx="112713" cy="111127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25" name="Oval 239"/>
            <p:cNvSpPr/>
            <p:nvPr/>
          </p:nvSpPr>
          <p:spPr>
            <a:xfrm rot="10800000" flipH="1">
              <a:off x="965199" y="-2"/>
              <a:ext cx="112714" cy="111128"/>
            </a:xfrm>
            <a:prstGeom prst="ellipse">
              <a:avLst/>
            </a:prstGeom>
            <a:solidFill>
              <a:srgbClr val="FF9933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1828" name="Group 442"/>
            <p:cNvGrpSpPr/>
            <p:nvPr/>
          </p:nvGrpSpPr>
          <p:grpSpPr>
            <a:xfrm>
              <a:off x="3124199" y="1917700"/>
              <a:ext cx="1219201" cy="76200"/>
              <a:chOff x="0" y="0"/>
              <a:chExt cx="1219199" cy="76200"/>
            </a:xfrm>
          </p:grpSpPr>
          <p:sp>
            <p:nvSpPr>
              <p:cNvPr id="1826" name="Rectangle 439"/>
              <p:cNvSpPr/>
              <p:nvPr/>
            </p:nvSpPr>
            <p:spPr>
              <a:xfrm>
                <a:off x="-1" y="0"/>
                <a:ext cx="925514" cy="76200"/>
              </a:xfrm>
              <a:prstGeom prst="rect">
                <a:avLst/>
              </a:prstGeom>
              <a:solidFill>
                <a:srgbClr val="969696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827" name="Line 440"/>
              <p:cNvSpPr/>
              <p:nvPr/>
            </p:nvSpPr>
            <p:spPr>
              <a:xfrm>
                <a:off x="966787" y="38100"/>
                <a:ext cx="252413" cy="0"/>
              </a:xfrm>
              <a:prstGeom prst="line">
                <a:avLst/>
              </a:prstGeom>
              <a:noFill/>
              <a:ln w="38100" cap="flat">
                <a:solidFill>
                  <a:srgbClr val="FFFFFF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Rectangle 2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An entirely different way of making an NDR (or NDR like) device:</a:t>
            </a:r>
          </a:p>
        </p:txBody>
      </p:sp>
      <p:sp>
        <p:nvSpPr>
          <p:cNvPr id="1832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381000" y="1066800"/>
            <a:ext cx="8763000" cy="1752600"/>
          </a:xfrm>
          <a:prstGeom prst="rect">
            <a:avLst/>
          </a:prstGeom>
        </p:spPr>
        <p:txBody>
          <a:bodyPr/>
          <a:lstStyle/>
          <a:p>
            <a:pPr defTabSz="402336">
              <a:spcBef>
                <a:spcPts val="300"/>
              </a:spcBef>
              <a:defRPr sz="1584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r>
              <a:t>That molecule I described in second slide of first lecture:</a:t>
            </a:r>
          </a:p>
          <a:p>
            <a:pPr defTabSz="402336">
              <a:spcBef>
                <a:spcPts val="300"/>
              </a:spcBef>
              <a:defRPr sz="1584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02336">
              <a:spcBef>
                <a:spcPts val="300"/>
              </a:spcBef>
              <a:defRPr sz="1584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02336">
              <a:spcBef>
                <a:spcPts val="300"/>
              </a:spcBef>
              <a:defRPr sz="1584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02336">
              <a:spcBef>
                <a:spcPts val="300"/>
              </a:spcBef>
              <a:defRPr sz="1760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endParaRPr/>
          </a:p>
          <a:p>
            <a:pPr defTabSz="402336">
              <a:spcBef>
                <a:spcPts val="300"/>
              </a:spcBef>
              <a:defRPr sz="1584">
                <a:effectLst>
                  <a:outerShdw blurRad="33528" dist="33528" dir="2700000" rotWithShape="0">
                    <a:srgbClr val="000000"/>
                  </a:outerShdw>
                </a:effectLst>
              </a:defRPr>
            </a:pPr>
            <a:r>
              <a:t>Current changes as such molecules twist under an applied voltage</a:t>
            </a:r>
          </a:p>
        </p:txBody>
      </p:sp>
      <p:pic>
        <p:nvPicPr>
          <p:cNvPr id="1833" name="Picture 36" descr="Picture 36"/>
          <p:cNvPicPr>
            <a:picLocks noChangeAspect="1"/>
          </p:cNvPicPr>
          <p:nvPr/>
        </p:nvPicPr>
        <p:blipFill>
          <a:blip r:embed="rId2">
            <a:extLst/>
          </a:blip>
          <a:srcRect l="7806" t="24738" r="7806" b="23052"/>
          <a:stretch>
            <a:fillRect/>
          </a:stretch>
        </p:blipFill>
        <p:spPr>
          <a:xfrm>
            <a:off x="2514599" y="1347623"/>
            <a:ext cx="3594883" cy="1114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4" name="Picture 37" descr="Picture 3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3048000"/>
            <a:ext cx="5715000" cy="297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835" name="Rectangle 38"/>
          <p:cNvSpPr txBox="1"/>
          <p:nvPr/>
        </p:nvSpPr>
        <p:spPr>
          <a:xfrm>
            <a:off x="1676400" y="6096000"/>
            <a:ext cx="53340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J. Chen and M.A. Reed, J. Chem. Phys 281, p127 (2002)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Rectangle 2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Still barriers &amp; tunneling, but described in terms of Pi electron orbitals:</a:t>
            </a:r>
          </a:p>
        </p:txBody>
      </p:sp>
      <p:sp>
        <p:nvSpPr>
          <p:cNvPr id="1838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990600"/>
            <a:ext cx="8763000" cy="5765827"/>
          </a:xfrm>
          <a:prstGeom prst="rect">
            <a:avLst/>
          </a:prstGeom>
        </p:spPr>
        <p:txBody>
          <a:bodyPr/>
          <a:lstStyle/>
          <a:p>
            <a:r>
              <a:t>Pi electrons were the strange ones that stuck out perpendicular to main bonds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If have pi electrons on adjacent atoms, bridge together to form conductive pi bonds</a:t>
            </a:r>
          </a:p>
          <a:p>
            <a:endParaRPr/>
          </a:p>
          <a:p>
            <a:endParaRPr/>
          </a:p>
          <a:p>
            <a:pPr>
              <a:defRPr sz="2600"/>
            </a:pPr>
            <a:endParaRPr/>
          </a:p>
          <a:p>
            <a:endParaRPr/>
          </a:p>
          <a:p>
            <a:endParaRPr/>
          </a:p>
          <a:p>
            <a:r>
              <a:t>But as molecule twisted by voltage, alignment is lost, pi bonds weaken → NDR</a:t>
            </a:r>
          </a:p>
          <a:p>
            <a:pPr>
              <a:defRPr sz="1200"/>
            </a:pPr>
            <a:endParaRPr/>
          </a:p>
          <a:p>
            <a:pPr algn="ctr">
              <a:spcBef>
                <a:spcPts val="300"/>
              </a:spcBef>
              <a:defRPr sz="1600" i="1"/>
            </a:pPr>
            <a:r>
              <a:t>(or at least, that is ONE of the theories!)</a:t>
            </a:r>
          </a:p>
        </p:txBody>
      </p:sp>
      <p:pic>
        <p:nvPicPr>
          <p:cNvPr id="183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2200" y="1447800"/>
            <a:ext cx="4243388" cy="1636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33334" t="25000" r="39999" b="28751"/>
          <a:stretch>
            <a:fillRect/>
          </a:stretch>
        </p:blipFill>
        <p:spPr>
          <a:xfrm>
            <a:off x="2325688" y="3795712"/>
            <a:ext cx="550863" cy="127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rcRect l="33334" t="25000" r="39999" b="28751"/>
          <a:stretch>
            <a:fillRect/>
          </a:stretch>
        </p:blipFill>
        <p:spPr>
          <a:xfrm>
            <a:off x="3581399" y="3795712"/>
            <a:ext cx="550864" cy="1274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2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4000" y="3751262"/>
            <a:ext cx="1676400" cy="15065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5" name="Group 8"/>
          <p:cNvGrpSpPr/>
          <p:nvPr/>
        </p:nvGrpSpPr>
        <p:grpSpPr>
          <a:xfrm>
            <a:off x="3048000" y="4202112"/>
            <a:ext cx="327026" cy="334963"/>
            <a:chOff x="0" y="0"/>
            <a:chExt cx="327025" cy="334962"/>
          </a:xfrm>
        </p:grpSpPr>
        <p:sp>
          <p:nvSpPr>
            <p:cNvPr id="1843" name="Line 9"/>
            <p:cNvSpPr/>
            <p:nvPr/>
          </p:nvSpPr>
          <p:spPr>
            <a:xfrm>
              <a:off x="0" y="157585"/>
              <a:ext cx="327026" cy="1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844" name="Line 10"/>
            <p:cNvSpPr/>
            <p:nvPr/>
          </p:nvSpPr>
          <p:spPr>
            <a:xfrm flipV="1">
              <a:off x="163512" y="-1"/>
              <a:ext cx="1" cy="334963"/>
            </a:xfrm>
            <a:prstGeom prst="line">
              <a:avLst/>
            </a:prstGeom>
            <a:noFill/>
            <a:ln w="762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846" name="Line 11"/>
          <p:cNvSpPr/>
          <p:nvPr/>
        </p:nvSpPr>
        <p:spPr>
          <a:xfrm>
            <a:off x="4572000" y="4384675"/>
            <a:ext cx="457201" cy="1589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Footer Placeholder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49" name="Rectangle 2"/>
          <p:cNvSpPr txBox="1">
            <a:spLocks noGrp="1"/>
          </p:cNvSpPr>
          <p:nvPr>
            <p:ph type="body" idx="1"/>
          </p:nvPr>
        </p:nvSpPr>
        <p:spPr>
          <a:xfrm>
            <a:off x="152400" y="1066800"/>
            <a:ext cx="8839201" cy="539722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QCA’s:			  	SETs’:			NDR's:</a:t>
            </a:r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600"/>
            </a:pPr>
            <a:endParaRPr/>
          </a:p>
          <a:p>
            <a:pPr>
              <a:defRPr sz="1700">
                <a:effectLst/>
              </a:defRPr>
            </a:pPr>
            <a:r>
              <a:t>Which MIGHT emulate/surpass transistor digital circuits</a:t>
            </a:r>
          </a:p>
          <a:p>
            <a:pPr>
              <a:defRPr sz="1000">
                <a:effectLst/>
              </a:defRPr>
            </a:pPr>
            <a:endParaRPr/>
          </a:p>
          <a:p>
            <a:pPr>
              <a:defRPr sz="1700">
                <a:effectLst/>
              </a:defRPr>
            </a:pPr>
            <a:r>
              <a:t>	But by making use of VERY WEIRD non-transistor devices</a:t>
            </a:r>
          </a:p>
          <a:p>
            <a:pPr>
              <a:defRPr sz="1700">
                <a:effectLst/>
              </a:defRPr>
            </a:pPr>
            <a:endParaRPr/>
          </a:p>
          <a:p>
            <a:pPr>
              <a:defRPr sz="1700">
                <a:effectLst/>
              </a:defRPr>
            </a:pPr>
            <a:r>
              <a:t>DISCLAIMER: None of these </a:t>
            </a:r>
            <a:r>
              <a:rPr b="1"/>
              <a:t>particular</a:t>
            </a:r>
            <a:r>
              <a:t> schemes has yet succeeded (and may never!)</a:t>
            </a:r>
          </a:p>
          <a:p>
            <a:pPr>
              <a:defRPr sz="1700">
                <a:effectLst/>
              </a:defRPr>
            </a:pPr>
            <a:endParaRPr/>
          </a:p>
          <a:p>
            <a:pPr>
              <a:defRPr sz="1700">
                <a:effectLst/>
              </a:defRPr>
            </a:pPr>
            <a:r>
              <a:t>But they are </a:t>
            </a:r>
            <a:r>
              <a:rPr b="1"/>
              <a:t>true</a:t>
            </a:r>
            <a:r>
              <a:t> nanoelectronic alternatives (along with many, many others)</a:t>
            </a:r>
          </a:p>
          <a:p>
            <a:pPr>
              <a:defRPr sz="1700">
                <a:effectLst/>
              </a:defRPr>
            </a:pPr>
            <a:endParaRPr/>
          </a:p>
          <a:p>
            <a:pPr>
              <a:defRPr sz="1700">
                <a:effectLst/>
              </a:defRPr>
            </a:pPr>
            <a:r>
              <a:t>And show that nanoelectronics will probably NOT be shrunken version of microelectronics!</a:t>
            </a:r>
          </a:p>
          <a:p>
            <a:pPr>
              <a:spcBef>
                <a:spcPts val="300"/>
              </a:spcBef>
              <a:defRPr sz="1400">
                <a:effectLst/>
              </a:defRPr>
            </a:pPr>
            <a:r>
              <a:t>	</a:t>
            </a:r>
          </a:p>
        </p:txBody>
      </p:sp>
      <p:sp>
        <p:nvSpPr>
          <p:cNvPr id="1850" name="Rectangle 3"/>
          <p:cNvSpPr txBox="1">
            <a:spLocks noGrp="1"/>
          </p:cNvSpPr>
          <p:nvPr>
            <p:ph type="title"/>
          </p:nvPr>
        </p:nvSpPr>
        <p:spPr>
          <a:xfrm>
            <a:off x="304800" y="239713"/>
            <a:ext cx="8534400" cy="609601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Giving at least three </a:t>
            </a:r>
            <a:r>
              <a:rPr>
                <a:solidFill>
                  <a:srgbClr val="FECF29"/>
                </a:solidFill>
              </a:rPr>
              <a:t>very weird </a:t>
            </a:r>
            <a:r>
              <a:t>ways of getting digital devices:</a:t>
            </a:r>
          </a:p>
        </p:txBody>
      </p:sp>
      <p:pic>
        <p:nvPicPr>
          <p:cNvPr id="185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1800" y="1524000"/>
            <a:ext cx="2286000" cy="1323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524000"/>
            <a:ext cx="2139724" cy="1295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3" name="Picture 36" descr="Picture 36"/>
          <p:cNvPicPr>
            <a:picLocks noChangeAspect="1"/>
          </p:cNvPicPr>
          <p:nvPr/>
        </p:nvPicPr>
        <p:blipFill>
          <a:blip r:embed="rId4">
            <a:extLst/>
          </a:blip>
          <a:srcRect l="7806" t="24738" r="7806" b="23052"/>
          <a:stretch>
            <a:fillRect/>
          </a:stretch>
        </p:blipFill>
        <p:spPr>
          <a:xfrm>
            <a:off x="5562599" y="1523999"/>
            <a:ext cx="3429002" cy="10631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2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What has driven this increase in complexity?</a:t>
            </a:r>
          </a:p>
        </p:txBody>
      </p:sp>
      <p:sp>
        <p:nvSpPr>
          <p:cNvPr id="127" name="Rectangle 3"/>
          <p:cNvSpPr txBox="1">
            <a:spLocks noGrp="1"/>
          </p:cNvSpPr>
          <p:nvPr>
            <p:ph type="body" idx="1"/>
          </p:nvPr>
        </p:nvSpPr>
        <p:spPr>
          <a:xfrm>
            <a:off x="228600" y="838200"/>
            <a:ext cx="8763000" cy="57150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Possibility #1</a:t>
            </a:r>
            <a:r>
              <a:rPr b="0"/>
              <a:t>: Circuits have gotten larger (more area =&gt; fit in more transistors)</a:t>
            </a:r>
          </a:p>
          <a:p>
            <a:pPr>
              <a:defRPr sz="1400"/>
            </a:pPr>
            <a:endParaRPr/>
          </a:p>
          <a:p>
            <a:pPr>
              <a:spcBef>
                <a:spcPts val="500"/>
              </a:spcBef>
            </a:pPr>
            <a:r>
              <a:t>	</a:t>
            </a:r>
            <a:r>
              <a:rPr b="1">
                <a:solidFill>
                  <a:srgbClr val="FECF29"/>
                </a:solidFill>
              </a:rPr>
              <a:t>No!</a:t>
            </a:r>
            <a:r>
              <a:t>: Original 1960's IC's were about 1 cm</a:t>
            </a:r>
            <a:r>
              <a:rPr sz="2400" baseline="30000"/>
              <a:t>2</a:t>
            </a:r>
            <a:r>
              <a:t> in area</a:t>
            </a:r>
          </a:p>
          <a:p>
            <a:pPr>
              <a:defRPr sz="1200"/>
            </a:pPr>
            <a:endParaRPr/>
          </a:p>
          <a:p>
            <a:pPr>
              <a:spcBef>
                <a:spcPts val="500"/>
              </a:spcBef>
            </a:pPr>
            <a:r>
              <a:t>		 Modern microprocessors might reach 10 cm</a:t>
            </a:r>
            <a:r>
              <a:rPr sz="2400" baseline="30000"/>
              <a:t>2</a:t>
            </a:r>
            <a:r>
              <a:t>  (net growth of only 10X)</a:t>
            </a:r>
          </a:p>
          <a:p>
            <a:pPr>
              <a:defRPr sz="2800"/>
            </a:pPr>
            <a:endParaRPr/>
          </a:p>
          <a:p>
            <a:pPr>
              <a:defRPr b="1"/>
            </a:pPr>
            <a:r>
              <a:t>Possibility #2</a:t>
            </a:r>
            <a:r>
              <a:rPr b="0"/>
              <a:t>:  Individual transistors have gotten MUCH smaller</a:t>
            </a:r>
          </a:p>
          <a:p>
            <a:endParaRPr/>
          </a:p>
          <a:p>
            <a:r>
              <a:t>	</a:t>
            </a:r>
            <a:r>
              <a:rPr b="1">
                <a:solidFill>
                  <a:srgbClr val="FECF29"/>
                </a:solidFill>
              </a:rPr>
              <a:t>Yes! </a:t>
            </a:r>
            <a:r>
              <a:t>= "Nodes" – numbers that sort of describe transistor's size:</a:t>
            </a:r>
          </a:p>
          <a:p>
            <a:endParaRPr/>
          </a:p>
          <a:p>
            <a:pPr>
              <a:spcBef>
                <a:spcPts val="300"/>
              </a:spcBef>
              <a:defRPr sz="1600"/>
            </a:pPr>
            <a:r>
              <a:t>	</a:t>
            </a:r>
            <a:r>
              <a:rPr sz="1400"/>
              <a:t>Year		1971		1982		1989		1994		2004		2008		2012		2014		</a:t>
            </a:r>
          </a:p>
          <a:p>
            <a:pPr>
              <a:spcBef>
                <a:spcPts val="300"/>
              </a:spcBef>
              <a:defRPr sz="1400"/>
            </a:pPr>
            <a:r>
              <a:t>	Node		10 um	1.5 um	800 nm	600 nm	90nm		45 nm	22 nm	14 nm</a:t>
            </a:r>
          </a:p>
          <a:p>
            <a:pPr>
              <a:defRPr sz="1600"/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ECF29"/>
                </a:solidFill>
              </a:defRPr>
            </a:pPr>
            <a:r>
              <a:t>That seems like a strange sequence of numbers? </a:t>
            </a:r>
          </a:p>
          <a:p>
            <a:pPr algn="ctr">
              <a:spcBef>
                <a:spcPts val="200"/>
              </a:spcBef>
              <a:defRPr sz="1100">
                <a:solidFill>
                  <a:srgbClr val="FECF29"/>
                </a:solidFill>
              </a:defRPr>
            </a:pPr>
            <a:r>
              <a:t>	</a:t>
            </a:r>
          </a:p>
          <a:p>
            <a:pPr algn="ctr">
              <a:spcBef>
                <a:spcPts val="300"/>
              </a:spcBef>
              <a:defRPr sz="1600">
                <a:solidFill>
                  <a:srgbClr val="FECF29"/>
                </a:solidFill>
              </a:defRPr>
            </a:pPr>
            <a:r>
              <a:t>It originally denoted wavelength of UV light source used in making the circuit </a:t>
            </a:r>
          </a:p>
          <a:p>
            <a:pPr algn="ctr">
              <a:spcBef>
                <a:spcPts val="300"/>
              </a:spcBef>
              <a:defRPr sz="1600">
                <a:solidFill>
                  <a:srgbClr val="FECF29"/>
                </a:solidFill>
              </a:defRPr>
            </a:pPr>
            <a:r>
              <a:t>=&gt; smallest ("diffraction limited") circuit feature</a:t>
            </a:r>
          </a:p>
        </p:txBody>
      </p:sp>
      <p:sp>
        <p:nvSpPr>
          <p:cNvPr id="128" name="Straight Connector 6"/>
          <p:cNvSpPr/>
          <p:nvPr/>
        </p:nvSpPr>
        <p:spPr>
          <a:xfrm>
            <a:off x="749300" y="4546600"/>
            <a:ext cx="7772401" cy="1589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ECF29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Straight Connector 7"/>
          <p:cNvSpPr/>
          <p:nvPr/>
        </p:nvSpPr>
        <p:spPr>
          <a:xfrm flipV="1">
            <a:off x="1522411" y="4190999"/>
            <a:ext cx="1589" cy="685801"/>
          </a:xfrm>
          <a:prstGeom prst="line">
            <a:avLst/>
          </a:prstGeom>
          <a:solidFill>
            <a:schemeClr val="accent1"/>
          </a:solidFill>
          <a:ln w="28575">
            <a:solidFill>
              <a:srgbClr val="FECF29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56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Credits / Acknowledgements</a:t>
            </a:r>
          </a:p>
        </p:txBody>
      </p:sp>
      <p:sp>
        <p:nvSpPr>
          <p:cNvPr id="1857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8534400" cy="5410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Funding for this class was obtained from the National Science Foundation (under their Nanoscience Undergraduate Education program).</a:t>
            </a:r>
          </a:p>
          <a:p>
            <a:pPr>
              <a:defRPr sz="1400"/>
            </a:pPr>
            <a:endParaRPr/>
          </a:p>
          <a:p>
            <a:pPr>
              <a:spcBef>
                <a:spcPts val="300"/>
              </a:spcBef>
              <a:defRPr sz="1400"/>
            </a:pPr>
            <a:r>
              <a:t>This set of notes was authored by John C. Bean who also created all figures not explicitly credited above.  </a:t>
            </a:r>
          </a:p>
          <a:p>
            <a:pPr>
              <a:defRPr sz="1400"/>
            </a:pPr>
            <a:endParaRPr/>
          </a:p>
          <a:p>
            <a:pPr>
              <a:defRPr sz="1400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defRPr sz="1400" u="sng"/>
            </a:pPr>
            <a:endParaRPr/>
          </a:p>
          <a:p>
            <a:pPr algn="ctr">
              <a:spcBef>
                <a:spcPts val="300"/>
              </a:spcBef>
              <a:defRPr sz="1400">
                <a:solidFill>
                  <a:srgbClr val="FF3300"/>
                </a:solidFill>
              </a:defRPr>
            </a:pPr>
            <a:r>
              <a:t>Copyright John C. Bean</a:t>
            </a:r>
            <a:endParaRPr u="sng"/>
          </a:p>
          <a:p>
            <a:pPr algn="ctr">
              <a:defRPr sz="800" u="sng"/>
            </a:pPr>
            <a:endParaRPr/>
          </a:p>
          <a:p>
            <a:pPr algn="ctr">
              <a:spcBef>
                <a:spcPts val="200"/>
              </a:spcBef>
              <a:defRPr sz="1200"/>
            </a:pPr>
            <a:r>
              <a:t>(However, permission is granted for use by individual instructors in non-profit academic institutions)</a:t>
            </a:r>
          </a:p>
          <a:p>
            <a:pPr algn="ctr">
              <a:defRPr sz="1200"/>
            </a:pPr>
            <a:endParaRPr/>
          </a:p>
          <a:p>
            <a:pPr algn="ctr">
              <a:defRPr sz="1200"/>
            </a:pPr>
            <a:endParaRPr/>
          </a:p>
          <a:p>
            <a:pPr algn="ctr">
              <a:defRPr sz="1200"/>
            </a:pPr>
            <a:endParaRPr/>
          </a:p>
          <a:p>
            <a:pPr algn="ctr">
              <a:defRPr sz="1200"/>
            </a:pPr>
            <a:endParaRPr/>
          </a:p>
          <a:p>
            <a:pPr algn="ctr">
              <a:spcBef>
                <a:spcPts val="300"/>
              </a:spcBef>
              <a:defRPr sz="1600">
                <a:solidFill>
                  <a:srgbClr val="FECF29"/>
                </a:solidFill>
              </a:defRPr>
            </a:pPr>
            <a:r>
              <a:t>NOTE:  </a:t>
            </a:r>
          </a:p>
          <a:p>
            <a:pPr algn="ctr">
              <a:spcBef>
                <a:spcPts val="300"/>
              </a:spcBef>
              <a:defRPr sz="1600">
                <a:solidFill>
                  <a:srgbClr val="FECF29"/>
                </a:solidFill>
              </a:defRPr>
            </a:pPr>
            <a:r>
              <a:t>Special appendix quantifying Coulomb Blockade nanoelectronic devices follows this slide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6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t>Appendix Quantifying Coulomb Blockade behavior:</a:t>
            </a:r>
          </a:p>
        </p:txBody>
      </p:sp>
      <p:sp>
        <p:nvSpPr>
          <p:cNvPr id="1861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52400" y="838200"/>
            <a:ext cx="8763000" cy="1752600"/>
          </a:xfrm>
          <a:prstGeom prst="rect">
            <a:avLst/>
          </a:prstGeom>
        </p:spPr>
        <p:txBody>
          <a:bodyPr/>
          <a:lstStyle/>
          <a:p>
            <a:r>
              <a:t>Need to expand understanding of “capacitors.”    Use gas storage analogy: </a:t>
            </a:r>
          </a:p>
          <a:p>
            <a:pPr>
              <a:defRPr sz="1400"/>
            </a:pPr>
            <a:endParaRPr/>
          </a:p>
          <a:p>
            <a:r>
              <a:t>Move a fixed amount of air into tanks of different size:</a:t>
            </a:r>
          </a:p>
        </p:txBody>
      </p:sp>
      <p:sp>
        <p:nvSpPr>
          <p:cNvPr id="1862" name="Rectangle 4"/>
          <p:cNvSpPr txBox="1"/>
          <p:nvPr/>
        </p:nvSpPr>
        <p:spPr>
          <a:xfrm>
            <a:off x="228600" y="3505200"/>
            <a:ext cx="8763000" cy="278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Will pressure changes be the same?    Of course not:  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800"/>
              </a:spcBef>
              <a:defRPr sz="9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MUCH more room for added air to spread out in bigger tank!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8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Pressure induced by addition of quantity of air is inversely proportional to volume: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800"/>
              </a:spcBef>
              <a:defRPr sz="10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400"/>
              </a:spcBef>
              <a:defRPr sz="18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1600"/>
              <a:t>That’s what the ideal gas law states:  PV = nRT    or  . . .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800"/>
              </a:spcBef>
              <a:defRPr sz="1200" b="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spcBef>
                <a:spcPts val="400"/>
              </a:spcBef>
              <a:defRPr sz="1800" b="0">
                <a:solidFill>
                  <a:srgbClr val="FF9933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 α Quantity / Vol      </a:t>
            </a:r>
            <a:r>
              <a:rPr>
                <a:solidFill>
                  <a:srgbClr val="FFFFFF"/>
                </a:solidFill>
              </a:rPr>
              <a:t>or using Q for quantity:</a:t>
            </a:r>
            <a:r>
              <a:t>     P(Q) α Q / Vol </a:t>
            </a:r>
          </a:p>
        </p:txBody>
      </p:sp>
      <p:grpSp>
        <p:nvGrpSpPr>
          <p:cNvPr id="1866" name="AutoShape 5"/>
          <p:cNvGrpSpPr/>
          <p:nvPr/>
        </p:nvGrpSpPr>
        <p:grpSpPr>
          <a:xfrm>
            <a:off x="1598295" y="2891754"/>
            <a:ext cx="1067436" cy="156918"/>
            <a:chOff x="0" y="0"/>
            <a:chExt cx="1067435" cy="156916"/>
          </a:xfrm>
        </p:grpSpPr>
        <p:sp>
          <p:nvSpPr>
            <p:cNvPr id="1863" name="Shape"/>
            <p:cNvSpPr/>
            <p:nvPr/>
          </p:nvSpPr>
          <p:spPr>
            <a:xfrm rot="5385442">
              <a:off x="457517" y="-454942"/>
              <a:ext cx="152401" cy="10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"/>
                  </a:moveTo>
                  <a:cubicBezTo>
                    <a:pt x="0" y="536"/>
                    <a:pt x="4835" y="0"/>
                    <a:pt x="10800" y="0"/>
                  </a:cubicBezTo>
                  <a:cubicBezTo>
                    <a:pt x="16765" y="0"/>
                    <a:pt x="21600" y="536"/>
                    <a:pt x="21600" y="1198"/>
                  </a:cubicBezTo>
                  <a:lnTo>
                    <a:pt x="21600" y="20402"/>
                  </a:lnTo>
                  <a:cubicBezTo>
                    <a:pt x="21600" y="21064"/>
                    <a:pt x="16765" y="21600"/>
                    <a:pt x="10800" y="21600"/>
                  </a:cubicBezTo>
                  <a:cubicBezTo>
                    <a:pt x="4835" y="21600"/>
                    <a:pt x="0" y="21064"/>
                    <a:pt x="0" y="20402"/>
                  </a:cubicBez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64" name="Oval"/>
            <p:cNvSpPr/>
            <p:nvPr/>
          </p:nvSpPr>
          <p:spPr>
            <a:xfrm rot="5385442">
              <a:off x="931745" y="17281"/>
              <a:ext cx="152401" cy="11833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65" name="Line"/>
            <p:cNvSpPr/>
            <p:nvPr/>
          </p:nvSpPr>
          <p:spPr>
            <a:xfrm rot="5385442">
              <a:off x="457517" y="-454942"/>
              <a:ext cx="152401" cy="10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98"/>
                  </a:moveTo>
                  <a:cubicBezTo>
                    <a:pt x="21600" y="1860"/>
                    <a:pt x="16765" y="2396"/>
                    <a:pt x="10800" y="2396"/>
                  </a:cubicBezTo>
                  <a:cubicBezTo>
                    <a:pt x="4835" y="2396"/>
                    <a:pt x="0" y="1860"/>
                    <a:pt x="0" y="1198"/>
                  </a:cubicBezTo>
                  <a:cubicBezTo>
                    <a:pt x="0" y="536"/>
                    <a:pt x="4835" y="0"/>
                    <a:pt x="10800" y="0"/>
                  </a:cubicBezTo>
                  <a:cubicBezTo>
                    <a:pt x="16765" y="0"/>
                    <a:pt x="21600" y="536"/>
                    <a:pt x="21600" y="1198"/>
                  </a:cubicBezTo>
                  <a:lnTo>
                    <a:pt x="21600" y="20402"/>
                  </a:lnTo>
                  <a:cubicBezTo>
                    <a:pt x="21600" y="21064"/>
                    <a:pt x="16765" y="21600"/>
                    <a:pt x="10800" y="21600"/>
                  </a:cubicBezTo>
                  <a:cubicBezTo>
                    <a:pt x="4835" y="21600"/>
                    <a:pt x="0" y="21064"/>
                    <a:pt x="0" y="20402"/>
                  </a:cubicBezTo>
                  <a:lnTo>
                    <a:pt x="0" y="11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grpSp>
        <p:nvGrpSpPr>
          <p:cNvPr id="1870" name="AutoShape 6"/>
          <p:cNvGrpSpPr/>
          <p:nvPr/>
        </p:nvGrpSpPr>
        <p:grpSpPr>
          <a:xfrm>
            <a:off x="2514600" y="1904999"/>
            <a:ext cx="838201" cy="1447802"/>
            <a:chOff x="0" y="0"/>
            <a:chExt cx="838200" cy="1447800"/>
          </a:xfrm>
        </p:grpSpPr>
        <p:sp>
          <p:nvSpPr>
            <p:cNvPr id="1867" name="Shape"/>
            <p:cNvSpPr/>
            <p:nvPr/>
          </p:nvSpPr>
          <p:spPr>
            <a:xfrm>
              <a:off x="0" y="0"/>
              <a:ext cx="838201" cy="144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68" name="Oval"/>
            <p:cNvSpPr/>
            <p:nvPr/>
          </p:nvSpPr>
          <p:spPr>
            <a:xfrm>
              <a:off x="0" y="-1"/>
              <a:ext cx="838200" cy="361953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69" name="Line"/>
            <p:cNvSpPr/>
            <p:nvPr/>
          </p:nvSpPr>
          <p:spPr>
            <a:xfrm>
              <a:off x="0" y="0"/>
              <a:ext cx="838201" cy="144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grpSp>
        <p:nvGrpSpPr>
          <p:cNvPr id="1874" name="AutoShape 7"/>
          <p:cNvGrpSpPr/>
          <p:nvPr/>
        </p:nvGrpSpPr>
        <p:grpSpPr>
          <a:xfrm>
            <a:off x="4647882" y="2893341"/>
            <a:ext cx="1067436" cy="156918"/>
            <a:chOff x="0" y="0"/>
            <a:chExt cx="1067435" cy="156916"/>
          </a:xfrm>
        </p:grpSpPr>
        <p:sp>
          <p:nvSpPr>
            <p:cNvPr id="1871" name="Shape"/>
            <p:cNvSpPr/>
            <p:nvPr/>
          </p:nvSpPr>
          <p:spPr>
            <a:xfrm rot="5385442">
              <a:off x="457517" y="-454942"/>
              <a:ext cx="152401" cy="10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98"/>
                  </a:moveTo>
                  <a:cubicBezTo>
                    <a:pt x="0" y="536"/>
                    <a:pt x="4835" y="0"/>
                    <a:pt x="10800" y="0"/>
                  </a:cubicBezTo>
                  <a:cubicBezTo>
                    <a:pt x="16765" y="0"/>
                    <a:pt x="21600" y="536"/>
                    <a:pt x="21600" y="1198"/>
                  </a:cubicBezTo>
                  <a:lnTo>
                    <a:pt x="21600" y="20402"/>
                  </a:lnTo>
                  <a:cubicBezTo>
                    <a:pt x="21600" y="21064"/>
                    <a:pt x="16765" y="21600"/>
                    <a:pt x="10800" y="21600"/>
                  </a:cubicBezTo>
                  <a:cubicBezTo>
                    <a:pt x="4835" y="21600"/>
                    <a:pt x="0" y="21064"/>
                    <a:pt x="0" y="20402"/>
                  </a:cubicBez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72" name="Oval"/>
            <p:cNvSpPr/>
            <p:nvPr/>
          </p:nvSpPr>
          <p:spPr>
            <a:xfrm rot="5385442">
              <a:off x="931745" y="17281"/>
              <a:ext cx="152401" cy="11833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73" name="Line"/>
            <p:cNvSpPr/>
            <p:nvPr/>
          </p:nvSpPr>
          <p:spPr>
            <a:xfrm rot="5385442">
              <a:off x="457517" y="-454942"/>
              <a:ext cx="152401" cy="1066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98"/>
                  </a:moveTo>
                  <a:cubicBezTo>
                    <a:pt x="21600" y="1860"/>
                    <a:pt x="16765" y="2396"/>
                    <a:pt x="10800" y="2396"/>
                  </a:cubicBezTo>
                  <a:cubicBezTo>
                    <a:pt x="4835" y="2396"/>
                    <a:pt x="0" y="1860"/>
                    <a:pt x="0" y="1198"/>
                  </a:cubicBezTo>
                  <a:cubicBezTo>
                    <a:pt x="0" y="536"/>
                    <a:pt x="4835" y="0"/>
                    <a:pt x="10800" y="0"/>
                  </a:cubicBezTo>
                  <a:cubicBezTo>
                    <a:pt x="16765" y="0"/>
                    <a:pt x="21600" y="536"/>
                    <a:pt x="21600" y="1198"/>
                  </a:cubicBezTo>
                  <a:lnTo>
                    <a:pt x="21600" y="20402"/>
                  </a:lnTo>
                  <a:cubicBezTo>
                    <a:pt x="21600" y="21064"/>
                    <a:pt x="16765" y="21600"/>
                    <a:pt x="10800" y="21600"/>
                  </a:cubicBezTo>
                  <a:cubicBezTo>
                    <a:pt x="4835" y="21600"/>
                    <a:pt x="0" y="21064"/>
                    <a:pt x="0" y="20402"/>
                  </a:cubicBezTo>
                  <a:lnTo>
                    <a:pt x="0" y="1198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grpSp>
        <p:nvGrpSpPr>
          <p:cNvPr id="1878" name="AutoShape 8"/>
          <p:cNvGrpSpPr/>
          <p:nvPr/>
        </p:nvGrpSpPr>
        <p:grpSpPr>
          <a:xfrm>
            <a:off x="5562600" y="1904999"/>
            <a:ext cx="3124201" cy="1447802"/>
            <a:chOff x="0" y="0"/>
            <a:chExt cx="3124200" cy="1447800"/>
          </a:xfrm>
        </p:grpSpPr>
        <p:sp>
          <p:nvSpPr>
            <p:cNvPr id="1875" name="Shape"/>
            <p:cNvSpPr/>
            <p:nvPr/>
          </p:nvSpPr>
          <p:spPr>
            <a:xfrm>
              <a:off x="0" y="0"/>
              <a:ext cx="3124201" cy="144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700"/>
                  </a:move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close/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76" name="Oval"/>
            <p:cNvSpPr/>
            <p:nvPr/>
          </p:nvSpPr>
          <p:spPr>
            <a:xfrm>
              <a:off x="0" y="-1"/>
              <a:ext cx="3124200" cy="361951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sp>
          <p:nvSpPr>
            <p:cNvPr id="1877" name="Line"/>
            <p:cNvSpPr/>
            <p:nvPr/>
          </p:nvSpPr>
          <p:spPr>
            <a:xfrm>
              <a:off x="0" y="0"/>
              <a:ext cx="3124201" cy="144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00"/>
                  </a:moveTo>
                  <a:cubicBezTo>
                    <a:pt x="21600" y="4191"/>
                    <a:pt x="16765" y="5400"/>
                    <a:pt x="10800" y="5400"/>
                  </a:cubicBezTo>
                  <a:cubicBezTo>
                    <a:pt x="4835" y="5400"/>
                    <a:pt x="0" y="4191"/>
                    <a:pt x="0" y="2700"/>
                  </a:cubicBezTo>
                  <a:cubicBezTo>
                    <a:pt x="0" y="1209"/>
                    <a:pt x="4835" y="0"/>
                    <a:pt x="10800" y="0"/>
                  </a:cubicBezTo>
                  <a:cubicBezTo>
                    <a:pt x="16765" y="0"/>
                    <a:pt x="21600" y="1209"/>
                    <a:pt x="21600" y="2700"/>
                  </a:cubicBezTo>
                  <a:lnTo>
                    <a:pt x="21600" y="18900"/>
                  </a:lnTo>
                  <a:cubicBezTo>
                    <a:pt x="21600" y="20391"/>
                    <a:pt x="16765" y="21600"/>
                    <a:pt x="10800" y="21600"/>
                  </a:cubicBezTo>
                  <a:cubicBezTo>
                    <a:pt x="4835" y="21600"/>
                    <a:pt x="0" y="20391"/>
                    <a:pt x="0" y="18900"/>
                  </a:cubicBezTo>
                  <a:lnTo>
                    <a:pt x="0" y="270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</p:grpSp>
      <p:sp>
        <p:nvSpPr>
          <p:cNvPr id="1879" name="Line 9"/>
          <p:cNvSpPr/>
          <p:nvPr/>
        </p:nvSpPr>
        <p:spPr>
          <a:xfrm>
            <a:off x="990600" y="2971800"/>
            <a:ext cx="4572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Line 10"/>
          <p:cNvSpPr/>
          <p:nvPr/>
        </p:nvSpPr>
        <p:spPr>
          <a:xfrm>
            <a:off x="3962400" y="2971800"/>
            <a:ext cx="457201" cy="0"/>
          </a:xfrm>
          <a:prstGeom prst="line">
            <a:avLst/>
          </a:prstGeom>
          <a:ln w="76200">
            <a:solidFill>
              <a:srgbClr val="FFCC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1" name="Text Box 11"/>
          <p:cNvSpPr txBox="1"/>
          <p:nvPr/>
        </p:nvSpPr>
        <p:spPr>
          <a:xfrm>
            <a:off x="2514600" y="2514600"/>
            <a:ext cx="8382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0">
                <a:solidFill>
                  <a:srgbClr val="FFFFFF"/>
                </a:solidFill>
              </a:defRPr>
            </a:pPr>
            <a:r>
              <a:t>∆P</a:t>
            </a:r>
            <a:r>
              <a:rPr baseline="-25000"/>
              <a:t>1 </a:t>
            </a:r>
            <a:r>
              <a:t>?</a:t>
            </a:r>
          </a:p>
        </p:txBody>
      </p:sp>
      <p:sp>
        <p:nvSpPr>
          <p:cNvPr id="1882" name="Text Box 12"/>
          <p:cNvSpPr txBox="1"/>
          <p:nvPr/>
        </p:nvSpPr>
        <p:spPr>
          <a:xfrm>
            <a:off x="6781800" y="2514600"/>
            <a:ext cx="838200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0">
                <a:solidFill>
                  <a:srgbClr val="FFFFFF"/>
                </a:solidFill>
              </a:defRPr>
            </a:pPr>
            <a:r>
              <a:t>∆P</a:t>
            </a:r>
            <a:r>
              <a:rPr baseline="-25000"/>
              <a:t>1 </a:t>
            </a:r>
            <a:r>
              <a:t>?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8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Work done to reach a given pressure?</a:t>
            </a:r>
          </a:p>
        </p:txBody>
      </p:sp>
      <p:sp>
        <p:nvSpPr>
          <p:cNvPr id="1886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6070030"/>
          </a:xfrm>
          <a:prstGeom prst="rect">
            <a:avLst/>
          </a:prstGeom>
        </p:spPr>
        <p:txBody>
          <a:bodyPr/>
          <a:lstStyle/>
          <a:p>
            <a:r>
              <a:t>NOT just proportional to amount of air added:</a:t>
            </a:r>
          </a:p>
          <a:p>
            <a:pPr>
              <a:defRPr sz="1000"/>
            </a:pPr>
            <a:endParaRPr/>
          </a:p>
          <a:p>
            <a:r>
              <a:t>	Because as air was added, had to fight increased pressure to add more!</a:t>
            </a:r>
          </a:p>
          <a:p>
            <a:endParaRPr/>
          </a:p>
          <a:p>
            <a:r>
              <a:t>So increment of work to add unit of air increases with pressure:</a:t>
            </a:r>
          </a:p>
          <a:p>
            <a:pPr>
              <a:defRPr sz="1600"/>
            </a:pPr>
            <a:endParaRPr/>
          </a:p>
          <a:p>
            <a:pPr>
              <a:defRPr>
                <a:effectLst/>
              </a:defRPr>
            </a:pPr>
            <a:r>
              <a:t>	W (P) α P(Q)  or from preceding page  W (Q) α Q / Vol </a:t>
            </a:r>
          </a:p>
          <a:p>
            <a:pPr>
              <a:defRPr>
                <a:effectLst/>
              </a:defRPr>
            </a:pPr>
            <a:endParaRPr/>
          </a:p>
          <a:p>
            <a:pPr>
              <a:defRPr>
                <a:effectLst/>
              </a:defRPr>
            </a:pPr>
            <a:r>
              <a:t>		= Work to add MORE air when have Q in tank increases as value of Q</a:t>
            </a:r>
          </a:p>
          <a:p>
            <a:pPr>
              <a:defRPr>
                <a:effectLst/>
              </a:defRPr>
            </a:pPr>
            <a:endParaRPr/>
          </a:p>
          <a:p>
            <a:pPr>
              <a:defRPr>
                <a:effectLst/>
              </a:defRPr>
            </a:pPr>
            <a:endParaRPr/>
          </a:p>
          <a:p>
            <a:pPr>
              <a:defRPr>
                <a:effectLst/>
              </a:defRPr>
            </a:pPr>
            <a:r>
              <a:t>So integrated energy expended in adding total quantity of air Q to tank is </a:t>
            </a:r>
          </a:p>
          <a:p>
            <a:pPr>
              <a:defRPr>
                <a:effectLst/>
              </a:defRPr>
            </a:pPr>
            <a:endParaRPr/>
          </a:p>
          <a:p>
            <a:pPr algn="ctr">
              <a:defRPr>
                <a:effectLst/>
              </a:defRPr>
            </a:pPr>
            <a:r>
              <a:t>∆ E</a:t>
            </a:r>
            <a:r>
              <a:rPr baseline="-25000"/>
              <a:t>stored</a:t>
            </a:r>
            <a:r>
              <a:t>  α  Q</a:t>
            </a:r>
            <a:r>
              <a:rPr baseline="30000"/>
              <a:t>2</a:t>
            </a:r>
            <a:r>
              <a:t> / 2 Vol</a:t>
            </a:r>
          </a:p>
          <a:p>
            <a:pPr>
              <a:defRPr>
                <a:effectLst/>
              </a:defRPr>
            </a:pPr>
            <a:endParaRPr/>
          </a:p>
          <a:p>
            <a:pPr>
              <a:defRPr>
                <a:effectLst/>
              </a:defRPr>
            </a:pPr>
            <a:endParaRPr/>
          </a:p>
          <a:p>
            <a:pPr>
              <a:defRPr>
                <a:effectLst/>
              </a:defRPr>
            </a:pPr>
            <a:r>
              <a:t>			</a:t>
            </a:r>
          </a:p>
        </p:txBody>
      </p:sp>
      <p:sp>
        <p:nvSpPr>
          <p:cNvPr id="1887" name="Text Box 5"/>
          <p:cNvSpPr txBox="1"/>
          <p:nvPr/>
        </p:nvSpPr>
        <p:spPr>
          <a:xfrm>
            <a:off x="1447800" y="5715000"/>
            <a:ext cx="5867400" cy="39624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200"/>
              </a:spcBef>
              <a:defRPr sz="2000" b="0">
                <a:solidFill>
                  <a:srgbClr val="2B5481"/>
                </a:solidFill>
              </a:defRPr>
            </a:pPr>
            <a:r>
              <a:t>Recapping:       P ~ Q / Vol   and   E ~ Q</a:t>
            </a:r>
            <a:r>
              <a:rPr baseline="30000"/>
              <a:t>2</a:t>
            </a:r>
            <a:r>
              <a:t> / 2Vol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90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Back to electrical world:</a:t>
            </a:r>
          </a:p>
        </p:txBody>
      </p:sp>
      <p:sp>
        <p:nvSpPr>
          <p:cNvPr id="1891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599"/>
            <a:ext cx="8839200" cy="5714922"/>
          </a:xfrm>
          <a:prstGeom prst="rect">
            <a:avLst/>
          </a:prstGeom>
        </p:spPr>
        <p:txBody>
          <a:bodyPr/>
          <a:lstStyle/>
          <a:p>
            <a:pPr>
              <a:defRPr sz="1700"/>
            </a:pPr>
            <a:r>
              <a:t>VOLTAGE corresponds PRESSURE		CAPACITANCE corresponds to tank VOLUME</a:t>
            </a:r>
          </a:p>
          <a:p>
            <a:endParaRPr/>
          </a:p>
          <a:p>
            <a:r>
              <a:t>Capacitance is measure of a device structure’s ability to store charge</a:t>
            </a:r>
          </a:p>
          <a:p>
            <a:pPr>
              <a:defRPr sz="2400"/>
            </a:pPr>
            <a:endParaRPr/>
          </a:p>
          <a:p>
            <a:r>
              <a:t>Integrated circuits use “planar” technology ~ single layer of more or less flat devices</a:t>
            </a:r>
          </a:p>
          <a:p>
            <a:endParaRPr/>
          </a:p>
          <a:p>
            <a:r>
              <a:t>	In such flat devices, capacitance varies as their surface area:  C = A (ε/d)</a:t>
            </a:r>
          </a:p>
          <a:p>
            <a:pPr>
              <a:defRPr sz="2400"/>
            </a:pPr>
            <a:endParaRPr/>
          </a:p>
          <a:p>
            <a:r>
              <a:t>Putting this all together for modern planar electronic devices, expect:</a:t>
            </a:r>
          </a:p>
          <a:p>
            <a:pPr>
              <a:defRPr sz="1000"/>
            </a:pPr>
            <a:endParaRPr/>
          </a:p>
          <a:p>
            <a:r>
              <a:t>		P ~ Q</a:t>
            </a:r>
            <a:r>
              <a:rPr baseline="-25000"/>
              <a:t>gas</a:t>
            </a:r>
            <a:r>
              <a:t> / Volume  		 	=&gt;		Voltage = Q</a:t>
            </a:r>
            <a:r>
              <a:rPr baseline="-25000"/>
              <a:t>charge</a:t>
            </a:r>
            <a:r>
              <a:t> / Capacitance	</a:t>
            </a:r>
          </a:p>
          <a:p>
            <a:pPr>
              <a:defRPr sz="1000"/>
            </a:pPr>
            <a:endParaRPr/>
          </a:p>
          <a:p>
            <a:r>
              <a:t>		E ~ Q</a:t>
            </a:r>
            <a:r>
              <a:rPr baseline="-25000"/>
              <a:t>gas</a:t>
            </a:r>
            <a:r>
              <a:rPr baseline="30000"/>
              <a:t>2</a:t>
            </a:r>
            <a:r>
              <a:t> / 2 Volume			=&gt;		E = Q</a:t>
            </a:r>
            <a:r>
              <a:rPr baseline="-25000"/>
              <a:t>charge</a:t>
            </a:r>
            <a:r>
              <a:rPr baseline="30000"/>
              <a:t>2</a:t>
            </a:r>
            <a:r>
              <a:t> / 2 Capacitance   </a:t>
            </a:r>
          </a:p>
          <a:p>
            <a:endParaRPr/>
          </a:p>
          <a:p>
            <a:pPr algn="ctr">
              <a:spcBef>
                <a:spcPts val="300"/>
              </a:spcBef>
              <a:defRPr sz="1600">
                <a:effectLst/>
              </a:defRPr>
            </a:pPr>
            <a:r>
              <a:t>Using Q for quantity of air stored / quantity of charge stored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894" name="Rectangle 44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r>
              <a:t>Use in quantifying effect of “coulomb blockades” ?</a:t>
            </a:r>
          </a:p>
        </p:txBody>
      </p:sp>
      <p:sp>
        <p:nvSpPr>
          <p:cNvPr id="1895" name="Rectangle 108"/>
          <p:cNvSpPr txBox="1"/>
          <p:nvPr/>
        </p:nvSpPr>
        <p:spPr>
          <a:xfrm>
            <a:off x="152400" y="685800"/>
            <a:ext cx="8839200" cy="584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General formulas for capacitors were: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8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  </a:t>
            </a:r>
            <a:r>
              <a:rPr sz="1400"/>
              <a:t>Charge stored: Q = C V			Voltage: V = Q/C			Energy stored:  E  = Q </a:t>
            </a:r>
            <a:r>
              <a:rPr sz="1400" b="1" baseline="30000"/>
              <a:t>2</a:t>
            </a:r>
            <a:r>
              <a:rPr sz="1400"/>
              <a:t>/ 2 C</a:t>
            </a:r>
          </a:p>
          <a:p>
            <a:pPr algn="l" defTabSz="457200">
              <a:spcBef>
                <a:spcPts val="800"/>
              </a:spcBef>
              <a:defRPr sz="14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On nano capacitor (Q-dot + side gate) # of charges stored = n.    Each with electron charge e:  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2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</a:t>
            </a:r>
            <a:r>
              <a:rPr sz="700"/>
              <a:t>	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300"/>
              </a:spcBef>
              <a:defRPr sz="16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  </a:t>
            </a:r>
            <a:r>
              <a:rPr sz="1400"/>
              <a:t>Charge stored:  Q = ne = CV		Voltage: V = ne/C 		Energy stored:  E = n </a:t>
            </a:r>
            <a:r>
              <a:rPr sz="1400" b="1" baseline="30000"/>
              <a:t>2</a:t>
            </a:r>
            <a:r>
              <a:rPr sz="1400"/>
              <a:t>e </a:t>
            </a:r>
            <a:r>
              <a:rPr sz="1400" b="1" baseline="30000"/>
              <a:t>2</a:t>
            </a:r>
            <a:r>
              <a:rPr sz="1400"/>
              <a:t>/ 2 C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400" b="0">
                <a:solidFill>
                  <a:srgbClr val="FF9933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Yielding this strange charge vs. voltage plot: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 defTabSz="457200">
              <a:spcBef>
                <a:spcPts val="800"/>
              </a:spcBef>
              <a:defRPr sz="12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BIG capacitor:  Steps so close together =&gt; continuous upward sloping line</a:t>
            </a:r>
            <a:endParaRPr>
              <a:solidFill>
                <a:srgbClr val="CC3300"/>
              </a:solidFill>
            </a:endParaRPr>
          </a:p>
          <a:p>
            <a:pPr defTabSz="457200">
              <a:spcBef>
                <a:spcPts val="800"/>
              </a:spcBef>
              <a:defRPr sz="10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NANO capacitor:  Steps far apart and VERY significant =&gt; “Blockade”</a:t>
            </a:r>
            <a:endParaRPr>
              <a:solidFill>
                <a:srgbClr val="CC3300"/>
              </a:solidFill>
            </a:endParaRPr>
          </a:p>
          <a:p>
            <a:pPr algn="l" defTabSz="457200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		</a:t>
            </a:r>
          </a:p>
        </p:txBody>
      </p:sp>
      <p:sp>
        <p:nvSpPr>
          <p:cNvPr id="1896" name="Line 114"/>
          <p:cNvSpPr/>
          <p:nvPr/>
        </p:nvSpPr>
        <p:spPr>
          <a:xfrm>
            <a:off x="1066800" y="4648200"/>
            <a:ext cx="2819401" cy="0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7" name="Line 115"/>
          <p:cNvSpPr/>
          <p:nvPr/>
        </p:nvSpPr>
        <p:spPr>
          <a:xfrm flipV="1">
            <a:off x="1066800" y="3428999"/>
            <a:ext cx="0" cy="1219201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8" name="Line 117"/>
          <p:cNvSpPr/>
          <p:nvPr/>
        </p:nvSpPr>
        <p:spPr>
          <a:xfrm flipV="1">
            <a:off x="1536700" y="44195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9" name="Line 118"/>
          <p:cNvSpPr/>
          <p:nvPr/>
        </p:nvSpPr>
        <p:spPr>
          <a:xfrm flipH="1">
            <a:off x="1536699" y="4420870"/>
            <a:ext cx="457201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0" name="Line 121"/>
          <p:cNvSpPr/>
          <p:nvPr/>
        </p:nvSpPr>
        <p:spPr>
          <a:xfrm flipV="1">
            <a:off x="1993900" y="41909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1" name="Line 122"/>
          <p:cNvSpPr/>
          <p:nvPr/>
        </p:nvSpPr>
        <p:spPr>
          <a:xfrm flipH="1">
            <a:off x="1993899" y="41922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2" name="Line 123"/>
          <p:cNvSpPr/>
          <p:nvPr/>
        </p:nvSpPr>
        <p:spPr>
          <a:xfrm flipV="1">
            <a:off x="2451100" y="39623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3" name="Line 124"/>
          <p:cNvSpPr/>
          <p:nvPr/>
        </p:nvSpPr>
        <p:spPr>
          <a:xfrm flipH="1">
            <a:off x="2451099" y="39636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4" name="Line 125"/>
          <p:cNvSpPr/>
          <p:nvPr/>
        </p:nvSpPr>
        <p:spPr>
          <a:xfrm flipV="1">
            <a:off x="2908300" y="37337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5" name="Line 126"/>
          <p:cNvSpPr/>
          <p:nvPr/>
        </p:nvSpPr>
        <p:spPr>
          <a:xfrm flipH="1">
            <a:off x="2908299" y="37350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6" name="Line 127"/>
          <p:cNvSpPr/>
          <p:nvPr/>
        </p:nvSpPr>
        <p:spPr>
          <a:xfrm flipV="1">
            <a:off x="3365500" y="35051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7" name="Line 128"/>
          <p:cNvSpPr/>
          <p:nvPr/>
        </p:nvSpPr>
        <p:spPr>
          <a:xfrm flipH="1">
            <a:off x="3365499" y="35064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8" name="Rectangle 129"/>
          <p:cNvSpPr txBox="1"/>
          <p:nvPr/>
        </p:nvSpPr>
        <p:spPr>
          <a:xfrm>
            <a:off x="152400" y="3352800"/>
            <a:ext cx="9144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300"/>
              </a:spcBef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Q = n e</a:t>
            </a:r>
          </a:p>
        </p:txBody>
      </p:sp>
      <p:sp>
        <p:nvSpPr>
          <p:cNvPr id="1909" name="Rectangle 130"/>
          <p:cNvSpPr txBox="1"/>
          <p:nvPr/>
        </p:nvSpPr>
        <p:spPr>
          <a:xfrm>
            <a:off x="3886200" y="4495800"/>
            <a:ext cx="19812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300"/>
              </a:spcBef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Side Gate Voltage</a:t>
            </a:r>
          </a:p>
        </p:txBody>
      </p:sp>
      <p:sp>
        <p:nvSpPr>
          <p:cNvPr id="1910" name="Line 131"/>
          <p:cNvSpPr/>
          <p:nvPr/>
        </p:nvSpPr>
        <p:spPr>
          <a:xfrm flipV="1">
            <a:off x="1536700" y="45719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1" name="Line 132"/>
          <p:cNvSpPr/>
          <p:nvPr/>
        </p:nvSpPr>
        <p:spPr>
          <a:xfrm flipV="1">
            <a:off x="1981200" y="45719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2" name="Line 133"/>
          <p:cNvSpPr/>
          <p:nvPr/>
        </p:nvSpPr>
        <p:spPr>
          <a:xfrm flipV="1">
            <a:off x="2438400" y="45719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3" name="Line 134"/>
          <p:cNvSpPr/>
          <p:nvPr/>
        </p:nvSpPr>
        <p:spPr>
          <a:xfrm flipV="1">
            <a:off x="2895600" y="45719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4" name="Line 135"/>
          <p:cNvSpPr/>
          <p:nvPr/>
        </p:nvSpPr>
        <p:spPr>
          <a:xfrm flipV="1">
            <a:off x="3429000" y="45719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15" name="Rectangle 136"/>
          <p:cNvSpPr txBox="1"/>
          <p:nvPr/>
        </p:nvSpPr>
        <p:spPr>
          <a:xfrm>
            <a:off x="1295400" y="4876800"/>
            <a:ext cx="5334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e/C</a:t>
            </a:r>
          </a:p>
        </p:txBody>
      </p:sp>
      <p:sp>
        <p:nvSpPr>
          <p:cNvPr id="1916" name="Rectangle 137"/>
          <p:cNvSpPr txBox="1"/>
          <p:nvPr/>
        </p:nvSpPr>
        <p:spPr>
          <a:xfrm>
            <a:off x="1752600" y="48768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2e/C</a:t>
            </a:r>
          </a:p>
        </p:txBody>
      </p:sp>
      <p:sp>
        <p:nvSpPr>
          <p:cNvPr id="1917" name="Rectangle 138"/>
          <p:cNvSpPr txBox="1"/>
          <p:nvPr/>
        </p:nvSpPr>
        <p:spPr>
          <a:xfrm>
            <a:off x="2209800" y="48768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3e/C</a:t>
            </a:r>
          </a:p>
        </p:txBody>
      </p:sp>
      <p:sp>
        <p:nvSpPr>
          <p:cNvPr id="1918" name="Rectangle 139"/>
          <p:cNvSpPr txBox="1"/>
          <p:nvPr/>
        </p:nvSpPr>
        <p:spPr>
          <a:xfrm>
            <a:off x="2667000" y="48768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4e/C</a:t>
            </a:r>
          </a:p>
        </p:txBody>
      </p:sp>
      <p:sp>
        <p:nvSpPr>
          <p:cNvPr id="1919" name="Rectangle 140"/>
          <p:cNvSpPr txBox="1"/>
          <p:nvPr/>
        </p:nvSpPr>
        <p:spPr>
          <a:xfrm>
            <a:off x="3200400" y="48768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5e/C</a:t>
            </a:r>
          </a:p>
        </p:txBody>
      </p:sp>
      <p:sp>
        <p:nvSpPr>
          <p:cNvPr id="1920" name="Rectangle 141"/>
          <p:cNvSpPr txBox="1"/>
          <p:nvPr/>
        </p:nvSpPr>
        <p:spPr>
          <a:xfrm>
            <a:off x="4800600" y="3200400"/>
            <a:ext cx="4343400" cy="163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Voltage jumps each time one electron added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800"/>
              </a:spcBef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OR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800"/>
              </a:spcBef>
              <a:defRPr sz="5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endParaRPr/>
          </a:p>
          <a:p>
            <a:pPr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Must raise voltage e/C to add new electron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923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533400"/>
          </a:xfrm>
          <a:prstGeom prst="rect">
            <a:avLst/>
          </a:prstGeom>
        </p:spPr>
        <p:txBody>
          <a:bodyPr/>
          <a:lstStyle/>
          <a:p>
            <a:pPr defTabSz="740663">
              <a:defRPr sz="1944">
                <a:effectLst>
                  <a:outerShdw blurRad="30861" dist="30861" dir="2700000" rotWithShape="0">
                    <a:srgbClr val="000000"/>
                  </a:outerShdw>
                </a:effectLst>
              </a:defRPr>
            </a:pPr>
            <a:r>
              <a:t>Translating this into device “conductance” = dI</a:t>
            </a:r>
            <a:r>
              <a:rPr sz="2592" baseline="-29456"/>
              <a:t>ds</a:t>
            </a:r>
            <a:r>
              <a:t> / dV</a:t>
            </a:r>
            <a:r>
              <a:rPr sz="2592" baseline="-29456"/>
              <a:t>g</a:t>
            </a:r>
            <a:r>
              <a:t>:</a:t>
            </a:r>
          </a:p>
        </p:txBody>
      </p:sp>
      <p:sp>
        <p:nvSpPr>
          <p:cNvPr id="1924" name="Rectangle 3"/>
          <p:cNvSpPr txBox="1"/>
          <p:nvPr/>
        </p:nvSpPr>
        <p:spPr>
          <a:xfrm>
            <a:off x="152400" y="685800"/>
            <a:ext cx="8839200" cy="363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Q vs. side gate voltage plot:</a:t>
            </a:r>
            <a:endParaRPr>
              <a:solidFill>
                <a:srgbClr val="CC3300"/>
              </a:solidFill>
            </a:endParaRPr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8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algn="l">
              <a:spcBef>
                <a:spcPts val="300"/>
              </a:spcBef>
              <a:defRPr sz="1600" b="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    Translates into conductance plot of:</a:t>
            </a:r>
          </a:p>
        </p:txBody>
      </p:sp>
      <p:sp>
        <p:nvSpPr>
          <p:cNvPr id="1925" name="Line 9"/>
          <p:cNvSpPr/>
          <p:nvPr/>
        </p:nvSpPr>
        <p:spPr>
          <a:xfrm>
            <a:off x="1066800" y="2819400"/>
            <a:ext cx="2819401" cy="0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6" name="Line 10"/>
          <p:cNvSpPr/>
          <p:nvPr/>
        </p:nvSpPr>
        <p:spPr>
          <a:xfrm flipV="1">
            <a:off x="1066800" y="1600199"/>
            <a:ext cx="0" cy="1219201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7" name="Line 11"/>
          <p:cNvSpPr/>
          <p:nvPr/>
        </p:nvSpPr>
        <p:spPr>
          <a:xfrm flipV="1">
            <a:off x="1524000" y="25907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8" name="Line 12"/>
          <p:cNvSpPr/>
          <p:nvPr/>
        </p:nvSpPr>
        <p:spPr>
          <a:xfrm flipH="1">
            <a:off x="1523999" y="25920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9" name="Line 13"/>
          <p:cNvSpPr/>
          <p:nvPr/>
        </p:nvSpPr>
        <p:spPr>
          <a:xfrm flipV="1">
            <a:off x="1981200" y="23621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0" name="Line 14"/>
          <p:cNvSpPr/>
          <p:nvPr/>
        </p:nvSpPr>
        <p:spPr>
          <a:xfrm flipH="1">
            <a:off x="1981199" y="23634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1" name="Line 15"/>
          <p:cNvSpPr/>
          <p:nvPr/>
        </p:nvSpPr>
        <p:spPr>
          <a:xfrm flipV="1">
            <a:off x="2438400" y="21335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2" name="Line 16"/>
          <p:cNvSpPr/>
          <p:nvPr/>
        </p:nvSpPr>
        <p:spPr>
          <a:xfrm flipH="1">
            <a:off x="2438399" y="21348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3" name="Line 17"/>
          <p:cNvSpPr/>
          <p:nvPr/>
        </p:nvSpPr>
        <p:spPr>
          <a:xfrm flipV="1">
            <a:off x="2895600" y="19049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4" name="Line 18"/>
          <p:cNvSpPr/>
          <p:nvPr/>
        </p:nvSpPr>
        <p:spPr>
          <a:xfrm flipH="1">
            <a:off x="2895599" y="19062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5" name="Line 19"/>
          <p:cNvSpPr/>
          <p:nvPr/>
        </p:nvSpPr>
        <p:spPr>
          <a:xfrm flipV="1">
            <a:off x="3352800" y="1676399"/>
            <a:ext cx="0" cy="2286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6" name="Line 20"/>
          <p:cNvSpPr/>
          <p:nvPr/>
        </p:nvSpPr>
        <p:spPr>
          <a:xfrm flipH="1">
            <a:off x="3352799" y="1677670"/>
            <a:ext cx="457201" cy="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7" name="Rectangle 21"/>
          <p:cNvSpPr txBox="1"/>
          <p:nvPr/>
        </p:nvSpPr>
        <p:spPr>
          <a:xfrm>
            <a:off x="533400" y="1295400"/>
            <a:ext cx="9144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300"/>
              </a:spcBef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Q = n e</a:t>
            </a:r>
          </a:p>
        </p:txBody>
      </p:sp>
      <p:sp>
        <p:nvSpPr>
          <p:cNvPr id="1938" name="Rectangle 22"/>
          <p:cNvSpPr txBox="1"/>
          <p:nvPr/>
        </p:nvSpPr>
        <p:spPr>
          <a:xfrm>
            <a:off x="3886200" y="2667000"/>
            <a:ext cx="2286000" cy="371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300"/>
              </a:spcBef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Side Gate Voltage (V</a:t>
            </a:r>
            <a:r>
              <a:rPr sz="1600" baseline="-25000"/>
              <a:t>g</a:t>
            </a:r>
            <a:r>
              <a:t>)</a:t>
            </a:r>
          </a:p>
        </p:txBody>
      </p:sp>
      <p:sp>
        <p:nvSpPr>
          <p:cNvPr id="1939" name="Line 23"/>
          <p:cNvSpPr/>
          <p:nvPr/>
        </p:nvSpPr>
        <p:spPr>
          <a:xfrm flipV="1">
            <a:off x="1536700" y="27431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0" name="Line 24"/>
          <p:cNvSpPr/>
          <p:nvPr/>
        </p:nvSpPr>
        <p:spPr>
          <a:xfrm flipV="1">
            <a:off x="1981200" y="27431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1" name="Line 25"/>
          <p:cNvSpPr/>
          <p:nvPr/>
        </p:nvSpPr>
        <p:spPr>
          <a:xfrm flipV="1">
            <a:off x="2438400" y="27431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2" name="Line 26"/>
          <p:cNvSpPr/>
          <p:nvPr/>
        </p:nvSpPr>
        <p:spPr>
          <a:xfrm flipV="1">
            <a:off x="2895600" y="27431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3" name="Line 27"/>
          <p:cNvSpPr/>
          <p:nvPr/>
        </p:nvSpPr>
        <p:spPr>
          <a:xfrm flipV="1">
            <a:off x="3429000" y="27431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44" name="Rectangle 28"/>
          <p:cNvSpPr txBox="1"/>
          <p:nvPr/>
        </p:nvSpPr>
        <p:spPr>
          <a:xfrm>
            <a:off x="1295400" y="2971800"/>
            <a:ext cx="5334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e/C</a:t>
            </a:r>
          </a:p>
        </p:txBody>
      </p:sp>
      <p:sp>
        <p:nvSpPr>
          <p:cNvPr id="1945" name="Rectangle 29"/>
          <p:cNvSpPr txBox="1"/>
          <p:nvPr/>
        </p:nvSpPr>
        <p:spPr>
          <a:xfrm>
            <a:off x="1752600" y="29718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2e/C</a:t>
            </a:r>
          </a:p>
        </p:txBody>
      </p:sp>
      <p:sp>
        <p:nvSpPr>
          <p:cNvPr id="1946" name="Rectangle 30"/>
          <p:cNvSpPr txBox="1"/>
          <p:nvPr/>
        </p:nvSpPr>
        <p:spPr>
          <a:xfrm>
            <a:off x="2209800" y="29718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3e/C</a:t>
            </a:r>
          </a:p>
        </p:txBody>
      </p:sp>
      <p:sp>
        <p:nvSpPr>
          <p:cNvPr id="1947" name="Rectangle 31"/>
          <p:cNvSpPr txBox="1"/>
          <p:nvPr/>
        </p:nvSpPr>
        <p:spPr>
          <a:xfrm>
            <a:off x="2667000" y="29718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4e/C</a:t>
            </a:r>
          </a:p>
        </p:txBody>
      </p:sp>
      <p:sp>
        <p:nvSpPr>
          <p:cNvPr id="1948" name="Rectangle 32"/>
          <p:cNvSpPr txBox="1"/>
          <p:nvPr/>
        </p:nvSpPr>
        <p:spPr>
          <a:xfrm>
            <a:off x="3200400" y="29718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5e/C</a:t>
            </a:r>
          </a:p>
        </p:txBody>
      </p:sp>
      <p:sp>
        <p:nvSpPr>
          <p:cNvPr id="1949" name="Line 34"/>
          <p:cNvSpPr/>
          <p:nvPr/>
        </p:nvSpPr>
        <p:spPr>
          <a:xfrm>
            <a:off x="5029200" y="5334000"/>
            <a:ext cx="2819401" cy="0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0" name="Line 35"/>
          <p:cNvSpPr/>
          <p:nvPr/>
        </p:nvSpPr>
        <p:spPr>
          <a:xfrm flipV="1">
            <a:off x="5029200" y="4114799"/>
            <a:ext cx="0" cy="1219201"/>
          </a:xfrm>
          <a:prstGeom prst="line">
            <a:avLst/>
          </a:prstGeom>
          <a:ln w="28575">
            <a:solidFill>
              <a:srgbClr val="FFFF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1" name="Line 36"/>
          <p:cNvSpPr/>
          <p:nvPr/>
        </p:nvSpPr>
        <p:spPr>
          <a:xfrm flipV="1">
            <a:off x="5410200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2" name="Line 37"/>
          <p:cNvSpPr/>
          <p:nvPr/>
        </p:nvSpPr>
        <p:spPr>
          <a:xfrm flipH="1" flipV="1">
            <a:off x="5486399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3" name="Rectangle 46"/>
          <p:cNvSpPr txBox="1"/>
          <p:nvPr/>
        </p:nvSpPr>
        <p:spPr>
          <a:xfrm>
            <a:off x="4572000" y="3810000"/>
            <a:ext cx="914400" cy="30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300"/>
              </a:spcBef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dI/dVg</a:t>
            </a:r>
          </a:p>
        </p:txBody>
      </p:sp>
      <p:sp>
        <p:nvSpPr>
          <p:cNvPr id="1954" name="Rectangle 47"/>
          <p:cNvSpPr txBox="1"/>
          <p:nvPr/>
        </p:nvSpPr>
        <p:spPr>
          <a:xfrm>
            <a:off x="7848600" y="5168900"/>
            <a:ext cx="914400" cy="414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 algn="l">
              <a:spcBef>
                <a:spcPts val="400"/>
              </a:spcBef>
              <a:defRPr sz="14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pPr>
            <a:r>
              <a:t>V</a:t>
            </a:r>
            <a:r>
              <a:rPr sz="1800" baseline="-25000"/>
              <a:t>g</a:t>
            </a:r>
          </a:p>
        </p:txBody>
      </p:sp>
      <p:sp>
        <p:nvSpPr>
          <p:cNvPr id="1955" name="Line 48"/>
          <p:cNvSpPr/>
          <p:nvPr/>
        </p:nvSpPr>
        <p:spPr>
          <a:xfrm flipV="1">
            <a:off x="5499100" y="52577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6" name="Line 49"/>
          <p:cNvSpPr/>
          <p:nvPr/>
        </p:nvSpPr>
        <p:spPr>
          <a:xfrm flipV="1">
            <a:off x="5943600" y="52577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7" name="Line 50"/>
          <p:cNvSpPr/>
          <p:nvPr/>
        </p:nvSpPr>
        <p:spPr>
          <a:xfrm flipV="1">
            <a:off x="6400800" y="52577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8" name="Line 51"/>
          <p:cNvSpPr/>
          <p:nvPr/>
        </p:nvSpPr>
        <p:spPr>
          <a:xfrm flipV="1">
            <a:off x="6858000" y="52577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9" name="Line 52"/>
          <p:cNvSpPr/>
          <p:nvPr/>
        </p:nvSpPr>
        <p:spPr>
          <a:xfrm flipV="1">
            <a:off x="7391400" y="5257799"/>
            <a:ext cx="0" cy="228601"/>
          </a:xfrm>
          <a:prstGeom prst="line">
            <a:avLst/>
          </a:prstGeom>
          <a:ln w="28575"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0" name="Rectangle 53"/>
          <p:cNvSpPr txBox="1"/>
          <p:nvPr/>
        </p:nvSpPr>
        <p:spPr>
          <a:xfrm>
            <a:off x="5410200" y="5486400"/>
            <a:ext cx="5334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e/C</a:t>
            </a:r>
          </a:p>
        </p:txBody>
      </p:sp>
      <p:sp>
        <p:nvSpPr>
          <p:cNvPr id="1961" name="Rectangle 54"/>
          <p:cNvSpPr txBox="1"/>
          <p:nvPr/>
        </p:nvSpPr>
        <p:spPr>
          <a:xfrm>
            <a:off x="5867400" y="54864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2e/C</a:t>
            </a:r>
          </a:p>
        </p:txBody>
      </p:sp>
      <p:sp>
        <p:nvSpPr>
          <p:cNvPr id="1962" name="Rectangle 55"/>
          <p:cNvSpPr txBox="1"/>
          <p:nvPr/>
        </p:nvSpPr>
        <p:spPr>
          <a:xfrm>
            <a:off x="6324600" y="54864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3e/C</a:t>
            </a:r>
          </a:p>
        </p:txBody>
      </p:sp>
      <p:sp>
        <p:nvSpPr>
          <p:cNvPr id="1963" name="Rectangle 56"/>
          <p:cNvSpPr txBox="1"/>
          <p:nvPr/>
        </p:nvSpPr>
        <p:spPr>
          <a:xfrm>
            <a:off x="6781800" y="54864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4e/C</a:t>
            </a:r>
          </a:p>
        </p:txBody>
      </p:sp>
      <p:sp>
        <p:nvSpPr>
          <p:cNvPr id="1964" name="Rectangle 57"/>
          <p:cNvSpPr txBox="1"/>
          <p:nvPr/>
        </p:nvSpPr>
        <p:spPr>
          <a:xfrm>
            <a:off x="7315200" y="5486400"/>
            <a:ext cx="609600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 algn="l">
              <a:spcBef>
                <a:spcPts val="200"/>
              </a:spcBef>
              <a:defRPr sz="12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5e/C</a:t>
            </a:r>
          </a:p>
        </p:txBody>
      </p:sp>
      <p:sp>
        <p:nvSpPr>
          <p:cNvPr id="1965" name="Line 58"/>
          <p:cNvSpPr/>
          <p:nvPr/>
        </p:nvSpPr>
        <p:spPr>
          <a:xfrm flipV="1">
            <a:off x="5867400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6" name="Line 59"/>
          <p:cNvSpPr/>
          <p:nvPr/>
        </p:nvSpPr>
        <p:spPr>
          <a:xfrm flipH="1" flipV="1">
            <a:off x="5943599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7" name="Line 60"/>
          <p:cNvSpPr/>
          <p:nvPr/>
        </p:nvSpPr>
        <p:spPr>
          <a:xfrm flipV="1">
            <a:off x="6324600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8" name="Line 61"/>
          <p:cNvSpPr/>
          <p:nvPr/>
        </p:nvSpPr>
        <p:spPr>
          <a:xfrm flipH="1" flipV="1">
            <a:off x="6400799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9" name="Line 62"/>
          <p:cNvSpPr/>
          <p:nvPr/>
        </p:nvSpPr>
        <p:spPr>
          <a:xfrm flipV="1">
            <a:off x="6781800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0" name="Line 63"/>
          <p:cNvSpPr/>
          <p:nvPr/>
        </p:nvSpPr>
        <p:spPr>
          <a:xfrm flipH="1" flipV="1">
            <a:off x="6857999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1" name="Line 64"/>
          <p:cNvSpPr/>
          <p:nvPr/>
        </p:nvSpPr>
        <p:spPr>
          <a:xfrm flipV="1">
            <a:off x="7315200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72" name="Line 65"/>
          <p:cNvSpPr/>
          <p:nvPr/>
        </p:nvSpPr>
        <p:spPr>
          <a:xfrm flipH="1" flipV="1">
            <a:off x="7391399" y="4876799"/>
            <a:ext cx="76201" cy="457201"/>
          </a:xfrm>
          <a:prstGeom prst="line">
            <a:avLst/>
          </a:prstGeom>
          <a:ln w="28575">
            <a:solidFill>
              <a:srgbClr val="FF3300"/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32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But that means, at least by one definition, IC's ARE nano!</a:t>
            </a:r>
          </a:p>
        </p:txBody>
      </p:sp>
      <p:sp>
        <p:nvSpPr>
          <p:cNvPr id="133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838200"/>
            <a:ext cx="8534400" cy="5257800"/>
          </a:xfrm>
          <a:prstGeom prst="rect">
            <a:avLst/>
          </a:prstGeom>
        </p:spPr>
        <p:txBody>
          <a:bodyPr/>
          <a:lstStyle/>
          <a:p>
            <a:pPr algn="ctr">
              <a:defRPr b="1">
                <a:solidFill>
                  <a:srgbClr val="FECF29"/>
                </a:solidFill>
              </a:defRPr>
            </a:pPr>
            <a:r>
              <a:t>Yes and no:</a:t>
            </a:r>
          </a:p>
          <a:p>
            <a:pPr>
              <a:defRPr sz="1100"/>
            </a:pPr>
            <a:endParaRPr/>
          </a:p>
          <a:p>
            <a:r>
              <a:t>First, they were already embellishing things a bit:</a:t>
            </a:r>
          </a:p>
          <a:p>
            <a:pPr>
              <a:defRPr sz="1200"/>
            </a:pPr>
            <a:endParaRPr/>
          </a:p>
          <a:p>
            <a:r>
              <a:t>	Nodes = "smallest feature size"  </a:t>
            </a:r>
          </a:p>
          <a:p>
            <a:pPr>
              <a:defRPr sz="1200"/>
            </a:pPr>
            <a:endParaRPr/>
          </a:p>
          <a:p>
            <a:r>
              <a:t>		E.g. the width of a metal line, or size of an oxide mesa</a:t>
            </a:r>
          </a:p>
          <a:p>
            <a:endParaRPr/>
          </a:p>
          <a:p>
            <a:r>
              <a:t>Transistors have many such features, hence they are 5-10 times larger</a:t>
            </a:r>
          </a:p>
          <a:p>
            <a:endParaRPr/>
          </a:p>
          <a:p>
            <a:endParaRPr/>
          </a:p>
          <a:p>
            <a:r>
              <a:t>	"Feature" (gate electrode)</a:t>
            </a:r>
          </a:p>
          <a:p>
            <a:pPr>
              <a:defRPr sz="1100"/>
            </a:pPr>
            <a:endParaRPr/>
          </a:p>
          <a:p>
            <a:r>
              <a:t>	vs. full transistor size: </a:t>
            </a:r>
          </a:p>
        </p:txBody>
      </p:sp>
      <p:grpSp>
        <p:nvGrpSpPr>
          <p:cNvPr id="137" name="Group 15"/>
          <p:cNvGrpSpPr/>
          <p:nvPr/>
        </p:nvGrpSpPr>
        <p:grpSpPr>
          <a:xfrm>
            <a:off x="3733800" y="3581400"/>
            <a:ext cx="2971800" cy="2392738"/>
            <a:chOff x="0" y="0"/>
            <a:chExt cx="2971800" cy="2392737"/>
          </a:xfrm>
        </p:grpSpPr>
        <p:pic>
          <p:nvPicPr>
            <p:cNvPr id="134" name="Picture 9" descr="Picture 9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675" t="14083" r="11266" b="4225"/>
            <a:stretch>
              <a:fillRect/>
            </a:stretch>
          </p:blipFill>
          <p:spPr>
            <a:xfrm>
              <a:off x="-1" y="0"/>
              <a:ext cx="2971802" cy="23927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5" name="Straight Arrow Connector 6"/>
            <p:cNvSpPr/>
            <p:nvPr/>
          </p:nvSpPr>
          <p:spPr>
            <a:xfrm flipV="1">
              <a:off x="1295400" y="1403257"/>
              <a:ext cx="1295401" cy="914401"/>
            </a:xfrm>
            <a:prstGeom prst="line">
              <a:avLst/>
            </a:prstGeom>
            <a:noFill/>
            <a:ln w="28575" cap="flat">
              <a:solidFill>
                <a:srgbClr val="FECF29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Straight Arrow Connector 7"/>
            <p:cNvSpPr/>
            <p:nvPr/>
          </p:nvSpPr>
          <p:spPr>
            <a:xfrm flipV="1">
              <a:off x="1905000" y="1403257"/>
              <a:ext cx="228601" cy="152401"/>
            </a:xfrm>
            <a:prstGeom prst="line">
              <a:avLst/>
            </a:prstGeom>
            <a:noFill/>
            <a:ln w="28575" cap="flat">
              <a:solidFill>
                <a:srgbClr val="FECF29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8" name="Rectangle 16"/>
          <p:cNvSpPr txBox="1"/>
          <p:nvPr/>
        </p:nvSpPr>
        <p:spPr>
          <a:xfrm>
            <a:off x="2882900" y="6009501"/>
            <a:ext cx="45720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CC3300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https://WeCanFigureThisOut.org/VL/IC_process.htm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41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And then it gets even fuzzier</a:t>
            </a:r>
          </a:p>
        </p:txBody>
      </p:sp>
      <p:sp>
        <p:nvSpPr>
          <p:cNvPr id="142" name="Rectangle 3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8839200" cy="5257800"/>
          </a:xfrm>
          <a:prstGeom prst="rect">
            <a:avLst/>
          </a:prstGeom>
        </p:spPr>
        <p:txBody>
          <a:bodyPr/>
          <a:lstStyle/>
          <a:p>
            <a:pPr>
              <a:defRPr sz="2000" b="1">
                <a:solidFill>
                  <a:srgbClr val="FECF29"/>
                </a:solidFill>
              </a:defRPr>
            </a:pPr>
            <a:r>
              <a:t>"The End of the Shrink"  </a:t>
            </a:r>
            <a:r>
              <a:rPr sz="1800" b="0">
                <a:solidFill>
                  <a:srgbClr val="FFFFFF"/>
                </a:solidFill>
              </a:rPr>
              <a:t>- IEEE* Spectrum magazine (November 2013)</a:t>
            </a:r>
          </a:p>
          <a:p>
            <a:pPr>
              <a:defRPr sz="1000"/>
            </a:pPr>
            <a:endParaRPr/>
          </a:p>
          <a:p>
            <a:pPr algn="ctr">
              <a:spcBef>
                <a:spcPts val="300"/>
              </a:spcBef>
              <a:defRPr sz="1400"/>
            </a:pPr>
            <a:r>
              <a:t>*IEEE = Institute of Electrical &amp; Electronic Engineers (international, almost half million members)</a:t>
            </a:r>
          </a:p>
          <a:p>
            <a:pPr algn="ctr">
              <a:defRPr sz="1100"/>
            </a:pPr>
            <a:endParaRPr/>
          </a:p>
          <a:p>
            <a:endParaRPr sz="1100"/>
          </a:p>
          <a:p>
            <a:pPr>
              <a:defRPr sz="700"/>
            </a:pPr>
            <a:endParaRPr/>
          </a:p>
          <a:p>
            <a:pPr>
              <a:defRPr sz="1700"/>
            </a:pPr>
            <a:r>
              <a:t>"The relationship between node names and chip dimensions is far from straightforward. </a:t>
            </a:r>
          </a:p>
          <a:p>
            <a:pPr>
              <a:defRPr sz="1700"/>
            </a:pPr>
            <a:r>
              <a:t>Nowadays, a particular node name does not reflect the size of any particular chip feature"</a:t>
            </a:r>
          </a:p>
          <a:p>
            <a:pPr>
              <a:defRPr sz="1700"/>
            </a:pPr>
            <a:endParaRPr/>
          </a:p>
          <a:p>
            <a:pPr>
              <a:defRPr sz="1400" b="1"/>
            </a:pPr>
            <a:endParaRPr/>
          </a:p>
          <a:p>
            <a:pPr>
              <a:defRPr sz="1700"/>
            </a:pPr>
            <a:r>
              <a:t>The reporter asked: 	</a:t>
            </a:r>
          </a:p>
          <a:p>
            <a:pPr>
              <a:defRPr sz="800"/>
            </a:pPr>
            <a:endParaRPr/>
          </a:p>
          <a:p>
            <a:pPr>
              <a:defRPr sz="1700"/>
            </a:pPr>
            <a:r>
              <a:t>	"What do you mean by 14 nm?'"  </a:t>
            </a:r>
          </a:p>
          <a:p>
            <a:pPr>
              <a:defRPr sz="1700"/>
            </a:pPr>
            <a:r>
              <a:t>   </a:t>
            </a:r>
          </a:p>
          <a:p>
            <a:pPr>
              <a:defRPr sz="1700"/>
            </a:pPr>
            <a:r>
              <a:t>She (a vice president for process development at IMEC): </a:t>
            </a:r>
          </a:p>
          <a:p>
            <a:pPr>
              <a:defRPr sz="900"/>
            </a:pPr>
            <a:endParaRPr/>
          </a:p>
          <a:p>
            <a:pPr>
              <a:defRPr sz="1700"/>
            </a:pPr>
            <a:r>
              <a:t>	"let out a wry, knowing laugh . . .'Ah ... what's in a name?  </a:t>
            </a:r>
          </a:p>
          <a:p>
            <a:pPr>
              <a:defRPr sz="1700"/>
            </a:pPr>
            <a:r>
              <a:t>	Actually not that much any more.'"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00" y="3936143"/>
            <a:ext cx="3505200" cy="2356493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 2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762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So no, even leading edge IC's are not truly "nanoelectronics"</a:t>
            </a:r>
          </a:p>
        </p:txBody>
      </p:sp>
      <p:sp>
        <p:nvSpPr>
          <p:cNvPr id="146" name="Rectangle 3"/>
          <p:cNvSpPr txBox="1">
            <a:spLocks noGrp="1"/>
          </p:cNvSpPr>
          <p:nvPr>
            <p:ph type="body" idx="1"/>
          </p:nvPr>
        </p:nvSpPr>
        <p:spPr>
          <a:xfrm>
            <a:off x="304800" y="914400"/>
            <a:ext cx="8534400" cy="5257800"/>
          </a:xfrm>
          <a:prstGeom prst="rect">
            <a:avLst/>
          </a:prstGeom>
        </p:spPr>
        <p:txBody>
          <a:bodyPr/>
          <a:lstStyle/>
          <a:p>
            <a:r>
              <a:t>They are instead being held back by several factors:</a:t>
            </a:r>
          </a:p>
          <a:p>
            <a:pPr>
              <a:defRPr sz="1000"/>
            </a:pPr>
            <a:endParaRPr/>
          </a:p>
          <a:p>
            <a:r>
              <a:t>1) "Diffraction limited focusing" =&gt; Can't make beams narrower than wavelength</a:t>
            </a:r>
          </a:p>
          <a:p>
            <a:pPr>
              <a:defRPr sz="900"/>
            </a:pPr>
            <a:endParaRPr/>
          </a:p>
          <a:p>
            <a:r>
              <a:t>	</a:t>
            </a:r>
            <a:r>
              <a:rPr sz="1600"/>
              <a:t>Well, just continue moving to even smaller wavelengths, right?</a:t>
            </a:r>
          </a:p>
          <a:p>
            <a:pPr>
              <a:defRPr sz="8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Go much smaller and UV light becomes X-ray "light"</a:t>
            </a:r>
          </a:p>
          <a:p>
            <a:pPr>
              <a:defRPr sz="1000"/>
            </a:pPr>
            <a:endParaRPr/>
          </a:p>
          <a:p>
            <a:pPr>
              <a:spcBef>
                <a:spcPts val="300"/>
              </a:spcBef>
              <a:defRPr sz="1600"/>
            </a:pPr>
            <a:r>
              <a:t>			Which doesn't slow down much in materials =&gt; Can't make lenses!!</a:t>
            </a:r>
          </a:p>
          <a:p>
            <a:pPr>
              <a:defRPr sz="2000"/>
            </a:pPr>
            <a:endParaRPr/>
          </a:p>
          <a:p>
            <a:r>
              <a:t>2) "Electron tunneling" =&gt; Electrons tunnel THROUGH insulators &lt; 1 nm thick</a:t>
            </a:r>
          </a:p>
          <a:p>
            <a:pPr>
              <a:defRPr sz="2000"/>
            </a:pPr>
            <a:endParaRPr/>
          </a:p>
          <a:p>
            <a:r>
              <a:t>	But MOSFET transistors DEPEND </a:t>
            </a:r>
          </a:p>
          <a:p>
            <a:pPr>
              <a:defRPr sz="900"/>
            </a:pPr>
            <a:endParaRPr/>
          </a:p>
          <a:p>
            <a:r>
              <a:t>	on insulating layer BLOCKING</a:t>
            </a:r>
          </a:p>
          <a:p>
            <a:pPr>
              <a:defRPr sz="900"/>
            </a:pPr>
            <a:endParaRPr/>
          </a:p>
          <a:p>
            <a:r>
              <a:t>	electron flow from "gate" into body</a:t>
            </a:r>
          </a:p>
        </p:txBody>
      </p:sp>
      <p:sp>
        <p:nvSpPr>
          <p:cNvPr id="147" name="Straight Arrow Connector 10"/>
          <p:cNvSpPr/>
          <p:nvPr/>
        </p:nvSpPr>
        <p:spPr>
          <a:xfrm>
            <a:off x="4114800" y="4973320"/>
            <a:ext cx="2286001" cy="1589"/>
          </a:xfrm>
          <a:prstGeom prst="line">
            <a:avLst/>
          </a:prstGeom>
          <a:ln w="38100">
            <a:solidFill>
              <a:srgbClr val="FECF29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8" name="Rectangle 12"/>
          <p:cNvSpPr txBox="1"/>
          <p:nvPr/>
        </p:nvSpPr>
        <p:spPr>
          <a:xfrm>
            <a:off x="4267200" y="6324599"/>
            <a:ext cx="4572000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700"/>
              </a:spcBef>
              <a:defRPr sz="1200" b="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CC3300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3"/>
              </a:rPr>
              <a:t>https://WeCanFigureThisOut.org/VL/MOS_kit.htm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609600"/>
          </a:xfrm>
          <a:prstGeom prst="rect">
            <a:avLst/>
          </a:prstGeom>
        </p:spPr>
        <p:txBody>
          <a:bodyPr/>
          <a:lstStyle/>
          <a:p>
            <a:r>
              <a:t>Plus one more HOT problem: Power</a:t>
            </a:r>
          </a:p>
        </p:txBody>
      </p:sp>
      <p:sp>
        <p:nvSpPr>
          <p:cNvPr id="151" name="Rectangle 1027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991600" cy="6286337"/>
          </a:xfrm>
          <a:prstGeom prst="rect">
            <a:avLst/>
          </a:prstGeom>
        </p:spPr>
        <p:txBody>
          <a:bodyPr/>
          <a:lstStyle/>
          <a:p>
            <a:r>
              <a:t>Smaller transistors =&gt; You can fit in more per area of circuit (=&gt; Moore's Law)</a:t>
            </a:r>
          </a:p>
          <a:p>
            <a:endParaRPr/>
          </a:p>
          <a:p>
            <a:r>
              <a:t>Smaller transistors =&gt; Smaller power required to operate each transistor</a:t>
            </a:r>
          </a:p>
          <a:p>
            <a:endParaRPr/>
          </a:p>
          <a:p>
            <a:r>
              <a:t>	HOWEVER for MOSFET transistors (the workhorse of the IC industry):</a:t>
            </a:r>
          </a:p>
          <a:p>
            <a:endParaRPr/>
          </a:p>
          <a:p>
            <a:r>
              <a:t>		As size shrinks, power consumption does not fall as rapidly</a:t>
            </a:r>
          </a:p>
          <a:p>
            <a:endParaRPr/>
          </a:p>
          <a:p>
            <a:pPr algn="ctr">
              <a:defRPr b="1">
                <a:solidFill>
                  <a:srgbClr val="FECF29"/>
                </a:solidFill>
              </a:defRPr>
            </a:pPr>
            <a:r>
              <a:t>So an IC packed with smaller transistors consumes MORE power / area!</a:t>
            </a:r>
          </a:p>
          <a:p>
            <a:pPr>
              <a:defRPr sz="1100"/>
            </a:pPr>
            <a:endParaRPr/>
          </a:p>
          <a:p>
            <a:pPr algn="ctr"/>
            <a:r>
              <a:t>Big deal . . .  Buy an extra/bigger battery!</a:t>
            </a:r>
          </a:p>
          <a:p>
            <a:endParaRPr/>
          </a:p>
          <a:p>
            <a:r>
              <a:t>No, there can be more significant ramifications:</a:t>
            </a:r>
          </a:p>
          <a:p>
            <a:endParaRPr/>
          </a:p>
          <a:p>
            <a:r>
              <a:t>Notice how </a:t>
            </a:r>
            <a:r>
              <a:rPr b="1"/>
              <a:t>“notebook”</a:t>
            </a:r>
            <a:r>
              <a:t> computers replaced </a:t>
            </a:r>
            <a:r>
              <a:rPr b="1"/>
              <a:t>“laptop”</a:t>
            </a:r>
            <a:r>
              <a:t> computers?  Know why?</a:t>
            </a:r>
          </a:p>
          <a:p>
            <a:pPr>
              <a:defRPr sz="1200"/>
            </a:pPr>
            <a:endParaRPr/>
          </a:p>
          <a:p>
            <a:r>
              <a:t>	Computers got so </a:t>
            </a:r>
            <a:r>
              <a:rPr b="1">
                <a:solidFill>
                  <a:srgbClr val="FF0000"/>
                </a:solidFill>
              </a:rPr>
              <a:t>HOT </a:t>
            </a:r>
            <a:r>
              <a:t>they can burn your lap - So lawyers said change name!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5"/>
          <p:cNvSpPr txBox="1"/>
          <p:nvPr/>
        </p:nvSpPr>
        <p:spPr>
          <a:xfrm>
            <a:off x="304800" y="6457220"/>
            <a:ext cx="853440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 anchor="b">
            <a:spAutoFit/>
          </a:bodyPr>
          <a:lstStyle>
            <a:lvl1pPr>
              <a:spcBef>
                <a:spcPts val="0"/>
              </a:spcBef>
              <a:defRPr sz="1200" b="0" i="1">
                <a:solidFill>
                  <a:srgbClr val="E5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 Hands-on Introduction to Nanoscience: WeCanFigureThisOut.org/NANO/Nano_home.htm</a:t>
            </a:r>
          </a:p>
        </p:txBody>
      </p:sp>
      <p:sp>
        <p:nvSpPr>
          <p:cNvPr id="154" name="Rectangle 1026"/>
          <p:cNvSpPr txBox="1">
            <a:spLocks noGrp="1"/>
          </p:cNvSpPr>
          <p:nvPr>
            <p:ph type="title"/>
          </p:nvPr>
        </p:nvSpPr>
        <p:spPr>
          <a:xfrm>
            <a:off x="304800" y="76200"/>
            <a:ext cx="8534400" cy="838200"/>
          </a:xfrm>
          <a:prstGeom prst="rect">
            <a:avLst/>
          </a:prstGeom>
        </p:spPr>
        <p:txBody>
          <a:bodyPr/>
          <a:lstStyle/>
          <a:p>
            <a:r>
              <a:t>Evolution of power density in microprocessors</a:t>
            </a:r>
          </a:p>
        </p:txBody>
      </p:sp>
      <p:sp>
        <p:nvSpPr>
          <p:cNvPr id="155" name="Rectangle 1027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8763000" cy="525780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YES!  Power density in modern microprocessor &gt; that put out by rocket nozzle</a:t>
            </a:r>
          </a:p>
          <a:p>
            <a:pPr>
              <a:defRPr sz="1200"/>
            </a:pPr>
            <a:endParaRPr/>
          </a:p>
          <a:p>
            <a:r>
              <a:t>	And is heading (rapidly) for power/area of SUN’s SURFACE (!!@#!!)</a:t>
            </a:r>
          </a:p>
        </p:txBody>
      </p:sp>
      <p:sp>
        <p:nvSpPr>
          <p:cNvPr id="156" name="Rectangle 1028"/>
          <p:cNvSpPr txBox="1"/>
          <p:nvPr/>
        </p:nvSpPr>
        <p:spPr>
          <a:xfrm>
            <a:off x="7086600" y="2743200"/>
            <a:ext cx="1905000" cy="69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</a:defRPr>
            </a:pPr>
            <a:r>
              <a:t>Figure courtesy of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</a:defRPr>
            </a:pPr>
            <a:r>
              <a:t>Prof. Greg Snider, </a:t>
            </a:r>
            <a:endParaRPr>
              <a:solidFill>
                <a:srgbClr val="CC3300"/>
              </a:solidFill>
            </a:endParaRPr>
          </a:p>
          <a:p>
            <a:pPr>
              <a:spcBef>
                <a:spcPts val="200"/>
              </a:spcBef>
              <a:defRPr sz="1200" b="0">
                <a:solidFill>
                  <a:srgbClr val="FFFFFF"/>
                </a:solidFill>
              </a:defRPr>
            </a:pPr>
            <a:r>
              <a:t>U. Notre Dame</a:t>
            </a:r>
          </a:p>
        </p:txBody>
      </p:sp>
      <p:grpSp>
        <p:nvGrpSpPr>
          <p:cNvPr id="485" name="Group 1375"/>
          <p:cNvGrpSpPr/>
          <p:nvPr/>
        </p:nvGrpSpPr>
        <p:grpSpPr>
          <a:xfrm>
            <a:off x="1295400" y="1066799"/>
            <a:ext cx="5791200" cy="3581401"/>
            <a:chOff x="0" y="0"/>
            <a:chExt cx="5791200" cy="3581400"/>
          </a:xfrm>
        </p:grpSpPr>
        <p:sp>
          <p:nvSpPr>
            <p:cNvPr id="157" name="Rectangle 1374"/>
            <p:cNvSpPr/>
            <p:nvPr/>
          </p:nvSpPr>
          <p:spPr>
            <a:xfrm>
              <a:off x="0" y="0"/>
              <a:ext cx="5791200" cy="35814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CC3300"/>
                  </a:solidFill>
                </a:defRPr>
              </a:pPr>
              <a:endParaRPr/>
            </a:p>
          </p:txBody>
        </p:sp>
        <p:grpSp>
          <p:nvGrpSpPr>
            <p:cNvPr id="484" name="Group 1373"/>
            <p:cNvGrpSpPr/>
            <p:nvPr/>
          </p:nvGrpSpPr>
          <p:grpSpPr>
            <a:xfrm>
              <a:off x="40738" y="-1"/>
              <a:ext cx="5645523" cy="3457651"/>
              <a:chOff x="0" y="0"/>
              <a:chExt cx="5645521" cy="3457649"/>
            </a:xfrm>
          </p:grpSpPr>
          <p:sp>
            <p:nvSpPr>
              <p:cNvPr id="158" name="Line 1030"/>
              <p:cNvSpPr/>
              <p:nvPr/>
            </p:nvSpPr>
            <p:spPr>
              <a:xfrm flipV="1">
                <a:off x="4111501" y="879806"/>
                <a:ext cx="1029443" cy="1254423"/>
              </a:xfrm>
              <a:prstGeom prst="line">
                <a:avLst/>
              </a:prstGeom>
              <a:noFill/>
              <a:ln w="23813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9" name="Freeform 1031"/>
              <p:cNvSpPr/>
              <p:nvPr/>
            </p:nvSpPr>
            <p:spPr>
              <a:xfrm>
                <a:off x="4951350" y="921775"/>
                <a:ext cx="180193" cy="172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06" y="0"/>
                    </a:moveTo>
                    <a:lnTo>
                      <a:pt x="21600" y="10508"/>
                    </a:lnTo>
                    <a:lnTo>
                      <a:pt x="10706" y="21600"/>
                    </a:lnTo>
                    <a:lnTo>
                      <a:pt x="0" y="10508"/>
                    </a:lnTo>
                    <a:lnTo>
                      <a:pt x="107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60" name="Freeform 1032"/>
              <p:cNvSpPr/>
              <p:nvPr/>
            </p:nvSpPr>
            <p:spPr>
              <a:xfrm>
                <a:off x="4945083" y="912448"/>
                <a:ext cx="180192" cy="177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94" y="0"/>
                    </a:moveTo>
                    <a:lnTo>
                      <a:pt x="21600" y="10611"/>
                    </a:lnTo>
                    <a:lnTo>
                      <a:pt x="10894" y="21600"/>
                    </a:lnTo>
                    <a:lnTo>
                      <a:pt x="0" y="10611"/>
                    </a:lnTo>
                    <a:lnTo>
                      <a:pt x="10894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61" name="Line 1033"/>
              <p:cNvSpPr/>
              <p:nvPr/>
            </p:nvSpPr>
            <p:spPr>
              <a:xfrm>
                <a:off x="680027" y="2393817"/>
                <a:ext cx="4592535" cy="31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2" name="Line 1034"/>
              <p:cNvSpPr/>
              <p:nvPr/>
            </p:nvSpPr>
            <p:spPr>
              <a:xfrm>
                <a:off x="680027" y="1019704"/>
                <a:ext cx="4592535" cy="1555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3" name="Line 1035"/>
              <p:cNvSpPr/>
              <p:nvPr/>
            </p:nvSpPr>
            <p:spPr>
              <a:xfrm>
                <a:off x="680027" y="324875"/>
                <a:ext cx="4592535" cy="3109"/>
              </a:xfrm>
              <a:prstGeom prst="line">
                <a:avLst/>
              </a:prstGeom>
              <a:noFill/>
              <a:ln w="3175" cap="flat">
                <a:solidFill>
                  <a:srgbClr val="FFFF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4" name="Freeform 1036"/>
              <p:cNvSpPr/>
              <p:nvPr/>
            </p:nvSpPr>
            <p:spPr>
              <a:xfrm>
                <a:off x="672193" y="312439"/>
                <a:ext cx="4590968" cy="2763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95" y="21600"/>
                    </a:lnTo>
                  </a:path>
                </a:pathLst>
              </a:cu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65" name="Line 1037"/>
              <p:cNvSpPr/>
              <p:nvPr/>
            </p:nvSpPr>
            <p:spPr>
              <a:xfrm>
                <a:off x="672192" y="2384491"/>
                <a:ext cx="62676" cy="1555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" name="Line 1038"/>
              <p:cNvSpPr/>
              <p:nvPr/>
            </p:nvSpPr>
            <p:spPr>
              <a:xfrm>
                <a:off x="672192" y="1700543"/>
                <a:ext cx="62676" cy="3109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7" name="Line 1039"/>
              <p:cNvSpPr/>
              <p:nvPr/>
            </p:nvSpPr>
            <p:spPr>
              <a:xfrm>
                <a:off x="672192" y="1008823"/>
                <a:ext cx="62676" cy="1555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8" name="Line 1040"/>
              <p:cNvSpPr/>
              <p:nvPr/>
            </p:nvSpPr>
            <p:spPr>
              <a:xfrm>
                <a:off x="672192" y="312439"/>
                <a:ext cx="62676" cy="3109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9" name="Line 1041"/>
              <p:cNvSpPr/>
              <p:nvPr/>
            </p:nvSpPr>
            <p:spPr>
              <a:xfrm>
                <a:off x="672192" y="3076211"/>
                <a:ext cx="4590969" cy="1555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0" name="Line 1042"/>
              <p:cNvSpPr/>
              <p:nvPr/>
            </p:nvSpPr>
            <p:spPr>
              <a:xfrm flipV="1">
                <a:off x="672192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1" name="Line 1043"/>
              <p:cNvSpPr/>
              <p:nvPr/>
            </p:nvSpPr>
            <p:spPr>
              <a:xfrm flipV="1">
                <a:off x="904091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2" name="Line 1044"/>
              <p:cNvSpPr/>
              <p:nvPr/>
            </p:nvSpPr>
            <p:spPr>
              <a:xfrm flipV="1">
                <a:off x="1134423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3" name="Line 1045"/>
              <p:cNvSpPr/>
              <p:nvPr/>
            </p:nvSpPr>
            <p:spPr>
              <a:xfrm flipV="1">
                <a:off x="1355353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4" name="Line 1046"/>
              <p:cNvSpPr/>
              <p:nvPr/>
            </p:nvSpPr>
            <p:spPr>
              <a:xfrm flipV="1">
                <a:off x="1587252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5" name="Line 1047"/>
              <p:cNvSpPr/>
              <p:nvPr/>
            </p:nvSpPr>
            <p:spPr>
              <a:xfrm flipV="1">
                <a:off x="1817584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6" name="Line 1048"/>
              <p:cNvSpPr/>
              <p:nvPr/>
            </p:nvSpPr>
            <p:spPr>
              <a:xfrm flipV="1">
                <a:off x="2049483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7" name="Line 1049"/>
              <p:cNvSpPr/>
              <p:nvPr/>
            </p:nvSpPr>
            <p:spPr>
              <a:xfrm flipV="1">
                <a:off x="2284515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8" name="Line 1050"/>
              <p:cNvSpPr/>
              <p:nvPr/>
            </p:nvSpPr>
            <p:spPr>
              <a:xfrm flipV="1">
                <a:off x="2503879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9" name="Line 1051"/>
              <p:cNvSpPr/>
              <p:nvPr/>
            </p:nvSpPr>
            <p:spPr>
              <a:xfrm flipV="1">
                <a:off x="2735778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0" name="Line 1052"/>
              <p:cNvSpPr/>
              <p:nvPr/>
            </p:nvSpPr>
            <p:spPr>
              <a:xfrm flipV="1">
                <a:off x="2967676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1" name="Line 1053"/>
              <p:cNvSpPr/>
              <p:nvPr/>
            </p:nvSpPr>
            <p:spPr>
              <a:xfrm flipV="1">
                <a:off x="3196441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2" name="Line 1054"/>
              <p:cNvSpPr/>
              <p:nvPr/>
            </p:nvSpPr>
            <p:spPr>
              <a:xfrm flipV="1">
                <a:off x="3431474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3" name="Line 1055"/>
              <p:cNvSpPr/>
              <p:nvPr/>
            </p:nvSpPr>
            <p:spPr>
              <a:xfrm flipV="1">
                <a:off x="3650837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4" name="Line 1056"/>
              <p:cNvSpPr/>
              <p:nvPr/>
            </p:nvSpPr>
            <p:spPr>
              <a:xfrm flipV="1">
                <a:off x="3882736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5" name="Line 1057"/>
              <p:cNvSpPr/>
              <p:nvPr/>
            </p:nvSpPr>
            <p:spPr>
              <a:xfrm flipV="1">
                <a:off x="4114635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6" name="Line 1058"/>
              <p:cNvSpPr/>
              <p:nvPr/>
            </p:nvSpPr>
            <p:spPr>
              <a:xfrm flipV="1">
                <a:off x="4346534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7" name="Line 1059"/>
              <p:cNvSpPr/>
              <p:nvPr/>
            </p:nvSpPr>
            <p:spPr>
              <a:xfrm flipV="1">
                <a:off x="4581566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8" name="Line 1060"/>
              <p:cNvSpPr/>
              <p:nvPr/>
            </p:nvSpPr>
            <p:spPr>
              <a:xfrm flipV="1">
                <a:off x="4797796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89" name="Line 1061"/>
              <p:cNvSpPr/>
              <p:nvPr/>
            </p:nvSpPr>
            <p:spPr>
              <a:xfrm flipV="1">
                <a:off x="5029695" y="3026470"/>
                <a:ext cx="3134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0" name="Line 1062"/>
              <p:cNvSpPr/>
              <p:nvPr/>
            </p:nvSpPr>
            <p:spPr>
              <a:xfrm flipV="1">
                <a:off x="5263160" y="3026470"/>
                <a:ext cx="1567" cy="49742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1" name="Line 1063"/>
              <p:cNvSpPr/>
              <p:nvPr/>
            </p:nvSpPr>
            <p:spPr>
              <a:xfrm flipV="1">
                <a:off x="672192" y="3014034"/>
                <a:ext cx="1567" cy="122800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2" name="Line 1064"/>
              <p:cNvSpPr/>
              <p:nvPr/>
            </p:nvSpPr>
            <p:spPr>
              <a:xfrm flipV="1">
                <a:off x="1817584" y="3014034"/>
                <a:ext cx="3134" cy="122800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3" name="Line 1065"/>
              <p:cNvSpPr/>
              <p:nvPr/>
            </p:nvSpPr>
            <p:spPr>
              <a:xfrm flipV="1">
                <a:off x="2967676" y="3014034"/>
                <a:ext cx="1567" cy="122800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4" name="Line 1066"/>
              <p:cNvSpPr/>
              <p:nvPr/>
            </p:nvSpPr>
            <p:spPr>
              <a:xfrm flipV="1">
                <a:off x="4114635" y="3014034"/>
                <a:ext cx="3134" cy="122800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" name="Line 1067"/>
              <p:cNvSpPr/>
              <p:nvPr/>
            </p:nvSpPr>
            <p:spPr>
              <a:xfrm flipV="1">
                <a:off x="5263160" y="3014034"/>
                <a:ext cx="1567" cy="122800"/>
              </a:xfrm>
              <a:prstGeom prst="line">
                <a:avLst/>
              </a:pr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" name="Freeform 1068"/>
              <p:cNvSpPr/>
              <p:nvPr/>
            </p:nvSpPr>
            <p:spPr>
              <a:xfrm>
                <a:off x="758371" y="2790196"/>
                <a:ext cx="130052" cy="1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0" y="0"/>
                    </a:moveTo>
                    <a:lnTo>
                      <a:pt x="21600" y="10667"/>
                    </a:lnTo>
                    <a:lnTo>
                      <a:pt x="11190" y="21600"/>
                    </a:lnTo>
                    <a:lnTo>
                      <a:pt x="0" y="10667"/>
                    </a:lnTo>
                    <a:lnTo>
                      <a:pt x="111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7" name="Freeform 1069"/>
              <p:cNvSpPr/>
              <p:nvPr/>
            </p:nvSpPr>
            <p:spPr>
              <a:xfrm>
                <a:off x="875887" y="2777761"/>
                <a:ext cx="130053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0"/>
                    </a:moveTo>
                    <a:lnTo>
                      <a:pt x="21600" y="10933"/>
                    </a:lnTo>
                    <a:lnTo>
                      <a:pt x="10670" y="21600"/>
                    </a:lnTo>
                    <a:lnTo>
                      <a:pt x="0" y="10933"/>
                    </a:lnTo>
                    <a:lnTo>
                      <a:pt x="106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8" name="Freeform 1070"/>
              <p:cNvSpPr/>
              <p:nvPr/>
            </p:nvSpPr>
            <p:spPr>
              <a:xfrm>
                <a:off x="756804" y="2783978"/>
                <a:ext cx="128486" cy="1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933"/>
                    </a:lnTo>
                    <a:lnTo>
                      <a:pt x="10537" y="21600"/>
                    </a:lnTo>
                    <a:lnTo>
                      <a:pt x="0" y="10933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199" name="Freeform 1071"/>
              <p:cNvSpPr/>
              <p:nvPr/>
            </p:nvSpPr>
            <p:spPr>
              <a:xfrm>
                <a:off x="869620" y="2773097"/>
                <a:ext cx="130052" cy="124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0"/>
                    </a:moveTo>
                    <a:lnTo>
                      <a:pt x="21600" y="10800"/>
                    </a:lnTo>
                    <a:lnTo>
                      <a:pt x="10670" y="21600"/>
                    </a:lnTo>
                    <a:lnTo>
                      <a:pt x="0" y="10800"/>
                    </a:lnTo>
                    <a:lnTo>
                      <a:pt x="1067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0" name="Freeform 1072"/>
              <p:cNvSpPr/>
              <p:nvPr/>
            </p:nvSpPr>
            <p:spPr>
              <a:xfrm>
                <a:off x="1107786" y="2777761"/>
                <a:ext cx="130052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0"/>
                    </a:moveTo>
                    <a:lnTo>
                      <a:pt x="21600" y="10933"/>
                    </a:lnTo>
                    <a:lnTo>
                      <a:pt x="10670" y="21600"/>
                    </a:lnTo>
                    <a:lnTo>
                      <a:pt x="0" y="10933"/>
                    </a:lnTo>
                    <a:lnTo>
                      <a:pt x="106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1" name="Freeform 1073"/>
              <p:cNvSpPr/>
              <p:nvPr/>
            </p:nvSpPr>
            <p:spPr>
              <a:xfrm>
                <a:off x="1327150" y="2777761"/>
                <a:ext cx="130052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0"/>
                    </a:moveTo>
                    <a:lnTo>
                      <a:pt x="21600" y="10933"/>
                    </a:lnTo>
                    <a:lnTo>
                      <a:pt x="10670" y="21600"/>
                    </a:lnTo>
                    <a:lnTo>
                      <a:pt x="0" y="10933"/>
                    </a:lnTo>
                    <a:lnTo>
                      <a:pt x="106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2" name="Freeform 1074"/>
              <p:cNvSpPr/>
              <p:nvPr/>
            </p:nvSpPr>
            <p:spPr>
              <a:xfrm>
                <a:off x="1101518" y="2773097"/>
                <a:ext cx="130053" cy="124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0" y="0"/>
                    </a:moveTo>
                    <a:lnTo>
                      <a:pt x="21600" y="10800"/>
                    </a:lnTo>
                    <a:lnTo>
                      <a:pt x="11190" y="21600"/>
                    </a:lnTo>
                    <a:lnTo>
                      <a:pt x="0" y="10800"/>
                    </a:lnTo>
                    <a:lnTo>
                      <a:pt x="1119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3" name="Freeform 1075"/>
              <p:cNvSpPr/>
              <p:nvPr/>
            </p:nvSpPr>
            <p:spPr>
              <a:xfrm>
                <a:off x="1322449" y="2773097"/>
                <a:ext cx="128485" cy="124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800"/>
                    </a:lnTo>
                    <a:lnTo>
                      <a:pt x="11063" y="21600"/>
                    </a:lnTo>
                    <a:lnTo>
                      <a:pt x="0" y="10800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4" name="Freeform 1076"/>
              <p:cNvSpPr/>
              <p:nvPr/>
            </p:nvSpPr>
            <p:spPr>
              <a:xfrm>
                <a:off x="1559048" y="2468430"/>
                <a:ext cx="130053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0" y="0"/>
                    </a:moveTo>
                    <a:lnTo>
                      <a:pt x="21600" y="10800"/>
                    </a:lnTo>
                    <a:lnTo>
                      <a:pt x="11190" y="21600"/>
                    </a:lnTo>
                    <a:lnTo>
                      <a:pt x="0" y="10800"/>
                    </a:lnTo>
                    <a:lnTo>
                      <a:pt x="111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5" name="Freeform 1077"/>
              <p:cNvSpPr/>
              <p:nvPr/>
            </p:nvSpPr>
            <p:spPr>
              <a:xfrm>
                <a:off x="2022846" y="2592784"/>
                <a:ext cx="130052" cy="1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0" y="0"/>
                    </a:moveTo>
                    <a:lnTo>
                      <a:pt x="21600" y="10933"/>
                    </a:lnTo>
                    <a:lnTo>
                      <a:pt x="10930" y="21600"/>
                    </a:lnTo>
                    <a:lnTo>
                      <a:pt x="0" y="10933"/>
                    </a:lnTo>
                    <a:lnTo>
                      <a:pt x="109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6" name="Freeform 1078"/>
              <p:cNvSpPr/>
              <p:nvPr/>
            </p:nvSpPr>
            <p:spPr>
              <a:xfrm>
                <a:off x="1552781" y="2465321"/>
                <a:ext cx="1300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0" y="0"/>
                    </a:moveTo>
                    <a:lnTo>
                      <a:pt x="21600" y="10390"/>
                    </a:lnTo>
                    <a:lnTo>
                      <a:pt x="11190" y="21600"/>
                    </a:lnTo>
                    <a:lnTo>
                      <a:pt x="0" y="10390"/>
                    </a:lnTo>
                    <a:lnTo>
                      <a:pt x="1119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7" name="Freeform 1079"/>
              <p:cNvSpPr/>
              <p:nvPr/>
            </p:nvSpPr>
            <p:spPr>
              <a:xfrm>
                <a:off x="2016578" y="2588121"/>
                <a:ext cx="133186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3" y="0"/>
                    </a:moveTo>
                    <a:lnTo>
                      <a:pt x="21600" y="10800"/>
                    </a:lnTo>
                    <a:lnTo>
                      <a:pt x="10673" y="21600"/>
                    </a:lnTo>
                    <a:lnTo>
                      <a:pt x="0" y="10800"/>
                    </a:lnTo>
                    <a:lnTo>
                      <a:pt x="1067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8" name="Freeform 1080"/>
              <p:cNvSpPr/>
              <p:nvPr/>
            </p:nvSpPr>
            <p:spPr>
              <a:xfrm>
                <a:off x="2372261" y="2877244"/>
                <a:ext cx="128485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800"/>
                    </a:lnTo>
                    <a:lnTo>
                      <a:pt x="11063" y="21600"/>
                    </a:lnTo>
                    <a:lnTo>
                      <a:pt x="0" y="10800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09" name="Freeform 1081"/>
              <p:cNvSpPr/>
              <p:nvPr/>
            </p:nvSpPr>
            <p:spPr>
              <a:xfrm>
                <a:off x="2823523" y="2777761"/>
                <a:ext cx="130052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0" y="0"/>
                    </a:moveTo>
                    <a:lnTo>
                      <a:pt x="21600" y="10933"/>
                    </a:lnTo>
                    <a:lnTo>
                      <a:pt x="10410" y="21600"/>
                    </a:lnTo>
                    <a:lnTo>
                      <a:pt x="0" y="10933"/>
                    </a:lnTo>
                    <a:lnTo>
                      <a:pt x="104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0" name="Freeform 1082"/>
              <p:cNvSpPr/>
              <p:nvPr/>
            </p:nvSpPr>
            <p:spPr>
              <a:xfrm>
                <a:off x="2365993" y="2874135"/>
                <a:ext cx="1300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0" y="0"/>
                    </a:moveTo>
                    <a:lnTo>
                      <a:pt x="21600" y="10390"/>
                    </a:lnTo>
                    <a:lnTo>
                      <a:pt x="10930" y="21600"/>
                    </a:lnTo>
                    <a:lnTo>
                      <a:pt x="0" y="10390"/>
                    </a:lnTo>
                    <a:lnTo>
                      <a:pt x="109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1" name="Freeform 1083"/>
              <p:cNvSpPr/>
              <p:nvPr/>
            </p:nvSpPr>
            <p:spPr>
              <a:xfrm>
                <a:off x="2817255" y="2773097"/>
                <a:ext cx="130053" cy="124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0" y="0"/>
                    </a:moveTo>
                    <a:lnTo>
                      <a:pt x="21600" y="10800"/>
                    </a:lnTo>
                    <a:lnTo>
                      <a:pt x="10930" y="21600"/>
                    </a:lnTo>
                    <a:lnTo>
                      <a:pt x="0" y="10800"/>
                    </a:lnTo>
                    <a:lnTo>
                      <a:pt x="109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2" name="Freeform 1084"/>
              <p:cNvSpPr/>
              <p:nvPr/>
            </p:nvSpPr>
            <p:spPr>
              <a:xfrm>
                <a:off x="3172938" y="2557032"/>
                <a:ext cx="1253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663"/>
                    </a:lnTo>
                    <a:lnTo>
                      <a:pt x="10800" y="21600"/>
                    </a:lnTo>
                    <a:lnTo>
                      <a:pt x="0" y="10663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3" name="Freeform 1085"/>
              <p:cNvSpPr/>
              <p:nvPr/>
            </p:nvSpPr>
            <p:spPr>
              <a:xfrm>
                <a:off x="3520786" y="2420243"/>
                <a:ext cx="130052" cy="12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0"/>
                    </a:moveTo>
                    <a:lnTo>
                      <a:pt x="21600" y="10937"/>
                    </a:lnTo>
                    <a:lnTo>
                      <a:pt x="10670" y="21600"/>
                    </a:lnTo>
                    <a:lnTo>
                      <a:pt x="0" y="10937"/>
                    </a:lnTo>
                    <a:lnTo>
                      <a:pt x="106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4" name="Freeform 1086"/>
              <p:cNvSpPr/>
              <p:nvPr/>
            </p:nvSpPr>
            <p:spPr>
              <a:xfrm>
                <a:off x="3166670" y="2550814"/>
                <a:ext cx="128486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663"/>
                    </a:lnTo>
                    <a:lnTo>
                      <a:pt x="11063" y="21600"/>
                    </a:lnTo>
                    <a:lnTo>
                      <a:pt x="0" y="10663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5" name="Freeform 1087"/>
              <p:cNvSpPr/>
              <p:nvPr/>
            </p:nvSpPr>
            <p:spPr>
              <a:xfrm>
                <a:off x="3516085" y="2414025"/>
                <a:ext cx="128486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667"/>
                    </a:lnTo>
                    <a:lnTo>
                      <a:pt x="10537" y="21600"/>
                    </a:lnTo>
                    <a:lnTo>
                      <a:pt x="0" y="10667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6" name="Freeform 1088"/>
              <p:cNvSpPr/>
              <p:nvPr/>
            </p:nvSpPr>
            <p:spPr>
              <a:xfrm>
                <a:off x="786575" y="2804831"/>
                <a:ext cx="568779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4463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3813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7" name="Freeform 1089"/>
              <p:cNvSpPr/>
              <p:nvPr/>
            </p:nvSpPr>
            <p:spPr>
              <a:xfrm>
                <a:off x="1355353" y="2443559"/>
                <a:ext cx="2193638" cy="460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7003"/>
                    </a:moveTo>
                    <a:lnTo>
                      <a:pt x="2283" y="2408"/>
                    </a:lnTo>
                    <a:lnTo>
                      <a:pt x="6835" y="8173"/>
                    </a:lnTo>
                    <a:lnTo>
                      <a:pt x="10306" y="21600"/>
                    </a:lnTo>
                    <a:lnTo>
                      <a:pt x="14719" y="17003"/>
                    </a:lnTo>
                    <a:lnTo>
                      <a:pt x="18129" y="6495"/>
                    </a:lnTo>
                    <a:lnTo>
                      <a:pt x="21600" y="0"/>
                    </a:lnTo>
                  </a:path>
                </a:pathLst>
              </a:custGeom>
              <a:noFill/>
              <a:ln w="23813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18" name="Line 1090"/>
              <p:cNvSpPr/>
              <p:nvPr/>
            </p:nvSpPr>
            <p:spPr>
              <a:xfrm flipV="1">
                <a:off x="3548990" y="2134229"/>
                <a:ext cx="565645" cy="312440"/>
              </a:xfrm>
              <a:prstGeom prst="line">
                <a:avLst/>
              </a:prstGeom>
              <a:noFill/>
              <a:ln w="23813" cap="flat">
                <a:solidFill>
                  <a:srgbClr val="FF99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9" name="Freeform 1091"/>
              <p:cNvSpPr/>
              <p:nvPr/>
            </p:nvSpPr>
            <p:spPr>
              <a:xfrm>
                <a:off x="734868" y="2766880"/>
                <a:ext cx="130052" cy="12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0" y="0"/>
                    </a:moveTo>
                    <a:lnTo>
                      <a:pt x="21600" y="11077"/>
                    </a:lnTo>
                    <a:lnTo>
                      <a:pt x="10410" y="21600"/>
                    </a:lnTo>
                    <a:lnTo>
                      <a:pt x="0" y="11077"/>
                    </a:lnTo>
                    <a:lnTo>
                      <a:pt x="1041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0" name="Freeform 1092"/>
              <p:cNvSpPr/>
              <p:nvPr/>
            </p:nvSpPr>
            <p:spPr>
              <a:xfrm>
                <a:off x="849250" y="2754444"/>
                <a:ext cx="1300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0" y="0"/>
                    </a:moveTo>
                    <a:lnTo>
                      <a:pt x="21600" y="10937"/>
                    </a:lnTo>
                    <a:lnTo>
                      <a:pt x="10930" y="21600"/>
                    </a:lnTo>
                    <a:lnTo>
                      <a:pt x="0" y="10937"/>
                    </a:lnTo>
                    <a:lnTo>
                      <a:pt x="1093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1" name="Freeform 1093"/>
              <p:cNvSpPr/>
              <p:nvPr/>
            </p:nvSpPr>
            <p:spPr>
              <a:xfrm>
                <a:off x="728600" y="2760662"/>
                <a:ext cx="1300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0"/>
                    </a:moveTo>
                    <a:lnTo>
                      <a:pt x="21600" y="10937"/>
                    </a:lnTo>
                    <a:lnTo>
                      <a:pt x="10670" y="21600"/>
                    </a:lnTo>
                    <a:lnTo>
                      <a:pt x="0" y="10937"/>
                    </a:lnTo>
                    <a:lnTo>
                      <a:pt x="1067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2" name="Freeform 1094"/>
              <p:cNvSpPr/>
              <p:nvPr/>
            </p:nvSpPr>
            <p:spPr>
              <a:xfrm>
                <a:off x="842983" y="2748227"/>
                <a:ext cx="130052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0" y="0"/>
                    </a:moveTo>
                    <a:lnTo>
                      <a:pt x="21600" y="10933"/>
                    </a:lnTo>
                    <a:lnTo>
                      <a:pt x="10930" y="21600"/>
                    </a:lnTo>
                    <a:lnTo>
                      <a:pt x="0" y="10933"/>
                    </a:lnTo>
                    <a:lnTo>
                      <a:pt x="1093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3" name="Freeform 1095"/>
              <p:cNvSpPr/>
              <p:nvPr/>
            </p:nvSpPr>
            <p:spPr>
              <a:xfrm>
                <a:off x="1084283" y="2754444"/>
                <a:ext cx="128485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937"/>
                    </a:lnTo>
                    <a:lnTo>
                      <a:pt x="10537" y="21600"/>
                    </a:lnTo>
                    <a:lnTo>
                      <a:pt x="0" y="10937"/>
                    </a:lnTo>
                    <a:lnTo>
                      <a:pt x="1053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4" name="Freeform 1096"/>
              <p:cNvSpPr/>
              <p:nvPr/>
            </p:nvSpPr>
            <p:spPr>
              <a:xfrm>
                <a:off x="1300513" y="2754444"/>
                <a:ext cx="1300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0" y="0"/>
                    </a:moveTo>
                    <a:lnTo>
                      <a:pt x="21600" y="10937"/>
                    </a:lnTo>
                    <a:lnTo>
                      <a:pt x="10930" y="21600"/>
                    </a:lnTo>
                    <a:lnTo>
                      <a:pt x="0" y="10937"/>
                    </a:lnTo>
                    <a:lnTo>
                      <a:pt x="1093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5" name="Freeform 1097"/>
              <p:cNvSpPr/>
              <p:nvPr/>
            </p:nvSpPr>
            <p:spPr>
              <a:xfrm>
                <a:off x="1078015" y="2748227"/>
                <a:ext cx="130052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0" y="0"/>
                    </a:moveTo>
                    <a:lnTo>
                      <a:pt x="21600" y="10933"/>
                    </a:lnTo>
                    <a:lnTo>
                      <a:pt x="10410" y="21600"/>
                    </a:lnTo>
                    <a:lnTo>
                      <a:pt x="0" y="10933"/>
                    </a:lnTo>
                    <a:lnTo>
                      <a:pt x="1041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6" name="Freeform 1098"/>
              <p:cNvSpPr/>
              <p:nvPr/>
            </p:nvSpPr>
            <p:spPr>
              <a:xfrm>
                <a:off x="1297379" y="2748227"/>
                <a:ext cx="130052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0"/>
                    </a:moveTo>
                    <a:lnTo>
                      <a:pt x="21600" y="10933"/>
                    </a:lnTo>
                    <a:lnTo>
                      <a:pt x="10670" y="21600"/>
                    </a:lnTo>
                    <a:lnTo>
                      <a:pt x="0" y="10933"/>
                    </a:lnTo>
                    <a:lnTo>
                      <a:pt x="1067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7" name="Freeform 1099"/>
              <p:cNvSpPr/>
              <p:nvPr/>
            </p:nvSpPr>
            <p:spPr>
              <a:xfrm>
                <a:off x="1535545" y="2443559"/>
                <a:ext cx="126919" cy="1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67" y="0"/>
                    </a:moveTo>
                    <a:lnTo>
                      <a:pt x="21600" y="10933"/>
                    </a:lnTo>
                    <a:lnTo>
                      <a:pt x="10667" y="21600"/>
                    </a:lnTo>
                    <a:lnTo>
                      <a:pt x="0" y="10933"/>
                    </a:lnTo>
                    <a:lnTo>
                      <a:pt x="1066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8" name="Freeform 1100"/>
              <p:cNvSpPr/>
              <p:nvPr/>
            </p:nvSpPr>
            <p:spPr>
              <a:xfrm>
                <a:off x="1999342" y="2569468"/>
                <a:ext cx="128486" cy="12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390"/>
                    </a:lnTo>
                    <a:lnTo>
                      <a:pt x="10537" y="21600"/>
                    </a:lnTo>
                    <a:lnTo>
                      <a:pt x="0" y="10390"/>
                    </a:lnTo>
                    <a:lnTo>
                      <a:pt x="10537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29" name="Freeform 1101"/>
              <p:cNvSpPr/>
              <p:nvPr/>
            </p:nvSpPr>
            <p:spPr>
              <a:xfrm>
                <a:off x="1529278" y="2440450"/>
                <a:ext cx="1300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0" y="0"/>
                    </a:moveTo>
                    <a:lnTo>
                      <a:pt x="21600" y="10663"/>
                    </a:lnTo>
                    <a:lnTo>
                      <a:pt x="10410" y="21600"/>
                    </a:lnTo>
                    <a:lnTo>
                      <a:pt x="0" y="10663"/>
                    </a:lnTo>
                    <a:lnTo>
                      <a:pt x="1041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0" name="Freeform 1102"/>
              <p:cNvSpPr/>
              <p:nvPr/>
            </p:nvSpPr>
            <p:spPr>
              <a:xfrm>
                <a:off x="1993075" y="2563250"/>
                <a:ext cx="128485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667"/>
                    </a:lnTo>
                    <a:lnTo>
                      <a:pt x="10537" y="21600"/>
                    </a:lnTo>
                    <a:lnTo>
                      <a:pt x="0" y="10667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1" name="Freeform 1103"/>
              <p:cNvSpPr/>
              <p:nvPr/>
            </p:nvSpPr>
            <p:spPr>
              <a:xfrm>
                <a:off x="2347191" y="2852373"/>
                <a:ext cx="1300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70" y="0"/>
                    </a:moveTo>
                    <a:lnTo>
                      <a:pt x="21600" y="11210"/>
                    </a:lnTo>
                    <a:lnTo>
                      <a:pt x="10670" y="21600"/>
                    </a:lnTo>
                    <a:lnTo>
                      <a:pt x="0" y="11210"/>
                    </a:lnTo>
                    <a:lnTo>
                      <a:pt x="1067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2" name="Freeform 1104"/>
              <p:cNvSpPr/>
              <p:nvPr/>
            </p:nvSpPr>
            <p:spPr>
              <a:xfrm>
                <a:off x="2800020" y="2754444"/>
                <a:ext cx="125351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10937"/>
                    </a:lnTo>
                    <a:lnTo>
                      <a:pt x="10800" y="21600"/>
                    </a:lnTo>
                    <a:lnTo>
                      <a:pt x="0" y="10937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3" name="Freeform 1105"/>
              <p:cNvSpPr/>
              <p:nvPr/>
            </p:nvSpPr>
            <p:spPr>
              <a:xfrm>
                <a:off x="2342490" y="2847710"/>
                <a:ext cx="128485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800"/>
                    </a:lnTo>
                    <a:lnTo>
                      <a:pt x="10537" y="21600"/>
                    </a:lnTo>
                    <a:lnTo>
                      <a:pt x="0" y="10800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4" name="Freeform 1106"/>
              <p:cNvSpPr/>
              <p:nvPr/>
            </p:nvSpPr>
            <p:spPr>
              <a:xfrm>
                <a:off x="2793752" y="2748227"/>
                <a:ext cx="128486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933"/>
                    </a:lnTo>
                    <a:lnTo>
                      <a:pt x="10537" y="21600"/>
                    </a:lnTo>
                    <a:lnTo>
                      <a:pt x="0" y="10933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5" name="Freeform 1107"/>
              <p:cNvSpPr/>
              <p:nvPr/>
            </p:nvSpPr>
            <p:spPr>
              <a:xfrm>
                <a:off x="3144734" y="2530607"/>
                <a:ext cx="130052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0" y="0"/>
                    </a:moveTo>
                    <a:lnTo>
                      <a:pt x="21600" y="10667"/>
                    </a:lnTo>
                    <a:lnTo>
                      <a:pt x="11190" y="21600"/>
                    </a:lnTo>
                    <a:lnTo>
                      <a:pt x="0" y="10667"/>
                    </a:lnTo>
                    <a:lnTo>
                      <a:pt x="1119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6" name="Freeform 1108"/>
              <p:cNvSpPr/>
              <p:nvPr/>
            </p:nvSpPr>
            <p:spPr>
              <a:xfrm>
                <a:off x="3494149" y="2393817"/>
                <a:ext cx="130052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0" y="0"/>
                    </a:moveTo>
                    <a:lnTo>
                      <a:pt x="21600" y="11340"/>
                    </a:lnTo>
                    <a:lnTo>
                      <a:pt x="10930" y="21600"/>
                    </a:lnTo>
                    <a:lnTo>
                      <a:pt x="0" y="11340"/>
                    </a:lnTo>
                    <a:lnTo>
                      <a:pt x="10930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7" name="Freeform 1109"/>
              <p:cNvSpPr/>
              <p:nvPr/>
            </p:nvSpPr>
            <p:spPr>
              <a:xfrm>
                <a:off x="3140033" y="2524389"/>
                <a:ext cx="128486" cy="1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933"/>
                    </a:lnTo>
                    <a:lnTo>
                      <a:pt x="11063" y="21600"/>
                    </a:lnTo>
                    <a:lnTo>
                      <a:pt x="0" y="10933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8" name="Freeform 1110"/>
              <p:cNvSpPr/>
              <p:nvPr/>
            </p:nvSpPr>
            <p:spPr>
              <a:xfrm>
                <a:off x="3487882" y="2390708"/>
                <a:ext cx="130052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190" y="0"/>
                    </a:moveTo>
                    <a:lnTo>
                      <a:pt x="21600" y="10937"/>
                    </a:lnTo>
                    <a:lnTo>
                      <a:pt x="11190" y="21600"/>
                    </a:lnTo>
                    <a:lnTo>
                      <a:pt x="0" y="10937"/>
                    </a:lnTo>
                    <a:lnTo>
                      <a:pt x="1119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39" name="Freeform 1111"/>
              <p:cNvSpPr/>
              <p:nvPr/>
            </p:nvSpPr>
            <p:spPr>
              <a:xfrm>
                <a:off x="4087998" y="2109357"/>
                <a:ext cx="128485" cy="1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933"/>
                    </a:lnTo>
                    <a:lnTo>
                      <a:pt x="11063" y="21600"/>
                    </a:lnTo>
                    <a:lnTo>
                      <a:pt x="0" y="10933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40" name="Freeform 1112"/>
              <p:cNvSpPr/>
              <p:nvPr/>
            </p:nvSpPr>
            <p:spPr>
              <a:xfrm>
                <a:off x="4062928" y="2086041"/>
                <a:ext cx="126918" cy="12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0390"/>
                    </a:lnTo>
                    <a:lnTo>
                      <a:pt x="10933" y="21600"/>
                    </a:lnTo>
                    <a:lnTo>
                      <a:pt x="0" y="10390"/>
                    </a:lnTo>
                    <a:lnTo>
                      <a:pt x="1093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41" name="Freeform 1113"/>
              <p:cNvSpPr/>
              <p:nvPr/>
            </p:nvSpPr>
            <p:spPr>
              <a:xfrm>
                <a:off x="4081730" y="2103139"/>
                <a:ext cx="128486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663"/>
                    </a:lnTo>
                    <a:lnTo>
                      <a:pt x="11063" y="21600"/>
                    </a:lnTo>
                    <a:lnTo>
                      <a:pt x="0" y="10663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42" name="Freeform 1114"/>
              <p:cNvSpPr/>
              <p:nvPr/>
            </p:nvSpPr>
            <p:spPr>
              <a:xfrm>
                <a:off x="4056660" y="2079823"/>
                <a:ext cx="126919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0390"/>
                    </a:lnTo>
                    <a:lnTo>
                      <a:pt x="10933" y="21600"/>
                    </a:lnTo>
                    <a:lnTo>
                      <a:pt x="0" y="10390"/>
                    </a:lnTo>
                    <a:lnTo>
                      <a:pt x="1093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43" name="Freeform 1115"/>
              <p:cNvSpPr/>
              <p:nvPr/>
            </p:nvSpPr>
            <p:spPr>
              <a:xfrm>
                <a:off x="4087998" y="2109357"/>
                <a:ext cx="128485" cy="125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933"/>
                    </a:lnTo>
                    <a:lnTo>
                      <a:pt x="11063" y="21600"/>
                    </a:lnTo>
                    <a:lnTo>
                      <a:pt x="0" y="10933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44" name="Freeform 1116"/>
              <p:cNvSpPr/>
              <p:nvPr/>
            </p:nvSpPr>
            <p:spPr>
              <a:xfrm>
                <a:off x="4062928" y="2086041"/>
                <a:ext cx="126918" cy="122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0390"/>
                    </a:lnTo>
                    <a:lnTo>
                      <a:pt x="10933" y="21600"/>
                    </a:lnTo>
                    <a:lnTo>
                      <a:pt x="0" y="10390"/>
                    </a:lnTo>
                    <a:lnTo>
                      <a:pt x="1093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45" name="Freeform 1117"/>
              <p:cNvSpPr/>
              <p:nvPr/>
            </p:nvSpPr>
            <p:spPr>
              <a:xfrm>
                <a:off x="4081730" y="2103139"/>
                <a:ext cx="128486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663"/>
                    </a:lnTo>
                    <a:lnTo>
                      <a:pt x="11063" y="21600"/>
                    </a:lnTo>
                    <a:lnTo>
                      <a:pt x="0" y="10663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46" name="Freeform 1118"/>
              <p:cNvSpPr/>
              <p:nvPr/>
            </p:nvSpPr>
            <p:spPr>
              <a:xfrm>
                <a:off x="4056660" y="2079823"/>
                <a:ext cx="126919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0390"/>
                    </a:lnTo>
                    <a:lnTo>
                      <a:pt x="10933" y="21600"/>
                    </a:lnTo>
                    <a:lnTo>
                      <a:pt x="0" y="10390"/>
                    </a:lnTo>
                    <a:lnTo>
                      <a:pt x="1093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247" name="Rectangle 1119"/>
              <p:cNvSpPr txBox="1"/>
              <p:nvPr/>
            </p:nvSpPr>
            <p:spPr>
              <a:xfrm>
                <a:off x="435551" y="26036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248" name="Rectangle 1120"/>
              <p:cNvSpPr txBox="1"/>
              <p:nvPr/>
            </p:nvSpPr>
            <p:spPr>
              <a:xfrm>
                <a:off x="545233" y="26036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49" name="Rectangle 1121"/>
              <p:cNvSpPr txBox="1"/>
              <p:nvPr/>
            </p:nvSpPr>
            <p:spPr>
              <a:xfrm>
                <a:off x="642380" y="26036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50" name="Rectangle 1122"/>
              <p:cNvSpPr txBox="1"/>
              <p:nvPr/>
            </p:nvSpPr>
            <p:spPr>
              <a:xfrm>
                <a:off x="747361" y="26036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251" name="Rectangle 1123"/>
              <p:cNvSpPr txBox="1"/>
              <p:nvPr/>
            </p:nvSpPr>
            <p:spPr>
              <a:xfrm>
                <a:off x="795934" y="244200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52" name="Rectangle 1124"/>
              <p:cNvSpPr txBox="1"/>
              <p:nvPr/>
            </p:nvSpPr>
            <p:spPr>
              <a:xfrm>
                <a:off x="904049" y="244200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53" name="Rectangle 1125"/>
              <p:cNvSpPr txBox="1"/>
              <p:nvPr/>
            </p:nvSpPr>
            <p:spPr>
              <a:xfrm>
                <a:off x="1015298" y="244200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54" name="Rectangle 1126"/>
              <p:cNvSpPr txBox="1"/>
              <p:nvPr/>
            </p:nvSpPr>
            <p:spPr>
              <a:xfrm>
                <a:off x="1109311" y="244200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55" name="Rectangle 1127"/>
              <p:cNvSpPr txBox="1"/>
              <p:nvPr/>
            </p:nvSpPr>
            <p:spPr>
              <a:xfrm>
                <a:off x="988661" y="2866363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56" name="Rectangle 1128"/>
              <p:cNvSpPr txBox="1"/>
              <p:nvPr/>
            </p:nvSpPr>
            <p:spPr>
              <a:xfrm>
                <a:off x="1087375" y="2866363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57" name="Rectangle 1129"/>
              <p:cNvSpPr txBox="1"/>
              <p:nvPr/>
            </p:nvSpPr>
            <p:spPr>
              <a:xfrm>
                <a:off x="1190789" y="2866363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58" name="Rectangle 1130"/>
              <p:cNvSpPr txBox="1"/>
              <p:nvPr/>
            </p:nvSpPr>
            <p:spPr>
              <a:xfrm>
                <a:off x="1292636" y="2866363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59" name="Rectangle 1131"/>
              <p:cNvSpPr txBox="1"/>
              <p:nvPr/>
            </p:nvSpPr>
            <p:spPr>
              <a:xfrm>
                <a:off x="1262866" y="2561695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60" name="Rectangle 1132"/>
              <p:cNvSpPr txBox="1"/>
              <p:nvPr/>
            </p:nvSpPr>
            <p:spPr>
              <a:xfrm>
                <a:off x="1372547" y="2561695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61" name="Rectangle 1133"/>
              <p:cNvSpPr txBox="1"/>
              <p:nvPr/>
            </p:nvSpPr>
            <p:spPr>
              <a:xfrm>
                <a:off x="1471261" y="2561695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62" name="Rectangle 1134"/>
              <p:cNvSpPr txBox="1"/>
              <p:nvPr/>
            </p:nvSpPr>
            <p:spPr>
              <a:xfrm>
                <a:off x="1568408" y="2561695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263" name="Rectangle 1135"/>
              <p:cNvSpPr txBox="1"/>
              <p:nvPr/>
            </p:nvSpPr>
            <p:spPr>
              <a:xfrm>
                <a:off x="1501032" y="2233711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64" name="Rectangle 1136"/>
              <p:cNvSpPr txBox="1"/>
              <p:nvPr/>
            </p:nvSpPr>
            <p:spPr>
              <a:xfrm>
                <a:off x="1610714" y="2233711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65" name="Rectangle 1137"/>
              <p:cNvSpPr txBox="1"/>
              <p:nvPr/>
            </p:nvSpPr>
            <p:spPr>
              <a:xfrm>
                <a:off x="1712561" y="2233711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66" name="Rectangle 1138"/>
              <p:cNvSpPr txBox="1"/>
              <p:nvPr/>
            </p:nvSpPr>
            <p:spPr>
              <a:xfrm>
                <a:off x="1808141" y="2233711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67" name="Rectangle 1139"/>
              <p:cNvSpPr txBox="1"/>
              <p:nvPr/>
            </p:nvSpPr>
            <p:spPr>
              <a:xfrm>
                <a:off x="1853581" y="2717138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68" name="Rectangle 1140"/>
              <p:cNvSpPr txBox="1"/>
              <p:nvPr/>
            </p:nvSpPr>
            <p:spPr>
              <a:xfrm>
                <a:off x="1953861" y="2717138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69" name="Rectangle 1141"/>
              <p:cNvSpPr txBox="1"/>
              <p:nvPr/>
            </p:nvSpPr>
            <p:spPr>
              <a:xfrm>
                <a:off x="2051008" y="2717138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70" name="Rectangle 1142"/>
              <p:cNvSpPr txBox="1"/>
              <p:nvPr/>
            </p:nvSpPr>
            <p:spPr>
              <a:xfrm>
                <a:off x="2331480" y="2668951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271" name="Rectangle 1143"/>
              <p:cNvSpPr txBox="1"/>
              <p:nvPr/>
            </p:nvSpPr>
            <p:spPr>
              <a:xfrm>
                <a:off x="2445862" y="2668951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72" name="Rectangle 1144"/>
              <p:cNvSpPr txBox="1"/>
              <p:nvPr/>
            </p:nvSpPr>
            <p:spPr>
              <a:xfrm>
                <a:off x="2532041" y="2668951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73" name="Rectangle 1145"/>
              <p:cNvSpPr txBox="1"/>
              <p:nvPr/>
            </p:nvSpPr>
            <p:spPr>
              <a:xfrm>
                <a:off x="3022475" y="275599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274" name="Rectangle 1146"/>
              <p:cNvSpPr txBox="1"/>
              <p:nvPr/>
            </p:nvSpPr>
            <p:spPr>
              <a:xfrm>
                <a:off x="3122756" y="275599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275" name="Rectangle 1147"/>
              <p:cNvSpPr txBox="1"/>
              <p:nvPr/>
            </p:nvSpPr>
            <p:spPr>
              <a:xfrm>
                <a:off x="3223037" y="275599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276" name="Rectangle 1148"/>
              <p:cNvSpPr txBox="1"/>
              <p:nvPr/>
            </p:nvSpPr>
            <p:spPr>
              <a:xfrm>
                <a:off x="3326279" y="2567913"/>
                <a:ext cx="14458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77" name="Rectangle 1149"/>
              <p:cNvSpPr txBox="1"/>
              <p:nvPr/>
            </p:nvSpPr>
            <p:spPr>
              <a:xfrm>
                <a:off x="3447101" y="2567913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278" name="Rectangle 1150"/>
              <p:cNvSpPr txBox="1"/>
              <p:nvPr/>
            </p:nvSpPr>
            <p:spPr>
              <a:xfrm>
                <a:off x="3546062" y="2567913"/>
                <a:ext cx="132774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279" name="Rectangle 1151"/>
              <p:cNvSpPr txBox="1"/>
              <p:nvPr/>
            </p:nvSpPr>
            <p:spPr>
              <a:xfrm>
                <a:off x="3639828" y="2567913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280" name="Rectangle 1152"/>
              <p:cNvSpPr txBox="1"/>
              <p:nvPr/>
            </p:nvSpPr>
            <p:spPr>
              <a:xfrm>
                <a:off x="3702503" y="2567913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281" name="Rectangle 1153"/>
              <p:cNvSpPr txBox="1"/>
              <p:nvPr/>
            </p:nvSpPr>
            <p:spPr>
              <a:xfrm>
                <a:off x="3782661" y="2567913"/>
                <a:ext cx="132775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u</a:t>
                </a:r>
              </a:p>
            </p:txBody>
          </p:sp>
          <p:sp>
            <p:nvSpPr>
              <p:cNvPr id="282" name="Rectangle 1154"/>
              <p:cNvSpPr txBox="1"/>
              <p:nvPr/>
            </p:nvSpPr>
            <p:spPr>
              <a:xfrm>
                <a:off x="3896144" y="2567913"/>
                <a:ext cx="192548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m</a:t>
                </a:r>
              </a:p>
            </p:txBody>
          </p:sp>
          <p:sp>
            <p:nvSpPr>
              <p:cNvPr id="283" name="Rectangle 1156"/>
              <p:cNvSpPr txBox="1"/>
              <p:nvPr/>
            </p:nvSpPr>
            <p:spPr>
              <a:xfrm>
                <a:off x="4299313" y="2065833"/>
                <a:ext cx="144582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284" name="Rectangle 1157"/>
              <p:cNvSpPr txBox="1"/>
              <p:nvPr/>
            </p:nvSpPr>
            <p:spPr>
              <a:xfrm>
                <a:off x="4421702" y="2065833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285" name="Rectangle 1158"/>
              <p:cNvSpPr txBox="1"/>
              <p:nvPr/>
            </p:nvSpPr>
            <p:spPr>
              <a:xfrm>
                <a:off x="601641" y="2967401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86" name="Rectangle 1159"/>
              <p:cNvSpPr txBox="1"/>
              <p:nvPr/>
            </p:nvSpPr>
            <p:spPr>
              <a:xfrm>
                <a:off x="335312" y="2238375"/>
                <a:ext cx="32904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10</a:t>
                </a:r>
              </a:p>
            </p:txBody>
          </p:sp>
          <p:sp>
            <p:nvSpPr>
              <p:cNvPr id="287" name="Rectangle 1161"/>
              <p:cNvSpPr txBox="1"/>
              <p:nvPr/>
            </p:nvSpPr>
            <p:spPr>
              <a:xfrm>
                <a:off x="343105" y="1616604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88" name="Rectangle 1162"/>
              <p:cNvSpPr txBox="1"/>
              <p:nvPr/>
            </p:nvSpPr>
            <p:spPr>
              <a:xfrm>
                <a:off x="444953" y="1616604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89" name="Rectangle 1163"/>
              <p:cNvSpPr txBox="1"/>
              <p:nvPr/>
            </p:nvSpPr>
            <p:spPr>
              <a:xfrm>
                <a:off x="548367" y="1616604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90" name="Rectangle 1164"/>
              <p:cNvSpPr txBox="1"/>
              <p:nvPr/>
            </p:nvSpPr>
            <p:spPr>
              <a:xfrm>
                <a:off x="300799" y="901567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91" name="Rectangle 1165"/>
              <p:cNvSpPr txBox="1"/>
              <p:nvPr/>
            </p:nvSpPr>
            <p:spPr>
              <a:xfrm>
                <a:off x="419882" y="901567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92" name="Rectangle 1166"/>
              <p:cNvSpPr txBox="1"/>
              <p:nvPr/>
            </p:nvSpPr>
            <p:spPr>
              <a:xfrm>
                <a:off x="482558" y="901567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93" name="Rectangle 1167"/>
              <p:cNvSpPr txBox="1"/>
              <p:nvPr/>
            </p:nvSpPr>
            <p:spPr>
              <a:xfrm>
                <a:off x="584405" y="901567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94" name="Rectangle 1168"/>
              <p:cNvSpPr txBox="1"/>
              <p:nvPr/>
            </p:nvSpPr>
            <p:spPr>
              <a:xfrm>
                <a:off x="150379" y="25648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295" name="Rectangle 1169"/>
              <p:cNvSpPr txBox="1"/>
              <p:nvPr/>
            </p:nvSpPr>
            <p:spPr>
              <a:xfrm>
                <a:off x="264761" y="25648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96" name="Rectangle 1170"/>
              <p:cNvSpPr txBox="1"/>
              <p:nvPr/>
            </p:nvSpPr>
            <p:spPr>
              <a:xfrm>
                <a:off x="352507" y="25648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97" name="Rectangle 1171"/>
              <p:cNvSpPr txBox="1"/>
              <p:nvPr/>
            </p:nvSpPr>
            <p:spPr>
              <a:xfrm>
                <a:off x="455921" y="25648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98" name="Rectangle 1172"/>
              <p:cNvSpPr txBox="1"/>
              <p:nvPr/>
            </p:nvSpPr>
            <p:spPr>
              <a:xfrm>
                <a:off x="557768" y="25648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299" name="Rectangle 1173"/>
              <p:cNvSpPr txBox="1"/>
              <p:nvPr/>
            </p:nvSpPr>
            <p:spPr>
              <a:xfrm>
                <a:off x="545233" y="314771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300" name="Rectangle 1174"/>
              <p:cNvSpPr txBox="1"/>
              <p:nvPr/>
            </p:nvSpPr>
            <p:spPr>
              <a:xfrm>
                <a:off x="658049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9</a:t>
                </a:r>
              </a:p>
            </p:txBody>
          </p:sp>
          <p:sp>
            <p:nvSpPr>
              <p:cNvPr id="301" name="Rectangle 1175"/>
              <p:cNvSpPr txBox="1"/>
              <p:nvPr/>
            </p:nvSpPr>
            <p:spPr>
              <a:xfrm>
                <a:off x="777132" y="314771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7</a:t>
                </a:r>
              </a:p>
            </p:txBody>
          </p:sp>
          <p:sp>
            <p:nvSpPr>
              <p:cNvPr id="302" name="Rectangle 1176"/>
              <p:cNvSpPr txBox="1"/>
              <p:nvPr/>
            </p:nvSpPr>
            <p:spPr>
              <a:xfrm>
                <a:off x="844508" y="314771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303" name="Rectangle 1177"/>
              <p:cNvSpPr txBox="1"/>
              <p:nvPr/>
            </p:nvSpPr>
            <p:spPr>
              <a:xfrm>
                <a:off x="1638918" y="314771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304" name="Rectangle 1178"/>
              <p:cNvSpPr txBox="1"/>
              <p:nvPr/>
            </p:nvSpPr>
            <p:spPr>
              <a:xfrm>
                <a:off x="1740765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9</a:t>
                </a:r>
              </a:p>
            </p:txBody>
          </p:sp>
          <p:sp>
            <p:nvSpPr>
              <p:cNvPr id="305" name="Rectangle 1179"/>
              <p:cNvSpPr txBox="1"/>
              <p:nvPr/>
            </p:nvSpPr>
            <p:spPr>
              <a:xfrm>
                <a:off x="1853581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8</a:t>
                </a:r>
              </a:p>
            </p:txBody>
          </p:sp>
          <p:sp>
            <p:nvSpPr>
              <p:cNvPr id="306" name="Rectangle 1180"/>
              <p:cNvSpPr txBox="1"/>
              <p:nvPr/>
            </p:nvSpPr>
            <p:spPr>
              <a:xfrm>
                <a:off x="1969530" y="314771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307" name="Rectangle 1181"/>
              <p:cNvSpPr txBox="1"/>
              <p:nvPr/>
            </p:nvSpPr>
            <p:spPr>
              <a:xfrm>
                <a:off x="2807812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308" name="Rectangle 1182"/>
              <p:cNvSpPr txBox="1"/>
              <p:nvPr/>
            </p:nvSpPr>
            <p:spPr>
              <a:xfrm>
                <a:off x="2913578" y="314771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9</a:t>
                </a:r>
              </a:p>
            </p:txBody>
          </p:sp>
          <p:sp>
            <p:nvSpPr>
              <p:cNvPr id="309" name="Rectangle 1183"/>
              <p:cNvSpPr txBox="1"/>
              <p:nvPr/>
            </p:nvSpPr>
            <p:spPr>
              <a:xfrm>
                <a:off x="3013074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9</a:t>
                </a:r>
              </a:p>
            </p:txBody>
          </p:sp>
          <p:sp>
            <p:nvSpPr>
              <p:cNvPr id="310" name="Rectangle 1184"/>
              <p:cNvSpPr txBox="1"/>
              <p:nvPr/>
            </p:nvSpPr>
            <p:spPr>
              <a:xfrm>
                <a:off x="3111788" y="314771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311" name="Rectangle 1185"/>
              <p:cNvSpPr txBox="1"/>
              <p:nvPr/>
            </p:nvSpPr>
            <p:spPr>
              <a:xfrm>
                <a:off x="3907765" y="314460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312" name="Rectangle 1186"/>
              <p:cNvSpPr txBox="1"/>
              <p:nvPr/>
            </p:nvSpPr>
            <p:spPr>
              <a:xfrm>
                <a:off x="4009612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313" name="Rectangle 1187"/>
              <p:cNvSpPr txBox="1"/>
              <p:nvPr/>
            </p:nvSpPr>
            <p:spPr>
              <a:xfrm>
                <a:off x="4113810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314" name="Rectangle 1188"/>
              <p:cNvSpPr txBox="1"/>
              <p:nvPr/>
            </p:nvSpPr>
            <p:spPr>
              <a:xfrm>
                <a:off x="4216440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315" name="Rectangle 1189"/>
              <p:cNvSpPr txBox="1"/>
              <p:nvPr/>
            </p:nvSpPr>
            <p:spPr>
              <a:xfrm>
                <a:off x="5010850" y="3147714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2</a:t>
                </a:r>
              </a:p>
            </p:txBody>
          </p:sp>
          <p:sp>
            <p:nvSpPr>
              <p:cNvPr id="316" name="Rectangle 1190"/>
              <p:cNvSpPr txBox="1"/>
              <p:nvPr/>
            </p:nvSpPr>
            <p:spPr>
              <a:xfrm>
                <a:off x="5112698" y="314460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317" name="Rectangle 1191"/>
              <p:cNvSpPr txBox="1"/>
              <p:nvPr/>
            </p:nvSpPr>
            <p:spPr>
              <a:xfrm>
                <a:off x="5212978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1</a:t>
                </a:r>
              </a:p>
            </p:txBody>
          </p:sp>
          <p:sp>
            <p:nvSpPr>
              <p:cNvPr id="318" name="Rectangle 1192"/>
              <p:cNvSpPr txBox="1"/>
              <p:nvPr/>
            </p:nvSpPr>
            <p:spPr>
              <a:xfrm>
                <a:off x="5318743" y="3146160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0</a:t>
                </a:r>
              </a:p>
            </p:txBody>
          </p:sp>
          <p:sp>
            <p:nvSpPr>
              <p:cNvPr id="319" name="Rectangle 1193"/>
              <p:cNvSpPr txBox="1"/>
              <p:nvPr/>
            </p:nvSpPr>
            <p:spPr>
              <a:xfrm rot="16200000">
                <a:off x="-979144" y="1400147"/>
                <a:ext cx="2203116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Power Density (W/cm2)</a:t>
                </a:r>
              </a:p>
            </p:txBody>
          </p:sp>
          <p:sp>
            <p:nvSpPr>
              <p:cNvPr id="320" name="Rectangle 1194"/>
              <p:cNvSpPr txBox="1"/>
              <p:nvPr/>
            </p:nvSpPr>
            <p:spPr>
              <a:xfrm>
                <a:off x="2362638" y="2142000"/>
                <a:ext cx="180635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321" name="Rectangle 1195"/>
              <p:cNvSpPr txBox="1"/>
              <p:nvPr/>
            </p:nvSpPr>
            <p:spPr>
              <a:xfrm>
                <a:off x="2521073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322" name="Rectangle 1196"/>
              <p:cNvSpPr txBox="1"/>
              <p:nvPr/>
            </p:nvSpPr>
            <p:spPr>
              <a:xfrm>
                <a:off x="2608035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323" name="Rectangle 1197"/>
              <p:cNvSpPr txBox="1"/>
              <p:nvPr/>
            </p:nvSpPr>
            <p:spPr>
              <a:xfrm>
                <a:off x="2664443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324" name="Rectangle 1198"/>
              <p:cNvSpPr txBox="1"/>
              <p:nvPr/>
            </p:nvSpPr>
            <p:spPr>
              <a:xfrm>
                <a:off x="2743398" y="2142000"/>
                <a:ext cx="144582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325" name="Rectangle 1199"/>
              <p:cNvSpPr txBox="1"/>
              <p:nvPr/>
            </p:nvSpPr>
            <p:spPr>
              <a:xfrm>
                <a:off x="2843851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326" name="Rectangle 1200"/>
              <p:cNvSpPr txBox="1"/>
              <p:nvPr/>
            </p:nvSpPr>
            <p:spPr>
              <a:xfrm>
                <a:off x="2926896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327" name="Rectangle 1201"/>
              <p:cNvSpPr txBox="1"/>
              <p:nvPr/>
            </p:nvSpPr>
            <p:spPr>
              <a:xfrm>
                <a:off x="3016208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328" name="Rectangle 1202"/>
              <p:cNvSpPr txBox="1"/>
              <p:nvPr/>
            </p:nvSpPr>
            <p:spPr>
              <a:xfrm>
                <a:off x="3091418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29" name="Rectangle 1203"/>
              <p:cNvSpPr/>
              <p:nvPr/>
            </p:nvSpPr>
            <p:spPr>
              <a:xfrm>
                <a:off x="3284187" y="2258582"/>
                <a:ext cx="252269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30" name="Freeform 1204"/>
              <p:cNvSpPr/>
              <p:nvPr/>
            </p:nvSpPr>
            <p:spPr>
              <a:xfrm>
                <a:off x="3503550" y="2193296"/>
                <a:ext cx="238168" cy="17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211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31" name="Rectangle 1205"/>
              <p:cNvSpPr txBox="1"/>
              <p:nvPr/>
            </p:nvSpPr>
            <p:spPr>
              <a:xfrm>
                <a:off x="2362638" y="2142000"/>
                <a:ext cx="180635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H</a:t>
                </a:r>
              </a:p>
            </p:txBody>
          </p:sp>
          <p:sp>
            <p:nvSpPr>
              <p:cNvPr id="332" name="Rectangle 1206"/>
              <p:cNvSpPr txBox="1"/>
              <p:nvPr/>
            </p:nvSpPr>
            <p:spPr>
              <a:xfrm>
                <a:off x="2521073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333" name="Rectangle 1207"/>
              <p:cNvSpPr txBox="1"/>
              <p:nvPr/>
            </p:nvSpPr>
            <p:spPr>
              <a:xfrm>
                <a:off x="2608035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334" name="Rectangle 1208"/>
              <p:cNvSpPr txBox="1"/>
              <p:nvPr/>
            </p:nvSpPr>
            <p:spPr>
              <a:xfrm>
                <a:off x="2664443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335" name="Rectangle 1209"/>
              <p:cNvSpPr txBox="1"/>
              <p:nvPr/>
            </p:nvSpPr>
            <p:spPr>
              <a:xfrm>
                <a:off x="2743398" y="2142000"/>
                <a:ext cx="144582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336" name="Rectangle 1210"/>
              <p:cNvSpPr txBox="1"/>
              <p:nvPr/>
            </p:nvSpPr>
            <p:spPr>
              <a:xfrm>
                <a:off x="2843851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337" name="Rectangle 1211"/>
              <p:cNvSpPr txBox="1"/>
              <p:nvPr/>
            </p:nvSpPr>
            <p:spPr>
              <a:xfrm>
                <a:off x="2926896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338" name="Rectangle 1212"/>
              <p:cNvSpPr txBox="1"/>
              <p:nvPr/>
            </p:nvSpPr>
            <p:spPr>
              <a:xfrm>
                <a:off x="3016208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339" name="Rectangle 1213"/>
              <p:cNvSpPr txBox="1"/>
              <p:nvPr/>
            </p:nvSpPr>
            <p:spPr>
              <a:xfrm>
                <a:off x="3091418" y="2142000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40" name="Rectangle 1214"/>
              <p:cNvSpPr/>
              <p:nvPr/>
            </p:nvSpPr>
            <p:spPr>
              <a:xfrm>
                <a:off x="3284187" y="2258582"/>
                <a:ext cx="252269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41" name="Freeform 1215"/>
              <p:cNvSpPr/>
              <p:nvPr/>
            </p:nvSpPr>
            <p:spPr>
              <a:xfrm>
                <a:off x="3503550" y="2193296"/>
                <a:ext cx="238168" cy="17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211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42" name="Rectangle 1216"/>
              <p:cNvSpPr/>
              <p:nvPr/>
            </p:nvSpPr>
            <p:spPr>
              <a:xfrm>
                <a:off x="3284187" y="2258582"/>
                <a:ext cx="252269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43" name="Freeform 1217"/>
              <p:cNvSpPr/>
              <p:nvPr/>
            </p:nvSpPr>
            <p:spPr>
              <a:xfrm>
                <a:off x="3503550" y="2193296"/>
                <a:ext cx="238168" cy="170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211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44" name="Rectangle 1218"/>
              <p:cNvSpPr txBox="1"/>
              <p:nvPr/>
            </p:nvSpPr>
            <p:spPr>
              <a:xfrm>
                <a:off x="2569208" y="1150276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345" name="Rectangle 1219"/>
              <p:cNvSpPr txBox="1"/>
              <p:nvPr/>
            </p:nvSpPr>
            <p:spPr>
              <a:xfrm>
                <a:off x="2717181" y="1150276"/>
                <a:ext cx="132774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u</a:t>
                </a:r>
              </a:p>
            </p:txBody>
          </p:sp>
          <p:sp>
            <p:nvSpPr>
              <p:cNvPr id="346" name="Rectangle 1220"/>
              <p:cNvSpPr txBox="1"/>
              <p:nvPr/>
            </p:nvSpPr>
            <p:spPr>
              <a:xfrm>
                <a:off x="2823481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347" name="Rectangle 1221"/>
              <p:cNvSpPr txBox="1"/>
              <p:nvPr/>
            </p:nvSpPr>
            <p:spPr>
              <a:xfrm>
                <a:off x="2897908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348" name="Rectangle 1222"/>
              <p:cNvSpPr txBox="1"/>
              <p:nvPr/>
            </p:nvSpPr>
            <p:spPr>
              <a:xfrm>
                <a:off x="2972335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49" name="Rectangle 1223"/>
              <p:cNvSpPr txBox="1"/>
              <p:nvPr/>
            </p:nvSpPr>
            <p:spPr>
              <a:xfrm>
                <a:off x="3067915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350" name="Rectangle 1224"/>
              <p:cNvSpPr txBox="1"/>
              <p:nvPr/>
            </p:nvSpPr>
            <p:spPr>
              <a:xfrm>
                <a:off x="3164278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51" name="Rectangle 1225"/>
              <p:cNvSpPr txBox="1"/>
              <p:nvPr/>
            </p:nvSpPr>
            <p:spPr>
              <a:xfrm>
                <a:off x="2569208" y="1448726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52" name="Rectangle 1226"/>
              <p:cNvSpPr txBox="1"/>
              <p:nvPr/>
            </p:nvSpPr>
            <p:spPr>
              <a:xfrm>
                <a:off x="2709099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53" name="Rectangle 1227"/>
              <p:cNvSpPr txBox="1"/>
              <p:nvPr/>
            </p:nvSpPr>
            <p:spPr>
              <a:xfrm>
                <a:off x="2807812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354" name="Rectangle 1228"/>
              <p:cNvSpPr txBox="1"/>
              <p:nvPr/>
            </p:nvSpPr>
            <p:spPr>
              <a:xfrm>
                <a:off x="2910443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355" name="Rectangle 1229"/>
              <p:cNvSpPr txBox="1"/>
              <p:nvPr/>
            </p:nvSpPr>
            <p:spPr>
              <a:xfrm>
                <a:off x="2984087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356" name="Rectangle 1231"/>
              <p:cNvSpPr txBox="1"/>
              <p:nvPr/>
            </p:nvSpPr>
            <p:spPr>
              <a:xfrm>
                <a:off x="3067915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357" name="Rectangle 1232"/>
              <p:cNvSpPr txBox="1"/>
              <p:nvPr/>
            </p:nvSpPr>
            <p:spPr>
              <a:xfrm>
                <a:off x="3164278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58" name="Rectangle 1233"/>
              <p:cNvSpPr/>
              <p:nvPr/>
            </p:nvSpPr>
            <p:spPr>
              <a:xfrm>
                <a:off x="3349996" y="1486032"/>
                <a:ext cx="324345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59" name="Freeform 1234"/>
              <p:cNvSpPr/>
              <p:nvPr/>
            </p:nvSpPr>
            <p:spPr>
              <a:xfrm>
                <a:off x="3647704" y="1411419"/>
                <a:ext cx="180192" cy="18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165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60" name="Rectangle 1235"/>
              <p:cNvSpPr txBox="1"/>
              <p:nvPr/>
            </p:nvSpPr>
            <p:spPr>
              <a:xfrm>
                <a:off x="2569208" y="1150276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361" name="Rectangle 1236"/>
              <p:cNvSpPr txBox="1"/>
              <p:nvPr/>
            </p:nvSpPr>
            <p:spPr>
              <a:xfrm>
                <a:off x="2717181" y="1150276"/>
                <a:ext cx="132774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u</a:t>
                </a:r>
              </a:p>
            </p:txBody>
          </p:sp>
          <p:sp>
            <p:nvSpPr>
              <p:cNvPr id="362" name="Rectangle 1237"/>
              <p:cNvSpPr txBox="1"/>
              <p:nvPr/>
            </p:nvSpPr>
            <p:spPr>
              <a:xfrm>
                <a:off x="2823481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363" name="Rectangle 1238"/>
              <p:cNvSpPr txBox="1"/>
              <p:nvPr/>
            </p:nvSpPr>
            <p:spPr>
              <a:xfrm>
                <a:off x="2897908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364" name="Rectangle 1239"/>
              <p:cNvSpPr txBox="1"/>
              <p:nvPr/>
            </p:nvSpPr>
            <p:spPr>
              <a:xfrm>
                <a:off x="2972335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65" name="Rectangle 1240"/>
              <p:cNvSpPr txBox="1"/>
              <p:nvPr/>
            </p:nvSpPr>
            <p:spPr>
              <a:xfrm>
                <a:off x="3067915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366" name="Rectangle 1241"/>
              <p:cNvSpPr txBox="1"/>
              <p:nvPr/>
            </p:nvSpPr>
            <p:spPr>
              <a:xfrm>
                <a:off x="3164278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67" name="Rectangle 1242"/>
              <p:cNvSpPr txBox="1"/>
              <p:nvPr/>
            </p:nvSpPr>
            <p:spPr>
              <a:xfrm>
                <a:off x="2569208" y="1448726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68" name="Rectangle 1243"/>
              <p:cNvSpPr txBox="1"/>
              <p:nvPr/>
            </p:nvSpPr>
            <p:spPr>
              <a:xfrm>
                <a:off x="2709099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69" name="Rectangle 1244"/>
              <p:cNvSpPr txBox="1"/>
              <p:nvPr/>
            </p:nvSpPr>
            <p:spPr>
              <a:xfrm>
                <a:off x="2807812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370" name="Rectangle 1245"/>
              <p:cNvSpPr txBox="1"/>
              <p:nvPr/>
            </p:nvSpPr>
            <p:spPr>
              <a:xfrm>
                <a:off x="2910443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371" name="Rectangle 1246"/>
              <p:cNvSpPr txBox="1"/>
              <p:nvPr/>
            </p:nvSpPr>
            <p:spPr>
              <a:xfrm>
                <a:off x="2984087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372" name="Rectangle 1247"/>
              <p:cNvSpPr txBox="1"/>
              <p:nvPr/>
            </p:nvSpPr>
            <p:spPr>
              <a:xfrm>
                <a:off x="3067915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373" name="Rectangle 1248"/>
              <p:cNvSpPr txBox="1"/>
              <p:nvPr/>
            </p:nvSpPr>
            <p:spPr>
              <a:xfrm>
                <a:off x="3164278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74" name="Rectangle 1249"/>
              <p:cNvSpPr txBox="1"/>
              <p:nvPr/>
            </p:nvSpPr>
            <p:spPr>
              <a:xfrm>
                <a:off x="2569208" y="1150276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375" name="Rectangle 1250"/>
              <p:cNvSpPr txBox="1"/>
              <p:nvPr/>
            </p:nvSpPr>
            <p:spPr>
              <a:xfrm>
                <a:off x="2717181" y="1150276"/>
                <a:ext cx="132774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u</a:t>
                </a:r>
              </a:p>
            </p:txBody>
          </p:sp>
          <p:sp>
            <p:nvSpPr>
              <p:cNvPr id="376" name="Rectangle 1251"/>
              <p:cNvSpPr txBox="1"/>
              <p:nvPr/>
            </p:nvSpPr>
            <p:spPr>
              <a:xfrm>
                <a:off x="2823481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377" name="Rectangle 1252"/>
              <p:cNvSpPr txBox="1"/>
              <p:nvPr/>
            </p:nvSpPr>
            <p:spPr>
              <a:xfrm>
                <a:off x="2897908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378" name="Rectangle 1253"/>
              <p:cNvSpPr txBox="1"/>
              <p:nvPr/>
            </p:nvSpPr>
            <p:spPr>
              <a:xfrm>
                <a:off x="2972335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79" name="Rectangle 1254"/>
              <p:cNvSpPr txBox="1"/>
              <p:nvPr/>
            </p:nvSpPr>
            <p:spPr>
              <a:xfrm>
                <a:off x="3067915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380" name="Rectangle 1255"/>
              <p:cNvSpPr txBox="1"/>
              <p:nvPr/>
            </p:nvSpPr>
            <p:spPr>
              <a:xfrm>
                <a:off x="3164278" y="115027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81" name="Rectangle 1256"/>
              <p:cNvSpPr txBox="1"/>
              <p:nvPr/>
            </p:nvSpPr>
            <p:spPr>
              <a:xfrm>
                <a:off x="2569208" y="1448726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82" name="Rectangle 1257"/>
              <p:cNvSpPr txBox="1"/>
              <p:nvPr/>
            </p:nvSpPr>
            <p:spPr>
              <a:xfrm>
                <a:off x="2709099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83" name="Rectangle 1258"/>
              <p:cNvSpPr txBox="1"/>
              <p:nvPr/>
            </p:nvSpPr>
            <p:spPr>
              <a:xfrm>
                <a:off x="2807812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a</a:t>
                </a:r>
              </a:p>
            </p:txBody>
          </p:sp>
          <p:sp>
            <p:nvSpPr>
              <p:cNvPr id="384" name="Rectangle 1259"/>
              <p:cNvSpPr txBox="1"/>
              <p:nvPr/>
            </p:nvSpPr>
            <p:spPr>
              <a:xfrm>
                <a:off x="2910443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385" name="Rectangle 1260"/>
              <p:cNvSpPr txBox="1"/>
              <p:nvPr/>
            </p:nvSpPr>
            <p:spPr>
              <a:xfrm>
                <a:off x="2984087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386" name="Rectangle 1261"/>
              <p:cNvSpPr txBox="1"/>
              <p:nvPr/>
            </p:nvSpPr>
            <p:spPr>
              <a:xfrm>
                <a:off x="3067915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387" name="Rectangle 1262"/>
              <p:cNvSpPr txBox="1"/>
              <p:nvPr/>
            </p:nvSpPr>
            <p:spPr>
              <a:xfrm>
                <a:off x="3164278" y="144872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88" name="Rectangle 1263"/>
              <p:cNvSpPr/>
              <p:nvPr/>
            </p:nvSpPr>
            <p:spPr>
              <a:xfrm>
                <a:off x="3349996" y="1486032"/>
                <a:ext cx="324345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89" name="Freeform 1264"/>
              <p:cNvSpPr/>
              <p:nvPr/>
            </p:nvSpPr>
            <p:spPr>
              <a:xfrm>
                <a:off x="3647704" y="1411419"/>
                <a:ext cx="180192" cy="18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165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90" name="Rectangle 1265"/>
              <p:cNvSpPr/>
              <p:nvPr/>
            </p:nvSpPr>
            <p:spPr>
              <a:xfrm>
                <a:off x="3349996" y="1486032"/>
                <a:ext cx="324345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91" name="Freeform 1266"/>
              <p:cNvSpPr/>
              <p:nvPr/>
            </p:nvSpPr>
            <p:spPr>
              <a:xfrm>
                <a:off x="3647704" y="1411419"/>
                <a:ext cx="180192" cy="18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165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392" name="Rectangle 1267"/>
              <p:cNvSpPr txBox="1"/>
              <p:nvPr/>
            </p:nvSpPr>
            <p:spPr>
              <a:xfrm>
                <a:off x="3616669" y="812965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393" name="Rectangle 1268"/>
              <p:cNvSpPr txBox="1"/>
              <p:nvPr/>
            </p:nvSpPr>
            <p:spPr>
              <a:xfrm>
                <a:off x="3758128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394" name="Rectangle 1269"/>
              <p:cNvSpPr txBox="1"/>
              <p:nvPr/>
            </p:nvSpPr>
            <p:spPr>
              <a:xfrm>
                <a:off x="3856057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395" name="Rectangle 1270"/>
              <p:cNvSpPr txBox="1"/>
              <p:nvPr/>
            </p:nvSpPr>
            <p:spPr>
              <a:xfrm>
                <a:off x="3955019" y="812965"/>
                <a:ext cx="132774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k</a:t>
                </a:r>
              </a:p>
            </p:txBody>
          </p:sp>
          <p:sp>
            <p:nvSpPr>
              <p:cNvPr id="396" name="Rectangle 1271"/>
              <p:cNvSpPr txBox="1"/>
              <p:nvPr/>
            </p:nvSpPr>
            <p:spPr>
              <a:xfrm>
                <a:off x="4062886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397" name="Rectangle 1272"/>
              <p:cNvSpPr txBox="1"/>
              <p:nvPr/>
            </p:nvSpPr>
            <p:spPr>
              <a:xfrm>
                <a:off x="4143581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398" name="Rectangle 1273"/>
              <p:cNvSpPr txBox="1"/>
              <p:nvPr/>
            </p:nvSpPr>
            <p:spPr>
              <a:xfrm>
                <a:off x="3616669" y="1111415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399" name="Rectangle 1274"/>
              <p:cNvSpPr txBox="1"/>
              <p:nvPr/>
            </p:nvSpPr>
            <p:spPr>
              <a:xfrm>
                <a:off x="3758128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400" name="Rectangle 1275"/>
              <p:cNvSpPr txBox="1"/>
              <p:nvPr/>
            </p:nvSpPr>
            <p:spPr>
              <a:xfrm>
                <a:off x="3857624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z</a:t>
                </a:r>
              </a:p>
            </p:txBody>
          </p:sp>
          <p:sp>
            <p:nvSpPr>
              <p:cNvPr id="401" name="Rectangle 1276"/>
              <p:cNvSpPr txBox="1"/>
              <p:nvPr/>
            </p:nvSpPr>
            <p:spPr>
              <a:xfrm>
                <a:off x="3946937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z</a:t>
                </a:r>
              </a:p>
            </p:txBody>
          </p:sp>
          <p:sp>
            <p:nvSpPr>
              <p:cNvPr id="402" name="Rectangle 1277"/>
              <p:cNvSpPr txBox="1"/>
              <p:nvPr/>
            </p:nvSpPr>
            <p:spPr>
              <a:xfrm>
                <a:off x="4019797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403" name="Rectangle 1278"/>
              <p:cNvSpPr txBox="1"/>
              <p:nvPr/>
            </p:nvSpPr>
            <p:spPr>
              <a:xfrm>
                <a:off x="4095791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404" name="Rectangle 1279"/>
              <p:cNvSpPr/>
              <p:nvPr/>
            </p:nvSpPr>
            <p:spPr>
              <a:xfrm>
                <a:off x="4252521" y="1184473"/>
                <a:ext cx="325912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05" name="Freeform 1280"/>
              <p:cNvSpPr/>
              <p:nvPr/>
            </p:nvSpPr>
            <p:spPr>
              <a:xfrm>
                <a:off x="4550228" y="1109860"/>
                <a:ext cx="181760" cy="18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165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06" name="Rectangle 1281"/>
              <p:cNvSpPr txBox="1"/>
              <p:nvPr/>
            </p:nvSpPr>
            <p:spPr>
              <a:xfrm>
                <a:off x="3616669" y="812965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407" name="Rectangle 1282"/>
              <p:cNvSpPr txBox="1"/>
              <p:nvPr/>
            </p:nvSpPr>
            <p:spPr>
              <a:xfrm>
                <a:off x="3758128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408" name="Rectangle 1283"/>
              <p:cNvSpPr txBox="1"/>
              <p:nvPr/>
            </p:nvSpPr>
            <p:spPr>
              <a:xfrm>
                <a:off x="3856057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409" name="Rectangle 1284"/>
              <p:cNvSpPr txBox="1"/>
              <p:nvPr/>
            </p:nvSpPr>
            <p:spPr>
              <a:xfrm>
                <a:off x="3955019" y="812965"/>
                <a:ext cx="132774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k</a:t>
                </a:r>
              </a:p>
            </p:txBody>
          </p:sp>
          <p:sp>
            <p:nvSpPr>
              <p:cNvPr id="410" name="Rectangle 1285"/>
              <p:cNvSpPr txBox="1"/>
              <p:nvPr/>
            </p:nvSpPr>
            <p:spPr>
              <a:xfrm>
                <a:off x="4062886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411" name="Rectangle 1286"/>
              <p:cNvSpPr txBox="1"/>
              <p:nvPr/>
            </p:nvSpPr>
            <p:spPr>
              <a:xfrm>
                <a:off x="4143581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412" name="Rectangle 1287"/>
              <p:cNvSpPr txBox="1"/>
              <p:nvPr/>
            </p:nvSpPr>
            <p:spPr>
              <a:xfrm>
                <a:off x="3616669" y="1111415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413" name="Rectangle 1288"/>
              <p:cNvSpPr txBox="1"/>
              <p:nvPr/>
            </p:nvSpPr>
            <p:spPr>
              <a:xfrm>
                <a:off x="3758128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414" name="Rectangle 1289"/>
              <p:cNvSpPr txBox="1"/>
              <p:nvPr/>
            </p:nvSpPr>
            <p:spPr>
              <a:xfrm>
                <a:off x="3857624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z</a:t>
                </a:r>
              </a:p>
            </p:txBody>
          </p:sp>
          <p:sp>
            <p:nvSpPr>
              <p:cNvPr id="415" name="Rectangle 1290"/>
              <p:cNvSpPr txBox="1"/>
              <p:nvPr/>
            </p:nvSpPr>
            <p:spPr>
              <a:xfrm>
                <a:off x="3946937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z</a:t>
                </a:r>
              </a:p>
            </p:txBody>
          </p:sp>
          <p:sp>
            <p:nvSpPr>
              <p:cNvPr id="416" name="Rectangle 1291"/>
              <p:cNvSpPr txBox="1"/>
              <p:nvPr/>
            </p:nvSpPr>
            <p:spPr>
              <a:xfrm>
                <a:off x="4019797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417" name="Rectangle 1292"/>
              <p:cNvSpPr txBox="1"/>
              <p:nvPr/>
            </p:nvSpPr>
            <p:spPr>
              <a:xfrm>
                <a:off x="4095791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418" name="Rectangle 1293"/>
              <p:cNvSpPr txBox="1"/>
              <p:nvPr/>
            </p:nvSpPr>
            <p:spPr>
              <a:xfrm>
                <a:off x="3616669" y="812965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419" name="Rectangle 1294"/>
              <p:cNvSpPr txBox="1"/>
              <p:nvPr/>
            </p:nvSpPr>
            <p:spPr>
              <a:xfrm>
                <a:off x="3758128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420" name="Rectangle 1295"/>
              <p:cNvSpPr txBox="1"/>
              <p:nvPr/>
            </p:nvSpPr>
            <p:spPr>
              <a:xfrm>
                <a:off x="3856057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c</a:t>
                </a:r>
              </a:p>
            </p:txBody>
          </p:sp>
          <p:sp>
            <p:nvSpPr>
              <p:cNvPr id="421" name="Rectangle 1296"/>
              <p:cNvSpPr txBox="1"/>
              <p:nvPr/>
            </p:nvSpPr>
            <p:spPr>
              <a:xfrm>
                <a:off x="3955019" y="812965"/>
                <a:ext cx="132774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k</a:t>
                </a:r>
              </a:p>
            </p:txBody>
          </p:sp>
          <p:sp>
            <p:nvSpPr>
              <p:cNvPr id="422" name="Rectangle 1297"/>
              <p:cNvSpPr txBox="1"/>
              <p:nvPr/>
            </p:nvSpPr>
            <p:spPr>
              <a:xfrm>
                <a:off x="4062886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423" name="Rectangle 1298"/>
              <p:cNvSpPr txBox="1"/>
              <p:nvPr/>
            </p:nvSpPr>
            <p:spPr>
              <a:xfrm>
                <a:off x="4143581" y="81296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424" name="Rectangle 1299"/>
              <p:cNvSpPr txBox="1"/>
              <p:nvPr/>
            </p:nvSpPr>
            <p:spPr>
              <a:xfrm>
                <a:off x="3616669" y="1111415"/>
                <a:ext cx="168617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425" name="Rectangle 1300"/>
              <p:cNvSpPr txBox="1"/>
              <p:nvPr/>
            </p:nvSpPr>
            <p:spPr>
              <a:xfrm>
                <a:off x="3758128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426" name="Rectangle 1301"/>
              <p:cNvSpPr txBox="1"/>
              <p:nvPr/>
            </p:nvSpPr>
            <p:spPr>
              <a:xfrm>
                <a:off x="3857624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z</a:t>
                </a:r>
              </a:p>
            </p:txBody>
          </p:sp>
          <p:sp>
            <p:nvSpPr>
              <p:cNvPr id="427" name="Rectangle 1302"/>
              <p:cNvSpPr txBox="1"/>
              <p:nvPr/>
            </p:nvSpPr>
            <p:spPr>
              <a:xfrm>
                <a:off x="3946937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z</a:t>
                </a:r>
              </a:p>
            </p:txBody>
          </p:sp>
          <p:sp>
            <p:nvSpPr>
              <p:cNvPr id="428" name="Rectangle 1303"/>
              <p:cNvSpPr txBox="1"/>
              <p:nvPr/>
            </p:nvSpPr>
            <p:spPr>
              <a:xfrm>
                <a:off x="4019797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l</a:t>
                </a:r>
              </a:p>
            </p:txBody>
          </p:sp>
          <p:sp>
            <p:nvSpPr>
              <p:cNvPr id="429" name="Rectangle 1304"/>
              <p:cNvSpPr txBox="1"/>
              <p:nvPr/>
            </p:nvSpPr>
            <p:spPr>
              <a:xfrm>
                <a:off x="4095791" y="1111415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430" name="Rectangle 1305"/>
              <p:cNvSpPr/>
              <p:nvPr/>
            </p:nvSpPr>
            <p:spPr>
              <a:xfrm>
                <a:off x="4252521" y="1184473"/>
                <a:ext cx="325912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1" name="Freeform 1306"/>
              <p:cNvSpPr/>
              <p:nvPr/>
            </p:nvSpPr>
            <p:spPr>
              <a:xfrm>
                <a:off x="4550228" y="1109860"/>
                <a:ext cx="181760" cy="18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165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2" name="Rectangle 1307"/>
              <p:cNvSpPr/>
              <p:nvPr/>
            </p:nvSpPr>
            <p:spPr>
              <a:xfrm>
                <a:off x="4252521" y="1184473"/>
                <a:ext cx="325912" cy="35752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3" name="Freeform 1308"/>
              <p:cNvSpPr/>
              <p:nvPr/>
            </p:nvSpPr>
            <p:spPr>
              <a:xfrm>
                <a:off x="4550228" y="1109860"/>
                <a:ext cx="181760" cy="18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0165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4" name="Line 1309"/>
              <p:cNvSpPr/>
              <p:nvPr/>
            </p:nvSpPr>
            <p:spPr>
              <a:xfrm>
                <a:off x="680027" y="1712978"/>
                <a:ext cx="4592535" cy="3109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5" name="Rectangle 1321"/>
              <p:cNvSpPr txBox="1"/>
              <p:nvPr/>
            </p:nvSpPr>
            <p:spPr>
              <a:xfrm>
                <a:off x="3040255" y="0"/>
                <a:ext cx="1282273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Sun’s Surface</a:t>
                </a:r>
              </a:p>
            </p:txBody>
          </p:sp>
          <p:sp>
            <p:nvSpPr>
              <p:cNvPr id="436" name="Rectangle 1323"/>
              <p:cNvSpPr/>
              <p:nvPr/>
            </p:nvSpPr>
            <p:spPr>
              <a:xfrm>
                <a:off x="4385706" y="116582"/>
                <a:ext cx="507671" cy="3264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7" name="Freeform 1324"/>
              <p:cNvSpPr/>
              <p:nvPr/>
            </p:nvSpPr>
            <p:spPr>
              <a:xfrm>
                <a:off x="4851070" y="52850"/>
                <a:ext cx="286741" cy="161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9969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8" name="Rectangle 1325"/>
              <p:cNvSpPr/>
              <p:nvPr/>
            </p:nvSpPr>
            <p:spPr>
              <a:xfrm>
                <a:off x="4385706" y="116582"/>
                <a:ext cx="507671" cy="32643"/>
              </a:xfrm>
              <a:prstGeom prst="rect">
                <a:avLst/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39" name="Freeform 1326"/>
              <p:cNvSpPr/>
              <p:nvPr/>
            </p:nvSpPr>
            <p:spPr>
              <a:xfrm>
                <a:off x="4851070" y="52850"/>
                <a:ext cx="286741" cy="161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9969"/>
                    </a:lnTo>
                    <a:lnTo>
                      <a:pt x="0" y="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40" name="Rectangle 1327"/>
              <p:cNvSpPr txBox="1"/>
              <p:nvPr/>
            </p:nvSpPr>
            <p:spPr>
              <a:xfrm>
                <a:off x="3716433" y="2376719"/>
                <a:ext cx="14458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441" name="Rectangle 1328"/>
              <p:cNvSpPr txBox="1"/>
              <p:nvPr/>
            </p:nvSpPr>
            <p:spPr>
              <a:xfrm>
                <a:off x="3834121" y="237671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e</a:t>
                </a:r>
              </a:p>
            </p:txBody>
          </p:sp>
          <p:sp>
            <p:nvSpPr>
              <p:cNvPr id="442" name="Rectangle 1329"/>
              <p:cNvSpPr txBox="1"/>
              <p:nvPr/>
            </p:nvSpPr>
            <p:spPr>
              <a:xfrm>
                <a:off x="3931515" y="2376719"/>
                <a:ext cx="132775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n</a:t>
                </a:r>
              </a:p>
            </p:txBody>
          </p:sp>
          <p:sp>
            <p:nvSpPr>
              <p:cNvPr id="443" name="Rectangle 1330"/>
              <p:cNvSpPr txBox="1"/>
              <p:nvPr/>
            </p:nvSpPr>
            <p:spPr>
              <a:xfrm>
                <a:off x="4026064" y="237671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t</a:t>
                </a:r>
              </a:p>
            </p:txBody>
          </p:sp>
          <p:sp>
            <p:nvSpPr>
              <p:cNvPr id="444" name="Rectangle 1331"/>
              <p:cNvSpPr txBox="1"/>
              <p:nvPr/>
            </p:nvSpPr>
            <p:spPr>
              <a:xfrm>
                <a:off x="4090307" y="237671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i</a:t>
                </a:r>
              </a:p>
            </p:txBody>
          </p:sp>
          <p:sp>
            <p:nvSpPr>
              <p:cNvPr id="445" name="Rectangle 1332"/>
              <p:cNvSpPr txBox="1"/>
              <p:nvPr/>
            </p:nvSpPr>
            <p:spPr>
              <a:xfrm>
                <a:off x="4172815" y="2376719"/>
                <a:ext cx="132775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u</a:t>
                </a:r>
              </a:p>
            </p:txBody>
          </p:sp>
          <p:sp>
            <p:nvSpPr>
              <p:cNvPr id="446" name="Rectangle 1333"/>
              <p:cNvSpPr txBox="1"/>
              <p:nvPr/>
            </p:nvSpPr>
            <p:spPr>
              <a:xfrm>
                <a:off x="4286298" y="2376719"/>
                <a:ext cx="192548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m</a:t>
                </a:r>
              </a:p>
            </p:txBody>
          </p:sp>
          <p:sp>
            <p:nvSpPr>
              <p:cNvPr id="447" name="Rectangle 1334"/>
              <p:cNvSpPr txBox="1"/>
              <p:nvPr/>
            </p:nvSpPr>
            <p:spPr>
              <a:xfrm>
                <a:off x="4429537" y="237671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 </a:t>
                </a:r>
              </a:p>
            </p:txBody>
          </p:sp>
          <p:sp>
            <p:nvSpPr>
              <p:cNvPr id="448" name="Rectangle 1335"/>
              <p:cNvSpPr txBox="1"/>
              <p:nvPr/>
            </p:nvSpPr>
            <p:spPr>
              <a:xfrm>
                <a:off x="4510843" y="2376719"/>
                <a:ext cx="14458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449" name="Rectangle 1336"/>
              <p:cNvSpPr txBox="1"/>
              <p:nvPr/>
            </p:nvSpPr>
            <p:spPr>
              <a:xfrm>
                <a:off x="4628531" y="237671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r</a:t>
                </a:r>
              </a:p>
            </p:txBody>
          </p:sp>
          <p:sp>
            <p:nvSpPr>
              <p:cNvPr id="450" name="Rectangle 1337"/>
              <p:cNvSpPr txBox="1"/>
              <p:nvPr/>
            </p:nvSpPr>
            <p:spPr>
              <a:xfrm>
                <a:off x="4721761" y="2376719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o</a:t>
                </a:r>
              </a:p>
            </p:txBody>
          </p:sp>
          <p:sp>
            <p:nvSpPr>
              <p:cNvPr id="451" name="Rectangle 1339"/>
              <p:cNvSpPr txBox="1"/>
              <p:nvPr/>
            </p:nvSpPr>
            <p:spPr>
              <a:xfrm>
                <a:off x="4493607" y="1800026"/>
                <a:ext cx="14458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452" name="Rectangle 1340"/>
              <p:cNvSpPr txBox="1"/>
              <p:nvPr/>
            </p:nvSpPr>
            <p:spPr>
              <a:xfrm>
                <a:off x="4615996" y="1800026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3</a:t>
                </a:r>
              </a:p>
            </p:txBody>
          </p:sp>
          <p:sp>
            <p:nvSpPr>
              <p:cNvPr id="453" name="Rectangle 1341"/>
              <p:cNvSpPr txBox="1"/>
              <p:nvPr/>
            </p:nvSpPr>
            <p:spPr>
              <a:xfrm>
                <a:off x="4755276" y="1543546"/>
                <a:ext cx="144582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454" name="Rectangle 1342"/>
              <p:cNvSpPr txBox="1"/>
              <p:nvPr/>
            </p:nvSpPr>
            <p:spPr>
              <a:xfrm>
                <a:off x="4876098" y="1543546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4</a:t>
                </a:r>
              </a:p>
            </p:txBody>
          </p:sp>
          <p:sp>
            <p:nvSpPr>
              <p:cNvPr id="455" name="Rectangle 1343"/>
              <p:cNvSpPr txBox="1"/>
              <p:nvPr/>
            </p:nvSpPr>
            <p:spPr>
              <a:xfrm>
                <a:off x="5015379" y="1221779"/>
                <a:ext cx="14458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456" name="Rectangle 1344"/>
              <p:cNvSpPr txBox="1"/>
              <p:nvPr/>
            </p:nvSpPr>
            <p:spPr>
              <a:xfrm>
                <a:off x="5137768" y="1221779"/>
                <a:ext cx="127001" cy="2448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5</a:t>
                </a:r>
              </a:p>
            </p:txBody>
          </p:sp>
          <p:sp>
            <p:nvSpPr>
              <p:cNvPr id="457" name="Rectangle 1345"/>
              <p:cNvSpPr txBox="1"/>
              <p:nvPr/>
            </p:nvSpPr>
            <p:spPr>
              <a:xfrm>
                <a:off x="4753710" y="707264"/>
                <a:ext cx="14458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P</a:t>
                </a:r>
              </a:p>
            </p:txBody>
          </p:sp>
          <p:sp>
            <p:nvSpPr>
              <p:cNvPr id="458" name="Rectangle 1346"/>
              <p:cNvSpPr txBox="1"/>
              <p:nvPr/>
            </p:nvSpPr>
            <p:spPr>
              <a:xfrm>
                <a:off x="4876098" y="707264"/>
                <a:ext cx="127001" cy="24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1000"/>
                  </a:spcBef>
                  <a:defRPr sz="17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6</a:t>
                </a:r>
              </a:p>
            </p:txBody>
          </p:sp>
          <p:sp>
            <p:nvSpPr>
              <p:cNvPr id="459" name="Freeform 1347"/>
              <p:cNvSpPr/>
              <p:nvPr/>
            </p:nvSpPr>
            <p:spPr>
              <a:xfrm>
                <a:off x="4310495" y="1835778"/>
                <a:ext cx="128486" cy="12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1077"/>
                    </a:lnTo>
                    <a:lnTo>
                      <a:pt x="10537" y="21600"/>
                    </a:lnTo>
                    <a:lnTo>
                      <a:pt x="0" y="11077"/>
                    </a:lnTo>
                    <a:lnTo>
                      <a:pt x="105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0" name="Freeform 1348"/>
              <p:cNvSpPr/>
              <p:nvPr/>
            </p:nvSpPr>
            <p:spPr>
              <a:xfrm>
                <a:off x="4285425" y="1810907"/>
                <a:ext cx="126919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0663"/>
                    </a:lnTo>
                    <a:lnTo>
                      <a:pt x="10933" y="21600"/>
                    </a:lnTo>
                    <a:lnTo>
                      <a:pt x="0" y="10663"/>
                    </a:lnTo>
                    <a:lnTo>
                      <a:pt x="1093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1" name="Freeform 1349"/>
              <p:cNvSpPr/>
              <p:nvPr/>
            </p:nvSpPr>
            <p:spPr>
              <a:xfrm>
                <a:off x="4304228" y="1829560"/>
                <a:ext cx="128485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937"/>
                    </a:lnTo>
                    <a:lnTo>
                      <a:pt x="10537" y="21600"/>
                    </a:lnTo>
                    <a:lnTo>
                      <a:pt x="0" y="10937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2" name="Freeform 1350"/>
              <p:cNvSpPr/>
              <p:nvPr/>
            </p:nvSpPr>
            <p:spPr>
              <a:xfrm>
                <a:off x="4279158" y="1803135"/>
                <a:ext cx="126918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0800"/>
                    </a:lnTo>
                    <a:lnTo>
                      <a:pt x="10933" y="21600"/>
                    </a:lnTo>
                    <a:lnTo>
                      <a:pt x="0" y="10800"/>
                    </a:lnTo>
                    <a:lnTo>
                      <a:pt x="1093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3" name="Freeform 1351"/>
              <p:cNvSpPr/>
              <p:nvPr/>
            </p:nvSpPr>
            <p:spPr>
              <a:xfrm>
                <a:off x="4310495" y="1835778"/>
                <a:ext cx="128486" cy="12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1077"/>
                    </a:lnTo>
                    <a:lnTo>
                      <a:pt x="10537" y="21600"/>
                    </a:lnTo>
                    <a:lnTo>
                      <a:pt x="0" y="11077"/>
                    </a:lnTo>
                    <a:lnTo>
                      <a:pt x="105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4" name="Freeform 1352"/>
              <p:cNvSpPr/>
              <p:nvPr/>
            </p:nvSpPr>
            <p:spPr>
              <a:xfrm>
                <a:off x="4285425" y="1810907"/>
                <a:ext cx="126919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0663"/>
                    </a:lnTo>
                    <a:lnTo>
                      <a:pt x="10933" y="21600"/>
                    </a:lnTo>
                    <a:lnTo>
                      <a:pt x="0" y="10663"/>
                    </a:lnTo>
                    <a:lnTo>
                      <a:pt x="1093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5" name="Freeform 1353"/>
              <p:cNvSpPr/>
              <p:nvPr/>
            </p:nvSpPr>
            <p:spPr>
              <a:xfrm>
                <a:off x="4304228" y="1829560"/>
                <a:ext cx="128485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937"/>
                    </a:lnTo>
                    <a:lnTo>
                      <a:pt x="10537" y="21600"/>
                    </a:lnTo>
                    <a:lnTo>
                      <a:pt x="0" y="10937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6" name="Freeform 1354"/>
              <p:cNvSpPr/>
              <p:nvPr/>
            </p:nvSpPr>
            <p:spPr>
              <a:xfrm>
                <a:off x="4279158" y="1803135"/>
                <a:ext cx="126918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0800"/>
                    </a:lnTo>
                    <a:lnTo>
                      <a:pt x="10933" y="21600"/>
                    </a:lnTo>
                    <a:lnTo>
                      <a:pt x="0" y="10800"/>
                    </a:lnTo>
                    <a:lnTo>
                      <a:pt x="1093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7" name="Freeform 1355"/>
              <p:cNvSpPr/>
              <p:nvPr/>
            </p:nvSpPr>
            <p:spPr>
              <a:xfrm>
                <a:off x="4529859" y="1602614"/>
                <a:ext cx="128485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133"/>
                    </a:lnTo>
                    <a:lnTo>
                      <a:pt x="10537" y="21600"/>
                    </a:lnTo>
                    <a:lnTo>
                      <a:pt x="0" y="10133"/>
                    </a:lnTo>
                    <a:lnTo>
                      <a:pt x="105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8" name="Freeform 1356"/>
              <p:cNvSpPr/>
              <p:nvPr/>
            </p:nvSpPr>
            <p:spPr>
              <a:xfrm>
                <a:off x="4503222" y="1577743"/>
                <a:ext cx="128485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663"/>
                    </a:lnTo>
                    <a:lnTo>
                      <a:pt x="11063" y="21600"/>
                    </a:lnTo>
                    <a:lnTo>
                      <a:pt x="0" y="10663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69" name="Freeform 1357"/>
              <p:cNvSpPr/>
              <p:nvPr/>
            </p:nvSpPr>
            <p:spPr>
              <a:xfrm>
                <a:off x="4523591" y="1596396"/>
                <a:ext cx="130053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0" y="0"/>
                    </a:moveTo>
                    <a:lnTo>
                      <a:pt x="21600" y="10390"/>
                    </a:lnTo>
                    <a:lnTo>
                      <a:pt x="10410" y="21600"/>
                    </a:lnTo>
                    <a:lnTo>
                      <a:pt x="0" y="10390"/>
                    </a:lnTo>
                    <a:lnTo>
                      <a:pt x="1041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0" name="Freeform 1358"/>
              <p:cNvSpPr/>
              <p:nvPr/>
            </p:nvSpPr>
            <p:spPr>
              <a:xfrm>
                <a:off x="4496954" y="1569971"/>
                <a:ext cx="128486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800"/>
                    </a:lnTo>
                    <a:lnTo>
                      <a:pt x="10537" y="21600"/>
                    </a:lnTo>
                    <a:lnTo>
                      <a:pt x="0" y="10800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1" name="Freeform 1359"/>
              <p:cNvSpPr/>
              <p:nvPr/>
            </p:nvSpPr>
            <p:spPr>
              <a:xfrm>
                <a:off x="4529859" y="1602614"/>
                <a:ext cx="128485" cy="125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133"/>
                    </a:lnTo>
                    <a:lnTo>
                      <a:pt x="10537" y="21600"/>
                    </a:lnTo>
                    <a:lnTo>
                      <a:pt x="0" y="10133"/>
                    </a:lnTo>
                    <a:lnTo>
                      <a:pt x="105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2" name="Freeform 1360"/>
              <p:cNvSpPr/>
              <p:nvPr/>
            </p:nvSpPr>
            <p:spPr>
              <a:xfrm>
                <a:off x="4503222" y="1577743"/>
                <a:ext cx="128485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663"/>
                    </a:lnTo>
                    <a:lnTo>
                      <a:pt x="11063" y="21600"/>
                    </a:lnTo>
                    <a:lnTo>
                      <a:pt x="0" y="10663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3" name="Freeform 1361"/>
              <p:cNvSpPr/>
              <p:nvPr/>
            </p:nvSpPr>
            <p:spPr>
              <a:xfrm>
                <a:off x="4523591" y="1596396"/>
                <a:ext cx="130053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410" y="0"/>
                    </a:moveTo>
                    <a:lnTo>
                      <a:pt x="21600" y="10390"/>
                    </a:lnTo>
                    <a:lnTo>
                      <a:pt x="10410" y="21600"/>
                    </a:lnTo>
                    <a:lnTo>
                      <a:pt x="0" y="10390"/>
                    </a:lnTo>
                    <a:lnTo>
                      <a:pt x="10410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4" name="Freeform 1362"/>
              <p:cNvSpPr/>
              <p:nvPr/>
            </p:nvSpPr>
            <p:spPr>
              <a:xfrm>
                <a:off x="4496954" y="1569971"/>
                <a:ext cx="128486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537" y="0"/>
                    </a:moveTo>
                    <a:lnTo>
                      <a:pt x="21600" y="10800"/>
                    </a:lnTo>
                    <a:lnTo>
                      <a:pt x="10537" y="21600"/>
                    </a:lnTo>
                    <a:lnTo>
                      <a:pt x="0" y="10800"/>
                    </a:lnTo>
                    <a:lnTo>
                      <a:pt x="10537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5" name="Freeform 1363"/>
              <p:cNvSpPr/>
              <p:nvPr/>
            </p:nvSpPr>
            <p:spPr>
              <a:xfrm>
                <a:off x="4800930" y="1232660"/>
                <a:ext cx="128485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800"/>
                    </a:lnTo>
                    <a:lnTo>
                      <a:pt x="11063" y="21600"/>
                    </a:lnTo>
                    <a:lnTo>
                      <a:pt x="0" y="10800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6" name="Freeform 1364"/>
              <p:cNvSpPr/>
              <p:nvPr/>
            </p:nvSpPr>
            <p:spPr>
              <a:xfrm>
                <a:off x="4775859" y="1207789"/>
                <a:ext cx="126919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1210"/>
                    </a:lnTo>
                    <a:lnTo>
                      <a:pt x="10933" y="21600"/>
                    </a:lnTo>
                    <a:lnTo>
                      <a:pt x="0" y="11210"/>
                    </a:lnTo>
                    <a:lnTo>
                      <a:pt x="1093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7" name="Freeform 1365"/>
              <p:cNvSpPr/>
              <p:nvPr/>
            </p:nvSpPr>
            <p:spPr>
              <a:xfrm>
                <a:off x="4794662" y="1226442"/>
                <a:ext cx="128486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937"/>
                    </a:lnTo>
                    <a:lnTo>
                      <a:pt x="11063" y="21600"/>
                    </a:lnTo>
                    <a:lnTo>
                      <a:pt x="0" y="10937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8" name="Freeform 1366"/>
              <p:cNvSpPr/>
              <p:nvPr/>
            </p:nvSpPr>
            <p:spPr>
              <a:xfrm>
                <a:off x="4768025" y="1203126"/>
                <a:ext cx="128486" cy="12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1077"/>
                    </a:lnTo>
                    <a:lnTo>
                      <a:pt x="11063" y="21600"/>
                    </a:lnTo>
                    <a:lnTo>
                      <a:pt x="0" y="11077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79" name="Freeform 1367"/>
              <p:cNvSpPr/>
              <p:nvPr/>
            </p:nvSpPr>
            <p:spPr>
              <a:xfrm>
                <a:off x="4800930" y="1232660"/>
                <a:ext cx="128485" cy="124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800"/>
                    </a:lnTo>
                    <a:lnTo>
                      <a:pt x="11063" y="21600"/>
                    </a:lnTo>
                    <a:lnTo>
                      <a:pt x="0" y="10800"/>
                    </a:lnTo>
                    <a:lnTo>
                      <a:pt x="110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80" name="Freeform 1368"/>
              <p:cNvSpPr/>
              <p:nvPr/>
            </p:nvSpPr>
            <p:spPr>
              <a:xfrm>
                <a:off x="4775859" y="1207789"/>
                <a:ext cx="126919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33" y="0"/>
                    </a:moveTo>
                    <a:lnTo>
                      <a:pt x="21600" y="11210"/>
                    </a:lnTo>
                    <a:lnTo>
                      <a:pt x="10933" y="21600"/>
                    </a:lnTo>
                    <a:lnTo>
                      <a:pt x="0" y="11210"/>
                    </a:lnTo>
                    <a:lnTo>
                      <a:pt x="10933" y="0"/>
                    </a:lnTo>
                    <a:close/>
                  </a:path>
                </a:pathLst>
              </a:custGeom>
              <a:solidFill>
                <a:srgbClr val="FF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81" name="Freeform 1369"/>
              <p:cNvSpPr/>
              <p:nvPr/>
            </p:nvSpPr>
            <p:spPr>
              <a:xfrm>
                <a:off x="4794662" y="1226442"/>
                <a:ext cx="128486" cy="122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0937"/>
                    </a:lnTo>
                    <a:lnTo>
                      <a:pt x="11063" y="21600"/>
                    </a:lnTo>
                    <a:lnTo>
                      <a:pt x="0" y="10937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82" name="Freeform 1370"/>
              <p:cNvSpPr/>
              <p:nvPr/>
            </p:nvSpPr>
            <p:spPr>
              <a:xfrm>
                <a:off x="4768025" y="1203126"/>
                <a:ext cx="128486" cy="121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63" y="0"/>
                    </a:moveTo>
                    <a:lnTo>
                      <a:pt x="21600" y="11077"/>
                    </a:lnTo>
                    <a:lnTo>
                      <a:pt x="11063" y="21600"/>
                    </a:lnTo>
                    <a:lnTo>
                      <a:pt x="0" y="11077"/>
                    </a:lnTo>
                    <a:lnTo>
                      <a:pt x="11063" y="0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CC3300"/>
                    </a:solidFill>
                  </a:defRPr>
                </a:pPr>
                <a:endParaRPr/>
              </a:p>
            </p:txBody>
          </p:sp>
          <p:sp>
            <p:nvSpPr>
              <p:cNvPr id="483" name="Rectangle 1372"/>
              <p:cNvSpPr txBox="1"/>
              <p:nvPr/>
            </p:nvSpPr>
            <p:spPr>
              <a:xfrm>
                <a:off x="5518521" y="3273623"/>
                <a:ext cx="127001" cy="1840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>
                <a:lvl1pPr>
                  <a:spcBef>
                    <a:spcPts val="700"/>
                  </a:spcBef>
                  <a:defRPr sz="1200" b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 </a:t>
                </a:r>
              </a:p>
            </p:txBody>
          </p:sp>
        </p:grp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a14="http://schemas.microsoft.com/office/drawing/2010/main" xmlns:m="http://schemas.openxmlformats.org/officeDocument/2006/math" xmlns:p="http://schemas.openxmlformats.org/presentationml/2006/main" xmlns:r="http://schemas.openxmlformats.org/officeDocument/2006/relationships" xmlns:a="http://schemas.openxmlformats.org/drawingml/2006/main" xmlns="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cture 1 - What is Nanoscience">
  <a:themeElements>
    <a:clrScheme name="Custom 54">
      <a:dk1>
        <a:srgbClr val="20FFFF"/>
      </a:dk1>
      <a:lt1>
        <a:srgbClr val="666666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20FF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ecture 1 - What is Nanoscience">
  <a:themeElements>
    <a:clrScheme name="Lecture 1 - What is Nano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00FF"/>
      </a:hlink>
      <a:folHlink>
        <a:srgbClr val="FF00FF"/>
      </a:folHlink>
    </a:clrScheme>
    <a:fontScheme name="Lecture 1 - What is Nano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Lecture 1 - What is Nano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2100"/>
          </a:spcBef>
          <a:spcAft>
            <a:spcPts val="0"/>
          </a:spcAft>
          <a:buClrTx/>
          <a:buSzTx/>
          <a:buFontTx/>
          <a:buNone/>
          <a:tabLst/>
          <a:defRPr kumimoji="0" sz="3600" b="1" i="0" u="none" strike="noStrike" cap="none" spc="0" normalizeH="0" baseline="0">
            <a:ln>
              <a:noFill/>
            </a:ln>
            <a:solidFill>
              <a:srgbClr val="003366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5028</Words>
  <Application>Microsoft Macintosh PowerPoint</Application>
  <PresentationFormat>On-screen Show (4:3)</PresentationFormat>
  <Paragraphs>1047</Paragraphs>
  <Slides>45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Lecture 1 - What is Nanoscience</vt:lpstr>
      <vt:lpstr>The Bleeding Edge – Part III:   Emerging Applications in Nanoelectronics</vt:lpstr>
      <vt:lpstr>Echoing the first lecture: What IS nanoelectronics?</vt:lpstr>
      <vt:lpstr>Moore's Law revisited:</vt:lpstr>
      <vt:lpstr>What has driven this increase in complexity?</vt:lpstr>
      <vt:lpstr>But that means, at least by one definition, IC's ARE nano!</vt:lpstr>
      <vt:lpstr>And then it gets even fuzzier</vt:lpstr>
      <vt:lpstr>So no, even leading edge IC's are not truly "nanoelectronics"</vt:lpstr>
      <vt:lpstr>Plus one more HOT problem: Power</vt:lpstr>
      <vt:lpstr>Evolution of power density in microprocessors</vt:lpstr>
      <vt:lpstr>So there is a big incentive to “get weird”</vt:lpstr>
      <vt:lpstr>Getting weird with Quantum Mechanical Tunneling</vt:lpstr>
      <vt:lpstr>Probability an electron can tunnel through such a barrier?</vt:lpstr>
      <vt:lpstr>Giving tunneling probabilities for various kinds of barriers:</vt:lpstr>
      <vt:lpstr>As applied to "Quantum Cellular Automata" </vt:lpstr>
      <vt:lpstr>How to make QCA cells into powerful (yet simple) digital devices:</vt:lpstr>
      <vt:lpstr>This functions as a digital MAJORITY gate:</vt:lpstr>
      <vt:lpstr> If instead hold one input at 1, functions as a digital OR gate:</vt:lpstr>
      <vt:lpstr> If hold one input at 0, functions as a digital AND gate:</vt:lpstr>
      <vt:lpstr> In addition to Boolean logic, QCA’s can do math:</vt:lpstr>
      <vt:lpstr>Second “weird” idea:  Devices using tunneling CURRENT</vt:lpstr>
      <vt:lpstr>As electron tunnels through barrier, its height decreases</vt:lpstr>
      <vt:lpstr>Tunneling current across 2 gaps in series?</vt:lpstr>
      <vt:lpstr>But this all changes when things get really small</vt:lpstr>
      <vt:lpstr>So “Coulomb Blockading” will just further limit current?</vt:lpstr>
      <vt:lpstr>And as you further increase attractive voltage on side gate:</vt:lpstr>
      <vt:lpstr>Giving this electrical behavior:</vt:lpstr>
      <vt:lpstr>Which is indeed seen in “Single Electron Transistors” (SETs)</vt:lpstr>
      <vt:lpstr>Third weird (but related) idea: Negative Differential Resistance (NDR)</vt:lpstr>
      <vt:lpstr>What if slope actually went negative?</vt:lpstr>
      <vt:lpstr>Or, can “tune” positions by applying an end to end voltage:</vt:lpstr>
      <vt:lpstr>Actual physical structure would look more like:</vt:lpstr>
      <vt:lpstr>But eventually there'd be match with 2nd level, producing:</vt:lpstr>
      <vt:lpstr>Hold it!</vt:lpstr>
      <vt:lpstr>Leaving remainder of voltage for NDR2</vt:lpstr>
      <vt:lpstr> Center voltage of paired NDRs settles into one of two states</vt:lpstr>
      <vt:lpstr>And there are LOTS of ways of creating required energy diagram!</vt:lpstr>
      <vt:lpstr>An entirely different way of making an NDR (or NDR like) device:</vt:lpstr>
      <vt:lpstr>Still barriers &amp; tunneling, but described in terms of Pi electron orbitals:</vt:lpstr>
      <vt:lpstr>Giving at least three very weird ways of getting digital devices:</vt:lpstr>
      <vt:lpstr>Credits / Acknowledgements</vt:lpstr>
      <vt:lpstr>Appendix Quantifying Coulomb Blockade behavior:</vt:lpstr>
      <vt:lpstr>Work done to reach a given pressure?</vt:lpstr>
      <vt:lpstr>Back to electrical world:</vt:lpstr>
      <vt:lpstr>Use in quantifying effect of “coulomb blockades” ?</vt:lpstr>
      <vt:lpstr>Translating this into device “conductance” = dIds / dVg: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Bleeding Edge – Part III:   Emerging Applications in Nanoelectronics</dc:title>
  <cp:lastModifiedBy>John Bean</cp:lastModifiedBy>
  <cp:revision>1</cp:revision>
  <dcterms:created xsi:type="dcterms:W3CDTF">2019-03-05T14:31:45Z</dcterms:created>
  <dcterms:modified xsi:type="dcterms:W3CDTF">2019-03-05T14:34:31Z</dcterms:modified>
</cp:coreProperties>
</file>