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20" d="100"/>
          <a:sy n="120"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b="0">
                <a:solidFill>
                  <a:srgbClr val="FFFFFF"/>
                </a:solidFill>
                <a:effectLst>
                  <a:outerShdw blurRad="38100" dist="38100" dir="2700000" rotWithShape="0">
                    <a:srgbClr val="000000"/>
                  </a:outerShdw>
                </a:effectLst>
                <a:latin typeface="+mn-lt"/>
                <a:ea typeface="+mn-ea"/>
                <a:cs typeface="+mn-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m.youtube.com/watch?v=OHhfLvdvjQg" TargetMode="External"/><Relationship Id="rId3" Type="http://schemas.openxmlformats.org/officeDocument/2006/relationships/image" Target="../media/image19.gif"/></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ecanfigurethisout.org/ENERGY/Web_notes/Hydro/Hydroelectric%20Power.pdf" TargetMode="External"/><Relationship Id="rId4" Type="http://schemas.openxmlformats.org/officeDocument/2006/relationships/hyperlink" Target="https://wecanfigurethisout.org/ENERGY/Web_notes/Hydro/Hydroelectric%20Power.key" TargetMode="External"/><Relationship Id="rId1" Type="http://schemas.openxmlformats.org/officeDocument/2006/relationships/slideLayout" Target="../slideLayouts/slideLayout1.xml"/><Relationship Id="rId2" Type="http://schemas.openxmlformats.org/officeDocument/2006/relationships/hyperlink" Target="https://wecanfigurethisout.org/ENERGY/Web_notes/Hydro/Hydroelectric%20Power.pptx"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wecanfigurethisout.org/ENERGY/Web_notes/Bigger%20Picture/Greenhouse%20Effect%20-%20Supporting.ht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wecanfigurethisout.org/ENERGY/Web_notes/Bigger%20Picture/Where%20do%20we%20go.pdf" TargetMode="External"/><Relationship Id="rId4" Type="http://schemas.openxmlformats.org/officeDocument/2006/relationships/hyperlink" Target="https://www.wecanfigurethisout.org/ENERGY/Web_notes/Bigger%20Picture/Where%20do%20we%20go.key" TargetMode="External"/><Relationship Id="rId1" Type="http://schemas.openxmlformats.org/officeDocument/2006/relationships/slideLayout" Target="../slideLayouts/slideLayout1.xml"/><Relationship Id="rId2" Type="http://schemas.openxmlformats.org/officeDocument/2006/relationships/hyperlink" Target="https://www.wecanfigurethisout.org/ENERGY/Web_notes/Bigger%20Picture/Where%20do%20we%20go.pptx"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wecanfigurethisout.org/ENERGY/Energy_home.ht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n-lt"/>
                <a:ea typeface="+mn-ea"/>
                <a:cs typeface="+mn-cs"/>
                <a:sym typeface="Arial"/>
              </a:defRPr>
            </a:lvl1pPr>
          </a:lstStyle>
          <a:p>
            <a:r>
              <a:t>(Written / Revised:  December 2017)</a:t>
            </a:r>
          </a:p>
        </p:txBody>
      </p:sp>
      <p:sp>
        <p:nvSpPr>
          <p:cNvPr id="113" name="Rectangle 2"/>
          <p:cNvSpPr txBox="1">
            <a:spLocks noGrp="1"/>
          </p:cNvSpPr>
          <p:nvPr>
            <p:ph type="title"/>
          </p:nvPr>
        </p:nvSpPr>
        <p:spPr>
          <a:xfrm>
            <a:off x="304800" y="76200"/>
            <a:ext cx="8534400" cy="654050"/>
          </a:xfrm>
          <a:prstGeom prst="rect">
            <a:avLst/>
          </a:prstGeom>
        </p:spPr>
        <p:txBody>
          <a:bodyPr/>
          <a:lstStyle/>
          <a:p>
            <a:r>
              <a:t>Nuclear Energy – "But they blow up!"</a:t>
            </a:r>
          </a:p>
        </p:txBody>
      </p:sp>
      <p:sp>
        <p:nvSpPr>
          <p:cNvPr id="114" name="Rectangle 3"/>
          <p:cNvSpPr txBox="1">
            <a:spLocks noGrp="1"/>
          </p:cNvSpPr>
          <p:nvPr>
            <p:ph type="body" idx="1"/>
          </p:nvPr>
        </p:nvSpPr>
        <p:spPr>
          <a:xfrm>
            <a:off x="228600" y="747191"/>
            <a:ext cx="8534400" cy="5334001"/>
          </a:xfrm>
          <a:prstGeom prst="rect">
            <a:avLst/>
          </a:prstGeom>
        </p:spPr>
        <p:txBody>
          <a:bodyPr/>
          <a:lstStyle/>
          <a:p>
            <a:pPr algn="ctr" defTabSz="868680">
              <a:tabLst>
                <a:tab pos="431800" algn="l"/>
                <a:tab pos="863600" algn="l"/>
                <a:tab pos="1295400" algn="l"/>
                <a:tab pos="1727200" algn="l"/>
                <a:tab pos="2159000" algn="l"/>
              </a:tabLst>
              <a:defRPr sz="1710">
                <a:effectLst>
                  <a:outerShdw blurRad="36195" dist="36195" dir="2700000" rotWithShape="0">
                    <a:srgbClr val="000000"/>
                  </a:outerShdw>
                </a:effectLst>
                <a:latin typeface="+mn-lt"/>
                <a:ea typeface="+mn-ea"/>
                <a:cs typeface="+mn-cs"/>
                <a:sym typeface="Arial"/>
              </a:defRPr>
            </a:pPr>
            <a:r>
              <a:t>John C. Bean</a:t>
            </a:r>
          </a:p>
          <a:p>
            <a:pPr defTabSz="868680">
              <a:tabLst>
                <a:tab pos="431800" algn="l"/>
                <a:tab pos="863600" algn="l"/>
                <a:tab pos="1295400" algn="l"/>
                <a:tab pos="1727200" algn="l"/>
                <a:tab pos="2159000" algn="l"/>
              </a:tabLst>
              <a:defRPr sz="1045">
                <a:effectLst>
                  <a:outerShdw blurRad="36195" dist="36195" dir="2700000" rotWithShape="0">
                    <a:srgbClr val="000000"/>
                  </a:outerShdw>
                </a:effectLst>
                <a:latin typeface="+mn-lt"/>
                <a:ea typeface="+mn-ea"/>
                <a:cs typeface="+mn-cs"/>
                <a:sym typeface="Arial"/>
              </a:defRPr>
            </a:pPr>
            <a:endParaRPr/>
          </a:p>
          <a:p>
            <a:pPr algn="ctr" defTabSz="868680">
              <a:spcBef>
                <a:spcPts val="300"/>
              </a:spcBef>
              <a:tabLst>
                <a:tab pos="431800" algn="l"/>
                <a:tab pos="863600" algn="l"/>
                <a:tab pos="1295400" algn="l"/>
                <a:tab pos="1727200" algn="l"/>
                <a:tab pos="2159000" algn="l"/>
              </a:tabLst>
              <a:defRPr sz="1520" u="sng">
                <a:effectLst>
                  <a:outerShdw blurRad="36195" dist="36195" dir="2700000" rotWithShape="0">
                    <a:srgbClr val="000000"/>
                  </a:outerShdw>
                </a:effectLst>
                <a:latin typeface="+mn-lt"/>
                <a:ea typeface="+mn-ea"/>
                <a:cs typeface="+mn-cs"/>
                <a:sym typeface="Arial"/>
              </a:defRPr>
            </a:pPr>
            <a:r>
              <a:t>Outline</a:t>
            </a:r>
          </a:p>
          <a:p>
            <a:pPr algn="ctr" defTabSz="868680">
              <a:tabLst>
                <a:tab pos="431800" algn="l"/>
                <a:tab pos="863600" algn="l"/>
                <a:tab pos="1295400" algn="l"/>
                <a:tab pos="1727200" algn="l"/>
                <a:tab pos="2159000" algn="l"/>
              </a:tabLst>
              <a:defRPr sz="85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Nuclei: What they contain, how to keep track of this</a:t>
            </a:r>
          </a:p>
          <a:p>
            <a:pPr defTabSz="868680">
              <a:tabLst>
                <a:tab pos="431800" algn="l"/>
                <a:tab pos="863600" algn="l"/>
                <a:tab pos="1295400" algn="l"/>
                <a:tab pos="1727200" algn="l"/>
                <a:tab pos="2159000" algn="l"/>
              </a:tabLst>
              <a:defRPr sz="57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Fission of abundant U238 vs. rare U235</a:t>
            </a:r>
          </a:p>
          <a:p>
            <a:pPr defTabSz="868680">
              <a:tabLst>
                <a:tab pos="431800" algn="l"/>
                <a:tab pos="863600" algn="l"/>
                <a:tab pos="1295400" algn="l"/>
                <a:tab pos="1727200" algn="l"/>
                <a:tab pos="2159000" algn="l"/>
              </a:tabLst>
              <a:defRPr sz="57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Use of "moderators" to slow emitted neutrons =&gt; Sustained fission chain reactions</a:t>
            </a:r>
          </a:p>
          <a:p>
            <a:pPr defTabSz="868680">
              <a:tabLst>
                <a:tab pos="431800" algn="l"/>
                <a:tab pos="863600" algn="l"/>
                <a:tab pos="1295400" algn="l"/>
                <a:tab pos="1727200" algn="l"/>
                <a:tab pos="2159000" algn="l"/>
              </a:tabLst>
              <a:defRPr sz="57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	vs. neutron "poisons" vs. neutron "mirrors"</a:t>
            </a:r>
          </a:p>
          <a:p>
            <a:pPr defTabSz="868680">
              <a:tabLst>
                <a:tab pos="431800" algn="l"/>
                <a:tab pos="863600" algn="l"/>
                <a:tab pos="1295400" algn="l"/>
                <a:tab pos="1727200" algn="l"/>
                <a:tab pos="2159000" algn="l"/>
              </a:tabLst>
              <a:defRPr sz="570">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Chain reactions in bombs vs. chain reactions in nuclear reactors</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Common "light water" moderated reactors:  </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	Boiling Water Reactors (BWR) vs. Pressurized Water Reactors</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As opposed to carbon moderated RBMK reactors</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The Accidents:</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	Three Mile Island / Chernobyl / Fukushima Dai Ichi </a:t>
            </a:r>
          </a:p>
          <a:p>
            <a:pPr defTabSz="868680">
              <a:tabLst>
                <a:tab pos="431800" algn="l"/>
                <a:tab pos="863600" algn="l"/>
                <a:tab pos="1295400" algn="l"/>
                <a:tab pos="1727200" algn="l"/>
                <a:tab pos="2159000" algn="l"/>
              </a:tabLst>
              <a:defRPr sz="665">
                <a:effectLst>
                  <a:outerShdw blurRad="36195" dist="36195" dir="2700000" rotWithShape="0">
                    <a:srgbClr val="000000"/>
                  </a:outerShdw>
                </a:effectLst>
                <a:latin typeface="+mn-lt"/>
                <a:ea typeface="+mn-ea"/>
                <a:cs typeface="+mn-cs"/>
                <a:sym typeface="Arial"/>
              </a:defRPr>
            </a:pPr>
            <a:endParaRPr/>
          </a:p>
          <a:p>
            <a:pPr defTabSz="868680">
              <a:spcBef>
                <a:spcPts val="300"/>
              </a:spcBef>
              <a:tabLst>
                <a:tab pos="431800" algn="l"/>
                <a:tab pos="863600" algn="l"/>
                <a:tab pos="1295400" algn="l"/>
                <a:tab pos="1727200" algn="l"/>
                <a:tab pos="2159000" algn="l"/>
              </a:tabLst>
              <a:defRPr sz="1520">
                <a:effectLst>
                  <a:outerShdw blurRad="36195" dist="36195" dir="2700000" rotWithShape="0">
                    <a:srgbClr val="000000"/>
                  </a:outerShdw>
                </a:effectLst>
                <a:latin typeface="+mn-lt"/>
                <a:ea typeface="+mn-ea"/>
                <a:cs typeface="+mn-cs"/>
                <a:sym typeface="Arial"/>
              </a:defRPr>
            </a:pPr>
            <a:r>
              <a:t>The claim that massive use of concrete negates nuclear's ~ zero greenhouse emission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 name="Rectangle 3"/>
          <p:cNvSpPr txBox="1">
            <a:spLocks noGrp="1"/>
          </p:cNvSpPr>
          <p:nvPr>
            <p:ph type="body" idx="1"/>
          </p:nvPr>
        </p:nvSpPr>
        <p:spPr>
          <a:xfrm>
            <a:off x="353065" y="990600"/>
            <a:ext cx="8763001" cy="3886200"/>
          </a:xfrm>
          <a:prstGeom prst="rect">
            <a:avLst/>
          </a:prstGeom>
        </p:spPr>
        <p:txBody>
          <a:bodyPr/>
          <a:lstStyle/>
          <a:p>
            <a:pPr>
              <a:spcBef>
                <a:spcPts val="500"/>
              </a:spcBef>
              <a:defRPr sz="2400" b="1" baseline="30000">
                <a:solidFill>
                  <a:srgbClr val="FFCC00"/>
                </a:solidFill>
                <a:latin typeface="+mn-lt"/>
                <a:ea typeface="+mn-ea"/>
                <a:cs typeface="+mn-cs"/>
                <a:sym typeface="Arial"/>
              </a:defRPr>
            </a:pPr>
            <a:r>
              <a:t>238</a:t>
            </a:r>
            <a:r>
              <a:rPr baseline="0"/>
              <a:t>U:</a:t>
            </a:r>
            <a:r>
              <a:rPr sz="1800" baseline="0"/>
              <a:t>	</a:t>
            </a:r>
            <a:r>
              <a:rPr sz="1800" baseline="0">
                <a:solidFill>
                  <a:srgbClr val="00B1B2"/>
                </a:solidFill>
              </a:rPr>
              <a:t>Slow neutron incident</a:t>
            </a:r>
            <a:r>
              <a:rPr sz="1800" b="0" baseline="0">
                <a:solidFill>
                  <a:srgbClr val="FFFFFF"/>
                </a:solidFill>
              </a:rPr>
              <a:t>		</a:t>
            </a:r>
            <a:r>
              <a:rPr sz="1800" baseline="0">
                <a:solidFill>
                  <a:srgbClr val="FF0000"/>
                </a:solidFill>
              </a:rPr>
              <a:t>Fast neutron incident</a:t>
            </a: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defRPr sz="1800" b="1">
                <a:solidFill>
                  <a:srgbClr val="FF0000"/>
                </a:solidFill>
                <a:latin typeface="+mn-lt"/>
                <a:ea typeface="+mn-ea"/>
                <a:cs typeface="+mn-cs"/>
                <a:sym typeface="Arial"/>
              </a:defRPr>
            </a:pPr>
            <a:endParaRPr/>
          </a:p>
          <a:p>
            <a:pPr>
              <a:spcBef>
                <a:spcPts val="500"/>
              </a:spcBef>
              <a:defRPr sz="2400" b="1" baseline="30000">
                <a:solidFill>
                  <a:srgbClr val="FFCC00"/>
                </a:solidFill>
                <a:latin typeface="+mn-lt"/>
                <a:ea typeface="+mn-ea"/>
                <a:cs typeface="+mn-cs"/>
                <a:sym typeface="Arial"/>
              </a:defRPr>
            </a:pPr>
            <a:r>
              <a:t>235</a:t>
            </a:r>
            <a:r>
              <a:rPr baseline="0"/>
              <a:t>U:</a:t>
            </a:r>
            <a:r>
              <a:rPr sz="1800" baseline="0"/>
              <a:t>	</a:t>
            </a:r>
            <a:r>
              <a:rPr sz="1800" baseline="0">
                <a:solidFill>
                  <a:srgbClr val="00B1B2"/>
                </a:solidFill>
              </a:rPr>
              <a:t>Slow neutron incident</a:t>
            </a:r>
            <a:r>
              <a:rPr sz="1800" b="0" baseline="0">
                <a:solidFill>
                  <a:srgbClr val="FFFFFF"/>
                </a:solidFill>
              </a:rPr>
              <a:t>		</a:t>
            </a:r>
            <a:r>
              <a:rPr sz="1800" baseline="0">
                <a:solidFill>
                  <a:srgbClr val="FF0000"/>
                </a:solidFill>
              </a:rPr>
              <a:t>Fast neutron incident</a:t>
            </a:r>
          </a:p>
        </p:txBody>
      </p:sp>
      <p:sp>
        <p:nvSpPr>
          <p:cNvPr id="175" name="Rectangle 2"/>
          <p:cNvSpPr txBox="1">
            <a:spLocks noGrp="1"/>
          </p:cNvSpPr>
          <p:nvPr>
            <p:ph type="title"/>
          </p:nvPr>
        </p:nvSpPr>
        <p:spPr>
          <a:xfrm>
            <a:off x="304800" y="228600"/>
            <a:ext cx="8686800" cy="381000"/>
          </a:xfrm>
          <a:prstGeom prst="rect">
            <a:avLst/>
          </a:prstGeom>
        </p:spPr>
        <p:txBody>
          <a:bodyPr/>
          <a:lstStyle/>
          <a:p>
            <a:pPr defTabSz="877823">
              <a:defRPr sz="2112">
                <a:effectLst>
                  <a:outerShdw blurRad="36576" dist="36576" dir="2700000" rotWithShape="0">
                    <a:srgbClr val="000000"/>
                  </a:outerShdw>
                </a:effectLst>
              </a:defRPr>
            </a:pPr>
            <a:r>
              <a:t>The ways  </a:t>
            </a:r>
            <a:r>
              <a:rPr b="1" baseline="29916"/>
              <a:t>238</a:t>
            </a:r>
            <a:r>
              <a:t>U  and  </a:t>
            </a:r>
            <a:r>
              <a:rPr b="1" baseline="29916"/>
              <a:t>235</a:t>
            </a:r>
            <a:r>
              <a:t>U  typically interact with neutrons:</a:t>
            </a:r>
          </a:p>
        </p:txBody>
      </p:sp>
      <p:grpSp>
        <p:nvGrpSpPr>
          <p:cNvPr id="181" name="Group"/>
          <p:cNvGrpSpPr/>
          <p:nvPr/>
        </p:nvGrpSpPr>
        <p:grpSpPr>
          <a:xfrm>
            <a:off x="990599" y="2179320"/>
            <a:ext cx="2819402" cy="762001"/>
            <a:chOff x="0" y="0"/>
            <a:chExt cx="2819400" cy="762000"/>
          </a:xfrm>
        </p:grpSpPr>
        <p:sp>
          <p:nvSpPr>
            <p:cNvPr id="176" name="Straight Connector 23"/>
            <p:cNvSpPr/>
            <p:nvPr/>
          </p:nvSpPr>
          <p:spPr>
            <a:xfrm>
              <a:off x="0" y="381000"/>
              <a:ext cx="1066800" cy="17027"/>
            </a:xfrm>
            <a:prstGeom prst="line">
              <a:avLst/>
            </a:prstGeom>
            <a:solidFill>
              <a:schemeClr val="accent1"/>
            </a:solidFill>
            <a:ln w="57150" cap="flat">
              <a:solidFill>
                <a:srgbClr val="00B1B2"/>
              </a:solidFill>
              <a:prstDash val="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77" name="Oval 13"/>
            <p:cNvSpPr/>
            <p:nvPr/>
          </p:nvSpPr>
          <p:spPr>
            <a:xfrm>
              <a:off x="1074735" y="0"/>
              <a:ext cx="835977" cy="76200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78" name="TextBox 14"/>
            <p:cNvSpPr txBox="1"/>
            <p:nvPr/>
          </p:nvSpPr>
          <p:spPr>
            <a:xfrm>
              <a:off x="1066800" y="213360"/>
              <a:ext cx="835976"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a:solidFill>
                    <a:srgbClr val="FFFFFF"/>
                  </a:solidFill>
                  <a:latin typeface="+mn-lt"/>
                  <a:ea typeface="+mn-ea"/>
                  <a:cs typeface="+mn-cs"/>
                  <a:sym typeface="Arial"/>
                </a:defRPr>
              </a:lvl1pPr>
            </a:lstStyle>
            <a:p>
              <a:r>
                <a:t>238</a:t>
              </a:r>
            </a:p>
          </p:txBody>
        </p:sp>
        <p:sp>
          <p:nvSpPr>
            <p:cNvPr id="179" name="Oval 21"/>
            <p:cNvSpPr/>
            <p:nvPr/>
          </p:nvSpPr>
          <p:spPr>
            <a:xfrm>
              <a:off x="2209800" y="299720"/>
              <a:ext cx="152400" cy="152401"/>
            </a:xfrm>
            <a:prstGeom prst="ellipse">
              <a:avLst/>
            </a:prstGeom>
            <a:solidFill>
              <a:srgbClr val="00B1B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0" name="Straight Connector 38"/>
            <p:cNvSpPr/>
            <p:nvPr/>
          </p:nvSpPr>
          <p:spPr>
            <a:xfrm>
              <a:off x="2438400" y="380999"/>
              <a:ext cx="381001" cy="1589"/>
            </a:xfrm>
            <a:prstGeom prst="line">
              <a:avLst/>
            </a:prstGeom>
            <a:solidFill>
              <a:schemeClr val="accent1"/>
            </a:solidFill>
            <a:ln w="57150" cap="flat">
              <a:solidFill>
                <a:srgbClr val="00B1B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187" name="Group"/>
          <p:cNvGrpSpPr/>
          <p:nvPr/>
        </p:nvGrpSpPr>
        <p:grpSpPr>
          <a:xfrm>
            <a:off x="5029199" y="5257800"/>
            <a:ext cx="3505202" cy="609600"/>
            <a:chOff x="0" y="0"/>
            <a:chExt cx="3505200" cy="609600"/>
          </a:xfrm>
        </p:grpSpPr>
        <p:sp>
          <p:nvSpPr>
            <p:cNvPr id="182" name="Straight Connector 27"/>
            <p:cNvSpPr/>
            <p:nvPr/>
          </p:nvSpPr>
          <p:spPr>
            <a:xfrm>
              <a:off x="0" y="304799"/>
              <a:ext cx="1295400" cy="1590"/>
            </a:xfrm>
            <a:prstGeom prst="line">
              <a:avLst/>
            </a:prstGeom>
            <a:solidFill>
              <a:schemeClr val="accent1"/>
            </a:solidFill>
            <a:ln w="57150" cap="flat">
              <a:solidFill>
                <a:srgbClr val="FF0000"/>
              </a:solidFill>
              <a:prstDash val="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83" name="Oval 16"/>
            <p:cNvSpPr/>
            <p:nvPr/>
          </p:nvSpPr>
          <p:spPr>
            <a:xfrm>
              <a:off x="1371599" y="0"/>
              <a:ext cx="675789" cy="60960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4" name="TextBox 17"/>
            <p:cNvSpPr txBox="1"/>
            <p:nvPr/>
          </p:nvSpPr>
          <p:spPr>
            <a:xfrm>
              <a:off x="1381611" y="121920"/>
              <a:ext cx="675789"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a:solidFill>
                    <a:srgbClr val="FFFFFF"/>
                  </a:solidFill>
                  <a:latin typeface="+mn-lt"/>
                  <a:ea typeface="+mn-ea"/>
                  <a:cs typeface="+mn-cs"/>
                  <a:sym typeface="Arial"/>
                </a:defRPr>
              </a:lvl1pPr>
            </a:lstStyle>
            <a:p>
              <a:r>
                <a:t>235</a:t>
              </a:r>
            </a:p>
          </p:txBody>
        </p:sp>
        <p:sp>
          <p:nvSpPr>
            <p:cNvPr id="185" name="Oval 42"/>
            <p:cNvSpPr/>
            <p:nvPr/>
          </p:nvSpPr>
          <p:spPr>
            <a:xfrm>
              <a:off x="2285999" y="228600"/>
              <a:ext cx="152401" cy="152400"/>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6" name="Straight Connector 43"/>
            <p:cNvSpPr/>
            <p:nvPr/>
          </p:nvSpPr>
          <p:spPr>
            <a:xfrm flipV="1">
              <a:off x="2514600" y="304800"/>
              <a:ext cx="990601" cy="5081"/>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201" name="Group"/>
          <p:cNvGrpSpPr/>
          <p:nvPr/>
        </p:nvGrpSpPr>
        <p:grpSpPr>
          <a:xfrm>
            <a:off x="883919" y="4267200"/>
            <a:ext cx="3002281" cy="2397760"/>
            <a:chOff x="0" y="0"/>
            <a:chExt cx="3002280" cy="2397759"/>
          </a:xfrm>
        </p:grpSpPr>
        <p:sp>
          <p:nvSpPr>
            <p:cNvPr id="188" name="Oval 10"/>
            <p:cNvSpPr/>
            <p:nvPr/>
          </p:nvSpPr>
          <p:spPr>
            <a:xfrm>
              <a:off x="1371600" y="873759"/>
              <a:ext cx="675789" cy="609601"/>
            </a:xfrm>
            <a:prstGeom prst="ellipse">
              <a:avLst/>
            </a:prstGeom>
            <a:solidFill>
              <a:srgbClr val="FF9E92">
                <a:alpha val="48000"/>
              </a:srgbClr>
            </a:solidFill>
            <a:ln w="12700" cap="flat">
              <a:solidFill>
                <a:srgbClr val="FFFFFF">
                  <a:alpha val="46000"/>
                </a:srgb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89" name="TextBox 11"/>
            <p:cNvSpPr txBox="1"/>
            <p:nvPr/>
          </p:nvSpPr>
          <p:spPr>
            <a:xfrm>
              <a:off x="1381611" y="995679"/>
              <a:ext cx="675789"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a:solidFill>
                    <a:srgbClr val="FFFFFF"/>
                  </a:solidFill>
                  <a:latin typeface="+mn-lt"/>
                  <a:ea typeface="+mn-ea"/>
                  <a:cs typeface="+mn-cs"/>
                  <a:sym typeface="Arial"/>
                </a:defRPr>
              </a:lvl1pPr>
            </a:lstStyle>
            <a:p>
              <a:r>
                <a:t>235</a:t>
              </a:r>
            </a:p>
          </p:txBody>
        </p:sp>
        <p:sp>
          <p:nvSpPr>
            <p:cNvPr id="190" name="Straight Connector 25"/>
            <p:cNvSpPr/>
            <p:nvPr/>
          </p:nvSpPr>
          <p:spPr>
            <a:xfrm>
              <a:off x="0" y="1178559"/>
              <a:ext cx="1295400" cy="1590"/>
            </a:xfrm>
            <a:prstGeom prst="line">
              <a:avLst/>
            </a:prstGeom>
            <a:solidFill>
              <a:schemeClr val="accent1"/>
            </a:solidFill>
            <a:ln w="57150" cap="flat">
              <a:solidFill>
                <a:srgbClr val="00B1B2"/>
              </a:solidFill>
              <a:prstDash val="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91" name="Oval 26"/>
            <p:cNvSpPr/>
            <p:nvPr/>
          </p:nvSpPr>
          <p:spPr>
            <a:xfrm>
              <a:off x="2240280" y="0"/>
              <a:ext cx="457201" cy="45720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2" name="Oval 32"/>
            <p:cNvSpPr/>
            <p:nvPr/>
          </p:nvSpPr>
          <p:spPr>
            <a:xfrm>
              <a:off x="2362200" y="1711959"/>
              <a:ext cx="381001" cy="38100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3" name="Oval 33"/>
            <p:cNvSpPr/>
            <p:nvPr/>
          </p:nvSpPr>
          <p:spPr>
            <a:xfrm>
              <a:off x="878839" y="162559"/>
              <a:ext cx="152401" cy="15240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4" name="Oval 34"/>
            <p:cNvSpPr/>
            <p:nvPr/>
          </p:nvSpPr>
          <p:spPr>
            <a:xfrm>
              <a:off x="2849880" y="787400"/>
              <a:ext cx="152401" cy="152400"/>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5" name="Oval 35"/>
            <p:cNvSpPr/>
            <p:nvPr/>
          </p:nvSpPr>
          <p:spPr>
            <a:xfrm>
              <a:off x="1153160" y="2245359"/>
              <a:ext cx="152401" cy="15240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6" name="Straight Connector 45"/>
            <p:cNvSpPr/>
            <p:nvPr/>
          </p:nvSpPr>
          <p:spPr>
            <a:xfrm flipV="1">
              <a:off x="1905000" y="416559"/>
              <a:ext cx="381001" cy="457201"/>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97" name="Straight Connector 47"/>
            <p:cNvSpPr/>
            <p:nvPr/>
          </p:nvSpPr>
          <p:spPr>
            <a:xfrm flipH="1">
              <a:off x="1295400" y="1517411"/>
              <a:ext cx="271707" cy="727949"/>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98" name="Straight Connector 51"/>
            <p:cNvSpPr/>
            <p:nvPr/>
          </p:nvSpPr>
          <p:spPr>
            <a:xfrm flipV="1">
              <a:off x="2087880" y="863600"/>
              <a:ext cx="762001" cy="228600"/>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199" name="Straight Connector 53"/>
            <p:cNvSpPr/>
            <p:nvPr/>
          </p:nvSpPr>
          <p:spPr>
            <a:xfrm flipH="1" flipV="1">
              <a:off x="1066799" y="340359"/>
              <a:ext cx="447041" cy="533401"/>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00" name="Straight Connector 60"/>
            <p:cNvSpPr/>
            <p:nvPr/>
          </p:nvSpPr>
          <p:spPr>
            <a:xfrm>
              <a:off x="1981200" y="1417320"/>
              <a:ext cx="381001" cy="342901"/>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213" name="Group"/>
          <p:cNvGrpSpPr/>
          <p:nvPr/>
        </p:nvGrpSpPr>
        <p:grpSpPr>
          <a:xfrm>
            <a:off x="4952999" y="1645735"/>
            <a:ext cx="4038601" cy="1730351"/>
            <a:chOff x="0" y="0"/>
            <a:chExt cx="4038599" cy="1730350"/>
          </a:xfrm>
        </p:grpSpPr>
        <p:sp>
          <p:nvSpPr>
            <p:cNvPr id="202" name="Oval 19"/>
            <p:cNvSpPr/>
            <p:nvPr/>
          </p:nvSpPr>
          <p:spPr>
            <a:xfrm>
              <a:off x="1150935" y="487864"/>
              <a:ext cx="835977" cy="762001"/>
            </a:xfrm>
            <a:prstGeom prst="ellipse">
              <a:avLst/>
            </a:prstGeom>
            <a:solidFill>
              <a:srgbClr val="FF9E92">
                <a:alpha val="57000"/>
              </a:srgbClr>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3" name="TextBox 20"/>
            <p:cNvSpPr txBox="1"/>
            <p:nvPr/>
          </p:nvSpPr>
          <p:spPr>
            <a:xfrm>
              <a:off x="1142999" y="701225"/>
              <a:ext cx="835976"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a:solidFill>
                    <a:srgbClr val="FFFFFF"/>
                  </a:solidFill>
                  <a:latin typeface="+mn-lt"/>
                  <a:ea typeface="+mn-ea"/>
                  <a:cs typeface="+mn-cs"/>
                  <a:sym typeface="Arial"/>
                </a:defRPr>
              </a:lvl1pPr>
            </a:lstStyle>
            <a:p>
              <a:r>
                <a:t>238</a:t>
              </a:r>
            </a:p>
          </p:txBody>
        </p:sp>
        <p:sp>
          <p:nvSpPr>
            <p:cNvPr id="204" name="Straight Connector 29"/>
            <p:cNvSpPr/>
            <p:nvPr/>
          </p:nvSpPr>
          <p:spPr>
            <a:xfrm>
              <a:off x="0" y="868865"/>
              <a:ext cx="1066800" cy="17027"/>
            </a:xfrm>
            <a:prstGeom prst="line">
              <a:avLst/>
            </a:prstGeom>
            <a:solidFill>
              <a:schemeClr val="accent1"/>
            </a:solidFill>
            <a:ln w="57150" cap="flat">
              <a:solidFill>
                <a:srgbClr val="FF0000"/>
              </a:solidFill>
              <a:prstDash val="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05" name="Oval 62"/>
            <p:cNvSpPr/>
            <p:nvPr/>
          </p:nvSpPr>
          <p:spPr>
            <a:xfrm>
              <a:off x="2209799" y="106864"/>
              <a:ext cx="208281" cy="187961"/>
            </a:xfrm>
            <a:prstGeom prst="ellipse">
              <a:avLst/>
            </a:prstGeom>
            <a:solidFill>
              <a:srgbClr val="ADD6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6" name="Oval 63"/>
            <p:cNvSpPr/>
            <p:nvPr/>
          </p:nvSpPr>
          <p:spPr>
            <a:xfrm>
              <a:off x="2322409" y="968350"/>
              <a:ext cx="848362" cy="76200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7" name="Straight Connector 64"/>
            <p:cNvSpPr/>
            <p:nvPr/>
          </p:nvSpPr>
          <p:spPr>
            <a:xfrm flipV="1">
              <a:off x="1971040" y="335464"/>
              <a:ext cx="238761" cy="228601"/>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08" name="Straight Connector 65"/>
            <p:cNvSpPr/>
            <p:nvPr/>
          </p:nvSpPr>
          <p:spPr>
            <a:xfrm>
              <a:off x="2004907" y="1054709"/>
              <a:ext cx="314961" cy="142241"/>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09" name="TextBox 40"/>
            <p:cNvSpPr txBox="1"/>
            <p:nvPr/>
          </p:nvSpPr>
          <p:spPr>
            <a:xfrm>
              <a:off x="2334794" y="1154618"/>
              <a:ext cx="835976"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a:solidFill>
                    <a:srgbClr val="FFFFFF"/>
                  </a:solidFill>
                  <a:latin typeface="+mn-lt"/>
                  <a:ea typeface="+mn-ea"/>
                  <a:cs typeface="+mn-cs"/>
                  <a:sym typeface="Arial"/>
                </a:defRPr>
              </a:lvl1pPr>
            </a:lstStyle>
            <a:p>
              <a:r>
                <a:t>239</a:t>
              </a:r>
            </a:p>
          </p:txBody>
        </p:sp>
        <p:sp>
          <p:nvSpPr>
            <p:cNvPr id="210" name="TextBox 46"/>
            <p:cNvSpPr txBox="1"/>
            <p:nvPr/>
          </p:nvSpPr>
          <p:spPr>
            <a:xfrm>
              <a:off x="2133599" y="0"/>
              <a:ext cx="835976" cy="32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b="0">
                  <a:solidFill>
                    <a:srgbClr val="FFFFFF"/>
                  </a:solidFill>
                  <a:latin typeface="Symbol"/>
                  <a:ea typeface="Symbol"/>
                  <a:cs typeface="Symbol"/>
                  <a:sym typeface="Symbol"/>
                </a:defRPr>
              </a:lvl1pPr>
            </a:lstStyle>
            <a:p>
              <a:r>
                <a:t>b</a:t>
              </a:r>
            </a:p>
          </p:txBody>
        </p:sp>
        <p:sp>
          <p:nvSpPr>
            <p:cNvPr id="211" name="Straight Connector 48"/>
            <p:cNvSpPr/>
            <p:nvPr/>
          </p:nvSpPr>
          <p:spPr>
            <a:xfrm flipV="1">
              <a:off x="3202518" y="978933"/>
              <a:ext cx="304801" cy="218018"/>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12" name="TextBox 52"/>
            <p:cNvSpPr txBox="1"/>
            <p:nvPr/>
          </p:nvSpPr>
          <p:spPr>
            <a:xfrm>
              <a:off x="3202624" y="606396"/>
              <a:ext cx="835976" cy="350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400" b="0">
                  <a:solidFill>
                    <a:srgbClr val="FFFFFF"/>
                  </a:solidFill>
                  <a:latin typeface="+mn-lt"/>
                  <a:ea typeface="+mn-ea"/>
                  <a:cs typeface="+mn-cs"/>
                  <a:sym typeface="Arial"/>
                </a:defRPr>
              </a:pPr>
              <a:r>
                <a:t>etc.</a:t>
              </a:r>
              <a:r>
                <a:rPr sz="1800"/>
                <a:t> </a:t>
              </a: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 name="Rectangle 2"/>
          <p:cNvSpPr txBox="1">
            <a:spLocks noGrp="1"/>
          </p:cNvSpPr>
          <p:nvPr>
            <p:ph type="title"/>
          </p:nvPr>
        </p:nvSpPr>
        <p:spPr>
          <a:xfrm>
            <a:off x="304800" y="152400"/>
            <a:ext cx="8534400" cy="533400"/>
          </a:xfrm>
          <a:prstGeom prst="rect">
            <a:avLst/>
          </a:prstGeom>
        </p:spPr>
        <p:txBody>
          <a:bodyPr/>
          <a:lstStyle/>
          <a:p>
            <a:pPr>
              <a:defRPr sz="2400"/>
            </a:pPr>
            <a:r>
              <a:t>However, </a:t>
            </a:r>
            <a:r>
              <a:rPr>
                <a:solidFill>
                  <a:srgbClr val="FF0000"/>
                </a:solidFill>
              </a:rPr>
              <a:t>hot / fast </a:t>
            </a:r>
            <a:r>
              <a:t>neutrons can be slowed down:</a:t>
            </a:r>
          </a:p>
        </p:txBody>
      </p:sp>
      <p:sp>
        <p:nvSpPr>
          <p:cNvPr id="216" name="Rectangle 3"/>
          <p:cNvSpPr txBox="1">
            <a:spLocks noGrp="1"/>
          </p:cNvSpPr>
          <p:nvPr>
            <p:ph type="body" idx="1"/>
          </p:nvPr>
        </p:nvSpPr>
        <p:spPr>
          <a:xfrm>
            <a:off x="228600" y="990600"/>
            <a:ext cx="8915400" cy="5791200"/>
          </a:xfrm>
          <a:prstGeom prst="rect">
            <a:avLst/>
          </a:prstGeom>
        </p:spPr>
        <p:txBody>
          <a:bodyPr/>
          <a:lstStyle/>
          <a:p>
            <a:pPr>
              <a:defRPr sz="1800">
                <a:latin typeface="+mn-lt"/>
                <a:ea typeface="+mn-ea"/>
                <a:cs typeface="+mn-cs"/>
                <a:sym typeface="Arial"/>
              </a:defRPr>
            </a:pPr>
            <a:r>
              <a:t>The simplest way is by just bouncing them off light atoms</a:t>
            </a:r>
          </a:p>
          <a:p>
            <a:pPr>
              <a:defRPr sz="1000">
                <a:latin typeface="+mn-lt"/>
                <a:ea typeface="+mn-ea"/>
                <a:cs typeface="+mn-cs"/>
                <a:sym typeface="Arial"/>
              </a:defRPr>
            </a:pPr>
            <a:endParaRPr/>
          </a:p>
          <a:p>
            <a:pPr>
              <a:defRPr sz="1800">
                <a:latin typeface="+mn-lt"/>
                <a:ea typeface="+mn-ea"/>
                <a:cs typeface="+mn-cs"/>
                <a:sym typeface="Arial"/>
              </a:defRPr>
            </a:pPr>
            <a:r>
              <a:t>	Those atoms are accelerated, capturing part of the neutron's kinetic energy</a:t>
            </a:r>
          </a:p>
          <a:p>
            <a:pPr>
              <a:defRPr sz="1200">
                <a:latin typeface="+mn-lt"/>
                <a:ea typeface="+mn-ea"/>
                <a:cs typeface="+mn-cs"/>
                <a:sym typeface="Arial"/>
              </a:defRPr>
            </a:pPr>
            <a:endParaRPr/>
          </a:p>
          <a:p>
            <a:pPr>
              <a:defRPr sz="1800">
                <a:latin typeface="+mn-lt"/>
                <a:ea typeface="+mn-ea"/>
                <a:cs typeface="+mn-cs"/>
                <a:sym typeface="Arial"/>
              </a:defRPr>
            </a:pPr>
            <a:r>
              <a:t>	</a:t>
            </a:r>
            <a:r>
              <a:rPr b="1"/>
              <a:t>Light atoms =&gt; NEUTRON MODERATORS (absorbing energy)</a:t>
            </a:r>
          </a:p>
          <a:p>
            <a:pPr>
              <a:defRPr sz="2400">
                <a:latin typeface="+mn-lt"/>
                <a:ea typeface="+mn-ea"/>
                <a:cs typeface="+mn-cs"/>
                <a:sym typeface="Arial"/>
              </a:defRPr>
            </a:pPr>
            <a:endParaRPr/>
          </a:p>
          <a:p>
            <a:pPr>
              <a:defRPr sz="1800">
                <a:latin typeface="+mn-lt"/>
                <a:ea typeface="+mn-ea"/>
                <a:cs typeface="+mn-cs"/>
                <a:sym typeface="Arial"/>
              </a:defRPr>
            </a:pPr>
            <a:r>
              <a:t>Whereas a neutron can hardly budge a very heavy atom and thus</a:t>
            </a:r>
          </a:p>
          <a:p>
            <a:pPr>
              <a:defRPr sz="1000">
                <a:latin typeface="+mn-lt"/>
                <a:ea typeface="+mn-ea"/>
                <a:cs typeface="+mn-cs"/>
                <a:sym typeface="Arial"/>
              </a:defRPr>
            </a:pPr>
            <a:endParaRPr/>
          </a:p>
          <a:p>
            <a:pPr>
              <a:defRPr sz="1800">
                <a:latin typeface="+mn-lt"/>
                <a:ea typeface="+mn-ea"/>
                <a:cs typeface="+mn-cs"/>
                <a:sym typeface="Arial"/>
              </a:defRPr>
            </a:pPr>
            <a:r>
              <a:t>	</a:t>
            </a:r>
            <a:r>
              <a:rPr b="1"/>
              <a:t>Heavy atoms =&gt; </a:t>
            </a:r>
            <a:r>
              <a:rPr b="1">
                <a:solidFill>
                  <a:srgbClr val="FF66FF"/>
                </a:solidFill>
              </a:rPr>
              <a:t>NEUTRON MIRRORS </a:t>
            </a:r>
            <a:r>
              <a:rPr b="1"/>
              <a:t>(neutrons ricocheting off)</a:t>
            </a:r>
          </a:p>
          <a:p>
            <a:pPr>
              <a:defRPr sz="2400">
                <a:latin typeface="+mn-lt"/>
                <a:ea typeface="+mn-ea"/>
                <a:cs typeface="+mn-cs"/>
                <a:sym typeface="Arial"/>
              </a:defRPr>
            </a:pPr>
            <a:endParaRPr/>
          </a:p>
          <a:p>
            <a:pPr>
              <a:defRPr sz="1800">
                <a:latin typeface="+mn-lt"/>
                <a:ea typeface="+mn-ea"/>
                <a:cs typeface="+mn-cs"/>
                <a:sym typeface="Arial"/>
              </a:defRPr>
            </a:pPr>
            <a:r>
              <a:t>And another important player: </a:t>
            </a:r>
            <a:r>
              <a:rPr b="1">
                <a:solidFill>
                  <a:srgbClr val="00FF00"/>
                </a:solidFill>
              </a:rPr>
              <a:t>NEUTRON ABSORBERS / POISONS / SINKS</a:t>
            </a:r>
          </a:p>
          <a:p>
            <a:pPr>
              <a:defRPr sz="1000">
                <a:latin typeface="+mn-lt"/>
                <a:ea typeface="+mn-ea"/>
                <a:cs typeface="+mn-cs"/>
                <a:sym typeface="Arial"/>
              </a:defRPr>
            </a:pPr>
            <a:endParaRPr/>
          </a:p>
          <a:p>
            <a:pPr>
              <a:defRPr sz="1800">
                <a:latin typeface="+mn-lt"/>
                <a:ea typeface="+mn-ea"/>
                <a:cs typeface="+mn-cs"/>
                <a:sym typeface="Arial"/>
              </a:defRPr>
            </a:pPr>
            <a:r>
              <a:t>	Which, because they absorb but do not emit more, eliminate neutrons</a:t>
            </a:r>
          </a:p>
          <a:p>
            <a:pPr>
              <a:defRPr sz="1000">
                <a:latin typeface="+mn-lt"/>
                <a:ea typeface="+mn-ea"/>
                <a:cs typeface="+mn-cs"/>
                <a:sym typeface="Arial"/>
              </a:defRPr>
            </a:pPr>
            <a:endParaRPr/>
          </a:p>
          <a:p>
            <a:pPr>
              <a:defRPr sz="1800">
                <a:latin typeface="+mn-lt"/>
                <a:ea typeface="+mn-ea"/>
                <a:cs typeface="+mn-cs"/>
                <a:sym typeface="Arial"/>
              </a:defRPr>
            </a:pPr>
            <a:r>
              <a:t>	Xenon (Xe), Iodine (I), Boron (B) are examples of neutron poisons/sinks</a:t>
            </a:r>
          </a:p>
          <a:p>
            <a:pPr>
              <a:defRPr sz="1800">
                <a:latin typeface="+mn-lt"/>
                <a:ea typeface="+mn-ea"/>
                <a:cs typeface="+mn-cs"/>
                <a:sym typeface="Arial"/>
              </a:defRPr>
            </a:pPr>
            <a:endParaRPr/>
          </a:p>
          <a:p>
            <a:pPr>
              <a:defRPr sz="1800">
                <a:latin typeface="+mn-lt"/>
                <a:ea typeface="+mn-ea"/>
                <a:cs typeface="+mn-cs"/>
                <a:sym typeface="Arial"/>
              </a:defRPr>
            </a:pPr>
            <a:r>
              <a:t>	To sustain nuclear fission there must be very few of these around!</a:t>
            </a:r>
          </a:p>
          <a:p>
            <a:pPr>
              <a:defRPr sz="1800">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 name="Rectangle 2"/>
          <p:cNvSpPr txBox="1">
            <a:spLocks noGrp="1"/>
          </p:cNvSpPr>
          <p:nvPr>
            <p:ph type="title"/>
          </p:nvPr>
        </p:nvSpPr>
        <p:spPr>
          <a:xfrm>
            <a:off x="304800" y="76200"/>
            <a:ext cx="8534400" cy="533400"/>
          </a:xfrm>
          <a:prstGeom prst="rect">
            <a:avLst/>
          </a:prstGeom>
        </p:spPr>
        <p:txBody>
          <a:bodyPr/>
          <a:lstStyle>
            <a:lvl1pPr>
              <a:defRPr sz="2400"/>
            </a:lvl1pPr>
          </a:lstStyle>
          <a:p>
            <a:r>
              <a:t>Summary schematic of things affecting neutrons:</a:t>
            </a:r>
          </a:p>
        </p:txBody>
      </p:sp>
      <p:sp>
        <p:nvSpPr>
          <p:cNvPr id="219" name="Rectangle 3"/>
          <p:cNvSpPr txBox="1">
            <a:spLocks noGrp="1"/>
          </p:cNvSpPr>
          <p:nvPr>
            <p:ph type="body" idx="1"/>
          </p:nvPr>
        </p:nvSpPr>
        <p:spPr>
          <a:xfrm>
            <a:off x="152400" y="762000"/>
            <a:ext cx="8839200" cy="6466047"/>
          </a:xfrm>
          <a:prstGeom prst="rect">
            <a:avLst/>
          </a:prstGeom>
        </p:spPr>
        <p:txBody>
          <a:bodyPr/>
          <a:lstStyle/>
          <a:p>
            <a:pPr>
              <a:defRPr sz="1800" b="1">
                <a:latin typeface="+mn-lt"/>
                <a:ea typeface="+mn-ea"/>
                <a:cs typeface="+mn-cs"/>
                <a:sym typeface="Arial"/>
              </a:defRPr>
            </a:pPr>
            <a:r>
              <a:t>		Before:					After:</a:t>
            </a:r>
          </a:p>
          <a:p>
            <a:pPr>
              <a:defRPr sz="1800">
                <a:latin typeface="+mn-lt"/>
                <a:ea typeface="+mn-ea"/>
                <a:cs typeface="+mn-cs"/>
                <a:sym typeface="Arial"/>
              </a:defRPr>
            </a:pPr>
            <a:endParaRPr/>
          </a:p>
          <a:p>
            <a:pPr>
              <a:defRPr sz="1800" b="1">
                <a:latin typeface="+mn-lt"/>
                <a:ea typeface="+mn-ea"/>
                <a:cs typeface="+mn-cs"/>
                <a:sym typeface="Arial"/>
              </a:defRPr>
            </a:pPr>
            <a:r>
              <a:t>Neutron Moderator </a:t>
            </a:r>
            <a:r>
              <a:rPr b="0"/>
              <a:t>(light atom that absorbs some of neutron’s kinetic energy):</a:t>
            </a:r>
          </a:p>
          <a:p>
            <a:pPr>
              <a:defRPr sz="1800">
                <a:latin typeface="+mn-lt"/>
                <a:ea typeface="+mn-ea"/>
                <a:cs typeface="+mn-cs"/>
                <a:sym typeface="Arial"/>
              </a:defRPr>
            </a:pPr>
            <a:endParaRPr/>
          </a:p>
          <a:p>
            <a:pPr>
              <a:defRPr sz="800">
                <a:latin typeface="+mn-lt"/>
                <a:ea typeface="+mn-ea"/>
                <a:cs typeface="+mn-cs"/>
                <a:sym typeface="Arial"/>
              </a:defRPr>
            </a:pPr>
            <a:endParaRPr/>
          </a:p>
          <a:p>
            <a:pPr algn="ctr">
              <a:defRPr sz="1800">
                <a:latin typeface="+mn-lt"/>
                <a:ea typeface="+mn-ea"/>
                <a:cs typeface="+mn-cs"/>
                <a:sym typeface="Arial"/>
              </a:defRPr>
            </a:pPr>
            <a:r>
              <a:t>Result:</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b="1">
                <a:solidFill>
                  <a:srgbClr val="FF66FF"/>
                </a:solidFill>
                <a:latin typeface="+mn-lt"/>
                <a:ea typeface="+mn-ea"/>
                <a:cs typeface="+mn-cs"/>
                <a:sym typeface="Arial"/>
              </a:defRPr>
            </a:pPr>
            <a:r>
              <a:t>Neutron Mirro</a:t>
            </a:r>
            <a:r>
              <a:rPr b="0"/>
              <a:t>r</a:t>
            </a:r>
            <a:r>
              <a:rPr b="0">
                <a:solidFill>
                  <a:srgbClr val="FFFFFF"/>
                </a:solidFill>
              </a:rPr>
              <a:t> (heavy atom that absorbs ~ none of neutron’s kinetic energy):</a:t>
            </a:r>
          </a:p>
          <a:p>
            <a:pPr>
              <a:defRPr>
                <a:latin typeface="+mn-lt"/>
                <a:ea typeface="+mn-ea"/>
                <a:cs typeface="+mn-cs"/>
                <a:sym typeface="Arial"/>
              </a:defRPr>
            </a:pPr>
            <a:endParaRPr/>
          </a:p>
          <a:p>
            <a:pPr algn="ctr">
              <a:defRPr sz="1800">
                <a:latin typeface="+mn-lt"/>
                <a:ea typeface="+mn-ea"/>
                <a:cs typeface="+mn-cs"/>
                <a:sym typeface="Arial"/>
              </a:defRPr>
            </a:pPr>
            <a:r>
              <a:t>Result:</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b="1">
                <a:solidFill>
                  <a:srgbClr val="00FF00"/>
                </a:solidFill>
                <a:latin typeface="+mn-lt"/>
                <a:ea typeface="+mn-ea"/>
                <a:cs typeface="+mn-cs"/>
                <a:sym typeface="Arial"/>
              </a:defRPr>
            </a:pPr>
            <a:r>
              <a:t>Neutron Poison </a:t>
            </a:r>
            <a:r>
              <a:rPr b="0">
                <a:solidFill>
                  <a:srgbClr val="FFFFFF"/>
                </a:solidFill>
              </a:rPr>
              <a:t>(an atom that absorbs a neutron into its </a:t>
            </a:r>
            <a:r>
              <a:rPr>
                <a:solidFill>
                  <a:srgbClr val="FFFFFF"/>
                </a:solidFill>
              </a:rPr>
              <a:t>own</a:t>
            </a:r>
            <a:r>
              <a:rPr b="0">
                <a:solidFill>
                  <a:srgbClr val="FFFFFF"/>
                </a:solidFill>
              </a:rPr>
              <a:t> nucleus):</a:t>
            </a:r>
          </a:p>
          <a:p>
            <a:pPr>
              <a:defRPr sz="1200">
                <a:latin typeface="+mn-lt"/>
                <a:ea typeface="+mn-ea"/>
                <a:cs typeface="+mn-cs"/>
                <a:sym typeface="Arial"/>
              </a:defRPr>
            </a:pPr>
            <a:endParaRPr/>
          </a:p>
          <a:p>
            <a:pPr>
              <a:defRPr sz="1800">
                <a:latin typeface="+mn-lt"/>
                <a:ea typeface="+mn-ea"/>
                <a:cs typeface="+mn-cs"/>
                <a:sym typeface="Arial"/>
              </a:defRPr>
            </a:pPr>
            <a:endParaRPr/>
          </a:p>
          <a:p>
            <a:pPr algn="ctr">
              <a:defRPr sz="1800">
                <a:latin typeface="+mn-lt"/>
                <a:ea typeface="+mn-ea"/>
                <a:cs typeface="+mn-cs"/>
                <a:sym typeface="Arial"/>
              </a:defRPr>
            </a:pPr>
            <a:r>
              <a:t>Result:</a:t>
            </a:r>
          </a:p>
        </p:txBody>
      </p:sp>
      <p:sp>
        <p:nvSpPr>
          <p:cNvPr id="220" name="Oval 3"/>
          <p:cNvSpPr/>
          <p:nvPr/>
        </p:nvSpPr>
        <p:spPr>
          <a:xfrm>
            <a:off x="1524000" y="2307432"/>
            <a:ext cx="144236" cy="152401"/>
          </a:xfrm>
          <a:prstGeom prst="ellipse">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1" name="Oval 4"/>
          <p:cNvSpPr/>
          <p:nvPr/>
        </p:nvSpPr>
        <p:spPr>
          <a:xfrm>
            <a:off x="2903764" y="2307431"/>
            <a:ext cx="220437" cy="207171"/>
          </a:xfrm>
          <a:prstGeom prst="ellipse">
            <a:avLst/>
          </a:prstGeom>
          <a:solidFill>
            <a:srgbClr val="FFFFFF"/>
          </a:solidFill>
          <a:ln w="12700">
            <a:solidFill>
              <a:srgbClr val="FFFFFF"/>
            </a:solidFill>
          </a:ln>
        </p:spPr>
        <p:txBody>
          <a:bodyPr lIns="45719" rIns="45719"/>
          <a:lstStyle/>
          <a:p>
            <a:pPr>
              <a:defRPr>
                <a:solidFill>
                  <a:srgbClr val="FFFFFF"/>
                </a:solidFill>
              </a:defRPr>
            </a:pPr>
            <a:endParaRPr/>
          </a:p>
        </p:txBody>
      </p:sp>
      <p:sp>
        <p:nvSpPr>
          <p:cNvPr id="222" name="Oval 5"/>
          <p:cNvSpPr/>
          <p:nvPr/>
        </p:nvSpPr>
        <p:spPr>
          <a:xfrm>
            <a:off x="1524000" y="4038600"/>
            <a:ext cx="144236" cy="152400"/>
          </a:xfrm>
          <a:prstGeom prst="ellipse">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3" name="Oval 7"/>
          <p:cNvSpPr/>
          <p:nvPr/>
        </p:nvSpPr>
        <p:spPr>
          <a:xfrm>
            <a:off x="2667000" y="3810000"/>
            <a:ext cx="601437" cy="609600"/>
          </a:xfrm>
          <a:prstGeom prst="ellipse">
            <a:avLst/>
          </a:prstGeom>
          <a:solidFill>
            <a:srgbClr val="FF66FF"/>
          </a:solidFill>
          <a:ln w="12700">
            <a:solidFill>
              <a:srgbClr val="FFFFFF"/>
            </a:solidFill>
          </a:ln>
        </p:spPr>
        <p:txBody>
          <a:bodyPr lIns="45719" rIns="45719"/>
          <a:lstStyle/>
          <a:p>
            <a:pPr>
              <a:defRPr>
                <a:solidFill>
                  <a:srgbClr val="FFFFFF"/>
                </a:solidFill>
              </a:defRPr>
            </a:pPr>
            <a:endParaRPr/>
          </a:p>
        </p:txBody>
      </p:sp>
      <p:sp>
        <p:nvSpPr>
          <p:cNvPr id="224" name="Oval 8"/>
          <p:cNvSpPr/>
          <p:nvPr/>
        </p:nvSpPr>
        <p:spPr>
          <a:xfrm>
            <a:off x="2743200" y="5715000"/>
            <a:ext cx="457200" cy="457200"/>
          </a:xfrm>
          <a:prstGeom prst="ellipse">
            <a:avLst/>
          </a:prstGeom>
          <a:solidFill>
            <a:srgbClr val="00FF00"/>
          </a:solidFill>
          <a:ln w="12700">
            <a:solidFill>
              <a:srgbClr val="FFFFFF"/>
            </a:solidFill>
          </a:ln>
        </p:spPr>
        <p:txBody>
          <a:bodyPr lIns="45719" rIns="45719"/>
          <a:lstStyle/>
          <a:p>
            <a:pPr>
              <a:defRPr>
                <a:solidFill>
                  <a:srgbClr val="FFFFFF"/>
                </a:solidFill>
              </a:defRPr>
            </a:pPr>
            <a:endParaRPr/>
          </a:p>
        </p:txBody>
      </p:sp>
      <p:sp>
        <p:nvSpPr>
          <p:cNvPr id="225" name="Right Arrow 9"/>
          <p:cNvSpPr/>
          <p:nvPr/>
        </p:nvSpPr>
        <p:spPr>
          <a:xfrm>
            <a:off x="1812471" y="2295942"/>
            <a:ext cx="533401" cy="152401"/>
          </a:xfrm>
          <a:prstGeom prst="rightArrow">
            <a:avLst>
              <a:gd name="adj1" fmla="val 50000"/>
              <a:gd name="adj2" fmla="val 50000"/>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6" name="Right Arrow 10"/>
          <p:cNvSpPr/>
          <p:nvPr/>
        </p:nvSpPr>
        <p:spPr>
          <a:xfrm>
            <a:off x="1819535" y="4027556"/>
            <a:ext cx="533401" cy="152401"/>
          </a:xfrm>
          <a:prstGeom prst="rightArrow">
            <a:avLst>
              <a:gd name="adj1" fmla="val 50000"/>
              <a:gd name="adj2" fmla="val 50000"/>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7" name="Oval 11"/>
          <p:cNvSpPr/>
          <p:nvPr/>
        </p:nvSpPr>
        <p:spPr>
          <a:xfrm>
            <a:off x="1524000" y="5921514"/>
            <a:ext cx="144236" cy="152401"/>
          </a:xfrm>
          <a:prstGeom prst="ellipse">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8" name="Right Arrow 12"/>
          <p:cNvSpPr/>
          <p:nvPr/>
        </p:nvSpPr>
        <p:spPr>
          <a:xfrm>
            <a:off x="1819535" y="5910471"/>
            <a:ext cx="533401" cy="152401"/>
          </a:xfrm>
          <a:prstGeom prst="rightArrow">
            <a:avLst>
              <a:gd name="adj1" fmla="val 50000"/>
              <a:gd name="adj2" fmla="val 50000"/>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29" name="Oval 13"/>
          <p:cNvSpPr/>
          <p:nvPr/>
        </p:nvSpPr>
        <p:spPr>
          <a:xfrm>
            <a:off x="6713763" y="2285345"/>
            <a:ext cx="144237" cy="152401"/>
          </a:xfrm>
          <a:prstGeom prst="ellipse">
            <a:avLst/>
          </a:prstGeom>
          <a:solidFill>
            <a:srgbClr val="00B1B2"/>
          </a:solidFill>
          <a:ln w="12700">
            <a:solidFill>
              <a:srgbClr val="FFFFFF"/>
            </a:solidFill>
          </a:ln>
        </p:spPr>
        <p:txBody>
          <a:bodyPr lIns="45719" rIns="45719"/>
          <a:lstStyle/>
          <a:p>
            <a:pPr>
              <a:defRPr>
                <a:solidFill>
                  <a:srgbClr val="FFFFFF"/>
                </a:solidFill>
              </a:defRPr>
            </a:pPr>
            <a:endParaRPr/>
          </a:p>
        </p:txBody>
      </p:sp>
      <p:sp>
        <p:nvSpPr>
          <p:cNvPr id="230" name="Oval 14"/>
          <p:cNvSpPr/>
          <p:nvPr/>
        </p:nvSpPr>
        <p:spPr>
          <a:xfrm>
            <a:off x="7331527" y="2263258"/>
            <a:ext cx="220437" cy="207171"/>
          </a:xfrm>
          <a:prstGeom prst="ellipse">
            <a:avLst/>
          </a:prstGeom>
          <a:solidFill>
            <a:srgbClr val="FFFFFF"/>
          </a:solidFill>
          <a:ln w="12700">
            <a:solidFill>
              <a:srgbClr val="FFFFFF"/>
            </a:solidFill>
          </a:ln>
        </p:spPr>
        <p:txBody>
          <a:bodyPr lIns="45719" rIns="45719"/>
          <a:lstStyle/>
          <a:p>
            <a:pPr>
              <a:defRPr>
                <a:solidFill>
                  <a:srgbClr val="FFFFFF"/>
                </a:solidFill>
              </a:defRPr>
            </a:pPr>
            <a:endParaRPr/>
          </a:p>
        </p:txBody>
      </p:sp>
      <p:sp>
        <p:nvSpPr>
          <p:cNvPr id="231" name="Oval 15"/>
          <p:cNvSpPr/>
          <p:nvPr/>
        </p:nvSpPr>
        <p:spPr>
          <a:xfrm>
            <a:off x="6572407" y="3983385"/>
            <a:ext cx="144237" cy="152401"/>
          </a:xfrm>
          <a:prstGeom prst="ellipse">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32" name="Oval 16"/>
          <p:cNvSpPr/>
          <p:nvPr/>
        </p:nvSpPr>
        <p:spPr>
          <a:xfrm>
            <a:off x="7094763" y="3787914"/>
            <a:ext cx="601437" cy="609601"/>
          </a:xfrm>
          <a:prstGeom prst="ellipse">
            <a:avLst/>
          </a:prstGeom>
          <a:solidFill>
            <a:srgbClr val="FF66FF"/>
          </a:solidFill>
          <a:ln w="12700">
            <a:solidFill>
              <a:srgbClr val="FFFFFF"/>
            </a:solidFill>
          </a:ln>
        </p:spPr>
        <p:txBody>
          <a:bodyPr lIns="45719" rIns="45719"/>
          <a:lstStyle/>
          <a:p>
            <a:pPr>
              <a:defRPr>
                <a:solidFill>
                  <a:srgbClr val="FFFFFF"/>
                </a:solidFill>
              </a:defRPr>
            </a:pPr>
            <a:endParaRPr/>
          </a:p>
        </p:txBody>
      </p:sp>
      <p:sp>
        <p:nvSpPr>
          <p:cNvPr id="233" name="Oval 17"/>
          <p:cNvSpPr/>
          <p:nvPr/>
        </p:nvSpPr>
        <p:spPr>
          <a:xfrm>
            <a:off x="7170963" y="5692914"/>
            <a:ext cx="457201" cy="457201"/>
          </a:xfrm>
          <a:prstGeom prst="ellipse">
            <a:avLst/>
          </a:prstGeom>
          <a:solidFill>
            <a:srgbClr val="00FF00"/>
          </a:solidFill>
          <a:ln w="12700">
            <a:solidFill>
              <a:srgbClr val="FFFFFF"/>
            </a:solidFill>
          </a:ln>
        </p:spPr>
        <p:txBody>
          <a:bodyPr lIns="45719" rIns="45719"/>
          <a:lstStyle/>
          <a:p>
            <a:pPr>
              <a:defRPr>
                <a:solidFill>
                  <a:srgbClr val="FFFFFF"/>
                </a:solidFill>
              </a:defRPr>
            </a:pPr>
            <a:endParaRPr/>
          </a:p>
        </p:txBody>
      </p:sp>
      <p:sp>
        <p:nvSpPr>
          <p:cNvPr id="234" name="Right Arrow 18"/>
          <p:cNvSpPr/>
          <p:nvPr/>
        </p:nvSpPr>
        <p:spPr>
          <a:xfrm rot="10800000">
            <a:off x="6324600" y="2286000"/>
            <a:ext cx="296637" cy="164545"/>
          </a:xfrm>
          <a:prstGeom prst="rightArrow">
            <a:avLst>
              <a:gd name="adj1" fmla="val 50000"/>
              <a:gd name="adj2" fmla="val 50000"/>
            </a:avLst>
          </a:prstGeom>
          <a:solidFill>
            <a:srgbClr val="00B1B2"/>
          </a:solidFill>
          <a:ln w="12700">
            <a:solidFill>
              <a:srgbClr val="FFFFFF"/>
            </a:solidFill>
          </a:ln>
        </p:spPr>
        <p:txBody>
          <a:bodyPr lIns="45719" rIns="45719"/>
          <a:lstStyle/>
          <a:p>
            <a:pPr>
              <a:defRPr>
                <a:solidFill>
                  <a:srgbClr val="FFFFFF"/>
                </a:solidFill>
              </a:defRPr>
            </a:pPr>
            <a:endParaRPr/>
          </a:p>
        </p:txBody>
      </p:sp>
      <p:sp>
        <p:nvSpPr>
          <p:cNvPr id="235" name="Right Arrow 19"/>
          <p:cNvSpPr/>
          <p:nvPr/>
        </p:nvSpPr>
        <p:spPr>
          <a:xfrm rot="10800000">
            <a:off x="5943601" y="3994427"/>
            <a:ext cx="533401" cy="152401"/>
          </a:xfrm>
          <a:prstGeom prst="rightArrow">
            <a:avLst>
              <a:gd name="adj1" fmla="val 50000"/>
              <a:gd name="adj2" fmla="val 50000"/>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36" name="Oval 20"/>
          <p:cNvSpPr/>
          <p:nvPr/>
        </p:nvSpPr>
        <p:spPr>
          <a:xfrm>
            <a:off x="7326242" y="5867400"/>
            <a:ext cx="144237" cy="152400"/>
          </a:xfrm>
          <a:prstGeom prst="ellipse">
            <a:avLst/>
          </a:prstGeom>
          <a:solidFill>
            <a:srgbClr val="FF0000"/>
          </a:solidFill>
          <a:ln w="12700">
            <a:solidFill>
              <a:srgbClr val="FFFFFF"/>
            </a:solidFill>
          </a:ln>
        </p:spPr>
        <p:txBody>
          <a:bodyPr lIns="45719" rIns="45719"/>
          <a:lstStyle/>
          <a:p>
            <a:pPr>
              <a:defRPr>
                <a:solidFill>
                  <a:srgbClr val="FFFFFF"/>
                </a:solidFill>
              </a:defRPr>
            </a:pPr>
            <a:endParaRPr/>
          </a:p>
        </p:txBody>
      </p:sp>
      <p:sp>
        <p:nvSpPr>
          <p:cNvPr id="237" name="Right Arrow 22"/>
          <p:cNvSpPr/>
          <p:nvPr/>
        </p:nvSpPr>
        <p:spPr>
          <a:xfrm>
            <a:off x="7682278" y="2274957"/>
            <a:ext cx="296637" cy="164545"/>
          </a:xfrm>
          <a:prstGeom prst="rightArrow">
            <a:avLst>
              <a:gd name="adj1" fmla="val 50000"/>
              <a:gd name="adj2" fmla="val 50000"/>
            </a:avLst>
          </a:prstGeom>
          <a:solidFill>
            <a:srgbClr val="FFCC00"/>
          </a:solidFill>
          <a:ln w="12700">
            <a:solidFill>
              <a:srgbClr val="FFFFFF"/>
            </a:solidFill>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 name="Rectangle 2"/>
          <p:cNvSpPr txBox="1">
            <a:spLocks noGrp="1"/>
          </p:cNvSpPr>
          <p:nvPr>
            <p:ph type="title"/>
          </p:nvPr>
        </p:nvSpPr>
        <p:spPr>
          <a:xfrm>
            <a:off x="304800" y="76200"/>
            <a:ext cx="8534400" cy="533400"/>
          </a:xfrm>
          <a:prstGeom prst="rect">
            <a:avLst/>
          </a:prstGeom>
        </p:spPr>
        <p:txBody>
          <a:bodyPr/>
          <a:lstStyle/>
          <a:p>
            <a:pPr>
              <a:defRPr sz="2400"/>
            </a:pPr>
            <a:r>
              <a:t>But some atoms act as both </a:t>
            </a:r>
            <a:r>
              <a:rPr b="1"/>
              <a:t>Moderator</a:t>
            </a:r>
            <a:r>
              <a:t> and </a:t>
            </a:r>
            <a:r>
              <a:rPr b="1">
                <a:solidFill>
                  <a:srgbClr val="28E824"/>
                </a:solidFill>
              </a:rPr>
              <a:t>Poison</a:t>
            </a:r>
          </a:p>
        </p:txBody>
      </p:sp>
      <p:sp>
        <p:nvSpPr>
          <p:cNvPr id="240" name="Rectangle 3"/>
          <p:cNvSpPr txBox="1">
            <a:spLocks noGrp="1"/>
          </p:cNvSpPr>
          <p:nvPr>
            <p:ph type="body" idx="1"/>
          </p:nvPr>
        </p:nvSpPr>
        <p:spPr>
          <a:xfrm>
            <a:off x="152400" y="838200"/>
            <a:ext cx="8839200" cy="5562600"/>
          </a:xfrm>
          <a:prstGeom prst="rect">
            <a:avLst/>
          </a:prstGeom>
        </p:spPr>
        <p:txBody>
          <a:bodyPr/>
          <a:lstStyle/>
          <a:p>
            <a:pPr>
              <a:tabLst>
                <a:tab pos="444500" algn="l"/>
                <a:tab pos="901700" algn="l"/>
                <a:tab pos="1371600" algn="l"/>
              </a:tabLst>
              <a:defRPr sz="1800">
                <a:latin typeface="+mn-lt"/>
                <a:ea typeface="+mn-ea"/>
                <a:cs typeface="+mn-cs"/>
                <a:sym typeface="Arial"/>
              </a:defRPr>
            </a:pPr>
            <a:r>
              <a:t>Most notably, normal hydrogen with its nucleus containing a single lone proton</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Because of the near match in proton and neutron masses</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 neutron striking hydrogen transfers a lot of energy to it </a:t>
            </a:r>
          </a:p>
          <a:p>
            <a:pPr>
              <a:tabLst>
                <a:tab pos="444500" algn="l"/>
                <a:tab pos="901700" algn="l"/>
                <a:tab pos="1371600" algn="l"/>
              </a:tabLst>
              <a:defRPr sz="900">
                <a:latin typeface="+mn-lt"/>
                <a:ea typeface="+mn-ea"/>
                <a:cs typeface="+mn-cs"/>
                <a:sym typeface="Arial"/>
              </a:defRPr>
            </a:pPr>
            <a:endParaRPr/>
          </a:p>
          <a:p>
            <a:pPr algn="ctr">
              <a:tabLst>
                <a:tab pos="444500" algn="l"/>
                <a:tab pos="901700" algn="l"/>
                <a:tab pos="1371600" algn="l"/>
              </a:tabLst>
              <a:defRPr sz="1800">
                <a:latin typeface="+mn-lt"/>
                <a:ea typeface="+mn-ea"/>
                <a:cs typeface="+mn-cs"/>
                <a:sym typeface="Arial"/>
              </a:defRPr>
            </a:pPr>
            <a:r>
              <a:t>Making normal hydrogen a great </a:t>
            </a:r>
            <a:r>
              <a:rPr b="1"/>
              <a:t>Neutron Moderator:</a:t>
            </a:r>
          </a:p>
          <a:p>
            <a:pPr algn="ctr">
              <a:tabLst>
                <a:tab pos="444500" algn="l"/>
                <a:tab pos="901700" algn="l"/>
                <a:tab pos="1371600" algn="l"/>
              </a:tabLst>
              <a:defRPr sz="2800" b="1">
                <a:latin typeface="+mn-lt"/>
                <a:ea typeface="+mn-ea"/>
                <a:cs typeface="+mn-cs"/>
                <a:sym typeface="Arial"/>
              </a:defRPr>
            </a:pPr>
            <a:endParaRPr/>
          </a:p>
          <a:p>
            <a:pPr algn="ctr">
              <a:tabLst>
                <a:tab pos="444500" algn="l"/>
                <a:tab pos="901700" algn="l"/>
                <a:tab pos="1371600" algn="l"/>
              </a:tabLst>
              <a:defRPr sz="1800">
                <a:latin typeface="+mn-lt"/>
                <a:ea typeface="+mn-ea"/>
                <a:cs typeface="+mn-cs"/>
                <a:sym typeface="Arial"/>
              </a:defRPr>
            </a:pPr>
            <a:r>
              <a:t>Producing:</a:t>
            </a:r>
          </a:p>
          <a:p>
            <a:pPr>
              <a:tabLst>
                <a:tab pos="444500" algn="l"/>
                <a:tab pos="901700" algn="l"/>
                <a:tab pos="1371600" algn="l"/>
              </a:tabLst>
              <a:defRPr sz="14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But while unlikely, that nucleus can also absorb one (or even two) neutrons</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t>
            </a:r>
            <a:r>
              <a:rPr b="1"/>
              <a:t>Transmuting</a:t>
            </a:r>
            <a:r>
              <a:t> simple hydrogen into isotopes called </a:t>
            </a:r>
            <a:r>
              <a:rPr b="1"/>
              <a:t>deuterium</a:t>
            </a:r>
            <a:r>
              <a:t> or </a:t>
            </a:r>
            <a:r>
              <a:rPr b="1"/>
              <a:t>tritium</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Making normal hydrogen at least a weak </a:t>
            </a:r>
            <a:r>
              <a:rPr b="1">
                <a:solidFill>
                  <a:srgbClr val="28E824"/>
                </a:solidFill>
              </a:rPr>
              <a:t>Neutron Poison:</a:t>
            </a:r>
          </a:p>
          <a:p>
            <a:pPr>
              <a:tabLst>
                <a:tab pos="444500" algn="l"/>
                <a:tab pos="901700" algn="l"/>
                <a:tab pos="1371600" algn="l"/>
              </a:tabLst>
              <a:defRPr sz="2400" b="1">
                <a:solidFill>
                  <a:srgbClr val="28E824"/>
                </a:solidFill>
                <a:latin typeface="+mn-lt"/>
                <a:ea typeface="+mn-ea"/>
                <a:cs typeface="+mn-cs"/>
                <a:sym typeface="Arial"/>
              </a:defRPr>
            </a:pPr>
            <a:endParaRPr/>
          </a:p>
          <a:p>
            <a:pPr algn="ctr">
              <a:tabLst>
                <a:tab pos="444500" algn="l"/>
                <a:tab pos="901700" algn="l"/>
                <a:tab pos="1371600" algn="l"/>
              </a:tabLst>
              <a:defRPr sz="1800">
                <a:latin typeface="+mn-lt"/>
                <a:ea typeface="+mn-ea"/>
                <a:cs typeface="+mn-cs"/>
                <a:sym typeface="Arial"/>
              </a:defRPr>
            </a:pPr>
            <a:r>
              <a:t>Producing:</a:t>
            </a:r>
          </a:p>
        </p:txBody>
      </p:sp>
      <p:grpSp>
        <p:nvGrpSpPr>
          <p:cNvPr id="244" name="Group 42"/>
          <p:cNvGrpSpPr/>
          <p:nvPr/>
        </p:nvGrpSpPr>
        <p:grpSpPr>
          <a:xfrm>
            <a:off x="5670548" y="5612744"/>
            <a:ext cx="806453" cy="711858"/>
            <a:chOff x="0" y="0"/>
            <a:chExt cx="806451" cy="711856"/>
          </a:xfrm>
        </p:grpSpPr>
        <p:sp>
          <p:nvSpPr>
            <p:cNvPr id="241" name="Oval 37"/>
            <p:cNvSpPr/>
            <p:nvPr/>
          </p:nvSpPr>
          <p:spPr>
            <a:xfrm>
              <a:off x="0" y="-1"/>
              <a:ext cx="806452" cy="711858"/>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2" name="Oval 7"/>
            <p:cNvSpPr/>
            <p:nvPr/>
          </p:nvSpPr>
          <p:spPr>
            <a:xfrm>
              <a:off x="349626" y="245356"/>
              <a:ext cx="120805" cy="112869"/>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3" name="Oval 39"/>
            <p:cNvSpPr/>
            <p:nvPr/>
          </p:nvSpPr>
          <p:spPr>
            <a:xfrm>
              <a:off x="349626" y="376900"/>
              <a:ext cx="120805" cy="112869"/>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50" name="Group 58"/>
          <p:cNvGrpSpPr/>
          <p:nvPr/>
        </p:nvGrpSpPr>
        <p:grpSpPr>
          <a:xfrm>
            <a:off x="1818216" y="2971799"/>
            <a:ext cx="1839385" cy="711858"/>
            <a:chOff x="0" y="0"/>
            <a:chExt cx="1839383" cy="711856"/>
          </a:xfrm>
        </p:grpSpPr>
        <p:sp>
          <p:nvSpPr>
            <p:cNvPr id="245" name="Oval 7"/>
            <p:cNvSpPr/>
            <p:nvPr/>
          </p:nvSpPr>
          <p:spPr>
            <a:xfrm>
              <a:off x="0" y="294216"/>
              <a:ext cx="120805" cy="112869"/>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248" name="Group 43"/>
            <p:cNvGrpSpPr/>
            <p:nvPr/>
          </p:nvGrpSpPr>
          <p:grpSpPr>
            <a:xfrm>
              <a:off x="1032932" y="-1"/>
              <a:ext cx="806453" cy="711858"/>
              <a:chOff x="0" y="0"/>
              <a:chExt cx="806451" cy="711856"/>
            </a:xfrm>
          </p:grpSpPr>
          <p:sp>
            <p:nvSpPr>
              <p:cNvPr id="246" name="Oval 44"/>
              <p:cNvSpPr/>
              <p:nvPr/>
            </p:nvSpPr>
            <p:spPr>
              <a:xfrm>
                <a:off x="0" y="-1"/>
                <a:ext cx="806452" cy="711858"/>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7" name="Oval 45"/>
              <p:cNvSpPr/>
              <p:nvPr/>
            </p:nvSpPr>
            <p:spPr>
              <a:xfrm>
                <a:off x="358242" y="302294"/>
                <a:ext cx="120805" cy="112869"/>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49" name="Straight Connector 46"/>
            <p:cNvSpPr/>
            <p:nvPr/>
          </p:nvSpPr>
          <p:spPr>
            <a:xfrm>
              <a:off x="262468" y="347662"/>
              <a:ext cx="651933" cy="8267"/>
            </a:xfrm>
            <a:prstGeom prst="line">
              <a:avLst/>
            </a:prstGeom>
            <a:solidFill>
              <a:schemeClr val="accent1"/>
            </a:solidFill>
            <a:ln w="57150" cap="flat">
              <a:solidFill>
                <a:srgbClr val="FBC901"/>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255" name="Group 56"/>
          <p:cNvGrpSpPr/>
          <p:nvPr/>
        </p:nvGrpSpPr>
        <p:grpSpPr>
          <a:xfrm>
            <a:off x="6737349" y="2971799"/>
            <a:ext cx="1339852" cy="711858"/>
            <a:chOff x="0" y="0"/>
            <a:chExt cx="1339850" cy="711856"/>
          </a:xfrm>
        </p:grpSpPr>
        <p:sp>
          <p:nvSpPr>
            <p:cNvPr id="251" name="Straight Connector 47"/>
            <p:cNvSpPr/>
            <p:nvPr/>
          </p:nvSpPr>
          <p:spPr>
            <a:xfrm>
              <a:off x="882650" y="370416"/>
              <a:ext cx="457201" cy="1589"/>
            </a:xfrm>
            <a:prstGeom prst="line">
              <a:avLst/>
            </a:prstGeom>
            <a:solidFill>
              <a:schemeClr val="accent1"/>
            </a:solidFill>
            <a:ln w="57150" cap="flat">
              <a:solidFill>
                <a:srgbClr val="FBC901"/>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nvGrpSpPr>
            <p:cNvPr id="254" name="Group 49"/>
            <p:cNvGrpSpPr/>
            <p:nvPr/>
          </p:nvGrpSpPr>
          <p:grpSpPr>
            <a:xfrm>
              <a:off x="0" y="-1"/>
              <a:ext cx="806452" cy="711858"/>
              <a:chOff x="0" y="0"/>
              <a:chExt cx="806451" cy="711856"/>
            </a:xfrm>
          </p:grpSpPr>
          <p:sp>
            <p:nvSpPr>
              <p:cNvPr id="252" name="Oval 50"/>
              <p:cNvSpPr/>
              <p:nvPr/>
            </p:nvSpPr>
            <p:spPr>
              <a:xfrm>
                <a:off x="0" y="-1"/>
                <a:ext cx="806452" cy="711858"/>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3" name="Oval 51"/>
              <p:cNvSpPr/>
              <p:nvPr/>
            </p:nvSpPr>
            <p:spPr>
              <a:xfrm>
                <a:off x="358242" y="302294"/>
                <a:ext cx="120805" cy="112869"/>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grpSp>
        <p:nvGrpSpPr>
          <p:cNvPr id="258" name="Group 57"/>
          <p:cNvGrpSpPr/>
          <p:nvPr/>
        </p:nvGrpSpPr>
        <p:grpSpPr>
          <a:xfrm>
            <a:off x="5814486" y="3276600"/>
            <a:ext cx="510114" cy="112868"/>
            <a:chOff x="0" y="0"/>
            <a:chExt cx="510113" cy="112867"/>
          </a:xfrm>
        </p:grpSpPr>
        <p:sp>
          <p:nvSpPr>
            <p:cNvPr id="256" name="Oval 7"/>
            <p:cNvSpPr/>
            <p:nvPr/>
          </p:nvSpPr>
          <p:spPr>
            <a:xfrm>
              <a:off x="389309" y="0"/>
              <a:ext cx="120805" cy="112868"/>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 name="Straight Connector 53"/>
            <p:cNvSpPr/>
            <p:nvPr/>
          </p:nvSpPr>
          <p:spPr>
            <a:xfrm flipH="1" flipV="1">
              <a:off x="0" y="45722"/>
              <a:ext cx="304799" cy="1"/>
            </a:xfrm>
            <a:prstGeom prst="line">
              <a:avLst/>
            </a:prstGeom>
            <a:solidFill>
              <a:schemeClr val="accent1"/>
            </a:solidFill>
            <a:ln w="57150" cap="flat">
              <a:solidFill>
                <a:srgbClr val="FBC901"/>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264" name="Group 59"/>
          <p:cNvGrpSpPr/>
          <p:nvPr/>
        </p:nvGrpSpPr>
        <p:grpSpPr>
          <a:xfrm>
            <a:off x="1807634" y="5638799"/>
            <a:ext cx="1839385" cy="711858"/>
            <a:chOff x="0" y="0"/>
            <a:chExt cx="1839383" cy="711856"/>
          </a:xfrm>
        </p:grpSpPr>
        <p:sp>
          <p:nvSpPr>
            <p:cNvPr id="259" name="Oval 7"/>
            <p:cNvSpPr/>
            <p:nvPr/>
          </p:nvSpPr>
          <p:spPr>
            <a:xfrm>
              <a:off x="0" y="294216"/>
              <a:ext cx="120805" cy="112869"/>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262" name="Group 43"/>
            <p:cNvGrpSpPr/>
            <p:nvPr/>
          </p:nvGrpSpPr>
          <p:grpSpPr>
            <a:xfrm>
              <a:off x="1032932" y="-1"/>
              <a:ext cx="806453" cy="711858"/>
              <a:chOff x="0" y="0"/>
              <a:chExt cx="806451" cy="711856"/>
            </a:xfrm>
          </p:grpSpPr>
          <p:sp>
            <p:nvSpPr>
              <p:cNvPr id="260" name="Oval 63"/>
              <p:cNvSpPr/>
              <p:nvPr/>
            </p:nvSpPr>
            <p:spPr>
              <a:xfrm>
                <a:off x="0" y="-1"/>
                <a:ext cx="806452" cy="711858"/>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61" name="Oval 64"/>
              <p:cNvSpPr/>
              <p:nvPr/>
            </p:nvSpPr>
            <p:spPr>
              <a:xfrm>
                <a:off x="358242" y="302294"/>
                <a:ext cx="120805" cy="112869"/>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63" name="Straight Connector 62"/>
            <p:cNvSpPr/>
            <p:nvPr/>
          </p:nvSpPr>
          <p:spPr>
            <a:xfrm>
              <a:off x="262468" y="347662"/>
              <a:ext cx="651933" cy="8267"/>
            </a:xfrm>
            <a:prstGeom prst="line">
              <a:avLst/>
            </a:prstGeom>
            <a:solidFill>
              <a:schemeClr val="accent1"/>
            </a:solidFill>
            <a:ln w="57150" cap="flat">
              <a:solidFill>
                <a:srgbClr val="FBC901"/>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265" name="Straight Connector 65"/>
          <p:cNvSpPr/>
          <p:nvPr/>
        </p:nvSpPr>
        <p:spPr>
          <a:xfrm>
            <a:off x="6629400" y="5985932"/>
            <a:ext cx="381001" cy="1589"/>
          </a:xfrm>
          <a:prstGeom prst="line">
            <a:avLst/>
          </a:prstGeom>
          <a:solidFill>
            <a:schemeClr val="accent1"/>
          </a:solidFill>
          <a:ln w="57150">
            <a:solidFill>
              <a:srgbClr val="FBC901"/>
            </a:solidFill>
            <a:tailEnd type="triangle"/>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268" name="Rectangle 2"/>
          <p:cNvSpPr txBox="1">
            <a:spLocks noGrp="1"/>
          </p:cNvSpPr>
          <p:nvPr>
            <p:ph type="title"/>
          </p:nvPr>
        </p:nvSpPr>
        <p:spPr>
          <a:xfrm>
            <a:off x="304800" y="76200"/>
            <a:ext cx="8534400" cy="533400"/>
          </a:xfrm>
          <a:prstGeom prst="rect">
            <a:avLst/>
          </a:prstGeom>
        </p:spPr>
        <p:txBody>
          <a:bodyPr/>
          <a:lstStyle>
            <a:lvl1pPr>
              <a:defRPr sz="2400"/>
            </a:lvl1pPr>
          </a:lstStyle>
          <a:p>
            <a:r>
              <a:t>But for pure moderation one can instead use:</a:t>
            </a:r>
          </a:p>
        </p:txBody>
      </p:sp>
      <p:sp>
        <p:nvSpPr>
          <p:cNvPr id="269" name="Rectangle 3"/>
          <p:cNvSpPr txBox="1">
            <a:spLocks noGrp="1"/>
          </p:cNvSpPr>
          <p:nvPr>
            <p:ph type="body" idx="1"/>
          </p:nvPr>
        </p:nvSpPr>
        <p:spPr>
          <a:xfrm>
            <a:off x="152400" y="762000"/>
            <a:ext cx="8839200" cy="5791200"/>
          </a:xfrm>
          <a:prstGeom prst="rect">
            <a:avLst/>
          </a:prstGeom>
        </p:spPr>
        <p:txBody>
          <a:bodyPr/>
          <a:lstStyle/>
          <a:p>
            <a:pPr>
              <a:tabLst>
                <a:tab pos="444500" algn="l"/>
                <a:tab pos="901700" algn="l"/>
                <a:tab pos="1371600" algn="l"/>
              </a:tabLst>
              <a:defRPr sz="1800" b="1">
                <a:solidFill>
                  <a:srgbClr val="FBC901"/>
                </a:solidFill>
                <a:latin typeface="+mn-lt"/>
                <a:ea typeface="+mn-ea"/>
                <a:cs typeface="+mn-cs"/>
                <a:sym typeface="Arial"/>
              </a:defRPr>
            </a:pPr>
            <a:r>
              <a:t>Carbon (in the form of graphite)</a:t>
            </a:r>
            <a:r>
              <a:rPr b="0">
                <a:solidFill>
                  <a:srgbClr val="FFFFFF"/>
                </a:solidFill>
              </a:rPr>
              <a:t> as a moderator</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Its heavier mass makes it a somewhat less effective as a moderator</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But its nucleus is far less likely to absorb neutrons</a:t>
            </a:r>
          </a:p>
          <a:p>
            <a:pPr>
              <a:tabLst>
                <a:tab pos="444500" algn="l"/>
                <a:tab pos="901700" algn="l"/>
                <a:tab pos="1371600" algn="l"/>
              </a:tabLst>
              <a:defRPr sz="16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And critically, when one uses almost purely-moderating carbon:</a:t>
            </a:r>
          </a:p>
          <a:p>
            <a:pPr>
              <a:tabLst>
                <a:tab pos="444500" algn="l"/>
                <a:tab pos="1371600" algn="l"/>
              </a:tabLst>
              <a:defRPr sz="900">
                <a:latin typeface="+mn-lt"/>
                <a:ea typeface="+mn-ea"/>
                <a:cs typeface="+mn-cs"/>
                <a:sym typeface="Arial"/>
              </a:defRPr>
            </a:pPr>
            <a:endParaRPr/>
          </a:p>
          <a:p>
            <a:pPr>
              <a:tabLst>
                <a:tab pos="444500" algn="l"/>
                <a:tab pos="1371600" algn="l"/>
              </a:tabLst>
              <a:defRPr sz="1800">
                <a:latin typeface="+mn-lt"/>
                <a:ea typeface="+mn-ea"/>
                <a:cs typeface="+mn-cs"/>
                <a:sym typeface="Arial"/>
              </a:defRPr>
            </a:pPr>
            <a:r>
              <a:t>	</a:t>
            </a:r>
            <a:r>
              <a:rPr>
                <a:solidFill>
                  <a:srgbClr val="FBC901"/>
                </a:solidFill>
              </a:rPr>
              <a:t>A fission chain reaction can be set up and sustained </a:t>
            </a:r>
          </a:p>
          <a:p>
            <a:pPr>
              <a:tabLst>
                <a:tab pos="444500" algn="l"/>
                <a:tab pos="1371600" algn="l"/>
              </a:tabLst>
              <a:defRPr sz="1000">
                <a:solidFill>
                  <a:srgbClr val="FBC901"/>
                </a:solidFill>
                <a:latin typeface="+mn-lt"/>
                <a:ea typeface="+mn-ea"/>
                <a:cs typeface="+mn-cs"/>
                <a:sym typeface="Arial"/>
              </a:defRPr>
            </a:pPr>
            <a:endParaRPr/>
          </a:p>
          <a:p>
            <a:pPr>
              <a:tabLst>
                <a:tab pos="444500" algn="l"/>
                <a:tab pos="1371600" algn="l"/>
              </a:tabLst>
              <a:defRPr sz="1800">
                <a:solidFill>
                  <a:srgbClr val="FBC901"/>
                </a:solidFill>
                <a:latin typeface="+mn-lt"/>
                <a:ea typeface="+mn-ea"/>
                <a:cs typeface="+mn-cs"/>
                <a:sym typeface="Arial"/>
              </a:defRPr>
            </a:pPr>
            <a:r>
              <a:t>		in even naturally occurring uranium ore of 0.7% </a:t>
            </a:r>
            <a:r>
              <a:rPr b="1" baseline="30000"/>
              <a:t>235</a:t>
            </a:r>
            <a:r>
              <a:rPr b="1"/>
              <a:t>U</a:t>
            </a:r>
            <a:r>
              <a:t> + 99.3% </a:t>
            </a:r>
            <a:r>
              <a:rPr b="1" baseline="30000"/>
              <a:t>238</a:t>
            </a:r>
            <a:r>
              <a:rPr b="1"/>
              <a:t>U</a:t>
            </a:r>
            <a:r>
              <a:t> </a:t>
            </a:r>
          </a:p>
          <a:p>
            <a:pPr>
              <a:tabLst>
                <a:tab pos="444500" algn="l"/>
                <a:tab pos="901700" algn="l"/>
                <a:tab pos="1371600" algn="l"/>
              </a:tabLst>
              <a:defRPr sz="16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Which has the huge advantage of eliminating the need to pre-process uranium ore </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in order to </a:t>
            </a:r>
            <a:r>
              <a:rPr b="1"/>
              <a:t>enrich</a:t>
            </a:r>
            <a:r>
              <a:t> its </a:t>
            </a:r>
            <a:r>
              <a:rPr baseline="30000"/>
              <a:t>235</a:t>
            </a:r>
            <a:r>
              <a:t>U content,</a:t>
            </a:r>
            <a:r>
              <a:rPr b="1"/>
              <a:t> </a:t>
            </a:r>
            <a:r>
              <a:t>which is </a:t>
            </a:r>
            <a:r>
              <a:rPr b="1"/>
              <a:t>impossible via chemistry</a:t>
            </a:r>
          </a:p>
          <a:p>
            <a:pPr>
              <a:tabLst>
                <a:tab pos="444500" algn="l"/>
                <a:tab pos="901700" algn="l"/>
                <a:tab pos="1371600" algn="l"/>
              </a:tabLst>
              <a:defRPr sz="900" b="1">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because </a:t>
            </a:r>
            <a:r>
              <a:rPr baseline="30000"/>
              <a:t>235</a:t>
            </a:r>
            <a:r>
              <a:t>U and </a:t>
            </a:r>
            <a:r>
              <a:rPr baseline="30000"/>
              <a:t>238</a:t>
            </a:r>
            <a:r>
              <a:t>U have identical electron structures </a:t>
            </a:r>
            <a:endParaRPr b="1"/>
          </a:p>
          <a:p>
            <a:pPr>
              <a:tabLst>
                <a:tab pos="444500" algn="l"/>
                <a:tab pos="901700" algn="l"/>
                <a:tab pos="1371600" algn="l"/>
              </a:tabLst>
              <a:defRPr sz="1800">
                <a:latin typeface="+mn-lt"/>
                <a:ea typeface="+mn-ea"/>
                <a:cs typeface="+mn-cs"/>
                <a:sym typeface="Arial"/>
              </a:defRPr>
            </a:pPr>
            <a:endParaRPr/>
          </a:p>
          <a:p>
            <a:pPr algn="ctr">
              <a:tabLst>
                <a:tab pos="444500" algn="l"/>
                <a:tab pos="901700" algn="l"/>
                <a:tab pos="1371600" algn="l"/>
              </a:tabLst>
              <a:defRPr sz="1800" b="1">
                <a:solidFill>
                  <a:srgbClr val="FBC901"/>
                </a:solidFill>
                <a:latin typeface="+mn-lt"/>
                <a:ea typeface="+mn-ea"/>
                <a:cs typeface="+mn-cs"/>
                <a:sym typeface="Arial"/>
              </a:defRPr>
            </a:pPr>
            <a:r>
              <a:t>However, as we shall see, Graphite has a deadly flaw:  </a:t>
            </a:r>
            <a:r>
              <a:rPr>
                <a:solidFill>
                  <a:srgbClr val="FF0000"/>
                </a:solidFill>
              </a:rPr>
              <a:t>It is flammable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1) https://en.wikipedia.org/wiki/Heavy_water</a:t>
            </a:r>
          </a:p>
        </p:txBody>
      </p:sp>
      <p:sp>
        <p:nvSpPr>
          <p:cNvPr id="272" name="Rectangle 2"/>
          <p:cNvSpPr txBox="1">
            <a:spLocks noGrp="1"/>
          </p:cNvSpPr>
          <p:nvPr>
            <p:ph type="title"/>
          </p:nvPr>
        </p:nvSpPr>
        <p:spPr>
          <a:xfrm>
            <a:off x="304800" y="76200"/>
            <a:ext cx="8534400" cy="533400"/>
          </a:xfrm>
          <a:prstGeom prst="rect">
            <a:avLst/>
          </a:prstGeom>
        </p:spPr>
        <p:txBody>
          <a:bodyPr/>
          <a:lstStyle>
            <a:lvl1pPr>
              <a:defRPr sz="2400"/>
            </a:lvl1pPr>
          </a:lstStyle>
          <a:p>
            <a:r>
              <a:t>But there is one more alternative: "Heavy Water"</a:t>
            </a:r>
          </a:p>
        </p:txBody>
      </p:sp>
      <p:sp>
        <p:nvSpPr>
          <p:cNvPr id="273" name="Rectangle 3"/>
          <p:cNvSpPr txBox="1">
            <a:spLocks noGrp="1"/>
          </p:cNvSpPr>
          <p:nvPr>
            <p:ph type="body" idx="1"/>
          </p:nvPr>
        </p:nvSpPr>
        <p:spPr>
          <a:xfrm>
            <a:off x="152400" y="762000"/>
            <a:ext cx="8991600" cy="5638800"/>
          </a:xfrm>
          <a:prstGeom prst="rect">
            <a:avLst/>
          </a:prstGeom>
        </p:spPr>
        <p:txBody>
          <a:bodyPr/>
          <a:lstStyle/>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Which is water in with deuterium replaces normal hydrogen (then also called "D</a:t>
            </a:r>
            <a:r>
              <a:rPr baseline="-25999"/>
              <a:t>2</a:t>
            </a:r>
            <a:r>
              <a:t>O")</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Deuterium DOES occur naturally, but it is very rare: </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As a result, only one water molecule in 3200 is normally D</a:t>
            </a:r>
            <a:r>
              <a:rPr baseline="-25999"/>
              <a:t>2</a:t>
            </a:r>
            <a:r>
              <a:t>O </a:t>
            </a:r>
            <a:r>
              <a:rPr baseline="29894"/>
              <a:t>1</a:t>
            </a:r>
          </a:p>
          <a:p>
            <a:pPr defTabSz="868680">
              <a:tabLst>
                <a:tab pos="419100" algn="l"/>
                <a:tab pos="850900" algn="l"/>
                <a:tab pos="12954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But with heavier hydrogens, brownian motion &amp; vibration of D</a:t>
            </a:r>
            <a:r>
              <a:rPr baseline="-25999"/>
              <a:t>2</a:t>
            </a:r>
            <a:r>
              <a:t>O is slightly slower</a:t>
            </a:r>
          </a:p>
          <a:p>
            <a:pPr defTabSz="868680">
              <a:tabLst>
                <a:tab pos="419100" algn="l"/>
                <a:tab pos="850900" algn="l"/>
                <a:tab pos="12954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Which minutely affects both its evaporation rate</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and its electrically-induced decomposition (electrolysis)</a:t>
            </a:r>
          </a:p>
          <a:p>
            <a:pPr defTabSz="868680">
              <a:tabLst>
                <a:tab pos="419100" algn="l"/>
                <a:tab pos="850900" algn="l"/>
                <a:tab pos="12954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Thus, if evaporation is followed by re-condensation over and over and over</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or electrolysis is followed be recombination over and over and over</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(separating what comes out early from what comes out late)</a:t>
            </a:r>
          </a:p>
          <a:p>
            <a:pPr defTabSz="868680">
              <a:tabLst>
                <a:tab pos="419100" algn="l"/>
                <a:tab pos="850900" algn="l"/>
                <a:tab pos="12954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effectLst>
                  <a:outerShdw blurRad="36195" dist="36195" dir="2700000" rotWithShape="0">
                    <a:srgbClr val="000000"/>
                  </a:outerShdw>
                </a:effectLst>
                <a:latin typeface="+mn-lt"/>
                <a:ea typeface="+mn-ea"/>
                <a:cs typeface="+mn-cs"/>
                <a:sym typeface="Arial"/>
              </a:defRPr>
            </a:pPr>
            <a:r>
              <a:t>			One can produce water that is almost pure D</a:t>
            </a:r>
            <a:r>
              <a:rPr baseline="-25999"/>
              <a:t>2</a:t>
            </a:r>
            <a:r>
              <a:t>0 = </a:t>
            </a:r>
            <a:r>
              <a:rPr b="1"/>
              <a:t>Heavy Water</a:t>
            </a:r>
          </a:p>
          <a:p>
            <a:pPr defTabSz="868680">
              <a:tabLst>
                <a:tab pos="419100" algn="l"/>
                <a:tab pos="850900" algn="l"/>
                <a:tab pos="12954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 pos="1295400" algn="l"/>
              </a:tabLst>
              <a:defRPr sz="1710">
                <a:solidFill>
                  <a:srgbClr val="FBC901"/>
                </a:solidFill>
                <a:effectLst>
                  <a:outerShdw blurRad="36195" dist="36195" dir="2700000" rotWithShape="0">
                    <a:srgbClr val="000000"/>
                  </a:outerShdw>
                </a:effectLst>
                <a:latin typeface="+mn-lt"/>
                <a:ea typeface="+mn-ea"/>
                <a:cs typeface="+mn-cs"/>
                <a:sym typeface="Arial"/>
              </a:defRPr>
            </a:pPr>
            <a:r>
              <a:t>Which, like C, allows for a fission chain reaction in natural 0.7% </a:t>
            </a:r>
            <a:r>
              <a:rPr b="1" baseline="29894"/>
              <a:t>235</a:t>
            </a:r>
            <a:r>
              <a:rPr b="1"/>
              <a:t>U</a:t>
            </a:r>
            <a:r>
              <a:t> + 99.3% </a:t>
            </a:r>
            <a:r>
              <a:rPr b="1" baseline="29894"/>
              <a:t>238</a:t>
            </a:r>
            <a:r>
              <a:rPr b="1"/>
              <a:t>U</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276" name="Rectangle 2"/>
          <p:cNvSpPr txBox="1">
            <a:spLocks noGrp="1"/>
          </p:cNvSpPr>
          <p:nvPr>
            <p:ph type="title"/>
          </p:nvPr>
        </p:nvSpPr>
        <p:spPr>
          <a:xfrm>
            <a:off x="0" y="131233"/>
            <a:ext cx="9144000" cy="533401"/>
          </a:xfrm>
          <a:prstGeom prst="rect">
            <a:avLst/>
          </a:prstGeom>
        </p:spPr>
        <p:txBody>
          <a:bodyPr/>
          <a:lstStyle>
            <a:lvl1pPr>
              <a:defRPr sz="2000"/>
            </a:lvl1pPr>
          </a:lstStyle>
          <a:p>
            <a:r>
              <a:t>Using either form of water, the uranium chain reaction has these steps:</a:t>
            </a:r>
          </a:p>
        </p:txBody>
      </p:sp>
      <p:sp>
        <p:nvSpPr>
          <p:cNvPr id="277" name="Rectangle 3"/>
          <p:cNvSpPr txBox="1">
            <a:spLocks noGrp="1"/>
          </p:cNvSpPr>
          <p:nvPr>
            <p:ph type="body" sz="quarter" idx="1"/>
          </p:nvPr>
        </p:nvSpPr>
        <p:spPr>
          <a:xfrm>
            <a:off x="685800" y="5257800"/>
            <a:ext cx="1524000" cy="838200"/>
          </a:xfrm>
          <a:prstGeom prst="rect">
            <a:avLst/>
          </a:prstGeom>
        </p:spPr>
        <p:txBody>
          <a:bodyPr/>
          <a:lstStyle/>
          <a:p>
            <a:pPr algn="ctr">
              <a:defRPr sz="1800">
                <a:latin typeface="+mn-lt"/>
                <a:ea typeface="+mn-ea"/>
                <a:cs typeface="+mn-cs"/>
                <a:sym typeface="Arial"/>
              </a:defRPr>
            </a:pPr>
            <a:r>
              <a:t>2) </a:t>
            </a:r>
            <a:r>
              <a:rPr b="1" baseline="30000">
                <a:solidFill>
                  <a:srgbClr val="FBC901"/>
                </a:solidFill>
              </a:rPr>
              <a:t>238</a:t>
            </a:r>
            <a:r>
              <a:rPr b="1">
                <a:solidFill>
                  <a:srgbClr val="FBC901"/>
                </a:solidFill>
              </a:rPr>
              <a:t>U's</a:t>
            </a:r>
            <a:r>
              <a:t> </a:t>
            </a:r>
          </a:p>
          <a:p>
            <a:pPr algn="ctr">
              <a:defRPr sz="1800">
                <a:latin typeface="+mn-lt"/>
                <a:ea typeface="+mn-ea"/>
                <a:cs typeface="+mn-cs"/>
                <a:sym typeface="Arial"/>
              </a:defRPr>
            </a:pPr>
            <a:r>
              <a:t>= "fuel"</a:t>
            </a:r>
          </a:p>
        </p:txBody>
      </p:sp>
      <p:grpSp>
        <p:nvGrpSpPr>
          <p:cNvPr id="363" name="Group 172"/>
          <p:cNvGrpSpPr/>
          <p:nvPr/>
        </p:nvGrpSpPr>
        <p:grpSpPr>
          <a:xfrm>
            <a:off x="685800" y="2057399"/>
            <a:ext cx="7801183" cy="2829984"/>
            <a:chOff x="0" y="0"/>
            <a:chExt cx="7801181" cy="2829982"/>
          </a:xfrm>
        </p:grpSpPr>
        <p:sp>
          <p:nvSpPr>
            <p:cNvPr id="278" name="Oval 72"/>
            <p:cNvSpPr/>
            <p:nvPr/>
          </p:nvSpPr>
          <p:spPr>
            <a:xfrm>
              <a:off x="2064236" y="1111472"/>
              <a:ext cx="424781" cy="386839"/>
            </a:xfrm>
            <a:prstGeom prst="ellipse">
              <a:avLst/>
            </a:prstGeom>
            <a:solidFill>
              <a:srgbClr val="FF9E92">
                <a:alpha val="48000"/>
              </a:srgbClr>
            </a:solidFill>
            <a:ln w="12700" cap="flat">
              <a:solidFill>
                <a:srgbClr val="FFFFFF">
                  <a:alpha val="46000"/>
                </a:srgb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 name="TextBox 73"/>
            <p:cNvSpPr txBox="1"/>
            <p:nvPr/>
          </p:nvSpPr>
          <p:spPr>
            <a:xfrm>
              <a:off x="2070530" y="1199423"/>
              <a:ext cx="424780"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235</a:t>
              </a:r>
            </a:p>
          </p:txBody>
        </p:sp>
        <p:sp>
          <p:nvSpPr>
            <p:cNvPr id="280" name="Oval 74"/>
            <p:cNvSpPr/>
            <p:nvPr/>
          </p:nvSpPr>
          <p:spPr>
            <a:xfrm>
              <a:off x="2610263" y="557006"/>
              <a:ext cx="287383" cy="29012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1" name="Oval 75"/>
            <p:cNvSpPr/>
            <p:nvPr/>
          </p:nvSpPr>
          <p:spPr>
            <a:xfrm>
              <a:off x="2686898" y="1643373"/>
              <a:ext cx="239487" cy="241775"/>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 name="Oval 76"/>
            <p:cNvSpPr/>
            <p:nvPr/>
          </p:nvSpPr>
          <p:spPr>
            <a:xfrm>
              <a:off x="1754502" y="660162"/>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 name="Oval 77"/>
            <p:cNvSpPr/>
            <p:nvPr/>
          </p:nvSpPr>
          <p:spPr>
            <a:xfrm>
              <a:off x="3428028" y="721781"/>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4" name="Oval 78"/>
            <p:cNvSpPr/>
            <p:nvPr/>
          </p:nvSpPr>
          <p:spPr>
            <a:xfrm>
              <a:off x="1926931" y="1981855"/>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 name="Straight Connector 79"/>
            <p:cNvSpPr/>
            <p:nvPr/>
          </p:nvSpPr>
          <p:spPr>
            <a:xfrm flipV="1">
              <a:off x="2399516" y="821344"/>
              <a:ext cx="239486" cy="290129"/>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86" name="Straight Connector 17"/>
            <p:cNvSpPr/>
            <p:nvPr/>
          </p:nvSpPr>
          <p:spPr>
            <a:xfrm flipH="1">
              <a:off x="2016339" y="1519918"/>
              <a:ext cx="170787" cy="461939"/>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87" name="Straight Connector 81"/>
            <p:cNvSpPr/>
            <p:nvPr/>
          </p:nvSpPr>
          <p:spPr>
            <a:xfrm flipV="1">
              <a:off x="2527296" y="814488"/>
              <a:ext cx="884281" cy="415294"/>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88" name="Straight Connector 82"/>
            <p:cNvSpPr/>
            <p:nvPr/>
          </p:nvSpPr>
          <p:spPr>
            <a:xfrm flipH="1" flipV="1">
              <a:off x="1872648" y="772990"/>
              <a:ext cx="280996" cy="338483"/>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89" name="Straight Connector 83"/>
            <p:cNvSpPr/>
            <p:nvPr/>
          </p:nvSpPr>
          <p:spPr>
            <a:xfrm>
              <a:off x="2447413" y="1456402"/>
              <a:ext cx="239486" cy="217597"/>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nvGrpSpPr>
            <p:cNvPr id="301" name="Group 54"/>
            <p:cNvGrpSpPr/>
            <p:nvPr/>
          </p:nvGrpSpPr>
          <p:grpSpPr>
            <a:xfrm>
              <a:off x="1" y="-1"/>
              <a:ext cx="1735030" cy="990601"/>
              <a:chOff x="0" y="0"/>
              <a:chExt cx="1735029" cy="990599"/>
            </a:xfrm>
          </p:grpSpPr>
          <p:grpSp>
            <p:nvGrpSpPr>
              <p:cNvPr id="292" name="Group 18"/>
              <p:cNvGrpSpPr/>
              <p:nvPr/>
            </p:nvGrpSpPr>
            <p:grpSpPr>
              <a:xfrm>
                <a:off x="1229361" y="271591"/>
                <a:ext cx="505669" cy="440959"/>
                <a:chOff x="0" y="0"/>
                <a:chExt cx="505667" cy="440958"/>
              </a:xfrm>
            </p:grpSpPr>
            <p:sp>
              <p:nvSpPr>
                <p:cNvPr id="290" name="Oval 59"/>
                <p:cNvSpPr/>
                <p:nvPr/>
              </p:nvSpPr>
              <p:spPr>
                <a:xfrm flipH="1">
                  <a:off x="0" y="0"/>
                  <a:ext cx="500913" cy="440959"/>
                </a:xfrm>
                <a:prstGeom prst="ellipse">
                  <a:avLst/>
                </a:prstGeom>
                <a:solidFill>
                  <a:srgbClr val="FF9E92">
                    <a:alpha val="57000"/>
                  </a:srgbClr>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 name="TextBox 60"/>
                <p:cNvSpPr txBox="1"/>
                <p:nvPr/>
              </p:nvSpPr>
              <p:spPr>
                <a:xfrm>
                  <a:off x="4755" y="89014"/>
                  <a:ext cx="500913"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238</a:t>
                  </a:r>
                </a:p>
              </p:txBody>
            </p:sp>
          </p:grpSp>
          <p:sp>
            <p:nvSpPr>
              <p:cNvPr id="293" name="Oval 51"/>
              <p:cNvSpPr/>
              <p:nvPr/>
            </p:nvSpPr>
            <p:spPr>
              <a:xfrm flipH="1">
                <a:off x="971008" y="51112"/>
                <a:ext cx="124801" cy="108771"/>
              </a:xfrm>
              <a:prstGeom prst="ellipse">
                <a:avLst/>
              </a:prstGeom>
              <a:solidFill>
                <a:srgbClr val="ADD6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 name="Oval 52"/>
              <p:cNvSpPr/>
              <p:nvPr/>
            </p:nvSpPr>
            <p:spPr>
              <a:xfrm flipH="1">
                <a:off x="519998" y="549641"/>
                <a:ext cx="508335" cy="44095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 name="Straight Connector 53"/>
              <p:cNvSpPr/>
              <p:nvPr/>
            </p:nvSpPr>
            <p:spPr>
              <a:xfrm flipH="1" flipV="1">
                <a:off x="1095808" y="183400"/>
                <a:ext cx="143064" cy="132288"/>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96" name="Straight Connector 54"/>
              <p:cNvSpPr/>
              <p:nvPr/>
            </p:nvSpPr>
            <p:spPr>
              <a:xfrm flipH="1">
                <a:off x="1029855" y="599616"/>
                <a:ext cx="188723" cy="82313"/>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297" name="TextBox 55"/>
              <p:cNvSpPr txBox="1"/>
              <p:nvPr/>
            </p:nvSpPr>
            <p:spPr>
              <a:xfrm>
                <a:off x="520000" y="636409"/>
                <a:ext cx="500913"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239</a:t>
                </a:r>
              </a:p>
            </p:txBody>
          </p:sp>
          <p:sp>
            <p:nvSpPr>
              <p:cNvPr id="298" name="TextBox 56"/>
              <p:cNvSpPr txBox="1"/>
              <p:nvPr/>
            </p:nvSpPr>
            <p:spPr>
              <a:xfrm>
                <a:off x="640554" y="0"/>
                <a:ext cx="500913" cy="231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b="0">
                    <a:solidFill>
                      <a:srgbClr val="FFFFFF"/>
                    </a:solidFill>
                    <a:latin typeface="Symbol"/>
                    <a:ea typeface="Symbol"/>
                    <a:cs typeface="Symbol"/>
                    <a:sym typeface="Symbol"/>
                  </a:defRPr>
                </a:lvl1pPr>
              </a:lstStyle>
              <a:p>
                <a:r>
                  <a:t>b</a:t>
                </a:r>
              </a:p>
            </p:txBody>
          </p:sp>
          <p:sp>
            <p:nvSpPr>
              <p:cNvPr id="299" name="Straight Connector 57"/>
              <p:cNvSpPr/>
              <p:nvPr/>
            </p:nvSpPr>
            <p:spPr>
              <a:xfrm flipH="1" flipV="1">
                <a:off x="318340" y="555765"/>
                <a:ext cx="182635" cy="126164"/>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00" name="TextBox 58"/>
              <p:cNvSpPr txBox="1"/>
              <p:nvPr/>
            </p:nvSpPr>
            <p:spPr>
              <a:xfrm>
                <a:off x="0" y="350913"/>
                <a:ext cx="500913" cy="2593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000" b="0">
                    <a:solidFill>
                      <a:srgbClr val="FFFFFF"/>
                    </a:solidFill>
                  </a:defRPr>
                </a:pPr>
                <a:r>
                  <a:t>etc.</a:t>
                </a:r>
                <a:r>
                  <a:rPr sz="1100">
                    <a:latin typeface="Symbol"/>
                    <a:ea typeface="Symbol"/>
                    <a:cs typeface="Symbol"/>
                    <a:sym typeface="Symbol"/>
                  </a:rPr>
                  <a:t> </a:t>
                </a:r>
              </a:p>
            </p:txBody>
          </p:sp>
        </p:grpSp>
        <p:grpSp>
          <p:nvGrpSpPr>
            <p:cNvPr id="313" name="Group 54"/>
            <p:cNvGrpSpPr/>
            <p:nvPr/>
          </p:nvGrpSpPr>
          <p:grpSpPr>
            <a:xfrm>
              <a:off x="328086" y="1839382"/>
              <a:ext cx="1735030" cy="990601"/>
              <a:chOff x="0" y="0"/>
              <a:chExt cx="1735029" cy="990599"/>
            </a:xfrm>
          </p:grpSpPr>
          <p:grpSp>
            <p:nvGrpSpPr>
              <p:cNvPr id="304" name="Group 18"/>
              <p:cNvGrpSpPr/>
              <p:nvPr/>
            </p:nvGrpSpPr>
            <p:grpSpPr>
              <a:xfrm>
                <a:off x="1229361" y="271591"/>
                <a:ext cx="505669" cy="440959"/>
                <a:chOff x="0" y="0"/>
                <a:chExt cx="505667" cy="440958"/>
              </a:xfrm>
            </p:grpSpPr>
            <p:sp>
              <p:nvSpPr>
                <p:cNvPr id="302" name="Oval 48"/>
                <p:cNvSpPr/>
                <p:nvPr/>
              </p:nvSpPr>
              <p:spPr>
                <a:xfrm flipH="1">
                  <a:off x="0" y="0"/>
                  <a:ext cx="500913" cy="440959"/>
                </a:xfrm>
                <a:prstGeom prst="ellipse">
                  <a:avLst/>
                </a:prstGeom>
                <a:solidFill>
                  <a:srgbClr val="FF9E92">
                    <a:alpha val="57000"/>
                  </a:srgbClr>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3" name="TextBox 49"/>
                <p:cNvSpPr txBox="1"/>
                <p:nvPr/>
              </p:nvSpPr>
              <p:spPr>
                <a:xfrm>
                  <a:off x="4755" y="99596"/>
                  <a:ext cx="500913"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238</a:t>
                  </a:r>
                </a:p>
              </p:txBody>
            </p:sp>
          </p:grpSp>
          <p:sp>
            <p:nvSpPr>
              <p:cNvPr id="305" name="Oval 40"/>
              <p:cNvSpPr/>
              <p:nvPr/>
            </p:nvSpPr>
            <p:spPr>
              <a:xfrm flipH="1">
                <a:off x="971008" y="51112"/>
                <a:ext cx="124801" cy="108771"/>
              </a:xfrm>
              <a:prstGeom prst="ellipse">
                <a:avLst/>
              </a:prstGeom>
              <a:solidFill>
                <a:srgbClr val="ADD6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 name="Oval 41"/>
              <p:cNvSpPr/>
              <p:nvPr/>
            </p:nvSpPr>
            <p:spPr>
              <a:xfrm flipH="1">
                <a:off x="519998" y="549641"/>
                <a:ext cx="508335" cy="44095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7" name="Straight Connector 42"/>
              <p:cNvSpPr/>
              <p:nvPr/>
            </p:nvSpPr>
            <p:spPr>
              <a:xfrm flipH="1" flipV="1">
                <a:off x="1095808" y="183400"/>
                <a:ext cx="143064" cy="132288"/>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08" name="Straight Connector 43"/>
              <p:cNvSpPr/>
              <p:nvPr/>
            </p:nvSpPr>
            <p:spPr>
              <a:xfrm flipH="1">
                <a:off x="1029855" y="599616"/>
                <a:ext cx="188723" cy="82313"/>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09" name="TextBox 44"/>
              <p:cNvSpPr txBox="1"/>
              <p:nvPr/>
            </p:nvSpPr>
            <p:spPr>
              <a:xfrm>
                <a:off x="520000" y="657575"/>
                <a:ext cx="500913"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239</a:t>
                </a:r>
              </a:p>
            </p:txBody>
          </p:sp>
          <p:sp>
            <p:nvSpPr>
              <p:cNvPr id="310" name="TextBox 45"/>
              <p:cNvSpPr txBox="1"/>
              <p:nvPr/>
            </p:nvSpPr>
            <p:spPr>
              <a:xfrm>
                <a:off x="640554" y="0"/>
                <a:ext cx="500913" cy="231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b="0">
                    <a:solidFill>
                      <a:srgbClr val="FFFFFF"/>
                    </a:solidFill>
                    <a:latin typeface="Symbol"/>
                    <a:ea typeface="Symbol"/>
                    <a:cs typeface="Symbol"/>
                    <a:sym typeface="Symbol"/>
                  </a:defRPr>
                </a:lvl1pPr>
              </a:lstStyle>
              <a:p>
                <a:r>
                  <a:t>b</a:t>
                </a:r>
              </a:p>
            </p:txBody>
          </p:sp>
          <p:sp>
            <p:nvSpPr>
              <p:cNvPr id="311" name="Straight Connector 46"/>
              <p:cNvSpPr/>
              <p:nvPr/>
            </p:nvSpPr>
            <p:spPr>
              <a:xfrm flipH="1" flipV="1">
                <a:off x="318340" y="555765"/>
                <a:ext cx="182635" cy="126164"/>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12" name="TextBox 47"/>
              <p:cNvSpPr txBox="1"/>
              <p:nvPr/>
            </p:nvSpPr>
            <p:spPr>
              <a:xfrm>
                <a:off x="0" y="350913"/>
                <a:ext cx="500913" cy="2593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000" b="0">
                    <a:solidFill>
                      <a:srgbClr val="FFFFFF"/>
                    </a:solidFill>
                  </a:defRPr>
                </a:pPr>
                <a:r>
                  <a:t>etc.</a:t>
                </a:r>
                <a:r>
                  <a:rPr sz="1100">
                    <a:latin typeface="Symbol"/>
                    <a:ea typeface="Symbol"/>
                    <a:cs typeface="Symbol"/>
                    <a:sym typeface="Symbol"/>
                  </a:rPr>
                  <a:t> </a:t>
                </a:r>
              </a:p>
            </p:txBody>
          </p:sp>
        </p:grpSp>
        <p:grpSp>
          <p:nvGrpSpPr>
            <p:cNvPr id="326" name="Group 19"/>
            <p:cNvGrpSpPr/>
            <p:nvPr/>
          </p:nvGrpSpPr>
          <p:grpSpPr>
            <a:xfrm>
              <a:off x="6466449" y="546423"/>
              <a:ext cx="1334734" cy="1521560"/>
              <a:chOff x="0" y="0"/>
              <a:chExt cx="1334732" cy="1521558"/>
            </a:xfrm>
          </p:grpSpPr>
          <p:sp>
            <p:nvSpPr>
              <p:cNvPr id="314" name="Oval 84"/>
              <p:cNvSpPr/>
              <p:nvPr/>
            </p:nvSpPr>
            <p:spPr>
              <a:xfrm>
                <a:off x="309734" y="554466"/>
                <a:ext cx="424781" cy="386837"/>
              </a:xfrm>
              <a:prstGeom prst="ellipse">
                <a:avLst/>
              </a:prstGeom>
              <a:solidFill>
                <a:srgbClr val="FF9E92">
                  <a:alpha val="48000"/>
                </a:srgbClr>
              </a:solidFill>
              <a:ln w="12700" cap="flat">
                <a:solidFill>
                  <a:srgbClr val="FFFFFF">
                    <a:alpha val="46000"/>
                  </a:srgbClr>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 name="TextBox 85"/>
              <p:cNvSpPr txBox="1"/>
              <p:nvPr/>
            </p:nvSpPr>
            <p:spPr>
              <a:xfrm>
                <a:off x="316027" y="642416"/>
                <a:ext cx="424781" cy="231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900">
                    <a:solidFill>
                      <a:srgbClr val="FFFFFF"/>
                    </a:solidFill>
                  </a:defRPr>
                </a:lvl1pPr>
              </a:lstStyle>
              <a:p>
                <a:r>
                  <a:t>235</a:t>
                </a:r>
              </a:p>
            </p:txBody>
          </p:sp>
          <p:sp>
            <p:nvSpPr>
              <p:cNvPr id="316" name="Oval 86"/>
              <p:cNvSpPr/>
              <p:nvPr/>
            </p:nvSpPr>
            <p:spPr>
              <a:xfrm>
                <a:off x="855761" y="-1"/>
                <a:ext cx="287383" cy="29012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7" name="Oval 87"/>
              <p:cNvSpPr/>
              <p:nvPr/>
            </p:nvSpPr>
            <p:spPr>
              <a:xfrm>
                <a:off x="932397" y="1086366"/>
                <a:ext cx="239487" cy="241773"/>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 name="Oval 88"/>
              <p:cNvSpPr/>
              <p:nvPr/>
            </p:nvSpPr>
            <p:spPr>
              <a:xfrm>
                <a:off x="0" y="103156"/>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 name="Oval 89"/>
              <p:cNvSpPr/>
              <p:nvPr/>
            </p:nvSpPr>
            <p:spPr>
              <a:xfrm>
                <a:off x="1238938" y="499664"/>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 name="Oval 90"/>
              <p:cNvSpPr/>
              <p:nvPr/>
            </p:nvSpPr>
            <p:spPr>
              <a:xfrm>
                <a:off x="172429" y="1424848"/>
                <a:ext cx="95795" cy="96711"/>
              </a:xfrm>
              <a:prstGeom prst="ellipse">
                <a:avLst/>
              </a:prstGeom>
              <a:solidFill>
                <a:srgbClr val="FF0000"/>
              </a:solidFill>
              <a:ln w="127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1" name="Straight Connector 91"/>
              <p:cNvSpPr/>
              <p:nvPr/>
            </p:nvSpPr>
            <p:spPr>
              <a:xfrm flipV="1">
                <a:off x="645014" y="264339"/>
                <a:ext cx="239486" cy="290128"/>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22" name="Straight Connector 17"/>
              <p:cNvSpPr/>
              <p:nvPr/>
            </p:nvSpPr>
            <p:spPr>
              <a:xfrm flipH="1">
                <a:off x="261838" y="962911"/>
                <a:ext cx="170787" cy="461938"/>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23" name="Straight Connector 93"/>
              <p:cNvSpPr/>
              <p:nvPr/>
            </p:nvSpPr>
            <p:spPr>
              <a:xfrm flipV="1">
                <a:off x="759967" y="548019"/>
                <a:ext cx="478972" cy="145064"/>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24" name="Straight Connector 94"/>
              <p:cNvSpPr/>
              <p:nvPr/>
            </p:nvSpPr>
            <p:spPr>
              <a:xfrm flipH="1" flipV="1">
                <a:off x="118146" y="215984"/>
                <a:ext cx="280997" cy="338483"/>
              </a:xfrm>
              <a:prstGeom prst="line">
                <a:avLst/>
              </a:prstGeom>
              <a:solidFill>
                <a:schemeClr val="accent1"/>
              </a:solidFill>
              <a:ln w="5715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25" name="Straight Connector 95"/>
              <p:cNvSpPr/>
              <p:nvPr/>
            </p:nvSpPr>
            <p:spPr>
              <a:xfrm>
                <a:off x="692911" y="899395"/>
                <a:ext cx="239486" cy="217596"/>
              </a:xfrm>
              <a:prstGeom prst="line">
                <a:avLst/>
              </a:prstGeom>
              <a:solidFill>
                <a:schemeClr val="accent1"/>
              </a:solidFill>
              <a:ln w="57150" cap="flat">
                <a:solidFill>
                  <a:srgbClr val="FF9E92"/>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327" name="Straight Connector 96"/>
            <p:cNvSpPr/>
            <p:nvPr/>
          </p:nvSpPr>
          <p:spPr>
            <a:xfrm>
              <a:off x="4067382" y="848781"/>
              <a:ext cx="400050" cy="457201"/>
            </a:xfrm>
            <a:prstGeom prst="line">
              <a:avLst/>
            </a:prstGeom>
            <a:solidFill>
              <a:schemeClr val="accent1"/>
            </a:solidFill>
            <a:ln w="57150" cap="flat">
              <a:solidFill>
                <a:srgbClr val="FF7090"/>
              </a:solidFill>
              <a:prstDash val="sys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28" name="Oval 102"/>
            <p:cNvSpPr/>
            <p:nvPr/>
          </p:nvSpPr>
          <p:spPr>
            <a:xfrm>
              <a:off x="4441488" y="1306641"/>
              <a:ext cx="95795" cy="96711"/>
            </a:xfrm>
            <a:prstGeom prst="ellipse">
              <a:avLst/>
            </a:prstGeom>
            <a:solidFill>
              <a:srgbClr val="FF7090"/>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9" name="Straight Connector 109"/>
            <p:cNvSpPr/>
            <p:nvPr/>
          </p:nvSpPr>
          <p:spPr>
            <a:xfrm flipV="1">
              <a:off x="4981782" y="965621"/>
              <a:ext cx="321612" cy="381001"/>
            </a:xfrm>
            <a:prstGeom prst="line">
              <a:avLst/>
            </a:prstGeom>
            <a:solidFill>
              <a:schemeClr val="accent1"/>
            </a:solidFill>
            <a:ln w="57150" cap="flat">
              <a:solidFill>
                <a:srgbClr val="71A6A6"/>
              </a:solidFill>
              <a:prstDash val="sys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0" name="Oval 110"/>
            <p:cNvSpPr/>
            <p:nvPr/>
          </p:nvSpPr>
          <p:spPr>
            <a:xfrm>
              <a:off x="5307204" y="825732"/>
              <a:ext cx="95795" cy="96711"/>
            </a:xfrm>
            <a:prstGeom prst="ellipse">
              <a:avLst/>
            </a:prstGeom>
            <a:solidFill>
              <a:schemeClr val="accent5"/>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1" name="Straight Connector 112"/>
            <p:cNvSpPr/>
            <p:nvPr/>
          </p:nvSpPr>
          <p:spPr>
            <a:xfrm>
              <a:off x="5987622" y="752261"/>
              <a:ext cx="594360" cy="401321"/>
            </a:xfrm>
            <a:prstGeom prst="line">
              <a:avLst/>
            </a:prstGeom>
            <a:solidFill>
              <a:schemeClr val="accent1"/>
            </a:solidFill>
            <a:ln w="57150" cap="flat">
              <a:solidFill>
                <a:schemeClr val="accent1"/>
              </a:solidFill>
              <a:prstDash val="sysDash"/>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32" name="Oval 114"/>
            <p:cNvSpPr/>
            <p:nvPr/>
          </p:nvSpPr>
          <p:spPr>
            <a:xfrm>
              <a:off x="6638588" y="1177522"/>
              <a:ext cx="95795" cy="96711"/>
            </a:xfrm>
            <a:prstGeom prst="ellipse">
              <a:avLst/>
            </a:prstGeom>
            <a:solidFill>
              <a:srgbClr val="00B1B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nvGrpSpPr>
            <p:cNvPr id="342" name="Group 119"/>
            <p:cNvGrpSpPr/>
            <p:nvPr/>
          </p:nvGrpSpPr>
          <p:grpSpPr>
            <a:xfrm>
              <a:off x="3533983" y="315381"/>
              <a:ext cx="546100" cy="404378"/>
              <a:chOff x="0" y="0"/>
              <a:chExt cx="546098" cy="404376"/>
            </a:xfrm>
          </p:grpSpPr>
          <p:grpSp>
            <p:nvGrpSpPr>
              <p:cNvPr id="335" name="Group 111"/>
              <p:cNvGrpSpPr/>
              <p:nvPr/>
            </p:nvGrpSpPr>
            <p:grpSpPr>
              <a:xfrm>
                <a:off x="0" y="165106"/>
                <a:ext cx="261730" cy="239271"/>
                <a:chOff x="0" y="0"/>
                <a:chExt cx="261729" cy="239269"/>
              </a:xfrm>
            </p:grpSpPr>
            <p:sp>
              <p:nvSpPr>
                <p:cNvPr id="333" name="Oval 70"/>
                <p:cNvSpPr/>
                <p:nvPr/>
              </p:nvSpPr>
              <p:spPr>
                <a:xfrm>
                  <a:off x="28556" y="31743"/>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 name="TextBox 71"/>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nvGrpSpPr>
              <p:cNvPr id="338" name="Group 113"/>
              <p:cNvGrpSpPr/>
              <p:nvPr/>
            </p:nvGrpSpPr>
            <p:grpSpPr>
              <a:xfrm>
                <a:off x="126999" y="-1"/>
                <a:ext cx="261730" cy="239271"/>
                <a:chOff x="0" y="0"/>
                <a:chExt cx="261729" cy="239269"/>
              </a:xfrm>
            </p:grpSpPr>
            <p:sp>
              <p:nvSpPr>
                <p:cNvPr id="336" name="Oval 101"/>
                <p:cNvSpPr/>
                <p:nvPr/>
              </p:nvSpPr>
              <p:spPr>
                <a:xfrm>
                  <a:off x="38099" y="31743"/>
                  <a:ext cx="212743" cy="206891"/>
                </a:xfrm>
                <a:prstGeom prst="ellipse">
                  <a:avLst/>
                </a:prstGeom>
                <a:solidFill>
                  <a:srgbClr val="FF3738"/>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 name="TextBox 100"/>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O</a:t>
                  </a:r>
                </a:p>
              </p:txBody>
            </p:sp>
          </p:grpSp>
          <p:grpSp>
            <p:nvGrpSpPr>
              <p:cNvPr id="341" name="Group 116"/>
              <p:cNvGrpSpPr/>
              <p:nvPr/>
            </p:nvGrpSpPr>
            <p:grpSpPr>
              <a:xfrm>
                <a:off x="284369" y="159662"/>
                <a:ext cx="261730" cy="239271"/>
                <a:chOff x="0" y="0"/>
                <a:chExt cx="261729" cy="239269"/>
              </a:xfrm>
            </p:grpSpPr>
            <p:sp>
              <p:nvSpPr>
                <p:cNvPr id="339" name="Oval 117"/>
                <p:cNvSpPr/>
                <p:nvPr/>
              </p:nvSpPr>
              <p:spPr>
                <a:xfrm>
                  <a:off x="28556" y="31743"/>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 name="TextBox 118"/>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grpSp>
          <p:nvGrpSpPr>
            <p:cNvPr id="352" name="Group 120"/>
            <p:cNvGrpSpPr/>
            <p:nvPr/>
          </p:nvGrpSpPr>
          <p:grpSpPr>
            <a:xfrm>
              <a:off x="5337383" y="335701"/>
              <a:ext cx="546100" cy="404378"/>
              <a:chOff x="0" y="0"/>
              <a:chExt cx="546098" cy="404376"/>
            </a:xfrm>
          </p:grpSpPr>
          <p:grpSp>
            <p:nvGrpSpPr>
              <p:cNvPr id="345" name="Group 111"/>
              <p:cNvGrpSpPr/>
              <p:nvPr/>
            </p:nvGrpSpPr>
            <p:grpSpPr>
              <a:xfrm>
                <a:off x="0" y="165106"/>
                <a:ext cx="261730" cy="239271"/>
                <a:chOff x="0" y="0"/>
                <a:chExt cx="261729" cy="239269"/>
              </a:xfrm>
            </p:grpSpPr>
            <p:sp>
              <p:nvSpPr>
                <p:cNvPr id="343" name="Oval 128"/>
                <p:cNvSpPr/>
                <p:nvPr/>
              </p:nvSpPr>
              <p:spPr>
                <a:xfrm>
                  <a:off x="28556" y="31743"/>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4" name="TextBox 129"/>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nvGrpSpPr>
              <p:cNvPr id="348" name="Group 113"/>
              <p:cNvGrpSpPr/>
              <p:nvPr/>
            </p:nvGrpSpPr>
            <p:grpSpPr>
              <a:xfrm>
                <a:off x="126999" y="-1"/>
                <a:ext cx="261730" cy="239271"/>
                <a:chOff x="0" y="0"/>
                <a:chExt cx="261729" cy="239269"/>
              </a:xfrm>
            </p:grpSpPr>
            <p:sp>
              <p:nvSpPr>
                <p:cNvPr id="346" name="Oval 126"/>
                <p:cNvSpPr/>
                <p:nvPr/>
              </p:nvSpPr>
              <p:spPr>
                <a:xfrm>
                  <a:off x="38099" y="31743"/>
                  <a:ext cx="212743" cy="206891"/>
                </a:xfrm>
                <a:prstGeom prst="ellipse">
                  <a:avLst/>
                </a:prstGeom>
                <a:solidFill>
                  <a:srgbClr val="FF3738"/>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7" name="TextBox 127"/>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O</a:t>
                  </a:r>
                </a:p>
              </p:txBody>
            </p:sp>
          </p:grpSp>
          <p:grpSp>
            <p:nvGrpSpPr>
              <p:cNvPr id="351" name="Group 116"/>
              <p:cNvGrpSpPr/>
              <p:nvPr/>
            </p:nvGrpSpPr>
            <p:grpSpPr>
              <a:xfrm>
                <a:off x="284369" y="159662"/>
                <a:ext cx="261730" cy="239271"/>
                <a:chOff x="0" y="0"/>
                <a:chExt cx="261729" cy="239269"/>
              </a:xfrm>
            </p:grpSpPr>
            <p:sp>
              <p:nvSpPr>
                <p:cNvPr id="349" name="Oval 124"/>
                <p:cNvSpPr/>
                <p:nvPr/>
              </p:nvSpPr>
              <p:spPr>
                <a:xfrm>
                  <a:off x="28556" y="31743"/>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0" name="TextBox 125"/>
                <p:cNvSpPr txBox="1"/>
                <p:nvPr/>
              </p:nvSpPr>
              <p:spPr>
                <a:xfrm>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grpSp>
          <p:nvGrpSpPr>
            <p:cNvPr id="362" name="Group 130"/>
            <p:cNvGrpSpPr/>
            <p:nvPr/>
          </p:nvGrpSpPr>
          <p:grpSpPr>
            <a:xfrm>
              <a:off x="4461082" y="1428654"/>
              <a:ext cx="546100" cy="404378"/>
              <a:chOff x="0" y="0"/>
              <a:chExt cx="546099" cy="404376"/>
            </a:xfrm>
          </p:grpSpPr>
          <p:grpSp>
            <p:nvGrpSpPr>
              <p:cNvPr id="355" name="Group 111"/>
              <p:cNvGrpSpPr/>
              <p:nvPr/>
            </p:nvGrpSpPr>
            <p:grpSpPr>
              <a:xfrm>
                <a:off x="284369" y="0"/>
                <a:ext cx="261730" cy="239270"/>
                <a:chOff x="0" y="0"/>
                <a:chExt cx="261729" cy="239269"/>
              </a:xfrm>
            </p:grpSpPr>
            <p:sp>
              <p:nvSpPr>
                <p:cNvPr id="353" name="Oval 138"/>
                <p:cNvSpPr/>
                <p:nvPr/>
              </p:nvSpPr>
              <p:spPr>
                <a:xfrm rot="10800000">
                  <a:off x="20430" y="636"/>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4" name="TextBox 139"/>
                <p:cNvSpPr txBox="1"/>
                <p:nvPr/>
              </p:nvSpPr>
              <p:spPr>
                <a:xfrm rot="10800000">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nvGrpSpPr>
              <p:cNvPr id="358" name="Group 113"/>
              <p:cNvGrpSpPr/>
              <p:nvPr/>
            </p:nvGrpSpPr>
            <p:grpSpPr>
              <a:xfrm>
                <a:off x="157369" y="165107"/>
                <a:ext cx="261731" cy="239270"/>
                <a:chOff x="0" y="0"/>
                <a:chExt cx="261729" cy="239269"/>
              </a:xfrm>
            </p:grpSpPr>
            <p:sp>
              <p:nvSpPr>
                <p:cNvPr id="356" name="Oval 136"/>
                <p:cNvSpPr/>
                <p:nvPr/>
              </p:nvSpPr>
              <p:spPr>
                <a:xfrm rot="10800000">
                  <a:off x="10887" y="636"/>
                  <a:ext cx="212743" cy="206891"/>
                </a:xfrm>
                <a:prstGeom prst="ellipse">
                  <a:avLst/>
                </a:prstGeom>
                <a:solidFill>
                  <a:srgbClr val="FF3738"/>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7" name="TextBox 137"/>
                <p:cNvSpPr txBox="1"/>
                <p:nvPr/>
              </p:nvSpPr>
              <p:spPr>
                <a:xfrm rot="10800000">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O</a:t>
                  </a:r>
                </a:p>
              </p:txBody>
            </p:sp>
          </p:grpSp>
          <p:grpSp>
            <p:nvGrpSpPr>
              <p:cNvPr id="361" name="Group 116"/>
              <p:cNvGrpSpPr/>
              <p:nvPr/>
            </p:nvGrpSpPr>
            <p:grpSpPr>
              <a:xfrm>
                <a:off x="-1" y="5444"/>
                <a:ext cx="261731" cy="239270"/>
                <a:chOff x="0" y="0"/>
                <a:chExt cx="261729" cy="239269"/>
              </a:xfrm>
            </p:grpSpPr>
            <p:sp>
              <p:nvSpPr>
                <p:cNvPr id="359" name="Oval 134"/>
                <p:cNvSpPr/>
                <p:nvPr/>
              </p:nvSpPr>
              <p:spPr>
                <a:xfrm rot="10800000">
                  <a:off x="20430" y="636"/>
                  <a:ext cx="212743" cy="20689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0" name="TextBox 135"/>
                <p:cNvSpPr txBox="1"/>
                <p:nvPr/>
              </p:nvSpPr>
              <p:spPr>
                <a:xfrm rot="10800000">
                  <a:off x="0" y="0"/>
                  <a:ext cx="261730" cy="2392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100">
                      <a:solidFill>
                        <a:srgbClr val="152A41"/>
                      </a:solidFill>
                      <a:latin typeface="+mn-lt"/>
                      <a:ea typeface="+mn-ea"/>
                      <a:cs typeface="+mn-cs"/>
                      <a:sym typeface="Arial"/>
                    </a:defRPr>
                  </a:lvl1pPr>
                </a:lstStyle>
                <a:p>
                  <a:r>
                    <a:t>H</a:t>
                  </a:r>
                </a:p>
              </p:txBody>
            </p:sp>
          </p:grpSp>
        </p:grpSp>
      </p:grpSp>
      <p:sp>
        <p:nvSpPr>
          <p:cNvPr id="364" name="Rectangle 3"/>
          <p:cNvSpPr txBox="1"/>
          <p:nvPr/>
        </p:nvSpPr>
        <p:spPr>
          <a:xfrm>
            <a:off x="2362200" y="1524000"/>
            <a:ext cx="1524000" cy="1315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1) </a:t>
            </a:r>
            <a:r>
              <a:rPr b="1" baseline="30000">
                <a:solidFill>
                  <a:srgbClr val="FBC901"/>
                </a:solidFill>
              </a:rPr>
              <a:t>235</a:t>
            </a:r>
            <a:r>
              <a:rPr b="1">
                <a:solidFill>
                  <a:srgbClr val="FBC901"/>
                </a:solidFill>
              </a:rPr>
              <a:t>U</a:t>
            </a:r>
            <a:r>
              <a:t> </a:t>
            </a:r>
          </a:p>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 = "spark"</a:t>
            </a:r>
          </a:p>
          <a:p>
            <a:pPr>
              <a:spcBef>
                <a:spcPts val="400"/>
              </a:spcBef>
              <a:tabLst>
                <a:tab pos="444500" algn="l"/>
                <a:tab pos="901700" algn="l"/>
                <a:tab pos="13716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p:txBody>
      </p:sp>
      <p:sp>
        <p:nvSpPr>
          <p:cNvPr id="365" name="Rectangle 3"/>
          <p:cNvSpPr txBox="1"/>
          <p:nvPr/>
        </p:nvSpPr>
        <p:spPr>
          <a:xfrm>
            <a:off x="4495800" y="1219200"/>
            <a:ext cx="2362200" cy="1582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3)  </a:t>
            </a:r>
            <a:r>
              <a:rPr>
                <a:solidFill>
                  <a:srgbClr val="FF0000"/>
                </a:solidFill>
              </a:rPr>
              <a:t>hot/fast </a:t>
            </a:r>
            <a:r>
              <a:t>neutron moderating into</a:t>
            </a:r>
          </a:p>
          <a:p>
            <a:pPr algn="ctr">
              <a:spcBef>
                <a:spcPts val="400"/>
              </a:spcBef>
              <a:defRPr b="0">
                <a:ln w="9524">
                  <a:solidFill>
                    <a:schemeClr val="accent1"/>
                  </a:solidFill>
                </a:ln>
                <a:solidFill>
                  <a:srgbClr val="FFFFFF"/>
                </a:solidFill>
                <a:effectLst>
                  <a:outerShdw blurRad="38100" dist="38100" dir="2700000" rotWithShape="0">
                    <a:srgbClr val="000000"/>
                  </a:outerShdw>
                </a:effectLst>
                <a:latin typeface="+mn-lt"/>
                <a:ea typeface="+mn-ea"/>
                <a:cs typeface="+mn-cs"/>
                <a:sym typeface="Arial"/>
              </a:defRPr>
            </a:pPr>
            <a:r>
              <a:t>slow/cool </a:t>
            </a:r>
            <a:r>
              <a:rPr>
                <a:ln>
                  <a:noFill/>
                </a:ln>
              </a:rPr>
              <a:t>neutron </a:t>
            </a:r>
          </a:p>
          <a:p>
            <a:pPr>
              <a:spcBef>
                <a:spcPts val="400"/>
              </a:spcBef>
              <a:tabLst>
                <a:tab pos="444500" algn="l"/>
                <a:tab pos="901700" algn="l"/>
                <a:tab pos="13716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p:txBody>
      </p:sp>
      <p:sp>
        <p:nvSpPr>
          <p:cNvPr id="366" name="Rectangle 3"/>
          <p:cNvSpPr txBox="1"/>
          <p:nvPr/>
        </p:nvSpPr>
        <p:spPr>
          <a:xfrm>
            <a:off x="6705600" y="4343400"/>
            <a:ext cx="2209800" cy="1636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4) Another </a:t>
            </a:r>
            <a:r>
              <a:rPr b="1" baseline="30000">
                <a:solidFill>
                  <a:srgbClr val="FBC901"/>
                </a:solidFill>
              </a:rPr>
              <a:t>235</a:t>
            </a:r>
            <a:r>
              <a:rPr b="1">
                <a:solidFill>
                  <a:srgbClr val="FBC901"/>
                </a:solidFill>
              </a:rPr>
              <a:t>U</a:t>
            </a:r>
            <a:r>
              <a:t> </a:t>
            </a:r>
          </a:p>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propagating the</a:t>
            </a:r>
          </a:p>
          <a:p>
            <a:pPr algn="ct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chain reaction</a:t>
            </a:r>
          </a:p>
          <a:p>
            <a:pPr>
              <a:spcBef>
                <a:spcPts val="400"/>
              </a:spcBef>
              <a:tabLst>
                <a:tab pos="444500" algn="l"/>
                <a:tab pos="901700" algn="l"/>
                <a:tab pos="1371600" algn="l"/>
              </a:tabLst>
              <a:defRPr b="0">
                <a:solidFill>
                  <a:srgbClr val="FFFFFF"/>
                </a:solidFill>
                <a:effectLst>
                  <a:outerShdw blurRad="38100" dist="38100" dir="2700000" rotWithShape="0">
                    <a:srgbClr val="000000"/>
                  </a:outerShdw>
                </a:effectLst>
                <a:latin typeface="+mn-lt"/>
                <a:ea typeface="+mn-ea"/>
                <a:cs typeface="+mn-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 name="Rectangle 5"/>
          <p:cNvSpPr txBox="1"/>
          <p:nvPr/>
        </p:nvSpPr>
        <p:spPr>
          <a:xfrm>
            <a:off x="3962400" y="6355620"/>
            <a:ext cx="51816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Modification of figure found at:</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  http://www.nobelprize.org/educational/physics/energy/fission_2.html</a:t>
            </a:r>
          </a:p>
        </p:txBody>
      </p:sp>
      <p:sp>
        <p:nvSpPr>
          <p:cNvPr id="369" name="Rectangle 2"/>
          <p:cNvSpPr txBox="1">
            <a:spLocks noGrp="1"/>
          </p:cNvSpPr>
          <p:nvPr>
            <p:ph type="title"/>
          </p:nvPr>
        </p:nvSpPr>
        <p:spPr>
          <a:xfrm>
            <a:off x="0" y="76200"/>
            <a:ext cx="9144000" cy="838200"/>
          </a:xfrm>
          <a:prstGeom prst="rect">
            <a:avLst/>
          </a:prstGeom>
        </p:spPr>
        <p:txBody>
          <a:bodyPr/>
          <a:lstStyle/>
          <a:p>
            <a:r>
              <a:t>But things really break down even further:</a:t>
            </a:r>
          </a:p>
        </p:txBody>
      </p:sp>
      <p:sp>
        <p:nvSpPr>
          <p:cNvPr id="370" name="Rectangle 3"/>
          <p:cNvSpPr txBox="1">
            <a:spLocks noGrp="1"/>
          </p:cNvSpPr>
          <p:nvPr>
            <p:ph type="body" sz="half" idx="1"/>
          </p:nvPr>
        </p:nvSpPr>
        <p:spPr>
          <a:xfrm>
            <a:off x="234950" y="984250"/>
            <a:ext cx="8534400" cy="2203704"/>
          </a:xfrm>
          <a:prstGeom prst="rect">
            <a:avLst/>
          </a:prstGeom>
        </p:spPr>
        <p:txBody>
          <a:bodyPr/>
          <a:lstStyle/>
          <a:p>
            <a:pPr>
              <a:defRPr sz="1800" b="1" baseline="30000">
                <a:solidFill>
                  <a:srgbClr val="FBC901"/>
                </a:solidFill>
                <a:latin typeface="+mn-lt"/>
                <a:ea typeface="+mn-ea"/>
                <a:cs typeface="+mn-cs"/>
                <a:sym typeface="Arial"/>
              </a:defRPr>
            </a:pPr>
            <a:r>
              <a:t>235 </a:t>
            </a:r>
            <a:r>
              <a:rPr baseline="0"/>
              <a:t>U fission </a:t>
            </a:r>
            <a:r>
              <a:rPr b="0" baseline="0">
                <a:solidFill>
                  <a:srgbClr val="FFFFFF"/>
                </a:solidFill>
              </a:rPr>
              <a:t>fission path (displayed horizontally across the figure)</a:t>
            </a:r>
          </a:p>
          <a:p>
            <a:pPr>
              <a:defRPr sz="2400">
                <a:latin typeface="+mn-lt"/>
                <a:ea typeface="+mn-ea"/>
                <a:cs typeface="+mn-cs"/>
                <a:sym typeface="Arial"/>
              </a:defRPr>
            </a:pPr>
            <a:endParaRPr/>
          </a:p>
          <a:p>
            <a:pPr>
              <a:defRPr sz="1800" b="1">
                <a:solidFill>
                  <a:srgbClr val="FBC901"/>
                </a:solidFill>
                <a:latin typeface="+mn-lt"/>
                <a:ea typeface="+mn-ea"/>
                <a:cs typeface="+mn-cs"/>
                <a:sym typeface="Arial"/>
              </a:defRPr>
            </a:pPr>
            <a:r>
              <a:t>Ba &amp; Kr fission </a:t>
            </a:r>
            <a:r>
              <a:rPr b="0">
                <a:solidFill>
                  <a:srgbClr val="FFFFFF"/>
                </a:solidFill>
              </a:rPr>
              <a:t>paths (         &amp;       )</a:t>
            </a:r>
            <a:endParaRPr baseline="30000"/>
          </a:p>
          <a:p>
            <a:pPr>
              <a:defRPr sz="3400" b="1" baseline="29411">
                <a:latin typeface="+mn-lt"/>
                <a:ea typeface="+mn-ea"/>
                <a:cs typeface="+mn-cs"/>
                <a:sym typeface="Arial"/>
              </a:defRPr>
            </a:pPr>
            <a:endParaRPr/>
          </a:p>
          <a:p>
            <a:pPr>
              <a:defRPr sz="1800" b="1" baseline="30000">
                <a:solidFill>
                  <a:srgbClr val="FBC901"/>
                </a:solidFill>
                <a:latin typeface="+mn-lt"/>
                <a:ea typeface="+mn-ea"/>
                <a:cs typeface="+mn-cs"/>
                <a:sym typeface="Arial"/>
              </a:defRPr>
            </a:pPr>
            <a:r>
              <a:t>238</a:t>
            </a:r>
            <a:r>
              <a:rPr baseline="0"/>
              <a:t> U fission </a:t>
            </a:r>
            <a:r>
              <a:rPr b="0" baseline="0">
                <a:solidFill>
                  <a:srgbClr val="FFFFFF"/>
                </a:solidFill>
              </a:rPr>
              <a:t>path (to lower right)</a:t>
            </a:r>
          </a:p>
        </p:txBody>
      </p:sp>
      <p:grpSp>
        <p:nvGrpSpPr>
          <p:cNvPr id="393" name="Group"/>
          <p:cNvGrpSpPr/>
          <p:nvPr/>
        </p:nvGrpSpPr>
        <p:grpSpPr>
          <a:xfrm>
            <a:off x="4419600" y="1905000"/>
            <a:ext cx="4495800" cy="4584701"/>
            <a:chOff x="0" y="0"/>
            <a:chExt cx="4495800" cy="4584700"/>
          </a:xfrm>
        </p:grpSpPr>
        <p:grpSp>
          <p:nvGrpSpPr>
            <p:cNvPr id="391" name="Group 34"/>
            <p:cNvGrpSpPr/>
            <p:nvPr/>
          </p:nvGrpSpPr>
          <p:grpSpPr>
            <a:xfrm>
              <a:off x="0" y="0"/>
              <a:ext cx="4495800" cy="4193486"/>
              <a:chOff x="0" y="0"/>
              <a:chExt cx="4495800" cy="4193485"/>
            </a:xfrm>
          </p:grpSpPr>
          <p:pic>
            <p:nvPicPr>
              <p:cNvPr id="371" name="Picture 5" descr="Picture 5"/>
              <p:cNvPicPr>
                <a:picLocks noChangeAspect="1"/>
              </p:cNvPicPr>
              <p:nvPr/>
            </p:nvPicPr>
            <p:blipFill>
              <a:blip r:embed="rId2">
                <a:extLst/>
              </a:blip>
              <a:stretch>
                <a:fillRect/>
              </a:stretch>
            </p:blipFill>
            <p:spPr>
              <a:xfrm>
                <a:off x="0" y="0"/>
                <a:ext cx="4495800" cy="4193486"/>
              </a:xfrm>
              <a:prstGeom prst="rect">
                <a:avLst/>
              </a:prstGeom>
              <a:ln w="12700" cap="flat">
                <a:noFill/>
                <a:miter lim="400000"/>
              </a:ln>
              <a:effectLst/>
            </p:spPr>
          </p:pic>
          <p:sp>
            <p:nvSpPr>
              <p:cNvPr id="372" name="Oval 6"/>
              <p:cNvSpPr/>
              <p:nvPr/>
            </p:nvSpPr>
            <p:spPr>
              <a:xfrm>
                <a:off x="4680" y="1688125"/>
                <a:ext cx="141639" cy="139707"/>
              </a:xfrm>
              <a:prstGeom prst="ellipse">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3" name="Oval 8"/>
              <p:cNvSpPr/>
              <p:nvPr/>
            </p:nvSpPr>
            <p:spPr>
              <a:xfrm>
                <a:off x="4147605" y="1542597"/>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380" name="Group 16"/>
              <p:cNvGrpSpPr/>
              <p:nvPr/>
            </p:nvGrpSpPr>
            <p:grpSpPr>
              <a:xfrm>
                <a:off x="45991" y="64032"/>
                <a:ext cx="1628843" cy="977949"/>
                <a:chOff x="0" y="0"/>
                <a:chExt cx="1628842" cy="977948"/>
              </a:xfrm>
            </p:grpSpPr>
            <p:sp>
              <p:nvSpPr>
                <p:cNvPr id="374" name="Rectangle 11"/>
                <p:cNvSpPr/>
                <p:nvPr/>
              </p:nvSpPr>
              <p:spPr>
                <a:xfrm>
                  <a:off x="-1" y="-1"/>
                  <a:ext cx="1628844" cy="97795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375" name="Picture 10" descr="Picture 10"/>
                <p:cNvPicPr>
                  <a:picLocks noChangeAspect="1"/>
                </p:cNvPicPr>
                <p:nvPr/>
              </p:nvPicPr>
              <p:blipFill>
                <a:blip r:embed="rId2">
                  <a:extLst/>
                </a:blip>
                <a:srcRect l="2609" t="5517" r="73043" b="75862"/>
                <a:stretch>
                  <a:fillRect/>
                </a:stretch>
              </p:blipFill>
              <p:spPr>
                <a:xfrm>
                  <a:off x="372875" y="69853"/>
                  <a:ext cx="1185149" cy="845473"/>
                </a:xfrm>
                <a:prstGeom prst="rect">
                  <a:avLst/>
                </a:prstGeom>
                <a:ln w="12700" cap="flat">
                  <a:noFill/>
                  <a:miter lim="400000"/>
                </a:ln>
                <a:effectLst/>
              </p:spPr>
            </p:pic>
            <p:grpSp>
              <p:nvGrpSpPr>
                <p:cNvPr id="378" name="Group 15"/>
                <p:cNvGrpSpPr/>
                <p:nvPr/>
              </p:nvGrpSpPr>
              <p:grpSpPr>
                <a:xfrm>
                  <a:off x="23606" y="70437"/>
                  <a:ext cx="296279" cy="156587"/>
                  <a:chOff x="0" y="0"/>
                  <a:chExt cx="296278" cy="156586"/>
                </a:xfrm>
              </p:grpSpPr>
              <p:pic>
                <p:nvPicPr>
                  <p:cNvPr id="376" name="Picture 12" descr="Picture 12"/>
                  <p:cNvPicPr>
                    <a:picLocks noChangeAspect="1"/>
                  </p:cNvPicPr>
                  <p:nvPr/>
                </p:nvPicPr>
                <p:blipFill>
                  <a:blip r:embed="rId2">
                    <a:extLst/>
                  </a:blip>
                  <a:srcRect l="2609" t="5516" r="91304" b="91034"/>
                  <a:stretch>
                    <a:fillRect/>
                  </a:stretch>
                </p:blipFill>
                <p:spPr>
                  <a:xfrm>
                    <a:off x="0" y="0"/>
                    <a:ext cx="296279" cy="156587"/>
                  </a:xfrm>
                  <a:prstGeom prst="rect">
                    <a:avLst/>
                  </a:prstGeom>
                  <a:ln w="12700" cap="flat">
                    <a:noFill/>
                    <a:miter lim="400000"/>
                  </a:ln>
                  <a:effectLst/>
                </p:spPr>
              </p:pic>
              <p:sp>
                <p:nvSpPr>
                  <p:cNvPr id="377" name="Oval 13"/>
                  <p:cNvSpPr/>
                  <p:nvPr/>
                </p:nvSpPr>
                <p:spPr>
                  <a:xfrm>
                    <a:off x="4827" y="10"/>
                    <a:ext cx="141639" cy="139708"/>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79" name="Oval 14"/>
                <p:cNvSpPr/>
                <p:nvPr/>
              </p:nvSpPr>
              <p:spPr>
                <a:xfrm>
                  <a:off x="377702" y="69853"/>
                  <a:ext cx="141639" cy="139707"/>
                </a:xfrm>
                <a:prstGeom prst="ellipse">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81" name="Oval 17"/>
              <p:cNvSpPr/>
              <p:nvPr/>
            </p:nvSpPr>
            <p:spPr>
              <a:xfrm>
                <a:off x="2442042" y="1695886"/>
                <a:ext cx="141639" cy="139707"/>
              </a:xfrm>
              <a:prstGeom prst="ellipse">
                <a:avLst/>
              </a:prstGeom>
              <a:solidFill>
                <a:schemeClr val="accent1"/>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2" name="Oval 21"/>
              <p:cNvSpPr/>
              <p:nvPr/>
            </p:nvSpPr>
            <p:spPr>
              <a:xfrm>
                <a:off x="4206621" y="1682303"/>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3" name="Oval 22"/>
              <p:cNvSpPr/>
              <p:nvPr/>
            </p:nvSpPr>
            <p:spPr>
              <a:xfrm>
                <a:off x="4106294" y="1787084"/>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4" name="Oval 23"/>
              <p:cNvSpPr/>
              <p:nvPr/>
            </p:nvSpPr>
            <p:spPr>
              <a:xfrm>
                <a:off x="2512861" y="1321394"/>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5" name="Oval 26"/>
              <p:cNvSpPr/>
              <p:nvPr/>
            </p:nvSpPr>
            <p:spPr>
              <a:xfrm>
                <a:off x="1674834" y="1554239"/>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6" name="Oval 27"/>
              <p:cNvSpPr/>
              <p:nvPr/>
            </p:nvSpPr>
            <p:spPr>
              <a:xfrm>
                <a:off x="1733849" y="1693946"/>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7" name="Oval 28"/>
              <p:cNvSpPr/>
              <p:nvPr/>
            </p:nvSpPr>
            <p:spPr>
              <a:xfrm>
                <a:off x="1633522" y="1798726"/>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8" name="Oval 29"/>
              <p:cNvSpPr/>
              <p:nvPr/>
            </p:nvSpPr>
            <p:spPr>
              <a:xfrm>
                <a:off x="2129257" y="2351732"/>
                <a:ext cx="141639" cy="139707"/>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9" name="Straight Arrow Connector 31"/>
              <p:cNvSpPr/>
              <p:nvPr/>
            </p:nvSpPr>
            <p:spPr>
              <a:xfrm>
                <a:off x="2040733" y="1762343"/>
                <a:ext cx="212458" cy="1456"/>
              </a:xfrm>
              <a:prstGeom prst="line">
                <a:avLst/>
              </a:prstGeom>
              <a:noFill/>
              <a:ln w="38100"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390" name="Straight Arrow Connector 33"/>
              <p:cNvSpPr/>
              <p:nvPr/>
            </p:nvSpPr>
            <p:spPr>
              <a:xfrm>
                <a:off x="2223683" y="1768165"/>
                <a:ext cx="212458" cy="1456"/>
              </a:xfrm>
              <a:prstGeom prst="line">
                <a:avLst/>
              </a:prstGeom>
              <a:noFill/>
              <a:ln w="38100" cap="flat">
                <a:solidFill>
                  <a:schemeClr val="accent1"/>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392" name="Straight Arrow Connector 7"/>
            <p:cNvSpPr/>
            <p:nvPr/>
          </p:nvSpPr>
          <p:spPr>
            <a:xfrm>
              <a:off x="3680460" y="4203700"/>
              <a:ext cx="304801" cy="381001"/>
            </a:xfrm>
            <a:prstGeom prst="line">
              <a:avLst/>
            </a:prstGeom>
            <a:noFill/>
            <a:ln w="38100" cap="flat">
              <a:solidFill>
                <a:srgbClr val="5CAD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394" name="TextBox 37"/>
          <p:cNvSpPr txBox="1"/>
          <p:nvPr/>
        </p:nvSpPr>
        <p:spPr>
          <a:xfrm>
            <a:off x="378459" y="3111500"/>
            <a:ext cx="3810001" cy="681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defRPr sz="1600" b="0">
                <a:solidFill>
                  <a:srgbClr val="FFFFFF"/>
                </a:solidFill>
                <a:effectLst>
                  <a:outerShdw blurRad="38100" dist="38100" dir="2700000" rotWithShape="0">
                    <a:srgbClr val="000000"/>
                  </a:outerShdw>
                </a:effectLst>
                <a:latin typeface="+mn-lt"/>
                <a:ea typeface="+mn-ea"/>
                <a:cs typeface="+mn-cs"/>
                <a:sym typeface="Arial"/>
              </a:defRPr>
            </a:pPr>
            <a:r>
              <a:t> But all of these paths take time</a:t>
            </a:r>
          </a:p>
          <a:p>
            <a:pPr algn="ctr">
              <a:defRPr sz="1000" b="0">
                <a:solidFill>
                  <a:srgbClr val="FBC901"/>
                </a:solidFill>
                <a:effectLst>
                  <a:outerShdw blurRad="38100" dist="38100" dir="2700000" rotWithShape="0">
                    <a:srgbClr val="000000"/>
                  </a:outerShdw>
                </a:effectLst>
                <a:latin typeface="+mn-lt"/>
                <a:ea typeface="+mn-ea"/>
                <a:cs typeface="+mn-cs"/>
                <a:sym typeface="Arial"/>
              </a:defRPr>
            </a:pPr>
            <a:endParaRPr/>
          </a:p>
          <a:p>
            <a:pPr algn="ctr">
              <a:defRPr sz="1600" b="0">
                <a:solidFill>
                  <a:srgbClr val="FBC901"/>
                </a:solidFill>
                <a:effectLst>
                  <a:outerShdw blurRad="38100" dist="38100" dir="2700000" rotWithShape="0">
                    <a:srgbClr val="000000"/>
                  </a:outerShdw>
                </a:effectLst>
                <a:latin typeface="+mn-lt"/>
                <a:ea typeface="+mn-ea"/>
                <a:cs typeface="+mn-cs"/>
                <a:sym typeface="Arial"/>
              </a:defRPr>
            </a:pPr>
            <a:r>
              <a:rPr>
                <a:solidFill>
                  <a:srgbClr val="FFFFFF"/>
                </a:solidFill>
              </a:rPr>
              <a:t>And they continue right off the page!</a:t>
            </a:r>
          </a:p>
        </p:txBody>
      </p:sp>
      <p:sp>
        <p:nvSpPr>
          <p:cNvPr id="395" name="Straight Arrow Connector 34"/>
          <p:cNvSpPr/>
          <p:nvPr/>
        </p:nvSpPr>
        <p:spPr>
          <a:xfrm flipV="1">
            <a:off x="2743200" y="1805514"/>
            <a:ext cx="381001" cy="152401"/>
          </a:xfrm>
          <a:prstGeom prst="line">
            <a:avLst/>
          </a:prstGeom>
          <a:ln w="38100">
            <a:solidFill>
              <a:srgbClr val="FFFFFF"/>
            </a:solidFill>
            <a:tailEnd type="triangle"/>
          </a:ln>
        </p:spPr>
        <p:txBody>
          <a:bodyPr lIns="45719" rIns="45719"/>
          <a:lstStyle/>
          <a:p>
            <a:pPr>
              <a:defRPr>
                <a:solidFill>
                  <a:srgbClr val="FFFFFF"/>
                </a:solidFill>
              </a:defRPr>
            </a:pPr>
            <a:endParaRPr/>
          </a:p>
        </p:txBody>
      </p:sp>
      <p:sp>
        <p:nvSpPr>
          <p:cNvPr id="396" name="Straight Arrow Connector 39"/>
          <p:cNvSpPr/>
          <p:nvPr/>
        </p:nvSpPr>
        <p:spPr>
          <a:xfrm>
            <a:off x="3598334" y="1773766"/>
            <a:ext cx="97366" cy="381001"/>
          </a:xfrm>
          <a:prstGeom prst="line">
            <a:avLst/>
          </a:prstGeom>
          <a:ln w="38100">
            <a:solidFill>
              <a:srgbClr val="FFFFFF"/>
            </a:solidFill>
            <a:tailEnd type="triangle"/>
          </a:ln>
        </p:spPr>
        <p:txBody>
          <a:bodyPr lIns="45719" rIns="45719"/>
          <a:lstStyle/>
          <a:p>
            <a:pPr>
              <a:defRPr>
                <a:solidFill>
                  <a:srgbClr val="FFFFFF"/>
                </a:solidFill>
              </a:defRPr>
            </a:pPr>
            <a:endParaRPr/>
          </a:p>
        </p:txBody>
      </p:sp>
      <p:sp>
        <p:nvSpPr>
          <p:cNvPr id="397" name="Rectangle 3"/>
          <p:cNvSpPr txBox="1"/>
          <p:nvPr/>
        </p:nvSpPr>
        <p:spPr>
          <a:xfrm>
            <a:off x="228600" y="4267200"/>
            <a:ext cx="4038600" cy="2095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defRPr sz="1600">
                <a:solidFill>
                  <a:srgbClr val="FBC901"/>
                </a:solidFill>
                <a:effectLst>
                  <a:outerShdw blurRad="38100" dist="38100" dir="2700000" rotWithShape="0">
                    <a:srgbClr val="000000"/>
                  </a:outerShdw>
                </a:effectLst>
                <a:latin typeface="+mn-lt"/>
                <a:ea typeface="+mn-ea"/>
                <a:cs typeface="+mn-cs"/>
                <a:sym typeface="Arial"/>
              </a:defRPr>
            </a:pPr>
            <a:r>
              <a:t>BOTTOM LINES:</a:t>
            </a:r>
            <a:endParaRPr>
              <a:solidFill>
                <a:srgbClr val="FFFFFF"/>
              </a:solidFill>
            </a:endParaRPr>
          </a:p>
          <a:p>
            <a:pPr>
              <a:spcBef>
                <a:spcPts val="400"/>
              </a:spcBef>
              <a:defRPr sz="1000" b="0">
                <a:solidFill>
                  <a:srgbClr val="FBC901"/>
                </a:solidFill>
                <a:effectLst>
                  <a:outerShdw blurRad="38100" dist="38100" dir="2700000" rotWithShape="0">
                    <a:srgbClr val="000000"/>
                  </a:outerShdw>
                </a:effectLst>
                <a:latin typeface="+mn-lt"/>
                <a:ea typeface="+mn-ea"/>
                <a:cs typeface="+mn-cs"/>
                <a:sym typeface="Arial"/>
              </a:defRPr>
            </a:pPr>
            <a:endParaRPr/>
          </a:p>
          <a:p>
            <a:pPr>
              <a:spcBef>
                <a:spcPts val="300"/>
              </a:spcBef>
              <a:defRPr sz="1600" b="0">
                <a:solidFill>
                  <a:srgbClr val="FBC901"/>
                </a:solidFill>
                <a:effectLst>
                  <a:outerShdw blurRad="38100" dist="38100" dir="2700000" rotWithShape="0">
                    <a:srgbClr val="000000"/>
                  </a:outerShdw>
                </a:effectLst>
                <a:latin typeface="+mn-lt"/>
                <a:ea typeface="+mn-ea"/>
                <a:cs typeface="+mn-cs"/>
                <a:sym typeface="Arial"/>
              </a:defRPr>
            </a:pPr>
            <a:r>
              <a:t>All SORTS OF THINGS continue fissioning </a:t>
            </a:r>
            <a:endParaRPr>
              <a:solidFill>
                <a:srgbClr val="FFFFFF"/>
              </a:solidFill>
            </a:endParaRPr>
          </a:p>
          <a:p>
            <a:pPr>
              <a:spcBef>
                <a:spcPts val="300"/>
              </a:spcBef>
              <a:defRPr sz="1600" b="0">
                <a:solidFill>
                  <a:srgbClr val="FBC901"/>
                </a:solidFill>
                <a:effectLst>
                  <a:outerShdw blurRad="38100" dist="38100" dir="2700000" rotWithShape="0">
                    <a:srgbClr val="000000"/>
                  </a:outerShdw>
                </a:effectLst>
                <a:latin typeface="+mn-lt"/>
                <a:ea typeface="+mn-ea"/>
                <a:cs typeface="+mn-cs"/>
                <a:sym typeface="Arial"/>
              </a:defRPr>
            </a:pPr>
            <a:r>
              <a:t>LONG after initial </a:t>
            </a:r>
            <a:r>
              <a:rPr baseline="30000"/>
              <a:t>235</a:t>
            </a:r>
            <a:r>
              <a:t>U / </a:t>
            </a:r>
            <a:r>
              <a:rPr baseline="30000"/>
              <a:t>238</a:t>
            </a:r>
            <a:r>
              <a:t>U fission stops</a:t>
            </a:r>
            <a:endParaRPr>
              <a:solidFill>
                <a:srgbClr val="FFFFFF"/>
              </a:solidFill>
            </a:endParaRPr>
          </a:p>
          <a:p>
            <a:pPr>
              <a:spcBef>
                <a:spcPts val="400"/>
              </a:spcBef>
              <a:defRPr sz="1600" b="0">
                <a:solidFill>
                  <a:srgbClr val="FBC901"/>
                </a:solidFill>
                <a:effectLst>
                  <a:outerShdw blurRad="38100" dist="38100" dir="2700000" rotWithShape="0">
                    <a:srgbClr val="000000"/>
                  </a:outerShdw>
                </a:effectLst>
                <a:latin typeface="+mn-lt"/>
                <a:ea typeface="+mn-ea"/>
                <a:cs typeface="+mn-cs"/>
                <a:sym typeface="Arial"/>
              </a:defRPr>
            </a:pPr>
            <a:endParaRPr/>
          </a:p>
          <a:p>
            <a:pPr>
              <a:spcBef>
                <a:spcPts val="300"/>
              </a:spcBef>
              <a:defRPr sz="1600" b="0">
                <a:solidFill>
                  <a:srgbClr val="FBC901"/>
                </a:solidFill>
                <a:effectLst>
                  <a:outerShdw blurRad="38100" dist="38100" dir="2700000" rotWithShape="0">
                    <a:srgbClr val="000000"/>
                  </a:outerShdw>
                </a:effectLst>
                <a:latin typeface="+mn-lt"/>
                <a:ea typeface="+mn-ea"/>
                <a:cs typeface="+mn-cs"/>
                <a:sym typeface="Arial"/>
              </a:defRPr>
            </a:pPr>
            <a:r>
              <a:t>=&gt; Sustained heat + radiation!</a:t>
            </a:r>
            <a:endParaRPr>
              <a:solidFill>
                <a:srgbClr val="FFFFFF"/>
              </a:solidFill>
            </a:endParaRPr>
          </a:p>
          <a:p>
            <a:pPr>
              <a:spcBef>
                <a:spcPts val="400"/>
              </a:spcBef>
              <a:defRPr sz="1000">
                <a:solidFill>
                  <a:srgbClr val="FBC901"/>
                </a:solidFill>
                <a:effectLst>
                  <a:outerShdw blurRad="38100" dist="38100" dir="2700000" rotWithShape="0">
                    <a:srgbClr val="000000"/>
                  </a:outerShdw>
                </a:effectLst>
                <a:latin typeface="+mn-lt"/>
                <a:ea typeface="+mn-ea"/>
                <a:cs typeface="+mn-cs"/>
                <a:sym typeface="Arial"/>
              </a:defRPr>
            </a:pPr>
            <a:endParaRPr/>
          </a:p>
          <a:p>
            <a:pPr>
              <a:spcBef>
                <a:spcPts val="300"/>
              </a:spcBef>
              <a:defRPr sz="1600">
                <a:solidFill>
                  <a:srgbClr val="FF0000"/>
                </a:solidFill>
                <a:effectLst>
                  <a:outerShdw blurRad="38100" dist="38100" dir="2700000" rotWithShape="0">
                    <a:srgbClr val="000000"/>
                  </a:outerShdw>
                </a:effectLst>
                <a:latin typeface="+mn-lt"/>
                <a:ea typeface="+mn-ea"/>
                <a:cs typeface="+mn-cs"/>
                <a:sym typeface="Arial"/>
              </a:defRPr>
            </a:pPr>
            <a:r>
              <a:t>=&gt; 2 of 3 accidents I'll soon describe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1" animBg="1" advAuto="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 name="Rectangle 2"/>
          <p:cNvSpPr txBox="1">
            <a:spLocks noGrp="1"/>
          </p:cNvSpPr>
          <p:nvPr>
            <p:ph type="title"/>
          </p:nvPr>
        </p:nvSpPr>
        <p:spPr>
          <a:xfrm>
            <a:off x="304800" y="152400"/>
            <a:ext cx="8534400" cy="533400"/>
          </a:xfrm>
          <a:prstGeom prst="rect">
            <a:avLst/>
          </a:prstGeom>
        </p:spPr>
        <p:txBody>
          <a:bodyPr/>
          <a:lstStyle>
            <a:lvl1pPr>
              <a:defRPr sz="2400">
                <a:solidFill>
                  <a:srgbClr val="FBC901"/>
                </a:solidFill>
              </a:defRPr>
            </a:lvl1pPr>
          </a:lstStyle>
          <a:p>
            <a:r>
              <a:t>On to how nuclear fission bombs and reactors are made:</a:t>
            </a:r>
          </a:p>
        </p:txBody>
      </p:sp>
      <p:sp>
        <p:nvSpPr>
          <p:cNvPr id="400" name="Rectangle 3"/>
          <p:cNvSpPr txBox="1">
            <a:spLocks noGrp="1"/>
          </p:cNvSpPr>
          <p:nvPr>
            <p:ph type="body" idx="1"/>
          </p:nvPr>
        </p:nvSpPr>
        <p:spPr>
          <a:xfrm>
            <a:off x="228600" y="914400"/>
            <a:ext cx="8915400" cy="5715000"/>
          </a:xfrm>
          <a:prstGeom prst="rect">
            <a:avLst/>
          </a:prstGeom>
        </p:spPr>
        <p:txBody>
          <a:bodyPr/>
          <a:lstStyle/>
          <a:p>
            <a:pPr>
              <a:defRPr sz="1800">
                <a:latin typeface="+mn-lt"/>
                <a:ea typeface="+mn-ea"/>
                <a:cs typeface="+mn-cs"/>
                <a:sym typeface="Arial"/>
              </a:defRPr>
            </a:pPr>
            <a:r>
              <a:t>BOTH bombs and reactors set up a sustained chain reaction of nuclear fission decay</a:t>
            </a:r>
          </a:p>
          <a:p>
            <a:pPr>
              <a:defRPr sz="2400">
                <a:latin typeface="+mn-lt"/>
                <a:ea typeface="+mn-ea"/>
                <a:cs typeface="+mn-cs"/>
                <a:sym typeface="Arial"/>
              </a:defRPr>
            </a:pPr>
            <a:endParaRPr/>
          </a:p>
          <a:p>
            <a:pPr>
              <a:defRPr sz="1800" b="1">
                <a:latin typeface="+mn-lt"/>
                <a:ea typeface="+mn-ea"/>
                <a:cs typeface="+mn-cs"/>
                <a:sym typeface="Arial"/>
              </a:defRPr>
            </a:pPr>
            <a:r>
              <a:t>But common REACTORS require BOTH a fission reaction:</a:t>
            </a:r>
          </a:p>
          <a:p>
            <a:pPr>
              <a:defRPr sz="1000">
                <a:latin typeface="+mn-lt"/>
                <a:ea typeface="+mn-ea"/>
                <a:cs typeface="+mn-cs"/>
                <a:sym typeface="Arial"/>
              </a:defRPr>
            </a:pPr>
            <a:endParaRPr/>
          </a:p>
          <a:p>
            <a:pPr>
              <a:defRPr sz="1800" baseline="30000">
                <a:latin typeface="+mn-lt"/>
                <a:ea typeface="+mn-ea"/>
                <a:cs typeface="+mn-cs"/>
                <a:sym typeface="Arial"/>
              </a:defRPr>
            </a:pPr>
            <a:r>
              <a:t>	235</a:t>
            </a:r>
            <a:r>
              <a:rPr baseline="0"/>
              <a:t>U + </a:t>
            </a:r>
            <a:r>
              <a:rPr b="1">
                <a:solidFill>
                  <a:srgbClr val="00B1B2"/>
                </a:solidFill>
              </a:rPr>
              <a:t>1</a:t>
            </a:r>
            <a:r>
              <a:rPr b="1" baseline="0">
                <a:solidFill>
                  <a:srgbClr val="00B1B2"/>
                </a:solidFill>
              </a:rPr>
              <a:t>n (slow/thermal) </a:t>
            </a:r>
            <a:r>
              <a:rPr baseline="0"/>
              <a:t>=&gt; (byproducts) + ~ 3 </a:t>
            </a:r>
            <a:r>
              <a:rPr b="1">
                <a:solidFill>
                  <a:srgbClr val="FF0000"/>
                </a:solidFill>
              </a:rPr>
              <a:t>1</a:t>
            </a:r>
            <a:r>
              <a:rPr b="1" baseline="0">
                <a:solidFill>
                  <a:srgbClr val="FF0000"/>
                </a:solidFill>
              </a:rPr>
              <a:t>n (fast/hot)</a:t>
            </a:r>
          </a:p>
          <a:p>
            <a:pPr>
              <a:defRPr sz="1400">
                <a:solidFill>
                  <a:srgbClr val="FF0000"/>
                </a:solidFill>
                <a:latin typeface="+mn-lt"/>
                <a:ea typeface="+mn-ea"/>
                <a:cs typeface="+mn-cs"/>
                <a:sym typeface="Arial"/>
              </a:defRPr>
            </a:pPr>
            <a:endParaRPr/>
          </a:p>
          <a:p>
            <a:pPr>
              <a:defRPr sz="1800" b="1">
                <a:latin typeface="+mn-lt"/>
                <a:ea typeface="+mn-ea"/>
                <a:cs typeface="+mn-cs"/>
                <a:sym typeface="Arial"/>
              </a:defRPr>
            </a:pPr>
            <a:r>
              <a:t>And a moderation reaction:</a:t>
            </a:r>
          </a:p>
          <a:p>
            <a:pPr>
              <a:defRPr sz="1100">
                <a:latin typeface="+mn-lt"/>
                <a:ea typeface="+mn-ea"/>
                <a:cs typeface="+mn-cs"/>
                <a:sym typeface="Arial"/>
              </a:defRPr>
            </a:pPr>
            <a:endParaRPr/>
          </a:p>
          <a:p>
            <a:pPr>
              <a:defRPr sz="1800" b="1" baseline="30000">
                <a:solidFill>
                  <a:srgbClr val="FF0000"/>
                </a:solidFill>
                <a:latin typeface="+mn-lt"/>
                <a:ea typeface="+mn-ea"/>
                <a:cs typeface="+mn-cs"/>
                <a:sym typeface="Arial"/>
              </a:defRPr>
            </a:pPr>
            <a:r>
              <a:t>	1</a:t>
            </a:r>
            <a:r>
              <a:rPr baseline="0"/>
              <a:t>n (fast/hot) </a:t>
            </a:r>
            <a:r>
              <a:rPr b="0" baseline="0">
                <a:solidFill>
                  <a:srgbClr val="FFFFFF"/>
                </a:solidFill>
              </a:rPr>
              <a:t>+</a:t>
            </a:r>
            <a:r>
              <a:rPr baseline="0">
                <a:solidFill>
                  <a:srgbClr val="FFFFFF"/>
                </a:solidFill>
              </a:rPr>
              <a:t> Moderating Atom </a:t>
            </a:r>
            <a:r>
              <a:rPr b="0" baseline="0">
                <a:solidFill>
                  <a:srgbClr val="FFFFFF"/>
                </a:solidFill>
              </a:rPr>
              <a:t>=&gt; </a:t>
            </a:r>
            <a:r>
              <a:rPr>
                <a:solidFill>
                  <a:srgbClr val="00B1B2"/>
                </a:solidFill>
              </a:rPr>
              <a:t>1</a:t>
            </a:r>
            <a:r>
              <a:rPr baseline="0">
                <a:solidFill>
                  <a:srgbClr val="00B1B2"/>
                </a:solidFill>
              </a:rPr>
              <a:t>n (slow/thermal) </a:t>
            </a:r>
          </a:p>
          <a:p>
            <a:pPr>
              <a:defRPr sz="1800">
                <a:latin typeface="+mn-lt"/>
                <a:ea typeface="+mn-ea"/>
                <a:cs typeface="+mn-cs"/>
                <a:sym typeface="Arial"/>
              </a:defRPr>
            </a:pPr>
            <a:endParaRPr/>
          </a:p>
          <a:p>
            <a:pPr>
              <a:defRPr sz="1800">
                <a:latin typeface="+mn-lt"/>
                <a:ea typeface="+mn-ea"/>
                <a:cs typeface="+mn-cs"/>
                <a:sym typeface="Arial"/>
              </a:defRPr>
            </a:pPr>
            <a:r>
              <a:t>Working together these two reactions enable a sustained chain reaction</a:t>
            </a:r>
          </a:p>
          <a:p>
            <a:pPr>
              <a:defRPr sz="900">
                <a:latin typeface="+mn-lt"/>
                <a:ea typeface="+mn-ea"/>
                <a:cs typeface="+mn-cs"/>
                <a:sym typeface="Arial"/>
              </a:defRPr>
            </a:pPr>
            <a:endParaRPr/>
          </a:p>
          <a:p>
            <a:pPr>
              <a:tabLst>
                <a:tab pos="444500" algn="l"/>
              </a:tabLst>
              <a:defRPr sz="1800">
                <a:latin typeface="+mn-lt"/>
                <a:ea typeface="+mn-ea"/>
                <a:cs typeface="+mn-cs"/>
                <a:sym typeface="Arial"/>
              </a:defRPr>
            </a:pPr>
            <a:r>
              <a:t>	But this multi-step process requires a fair bit of time - at least </a:t>
            </a:r>
            <a:r>
              <a:rPr b="1"/>
              <a:t>milliseconds</a:t>
            </a:r>
            <a:r>
              <a:t>  </a:t>
            </a:r>
          </a:p>
          <a:p>
            <a:pPr>
              <a:defRPr sz="1600">
                <a:latin typeface="+mn-lt"/>
                <a:ea typeface="+mn-ea"/>
                <a:cs typeface="+mn-cs"/>
                <a:sym typeface="Arial"/>
              </a:defRPr>
            </a:pPr>
            <a:endParaRPr/>
          </a:p>
          <a:p>
            <a:pPr>
              <a:defRPr sz="1800">
                <a:solidFill>
                  <a:srgbClr val="FBC901"/>
                </a:solidFill>
                <a:latin typeface="+mn-lt"/>
                <a:ea typeface="+mn-ea"/>
                <a:cs typeface="+mn-cs"/>
                <a:sym typeface="Arial"/>
              </a:defRPr>
            </a:pPr>
            <a:r>
              <a:t>Nevertheless, per the preceding discussion, with an ideal moderator (C or D</a:t>
            </a:r>
            <a:r>
              <a:rPr baseline="-25000"/>
              <a:t>2</a:t>
            </a:r>
            <a:r>
              <a:t>O),</a:t>
            </a:r>
          </a:p>
          <a:p>
            <a:pPr>
              <a:defRPr sz="900">
                <a:solidFill>
                  <a:srgbClr val="FBC901"/>
                </a:solidFill>
                <a:latin typeface="+mn-lt"/>
                <a:ea typeface="+mn-ea"/>
                <a:cs typeface="+mn-cs"/>
                <a:sym typeface="Arial"/>
              </a:defRPr>
            </a:pPr>
            <a:endParaRPr/>
          </a:p>
          <a:p>
            <a:pPr>
              <a:tabLst>
                <a:tab pos="444500" algn="l"/>
              </a:tabLst>
              <a:defRPr sz="1800">
                <a:solidFill>
                  <a:srgbClr val="FBC901"/>
                </a:solidFill>
                <a:latin typeface="+mn-lt"/>
                <a:ea typeface="+mn-ea"/>
                <a:cs typeface="+mn-cs"/>
                <a:sym typeface="Arial"/>
              </a:defRPr>
            </a:pPr>
            <a:r>
              <a:t>	This can occur in even natural uranium ore of 0.7% </a:t>
            </a:r>
            <a:r>
              <a:rPr baseline="30000"/>
              <a:t>235</a:t>
            </a:r>
            <a:r>
              <a:t>U + 99.3% </a:t>
            </a:r>
            <a:r>
              <a:rPr baseline="30000"/>
              <a:t>238</a:t>
            </a:r>
            <a:r>
              <a:t>U</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 name="Rectangle 2"/>
          <p:cNvSpPr txBox="1">
            <a:spLocks noGrp="1"/>
          </p:cNvSpPr>
          <p:nvPr>
            <p:ph type="title"/>
          </p:nvPr>
        </p:nvSpPr>
        <p:spPr>
          <a:xfrm>
            <a:off x="304800" y="152400"/>
            <a:ext cx="8534400" cy="533400"/>
          </a:xfrm>
          <a:prstGeom prst="rect">
            <a:avLst/>
          </a:prstGeom>
        </p:spPr>
        <p:txBody>
          <a:bodyPr/>
          <a:lstStyle>
            <a:lvl1pPr>
              <a:defRPr sz="2400">
                <a:solidFill>
                  <a:srgbClr val="FBC901"/>
                </a:solidFill>
              </a:defRPr>
            </a:lvl1pPr>
          </a:lstStyle>
          <a:p>
            <a:r>
              <a:t>But bombs are different:</a:t>
            </a:r>
          </a:p>
        </p:txBody>
      </p:sp>
      <p:sp>
        <p:nvSpPr>
          <p:cNvPr id="403" name="Rectangle 3"/>
          <p:cNvSpPr txBox="1">
            <a:spLocks noGrp="1"/>
          </p:cNvSpPr>
          <p:nvPr>
            <p:ph type="body" idx="1"/>
          </p:nvPr>
        </p:nvSpPr>
        <p:spPr>
          <a:xfrm>
            <a:off x="228600" y="838200"/>
            <a:ext cx="8915400" cy="5867400"/>
          </a:xfrm>
          <a:prstGeom prst="rect">
            <a:avLst/>
          </a:prstGeom>
        </p:spPr>
        <p:txBody>
          <a:bodyPr/>
          <a:lstStyle/>
          <a:p>
            <a:pPr>
              <a:defRPr sz="1800" b="1">
                <a:latin typeface="+mn-lt"/>
                <a:ea typeface="+mn-ea"/>
                <a:cs typeface="+mn-cs"/>
                <a:sym typeface="Arial"/>
              </a:defRPr>
            </a:pPr>
            <a:r>
              <a:t>VIOLENT explosions require EXTREMELY fast &amp; dense release of energy</a:t>
            </a:r>
          </a:p>
          <a:p>
            <a:pPr>
              <a:defRPr sz="1400">
                <a:latin typeface="+mn-lt"/>
                <a:ea typeface="+mn-ea"/>
                <a:cs typeface="+mn-cs"/>
                <a:sym typeface="Arial"/>
              </a:defRPr>
            </a:pPr>
            <a:endParaRPr/>
          </a:p>
          <a:p>
            <a:pPr>
              <a:defRPr sz="1800">
                <a:solidFill>
                  <a:srgbClr val="FBC901"/>
                </a:solidFill>
                <a:latin typeface="+mn-lt"/>
                <a:ea typeface="+mn-ea"/>
                <a:cs typeface="+mn-cs"/>
                <a:sym typeface="Arial"/>
              </a:defRPr>
            </a:pPr>
            <a:r>
              <a:t>That argues against the use of neutron moderators because:</a:t>
            </a:r>
          </a:p>
          <a:p>
            <a:pPr>
              <a:tabLst>
                <a:tab pos="444500" algn="l"/>
              </a:tabLst>
              <a:defRPr sz="1000">
                <a:latin typeface="+mn-lt"/>
                <a:ea typeface="+mn-ea"/>
                <a:cs typeface="+mn-cs"/>
                <a:sym typeface="Arial"/>
              </a:defRPr>
            </a:pPr>
            <a:endParaRPr/>
          </a:p>
          <a:p>
            <a:pPr>
              <a:tabLst>
                <a:tab pos="444500" algn="l"/>
              </a:tabLst>
              <a:defRPr sz="1800">
                <a:latin typeface="+mn-lt"/>
                <a:ea typeface="+mn-ea"/>
                <a:cs typeface="+mn-cs"/>
                <a:sym typeface="Arial"/>
              </a:defRPr>
            </a:pPr>
            <a:r>
              <a:t>	1) A separate moderator dilutes the density of energy-release</a:t>
            </a:r>
          </a:p>
          <a:p>
            <a:pPr>
              <a:tabLst>
                <a:tab pos="444500" algn="l"/>
              </a:tabLst>
              <a:defRPr sz="900">
                <a:latin typeface="+mn-lt"/>
                <a:ea typeface="+mn-ea"/>
                <a:cs typeface="+mn-cs"/>
                <a:sym typeface="Arial"/>
              </a:defRPr>
            </a:pPr>
            <a:endParaRPr/>
          </a:p>
          <a:p>
            <a:pPr>
              <a:tabLst>
                <a:tab pos="444500" algn="l"/>
              </a:tabLst>
              <a:defRPr sz="1800">
                <a:latin typeface="+mn-lt"/>
                <a:ea typeface="+mn-ea"/>
                <a:cs typeface="+mn-cs"/>
                <a:sym typeface="Arial"/>
              </a:defRPr>
            </a:pPr>
            <a:r>
              <a:t>		Because the moderating atoms must replace some fissionable atoms</a:t>
            </a:r>
          </a:p>
          <a:p>
            <a:pPr>
              <a:tabLst>
                <a:tab pos="444500" algn="l"/>
              </a:tabLst>
              <a:defRPr sz="1400">
                <a:latin typeface="+mn-lt"/>
                <a:ea typeface="+mn-ea"/>
                <a:cs typeface="+mn-cs"/>
                <a:sym typeface="Arial"/>
              </a:defRPr>
            </a:pPr>
            <a:endParaRPr/>
          </a:p>
          <a:p>
            <a:pPr>
              <a:tabLst>
                <a:tab pos="444500" algn="l"/>
              </a:tabLst>
              <a:defRPr sz="1800">
                <a:latin typeface="+mn-lt"/>
                <a:ea typeface="+mn-ea"/>
                <a:cs typeface="+mn-cs"/>
                <a:sym typeface="Arial"/>
              </a:defRPr>
            </a:pPr>
            <a:r>
              <a:t>	2) Neutrons must collide multiples times with moderator to be fully moderated</a:t>
            </a:r>
          </a:p>
          <a:p>
            <a:pPr>
              <a:tabLst>
                <a:tab pos="444500" algn="l"/>
              </a:tabLst>
              <a:defRPr sz="900">
                <a:latin typeface="+mn-lt"/>
                <a:ea typeface="+mn-ea"/>
                <a:cs typeface="+mn-cs"/>
                <a:sym typeface="Arial"/>
              </a:defRPr>
            </a:pPr>
            <a:endParaRPr/>
          </a:p>
          <a:p>
            <a:pPr>
              <a:tabLst>
                <a:tab pos="444500" algn="l"/>
              </a:tabLst>
              <a:defRPr sz="1800">
                <a:latin typeface="+mn-lt"/>
                <a:ea typeface="+mn-ea"/>
                <a:cs typeface="+mn-cs"/>
                <a:sym typeface="Arial"/>
              </a:defRPr>
            </a:pPr>
            <a:r>
              <a:t>		And that takes too much time when mere </a:t>
            </a:r>
            <a:r>
              <a:rPr b="1"/>
              <a:t>microseconds</a:t>
            </a:r>
            <a:r>
              <a:t> are significant</a:t>
            </a:r>
          </a:p>
          <a:p>
            <a:pPr>
              <a:defRPr sz="1400">
                <a:latin typeface="+mn-lt"/>
                <a:ea typeface="+mn-ea"/>
                <a:cs typeface="+mn-cs"/>
                <a:sym typeface="Arial"/>
              </a:defRPr>
            </a:pPr>
            <a:endParaRPr/>
          </a:p>
          <a:p>
            <a:pPr>
              <a:defRPr sz="1800" b="1">
                <a:latin typeface="+mn-lt"/>
                <a:ea typeface="+mn-ea"/>
                <a:cs typeface="+mn-cs"/>
                <a:sym typeface="Arial"/>
              </a:defRPr>
            </a:pPr>
            <a:r>
              <a:t>Uranium bombs thus use only the single less efficient reaction of:</a:t>
            </a:r>
          </a:p>
          <a:p>
            <a:pPr>
              <a:defRPr sz="900">
                <a:latin typeface="+mn-lt"/>
                <a:ea typeface="+mn-ea"/>
                <a:cs typeface="+mn-cs"/>
                <a:sym typeface="Arial"/>
              </a:defRPr>
            </a:pPr>
            <a:endParaRPr/>
          </a:p>
          <a:p>
            <a:pPr>
              <a:defRPr sz="1800" baseline="30000">
                <a:latin typeface="+mn-lt"/>
                <a:ea typeface="+mn-ea"/>
                <a:cs typeface="+mn-cs"/>
                <a:sym typeface="Arial"/>
              </a:defRPr>
            </a:pPr>
            <a:r>
              <a:t>	235</a:t>
            </a:r>
            <a:r>
              <a:rPr baseline="0"/>
              <a:t>U + </a:t>
            </a:r>
            <a:r>
              <a:rPr b="1">
                <a:solidFill>
                  <a:srgbClr val="FF0000"/>
                </a:solidFill>
              </a:rPr>
              <a:t>1</a:t>
            </a:r>
            <a:r>
              <a:rPr b="1" baseline="0">
                <a:solidFill>
                  <a:srgbClr val="FF0000"/>
                </a:solidFill>
              </a:rPr>
              <a:t>n (fast/hot) </a:t>
            </a:r>
            <a:r>
              <a:rPr baseline="0"/>
              <a:t>=&gt; (byproducts) + ~ 3 </a:t>
            </a:r>
            <a:r>
              <a:rPr b="1">
                <a:solidFill>
                  <a:srgbClr val="FF0000"/>
                </a:solidFill>
              </a:rPr>
              <a:t>1</a:t>
            </a:r>
            <a:r>
              <a:rPr b="1" baseline="0">
                <a:solidFill>
                  <a:srgbClr val="FF0000"/>
                </a:solidFill>
              </a:rPr>
              <a:t>n (fast/hot)</a:t>
            </a:r>
          </a:p>
          <a:p>
            <a:pPr>
              <a:defRPr sz="900" b="1">
                <a:solidFill>
                  <a:srgbClr val="FF0000"/>
                </a:solidFill>
                <a:latin typeface="+mn-lt"/>
                <a:ea typeface="+mn-ea"/>
                <a:cs typeface="+mn-cs"/>
                <a:sym typeface="Arial"/>
              </a:defRPr>
            </a:pPr>
            <a:endParaRPr/>
          </a:p>
          <a:p>
            <a:pPr>
              <a:defRPr sz="1800">
                <a:latin typeface="+mn-lt"/>
                <a:ea typeface="+mn-ea"/>
                <a:cs typeface="+mn-cs"/>
                <a:sym typeface="Arial"/>
              </a:defRPr>
            </a:pPr>
            <a:r>
              <a:t>Less efficient because other </a:t>
            </a:r>
            <a:r>
              <a:rPr baseline="30000"/>
              <a:t>235</a:t>
            </a:r>
            <a:r>
              <a:t>U's don't like to absorb those fast/hot neutrons</a:t>
            </a:r>
          </a:p>
          <a:p>
            <a:pPr>
              <a:defRPr sz="1000">
                <a:solidFill>
                  <a:srgbClr val="FBC901"/>
                </a:solidFill>
                <a:latin typeface="+mn-lt"/>
                <a:ea typeface="+mn-ea"/>
                <a:cs typeface="+mn-cs"/>
                <a:sym typeface="Arial"/>
              </a:defRPr>
            </a:pPr>
            <a:endParaRPr/>
          </a:p>
          <a:p>
            <a:pPr>
              <a:tabLst>
                <a:tab pos="444500" algn="l"/>
                <a:tab pos="901700" algn="l"/>
              </a:tabLst>
              <a:defRPr sz="1800">
                <a:latin typeface="+mn-lt"/>
                <a:ea typeface="+mn-ea"/>
                <a:cs typeface="+mn-cs"/>
                <a:sym typeface="Arial"/>
              </a:defRPr>
            </a:pPr>
            <a:r>
              <a:t>	But extremely fast because, when they DO absorb, it is all done in one step </a:t>
            </a:r>
          </a:p>
          <a:p>
            <a:pPr>
              <a:tabLst>
                <a:tab pos="444500" algn="l"/>
                <a:tab pos="901700" algn="l"/>
              </a:tabLst>
              <a:defRPr sz="900">
                <a:solidFill>
                  <a:srgbClr val="FBC901"/>
                </a:solidFill>
                <a:latin typeface="+mn-lt"/>
                <a:ea typeface="+mn-ea"/>
                <a:cs typeface="+mn-cs"/>
                <a:sym typeface="Arial"/>
              </a:defRPr>
            </a:pPr>
            <a:endParaRPr/>
          </a:p>
          <a:p>
            <a:pPr>
              <a:tabLst>
                <a:tab pos="444500" algn="l"/>
                <a:tab pos="901700" algn="l"/>
              </a:tabLst>
              <a:defRPr sz="1800" b="1">
                <a:solidFill>
                  <a:srgbClr val="FBC901"/>
                </a:solidFill>
                <a:latin typeface="+mn-lt"/>
                <a:ea typeface="+mn-ea"/>
                <a:cs typeface="+mn-cs"/>
                <a:sym typeface="Arial"/>
              </a:defRPr>
            </a:pPr>
            <a:r>
              <a:t>	Occurring in microseconds, but sustainable only with ≥ 80% </a:t>
            </a:r>
            <a:r>
              <a:rPr baseline="30000"/>
              <a:t>235</a:t>
            </a:r>
            <a:r>
              <a:t>U</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117" name="Rectangle 2"/>
          <p:cNvSpPr txBox="1">
            <a:spLocks noGrp="1"/>
          </p:cNvSpPr>
          <p:nvPr>
            <p:ph type="title"/>
          </p:nvPr>
        </p:nvSpPr>
        <p:spPr>
          <a:xfrm>
            <a:off x="304800" y="76200"/>
            <a:ext cx="8534400" cy="838200"/>
          </a:xfrm>
          <a:prstGeom prst="rect">
            <a:avLst/>
          </a:prstGeom>
        </p:spPr>
        <p:txBody>
          <a:bodyPr/>
          <a:lstStyle>
            <a:lvl1pPr>
              <a:defRPr sz="2400"/>
            </a:lvl1pPr>
          </a:lstStyle>
          <a:p>
            <a:r>
              <a:t>Nuclear Energy – “But the blow up!”</a:t>
            </a:r>
          </a:p>
        </p:txBody>
      </p:sp>
      <p:sp>
        <p:nvSpPr>
          <p:cNvPr id="118" name="Rectangle 3"/>
          <p:cNvSpPr txBox="1">
            <a:spLocks noGrp="1"/>
          </p:cNvSpPr>
          <p:nvPr>
            <p:ph type="body" idx="1"/>
          </p:nvPr>
        </p:nvSpPr>
        <p:spPr>
          <a:xfrm>
            <a:off x="228600" y="990600"/>
            <a:ext cx="8534400" cy="5334000"/>
          </a:xfrm>
          <a:prstGeom prst="rect">
            <a:avLst/>
          </a:prstGeom>
        </p:spPr>
        <p:txBody>
          <a:bodyPr/>
          <a:lstStyle/>
          <a:p>
            <a:pPr>
              <a:defRPr sz="1800">
                <a:latin typeface="+mn-lt"/>
                <a:ea typeface="+mn-ea"/>
                <a:cs typeface="+mn-cs"/>
                <a:sym typeface="Arial"/>
              </a:defRPr>
            </a:pPr>
            <a:r>
              <a:t>My sequence of topics has been a little strange:</a:t>
            </a:r>
          </a:p>
          <a:p>
            <a:pPr>
              <a:defRPr sz="1800">
                <a:latin typeface="+mn-lt"/>
                <a:ea typeface="+mn-ea"/>
                <a:cs typeface="+mn-cs"/>
                <a:sym typeface="Arial"/>
              </a:defRPr>
            </a:pPr>
            <a:endParaRPr/>
          </a:p>
          <a:p>
            <a:pPr>
              <a:defRPr sz="1800">
                <a:latin typeface="+mn-lt"/>
                <a:ea typeface="+mn-ea"/>
                <a:cs typeface="+mn-cs"/>
                <a:sym typeface="Arial"/>
              </a:defRPr>
            </a:pPr>
            <a:r>
              <a:t>I started with basic science</a:t>
            </a:r>
          </a:p>
          <a:p>
            <a:pPr>
              <a:defRPr sz="1800">
                <a:latin typeface="+mn-lt"/>
                <a:ea typeface="+mn-ea"/>
                <a:cs typeface="+mn-cs"/>
                <a:sym typeface="Arial"/>
              </a:defRPr>
            </a:pPr>
            <a:endParaRPr/>
          </a:p>
          <a:p>
            <a:pPr>
              <a:defRPr sz="1800">
                <a:latin typeface="+mn-lt"/>
                <a:ea typeface="+mn-ea"/>
                <a:cs typeface="+mn-cs"/>
                <a:sym typeface="Arial"/>
              </a:defRPr>
            </a:pPr>
            <a:r>
              <a:t>I then described </a:t>
            </a:r>
            <a:r>
              <a:rPr b="1"/>
              <a:t>almost</a:t>
            </a:r>
            <a:r>
              <a:t> all of the ways we traditionally produce electrical power</a:t>
            </a:r>
          </a:p>
          <a:p>
            <a:pPr>
              <a:defRPr sz="1800">
                <a:latin typeface="+mn-lt"/>
                <a:ea typeface="+mn-ea"/>
                <a:cs typeface="+mn-cs"/>
                <a:sym typeface="Arial"/>
              </a:defRPr>
            </a:pPr>
            <a:endParaRPr/>
          </a:p>
          <a:p>
            <a:pPr>
              <a:defRPr sz="1800">
                <a:latin typeface="+mn-lt"/>
                <a:ea typeface="+mn-ea"/>
                <a:cs typeface="+mn-cs"/>
                <a:sym typeface="Arial"/>
              </a:defRPr>
            </a:pPr>
            <a:r>
              <a:t>I followed this by descriptions of up and coming power technologies</a:t>
            </a:r>
          </a:p>
          <a:p>
            <a:pPr>
              <a:defRPr sz="1800">
                <a:latin typeface="+mn-lt"/>
                <a:ea typeface="+mn-ea"/>
                <a:cs typeface="+mn-cs"/>
                <a:sym typeface="Arial"/>
              </a:defRPr>
            </a:pPr>
            <a:endParaRPr/>
          </a:p>
          <a:p>
            <a:pPr>
              <a:defRPr sz="1800">
                <a:latin typeface="+mn-lt"/>
                <a:ea typeface="+mn-ea"/>
                <a:cs typeface="+mn-cs"/>
                <a:sym typeface="Arial"/>
              </a:defRPr>
            </a:pPr>
            <a:r>
              <a:t>Then, seemingly about to exhaust possibilities, described exotic long shots</a:t>
            </a:r>
          </a:p>
          <a:p>
            <a:pPr>
              <a:defRPr sz="1800">
                <a:latin typeface="+mn-lt"/>
                <a:ea typeface="+mn-ea"/>
                <a:cs typeface="+mn-cs"/>
                <a:sym typeface="Arial"/>
              </a:defRPr>
            </a:pPr>
            <a:endParaRPr/>
          </a:p>
          <a:p>
            <a:pPr>
              <a:defRPr sz="1800">
                <a:latin typeface="+mn-lt"/>
                <a:ea typeface="+mn-ea"/>
                <a:cs typeface="+mn-cs"/>
                <a:sym typeface="Arial"/>
              </a:defRPr>
            </a:pPr>
            <a:r>
              <a:t>And only now am I looping back to our biggest carbon-free technology:</a:t>
            </a:r>
          </a:p>
          <a:p>
            <a:pPr>
              <a:defRPr sz="1000">
                <a:latin typeface="+mn-lt"/>
                <a:ea typeface="+mn-ea"/>
                <a:cs typeface="+mn-cs"/>
                <a:sym typeface="Arial"/>
              </a:defRPr>
            </a:pPr>
            <a:endParaRPr/>
          </a:p>
          <a:p>
            <a:pPr algn="ctr">
              <a:defRPr sz="1800" b="1">
                <a:latin typeface="+mn-lt"/>
                <a:ea typeface="+mn-ea"/>
                <a:cs typeface="+mn-cs"/>
                <a:sym typeface="Arial"/>
              </a:defRPr>
            </a:pPr>
            <a:r>
              <a:t>Nuclear</a:t>
            </a:r>
          </a:p>
          <a:p>
            <a:pPr>
              <a:defRPr sz="1100">
                <a:latin typeface="+mn-lt"/>
                <a:ea typeface="+mn-ea"/>
                <a:cs typeface="+mn-cs"/>
                <a:sym typeface="Arial"/>
              </a:defRPr>
            </a:pPr>
            <a:endParaRPr/>
          </a:p>
          <a:p>
            <a:pPr>
              <a:defRPr sz="1800">
                <a:latin typeface="+mn-lt"/>
                <a:ea typeface="+mn-ea"/>
                <a:cs typeface="+mn-cs"/>
                <a:sym typeface="Arial"/>
              </a:defRPr>
            </a:pPr>
            <a:r>
              <a:t>I followed this path because I suspect many of you are uneasy with nuclear</a:t>
            </a:r>
          </a:p>
          <a:p>
            <a:pPr>
              <a:defRPr sz="1200">
                <a:latin typeface="+mn-lt"/>
                <a:ea typeface="+mn-ea"/>
                <a:cs typeface="+mn-cs"/>
                <a:sym typeface="Arial"/>
              </a:defRPr>
            </a:pPr>
            <a:endParaRPr/>
          </a:p>
          <a:p>
            <a:pPr algn="ctr">
              <a:defRPr sz="1800">
                <a:latin typeface="+mn-lt"/>
                <a:ea typeface="+mn-ea"/>
                <a:cs typeface="+mn-cs"/>
                <a:sym typeface="Arial"/>
              </a:defRPr>
            </a:pPr>
            <a:r>
              <a:t>So am I</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406" name="Rectangle 2"/>
          <p:cNvSpPr txBox="1">
            <a:spLocks noGrp="1"/>
          </p:cNvSpPr>
          <p:nvPr>
            <p:ph type="title"/>
          </p:nvPr>
        </p:nvSpPr>
        <p:spPr>
          <a:xfrm>
            <a:off x="304800" y="228600"/>
            <a:ext cx="8534400" cy="533400"/>
          </a:xfrm>
          <a:prstGeom prst="rect">
            <a:avLst/>
          </a:prstGeom>
        </p:spPr>
        <p:txBody>
          <a:bodyPr/>
          <a:lstStyle>
            <a:lvl1pPr>
              <a:defRPr sz="2400">
                <a:solidFill>
                  <a:srgbClr val="FFFFFF"/>
                </a:solidFill>
              </a:defRPr>
            </a:lvl1pPr>
          </a:lstStyle>
          <a:p>
            <a:r>
              <a:t>But chain reactions ALSO require something else:</a:t>
            </a:r>
          </a:p>
        </p:txBody>
      </p:sp>
      <p:sp>
        <p:nvSpPr>
          <p:cNvPr id="407" name="Rectangle 3"/>
          <p:cNvSpPr txBox="1">
            <a:spLocks noGrp="1"/>
          </p:cNvSpPr>
          <p:nvPr>
            <p:ph type="body" idx="1"/>
          </p:nvPr>
        </p:nvSpPr>
        <p:spPr>
          <a:xfrm>
            <a:off x="228600" y="1066800"/>
            <a:ext cx="8915400" cy="5791200"/>
          </a:xfrm>
          <a:prstGeom prst="rect">
            <a:avLst/>
          </a:prstGeom>
        </p:spPr>
        <p:txBody>
          <a:bodyPr/>
          <a:lstStyle/>
          <a:p>
            <a:pPr>
              <a:defRPr sz="1800">
                <a:latin typeface="+mn-lt"/>
                <a:ea typeface="+mn-ea"/>
                <a:cs typeface="+mn-cs"/>
                <a:sym typeface="Arial"/>
              </a:defRPr>
            </a:pPr>
            <a:r>
              <a:t>To sustain a chain reaction, </a:t>
            </a:r>
            <a:r>
              <a:rPr b="1"/>
              <a:t>EACH</a:t>
            </a:r>
            <a:r>
              <a:t> liberated neutron must </a:t>
            </a:r>
            <a:r>
              <a:rPr b="1"/>
              <a:t>FIND</a:t>
            </a:r>
            <a:r>
              <a:t> other </a:t>
            </a:r>
            <a:r>
              <a:rPr baseline="30000"/>
              <a:t>235</a:t>
            </a:r>
            <a:r>
              <a:t>U</a:t>
            </a:r>
          </a:p>
          <a:p>
            <a:pPr>
              <a:defRPr sz="900">
                <a:latin typeface="+mn-lt"/>
                <a:ea typeface="+mn-ea"/>
                <a:cs typeface="+mn-cs"/>
                <a:sym typeface="Arial"/>
              </a:defRPr>
            </a:pPr>
            <a:endParaRPr/>
          </a:p>
          <a:p>
            <a:pPr>
              <a:defRPr sz="1800">
                <a:latin typeface="+mn-lt"/>
                <a:ea typeface="+mn-ea"/>
                <a:cs typeface="+mn-cs"/>
                <a:sym typeface="Arial"/>
              </a:defRPr>
            </a:pPr>
            <a:r>
              <a:t>	If probability of finding another </a:t>
            </a:r>
            <a:r>
              <a:rPr baseline="30000"/>
              <a:t>235</a:t>
            </a:r>
            <a:r>
              <a:t>U &lt;1, reaction is NOT self-sustaining</a:t>
            </a:r>
          </a:p>
          <a:p>
            <a:pPr>
              <a:defRPr sz="900">
                <a:latin typeface="+mn-lt"/>
                <a:ea typeface="+mn-ea"/>
                <a:cs typeface="+mn-cs"/>
                <a:sym typeface="Arial"/>
              </a:defRPr>
            </a:pPr>
            <a:endParaRPr/>
          </a:p>
          <a:p>
            <a:pPr>
              <a:defRPr sz="1800">
                <a:latin typeface="+mn-lt"/>
                <a:ea typeface="+mn-ea"/>
                <a:cs typeface="+mn-cs"/>
                <a:sym typeface="Arial"/>
              </a:defRPr>
            </a:pPr>
            <a:r>
              <a:t>	If probability of finding another </a:t>
            </a:r>
            <a:r>
              <a:rPr baseline="30000"/>
              <a:t>235</a:t>
            </a:r>
            <a:r>
              <a:t>U = 1, reaction becomes self-sustaining</a:t>
            </a:r>
          </a:p>
          <a:p>
            <a:pPr>
              <a:defRPr sz="1000">
                <a:latin typeface="+mn-lt"/>
                <a:ea typeface="+mn-ea"/>
                <a:cs typeface="+mn-cs"/>
                <a:sym typeface="Arial"/>
              </a:defRPr>
            </a:pPr>
            <a:endParaRPr/>
          </a:p>
          <a:p>
            <a:pPr>
              <a:defRPr sz="1800">
                <a:latin typeface="+mn-lt"/>
                <a:ea typeface="+mn-ea"/>
                <a:cs typeface="+mn-cs"/>
                <a:sym typeface="Arial"/>
              </a:defRPr>
            </a:pPr>
            <a:r>
              <a:t>	If probability of finding </a:t>
            </a:r>
            <a:r>
              <a:rPr baseline="30000"/>
              <a:t>235</a:t>
            </a:r>
            <a:r>
              <a:t>U &gt;1, reaction is self-sustaining </a:t>
            </a:r>
            <a:r>
              <a:rPr b="1"/>
              <a:t>and</a:t>
            </a:r>
            <a:r>
              <a:t> growing</a:t>
            </a:r>
            <a:endParaRPr b="1"/>
          </a:p>
          <a:p>
            <a:pPr>
              <a:defRPr sz="1800" b="1">
                <a:solidFill>
                  <a:srgbClr val="FBC901"/>
                </a:solidFill>
                <a:latin typeface="+mn-lt"/>
                <a:ea typeface="+mn-ea"/>
                <a:cs typeface="+mn-cs"/>
                <a:sym typeface="Arial"/>
              </a:defRPr>
            </a:pPr>
            <a:endParaRPr/>
          </a:p>
          <a:p>
            <a:pPr>
              <a:defRPr sz="1800">
                <a:solidFill>
                  <a:srgbClr val="FBC901"/>
                </a:solidFill>
                <a:latin typeface="+mn-lt"/>
                <a:ea typeface="+mn-ea"/>
                <a:cs typeface="+mn-cs"/>
                <a:sym typeface="Arial"/>
              </a:defRPr>
            </a:pPr>
            <a:r>
              <a:t>Leading to the important (but poorly named) concept of </a:t>
            </a:r>
            <a:r>
              <a:rPr b="1"/>
              <a:t>CRITICAL MASS</a:t>
            </a:r>
          </a:p>
          <a:p>
            <a:pPr>
              <a:defRPr sz="1800" b="1">
                <a:latin typeface="+mn-lt"/>
                <a:ea typeface="+mn-ea"/>
                <a:cs typeface="+mn-cs"/>
                <a:sym typeface="Arial"/>
              </a:defRPr>
            </a:pPr>
            <a:endParaRPr/>
          </a:p>
          <a:p>
            <a:pPr>
              <a:defRPr sz="1800">
                <a:latin typeface="+mn-lt"/>
                <a:ea typeface="+mn-ea"/>
                <a:cs typeface="+mn-cs"/>
                <a:sym typeface="Arial"/>
              </a:defRPr>
            </a:pPr>
            <a:r>
              <a:t>Which defines the mass above which a lump of radioactive material will chain react</a:t>
            </a:r>
          </a:p>
          <a:p>
            <a:pPr>
              <a:defRPr sz="1000">
                <a:latin typeface="+mn-lt"/>
                <a:ea typeface="+mn-ea"/>
                <a:cs typeface="+mn-cs"/>
                <a:sym typeface="Arial"/>
              </a:defRPr>
            </a:pPr>
            <a:endParaRPr/>
          </a:p>
          <a:p>
            <a:pPr>
              <a:defRPr sz="1800">
                <a:latin typeface="+mn-lt"/>
                <a:ea typeface="+mn-ea"/>
                <a:cs typeface="+mn-cs"/>
                <a:sym typeface="Arial"/>
              </a:defRPr>
            </a:pPr>
            <a:r>
              <a:t>	</a:t>
            </a:r>
            <a:r>
              <a:rPr b="1">
                <a:solidFill>
                  <a:srgbClr val="FFCC00"/>
                </a:solidFill>
              </a:rPr>
              <a:t>WRONG! </a:t>
            </a:r>
            <a:r>
              <a:t>Its actually much more complex . . . and much simpler</a:t>
            </a:r>
          </a:p>
          <a:p>
            <a:pPr>
              <a:defRPr sz="1800">
                <a:latin typeface="+mn-lt"/>
                <a:ea typeface="+mn-ea"/>
                <a:cs typeface="+mn-cs"/>
                <a:sym typeface="Arial"/>
              </a:defRPr>
            </a:pPr>
            <a:endParaRPr/>
          </a:p>
          <a:p>
            <a:pPr>
              <a:defRPr sz="1800">
                <a:latin typeface="+mn-lt"/>
                <a:ea typeface="+mn-ea"/>
                <a:cs typeface="+mn-cs"/>
                <a:sym typeface="Arial"/>
              </a:defRPr>
            </a:pPr>
            <a:r>
              <a:t>Simpler because it really does just boil down to:</a:t>
            </a:r>
          </a:p>
          <a:p>
            <a:pPr>
              <a:defRPr sz="1000">
                <a:latin typeface="+mn-lt"/>
                <a:ea typeface="+mn-ea"/>
                <a:cs typeface="+mn-cs"/>
                <a:sym typeface="Arial"/>
              </a:defRPr>
            </a:pPr>
            <a:endParaRPr/>
          </a:p>
          <a:p>
            <a:pPr algn="ctr">
              <a:defRPr sz="1800">
                <a:latin typeface="+mn-lt"/>
                <a:ea typeface="+mn-ea"/>
                <a:cs typeface="+mn-cs"/>
                <a:sym typeface="Arial"/>
              </a:defRPr>
            </a:pPr>
            <a:r>
              <a:t>The probability of a liberated neutron </a:t>
            </a:r>
            <a:r>
              <a:rPr b="1"/>
              <a:t>finding another </a:t>
            </a:r>
            <a:r>
              <a:rPr baseline="30000"/>
              <a:t>235</a:t>
            </a:r>
            <a:r>
              <a:t>U:</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 name="Rectangle 2"/>
          <p:cNvSpPr txBox="1">
            <a:spLocks noGrp="1"/>
          </p:cNvSpPr>
          <p:nvPr>
            <p:ph type="title"/>
          </p:nvPr>
        </p:nvSpPr>
        <p:spPr>
          <a:xfrm>
            <a:off x="304800" y="152400"/>
            <a:ext cx="8534400" cy="533400"/>
          </a:xfrm>
          <a:prstGeom prst="rect">
            <a:avLst/>
          </a:prstGeom>
        </p:spPr>
        <p:txBody>
          <a:bodyPr/>
          <a:lstStyle/>
          <a:p>
            <a:r>
              <a:t>Illustrative Examples:</a:t>
            </a:r>
          </a:p>
        </p:txBody>
      </p:sp>
      <p:sp>
        <p:nvSpPr>
          <p:cNvPr id="410" name="Rectangle 3"/>
          <p:cNvSpPr txBox="1">
            <a:spLocks noGrp="1"/>
          </p:cNvSpPr>
          <p:nvPr>
            <p:ph type="body" idx="1"/>
          </p:nvPr>
        </p:nvSpPr>
        <p:spPr>
          <a:xfrm>
            <a:off x="228600" y="1016000"/>
            <a:ext cx="8763000" cy="5334000"/>
          </a:xfrm>
          <a:prstGeom prst="rect">
            <a:avLst/>
          </a:prstGeom>
        </p:spPr>
        <p:txBody>
          <a:bodyPr/>
          <a:lstStyle/>
          <a:p>
            <a:pPr>
              <a:defRPr sz="1800" b="1">
                <a:latin typeface="+mn-lt"/>
                <a:ea typeface="+mn-ea"/>
                <a:cs typeface="+mn-cs"/>
                <a:sym typeface="Arial"/>
              </a:defRPr>
            </a:pPr>
            <a:r>
              <a:t>Say that a fissioning </a:t>
            </a:r>
            <a:r>
              <a:rPr baseline="30000"/>
              <a:t>235</a:t>
            </a:r>
            <a:r>
              <a:t>U emitted exactly 3 neutrons:</a:t>
            </a:r>
          </a:p>
          <a:p>
            <a:pPr>
              <a:defRPr sz="2400">
                <a:latin typeface="+mn-lt"/>
                <a:ea typeface="+mn-ea"/>
                <a:cs typeface="+mn-cs"/>
                <a:sym typeface="Arial"/>
              </a:defRPr>
            </a:pPr>
            <a:endParaRPr/>
          </a:p>
          <a:p>
            <a:pPr>
              <a:defRPr sz="1800">
                <a:latin typeface="+mn-lt"/>
                <a:ea typeface="+mn-ea"/>
                <a:cs typeface="+mn-cs"/>
                <a:sym typeface="Arial"/>
              </a:defRPr>
            </a:pPr>
            <a:r>
              <a:t>Then you could have:</a:t>
            </a:r>
          </a:p>
          <a:p>
            <a:pPr>
              <a:defRPr sz="1800">
                <a:latin typeface="+mn-lt"/>
                <a:ea typeface="+mn-ea"/>
                <a:cs typeface="+mn-cs"/>
                <a:sym typeface="Arial"/>
              </a:defRPr>
            </a:pPr>
            <a:endParaRPr/>
          </a:p>
          <a:p>
            <a:pPr>
              <a:defRPr sz="1800">
                <a:latin typeface="+mn-lt"/>
                <a:ea typeface="+mn-ea"/>
                <a:cs typeface="+mn-cs"/>
                <a:sym typeface="Arial"/>
              </a:defRPr>
            </a:pPr>
            <a:r>
              <a:t>High mass / NO CHAIN REACTION:	Low mass / CHAIN REACTION:</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r>
              <a:t>					</a:t>
            </a:r>
            <a:r>
              <a:rPr>
                <a:solidFill>
                  <a:srgbClr val="FFCC00"/>
                </a:solidFill>
              </a:rPr>
              <a:t>BECAUSE the tighter packing</a:t>
            </a:r>
          </a:p>
          <a:p>
            <a:pPr>
              <a:defRPr sz="1800">
                <a:solidFill>
                  <a:srgbClr val="FFCC00"/>
                </a:solidFill>
                <a:latin typeface="+mn-lt"/>
                <a:ea typeface="+mn-ea"/>
                <a:cs typeface="+mn-cs"/>
                <a:sym typeface="Arial"/>
              </a:defRPr>
            </a:pPr>
            <a:r>
              <a:t>					makes collisions more probable!</a:t>
            </a:r>
          </a:p>
        </p:txBody>
      </p:sp>
      <p:grpSp>
        <p:nvGrpSpPr>
          <p:cNvPr id="415" name="Group 16"/>
          <p:cNvGrpSpPr/>
          <p:nvPr/>
        </p:nvGrpSpPr>
        <p:grpSpPr>
          <a:xfrm>
            <a:off x="6563360" y="990600"/>
            <a:ext cx="675640" cy="685800"/>
            <a:chOff x="0" y="0"/>
            <a:chExt cx="675639" cy="685798"/>
          </a:xfrm>
        </p:grpSpPr>
        <p:sp>
          <p:nvSpPr>
            <p:cNvPr id="411" name="Oval 3"/>
            <p:cNvSpPr/>
            <p:nvPr/>
          </p:nvSpPr>
          <p:spPr>
            <a:xfrm>
              <a:off x="264777" y="187997"/>
              <a:ext cx="205433" cy="18799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2" name="Straight Arrow Connector 5"/>
            <p:cNvSpPr/>
            <p:nvPr/>
          </p:nvSpPr>
          <p:spPr>
            <a:xfrm flipH="1" flipV="1">
              <a:off x="0" y="8356"/>
              <a:ext cx="241953" cy="18799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13" name="Straight Arrow Connector 6"/>
            <p:cNvSpPr/>
            <p:nvPr/>
          </p:nvSpPr>
          <p:spPr>
            <a:xfrm flipV="1">
              <a:off x="470208" y="0"/>
              <a:ext cx="205432" cy="18799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14" name="Straight Arrow Connector 10"/>
            <p:cNvSpPr/>
            <p:nvPr/>
          </p:nvSpPr>
          <p:spPr>
            <a:xfrm flipH="1">
              <a:off x="372914" y="372470"/>
              <a:ext cx="1428" cy="313330"/>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440" name="Group 44"/>
          <p:cNvGrpSpPr/>
          <p:nvPr/>
        </p:nvGrpSpPr>
        <p:grpSpPr>
          <a:xfrm>
            <a:off x="502920" y="3408676"/>
            <a:ext cx="2773680" cy="2534924"/>
            <a:chOff x="0" y="0"/>
            <a:chExt cx="2773679" cy="2534923"/>
          </a:xfrm>
        </p:grpSpPr>
        <p:grpSp>
          <p:nvGrpSpPr>
            <p:cNvPr id="420" name="Group 20"/>
            <p:cNvGrpSpPr/>
            <p:nvPr/>
          </p:nvGrpSpPr>
          <p:grpSpPr>
            <a:xfrm>
              <a:off x="0" y="152402"/>
              <a:ext cx="2133599" cy="2382522"/>
              <a:chOff x="0" y="0"/>
              <a:chExt cx="2133598" cy="2382521"/>
            </a:xfrm>
          </p:grpSpPr>
          <p:sp>
            <p:nvSpPr>
              <p:cNvPr id="416" name="Oval 12"/>
              <p:cNvSpPr/>
              <p:nvPr/>
            </p:nvSpPr>
            <p:spPr>
              <a:xfrm>
                <a:off x="1095102" y="984958"/>
                <a:ext cx="220437" cy="207169"/>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7" name="Straight Arrow Connector 13"/>
              <p:cNvSpPr/>
              <p:nvPr/>
            </p:nvSpPr>
            <p:spPr>
              <a:xfrm flipH="1" flipV="1">
                <a:off x="0" y="553720"/>
                <a:ext cx="1070610" cy="460767"/>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18" name="Straight Arrow Connector 14"/>
              <p:cNvSpPr/>
              <p:nvPr/>
            </p:nvSpPr>
            <p:spPr>
              <a:xfrm flipV="1">
                <a:off x="1315539" y="0"/>
                <a:ext cx="818060" cy="984960"/>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19" name="Straight Arrow Connector 15"/>
              <p:cNvSpPr/>
              <p:nvPr/>
            </p:nvSpPr>
            <p:spPr>
              <a:xfrm>
                <a:off x="1232988" y="1208563"/>
                <a:ext cx="473894" cy="1173959"/>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421" name="Oval 23"/>
            <p:cNvSpPr/>
            <p:nvPr/>
          </p:nvSpPr>
          <p:spPr>
            <a:xfrm>
              <a:off x="1066799" y="16978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2" name="Oval 24"/>
            <p:cNvSpPr/>
            <p:nvPr/>
          </p:nvSpPr>
          <p:spPr>
            <a:xfrm>
              <a:off x="1046479" y="228711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3" name="Oval 25"/>
            <p:cNvSpPr/>
            <p:nvPr/>
          </p:nvSpPr>
          <p:spPr>
            <a:xfrm>
              <a:off x="1120683" y="-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4" name="Oval 26"/>
            <p:cNvSpPr/>
            <p:nvPr/>
          </p:nvSpPr>
          <p:spPr>
            <a:xfrm>
              <a:off x="1110523" y="58927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5" name="Oval 27"/>
            <p:cNvSpPr/>
            <p:nvPr/>
          </p:nvSpPr>
          <p:spPr>
            <a:xfrm>
              <a:off x="1770923" y="171815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6" name="Oval 28"/>
            <p:cNvSpPr/>
            <p:nvPr/>
          </p:nvSpPr>
          <p:spPr>
            <a:xfrm>
              <a:off x="1778000" y="23074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7" name="Oval 29"/>
            <p:cNvSpPr/>
            <p:nvPr/>
          </p:nvSpPr>
          <p:spPr>
            <a:xfrm>
              <a:off x="1791243" y="2031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8" name="Oval 30"/>
            <p:cNvSpPr/>
            <p:nvPr/>
          </p:nvSpPr>
          <p:spPr>
            <a:xfrm>
              <a:off x="1781083" y="6096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9" name="Oval 31"/>
            <p:cNvSpPr/>
            <p:nvPr/>
          </p:nvSpPr>
          <p:spPr>
            <a:xfrm>
              <a:off x="1752600" y="11430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0" name="Oval 32"/>
            <p:cNvSpPr/>
            <p:nvPr/>
          </p:nvSpPr>
          <p:spPr>
            <a:xfrm>
              <a:off x="2532923" y="171815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1" name="Oval 33"/>
            <p:cNvSpPr/>
            <p:nvPr/>
          </p:nvSpPr>
          <p:spPr>
            <a:xfrm>
              <a:off x="2540000" y="23074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2" name="Oval 34"/>
            <p:cNvSpPr/>
            <p:nvPr/>
          </p:nvSpPr>
          <p:spPr>
            <a:xfrm>
              <a:off x="2553243" y="2031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3" name="Oval 35"/>
            <p:cNvSpPr/>
            <p:nvPr/>
          </p:nvSpPr>
          <p:spPr>
            <a:xfrm>
              <a:off x="2543083" y="6096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4" name="Oval 36"/>
            <p:cNvSpPr/>
            <p:nvPr/>
          </p:nvSpPr>
          <p:spPr>
            <a:xfrm>
              <a:off x="2514600" y="11430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5" name="Oval 37"/>
            <p:cNvSpPr/>
            <p:nvPr/>
          </p:nvSpPr>
          <p:spPr>
            <a:xfrm>
              <a:off x="399323" y="16978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6" name="Oval 38"/>
            <p:cNvSpPr/>
            <p:nvPr/>
          </p:nvSpPr>
          <p:spPr>
            <a:xfrm>
              <a:off x="406399" y="228711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7" name="Oval 39"/>
            <p:cNvSpPr/>
            <p:nvPr/>
          </p:nvSpPr>
          <p:spPr>
            <a:xfrm>
              <a:off x="419643" y="-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8" name="Oval 40"/>
            <p:cNvSpPr/>
            <p:nvPr/>
          </p:nvSpPr>
          <p:spPr>
            <a:xfrm>
              <a:off x="409483" y="58927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9" name="Oval 41"/>
            <p:cNvSpPr/>
            <p:nvPr/>
          </p:nvSpPr>
          <p:spPr>
            <a:xfrm>
              <a:off x="380999" y="112268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54" name="Group 74"/>
          <p:cNvGrpSpPr/>
          <p:nvPr/>
        </p:nvGrpSpPr>
        <p:grpSpPr>
          <a:xfrm>
            <a:off x="5379721" y="3576327"/>
            <a:ext cx="1717039" cy="995675"/>
            <a:chOff x="0" y="0"/>
            <a:chExt cx="1717038" cy="995673"/>
          </a:xfrm>
        </p:grpSpPr>
        <p:grpSp>
          <p:nvGrpSpPr>
            <p:cNvPr id="445" name="Group 20"/>
            <p:cNvGrpSpPr/>
            <p:nvPr/>
          </p:nvGrpSpPr>
          <p:grpSpPr>
            <a:xfrm>
              <a:off x="0" y="0"/>
              <a:ext cx="1478281" cy="909313"/>
              <a:chOff x="0" y="0"/>
              <a:chExt cx="1478279" cy="909311"/>
            </a:xfrm>
          </p:grpSpPr>
          <p:sp>
            <p:nvSpPr>
              <p:cNvPr id="441" name="Oval 66"/>
              <p:cNvSpPr/>
              <p:nvPr/>
            </p:nvSpPr>
            <p:spPr>
              <a:xfrm>
                <a:off x="1095103" y="43123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2" name="Straight Arrow Connector 67"/>
              <p:cNvSpPr/>
              <p:nvPr/>
            </p:nvSpPr>
            <p:spPr>
              <a:xfrm flipH="1" flipV="1">
                <a:off x="0" y="0"/>
                <a:ext cx="1070611" cy="46076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43" name="Straight Arrow Connector 68"/>
              <p:cNvSpPr/>
              <p:nvPr/>
            </p:nvSpPr>
            <p:spPr>
              <a:xfrm flipV="1">
                <a:off x="1302839" y="203193"/>
                <a:ext cx="175442" cy="229739"/>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44" name="Straight Arrow Connector 69"/>
              <p:cNvSpPr/>
              <p:nvPr/>
            </p:nvSpPr>
            <p:spPr>
              <a:xfrm>
                <a:off x="1325878" y="655314"/>
                <a:ext cx="152400" cy="253999"/>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446" name="Oval 47"/>
            <p:cNvSpPr/>
            <p:nvPr/>
          </p:nvSpPr>
          <p:spPr>
            <a:xfrm>
              <a:off x="1097278" y="788504"/>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7" name="Oval 50"/>
            <p:cNvSpPr/>
            <p:nvPr/>
          </p:nvSpPr>
          <p:spPr>
            <a:xfrm>
              <a:off x="1090203" y="35553"/>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8" name="Oval 51"/>
            <p:cNvSpPr/>
            <p:nvPr/>
          </p:nvSpPr>
          <p:spPr>
            <a:xfrm>
              <a:off x="1496603" y="788504"/>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9" name="Oval 54"/>
            <p:cNvSpPr/>
            <p:nvPr/>
          </p:nvSpPr>
          <p:spPr>
            <a:xfrm>
              <a:off x="1496603" y="35553"/>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0" name="Oval 55"/>
            <p:cNvSpPr/>
            <p:nvPr/>
          </p:nvSpPr>
          <p:spPr>
            <a:xfrm>
              <a:off x="1488438" y="416553"/>
              <a:ext cx="220438"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1" name="Oval 61"/>
            <p:cNvSpPr/>
            <p:nvPr/>
          </p:nvSpPr>
          <p:spPr>
            <a:xfrm>
              <a:off x="688882" y="788504"/>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2" name="Oval 64"/>
            <p:cNvSpPr/>
            <p:nvPr/>
          </p:nvSpPr>
          <p:spPr>
            <a:xfrm>
              <a:off x="688882" y="35553"/>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3" name="Oval 65"/>
            <p:cNvSpPr/>
            <p:nvPr/>
          </p:nvSpPr>
          <p:spPr>
            <a:xfrm>
              <a:off x="680718" y="416553"/>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6" name="Rectangle 2"/>
          <p:cNvSpPr txBox="1">
            <a:spLocks noGrp="1"/>
          </p:cNvSpPr>
          <p:nvPr>
            <p:ph type="title"/>
          </p:nvPr>
        </p:nvSpPr>
        <p:spPr>
          <a:xfrm>
            <a:off x="304800" y="76200"/>
            <a:ext cx="8534400" cy="533400"/>
          </a:xfrm>
          <a:prstGeom prst="rect">
            <a:avLst/>
          </a:prstGeom>
        </p:spPr>
        <p:txBody>
          <a:bodyPr/>
          <a:lstStyle/>
          <a:p>
            <a:r>
              <a:t>So its more about the </a:t>
            </a:r>
            <a:r>
              <a:rPr b="1"/>
              <a:t>critical concentration</a:t>
            </a:r>
            <a:r>
              <a:t>?</a:t>
            </a:r>
          </a:p>
        </p:txBody>
      </p:sp>
      <p:sp>
        <p:nvSpPr>
          <p:cNvPr id="457" name="Rectangle 3"/>
          <p:cNvSpPr txBox="1">
            <a:spLocks noGrp="1"/>
          </p:cNvSpPr>
          <p:nvPr>
            <p:ph type="body" idx="1"/>
          </p:nvPr>
        </p:nvSpPr>
        <p:spPr>
          <a:xfrm>
            <a:off x="228600" y="762000"/>
            <a:ext cx="8534400" cy="5957412"/>
          </a:xfrm>
          <a:prstGeom prst="rect">
            <a:avLst/>
          </a:prstGeom>
        </p:spPr>
        <p:txBody>
          <a:bodyPr/>
          <a:lstStyle/>
          <a:p>
            <a:pPr>
              <a:defRPr sz="1800" b="1">
                <a:latin typeface="+mn-lt"/>
                <a:ea typeface="+mn-ea"/>
                <a:cs typeface="+mn-cs"/>
                <a:sym typeface="Arial"/>
              </a:defRPr>
            </a:pPr>
            <a:r>
              <a:t>Partly</a:t>
            </a:r>
          </a:p>
          <a:p>
            <a:pPr>
              <a:defRPr sz="1000">
                <a:latin typeface="+mn-lt"/>
                <a:ea typeface="+mn-ea"/>
                <a:cs typeface="+mn-cs"/>
                <a:sym typeface="Arial"/>
              </a:defRPr>
            </a:pPr>
            <a:endParaRPr/>
          </a:p>
          <a:p>
            <a:pPr>
              <a:defRPr sz="1800">
                <a:latin typeface="+mn-lt"/>
                <a:ea typeface="+mn-ea"/>
                <a:cs typeface="+mn-cs"/>
                <a:sym typeface="Arial"/>
              </a:defRPr>
            </a:pPr>
            <a:r>
              <a:t>But it's also about </a:t>
            </a:r>
            <a:r>
              <a:rPr b="1"/>
              <a:t>shape</a:t>
            </a:r>
            <a:r>
              <a:t>:</a:t>
            </a:r>
          </a:p>
          <a:p>
            <a:pPr>
              <a:defRPr sz="1400">
                <a:latin typeface="+mn-lt"/>
                <a:ea typeface="+mn-ea"/>
                <a:cs typeface="+mn-cs"/>
                <a:sym typeface="Arial"/>
              </a:defRPr>
            </a:pPr>
            <a:endParaRPr/>
          </a:p>
          <a:p>
            <a:pPr>
              <a:defRPr sz="1800">
                <a:latin typeface="+mn-lt"/>
                <a:ea typeface="+mn-ea"/>
                <a:cs typeface="+mn-cs"/>
                <a:sym typeface="Arial"/>
              </a:defRPr>
            </a:pPr>
            <a:r>
              <a:t>Two objects with </a:t>
            </a:r>
            <a:r>
              <a:rPr b="1">
                <a:solidFill>
                  <a:srgbClr val="FFCC00"/>
                </a:solidFill>
              </a:rPr>
              <a:t>identical concentrations</a:t>
            </a:r>
            <a:r>
              <a:rPr>
                <a:solidFill>
                  <a:srgbClr val="FFCC00"/>
                </a:solidFill>
              </a:rPr>
              <a:t> </a:t>
            </a:r>
            <a:r>
              <a:t>AND </a:t>
            </a:r>
            <a:r>
              <a:rPr b="1">
                <a:solidFill>
                  <a:srgbClr val="FFCC00"/>
                </a:solidFill>
              </a:rPr>
              <a:t>same total mass</a:t>
            </a:r>
            <a:r>
              <a:rPr b="1"/>
              <a:t> </a:t>
            </a:r>
            <a:r>
              <a:t>of </a:t>
            </a:r>
            <a:r>
              <a:rPr baseline="30000"/>
              <a:t>235</a:t>
            </a:r>
            <a:r>
              <a:t>U:</a:t>
            </a:r>
          </a:p>
          <a:p>
            <a:pPr>
              <a:defRPr sz="1600">
                <a:latin typeface="+mn-lt"/>
                <a:ea typeface="+mn-ea"/>
                <a:cs typeface="+mn-cs"/>
                <a:sym typeface="Arial"/>
              </a:defRPr>
            </a:pPr>
            <a:endParaRPr/>
          </a:p>
          <a:p>
            <a:pPr>
              <a:defRPr sz="1800" b="1">
                <a:latin typeface="+mn-lt"/>
                <a:ea typeface="+mn-ea"/>
                <a:cs typeface="+mn-cs"/>
                <a:sym typeface="Arial"/>
              </a:defRPr>
            </a:pPr>
            <a:r>
              <a:t>	NO</a:t>
            </a:r>
            <a:r>
              <a:rPr b="0"/>
              <a:t> chain reaction:			</a:t>
            </a:r>
            <a:r>
              <a:t>YES</a:t>
            </a:r>
            <a:r>
              <a:rPr b="0"/>
              <a:t>, chain reaction:</a:t>
            </a:r>
          </a:p>
          <a:p>
            <a:pPr>
              <a:defRPr sz="1800" b="1">
                <a:latin typeface="+mn-lt"/>
                <a:ea typeface="+mn-ea"/>
                <a:cs typeface="+mn-cs"/>
                <a:sym typeface="Arial"/>
              </a:defRPr>
            </a:pPr>
            <a:endParaRPr/>
          </a:p>
          <a:p>
            <a:pPr>
              <a:defRPr sz="1800" b="1">
                <a:latin typeface="+mn-lt"/>
                <a:ea typeface="+mn-ea"/>
                <a:cs typeface="+mn-cs"/>
                <a:sym typeface="Arial"/>
              </a:defRPr>
            </a:pPr>
            <a:endParaRPr/>
          </a:p>
          <a:p>
            <a:pPr>
              <a:defRPr sz="1800" b="1">
                <a:latin typeface="+mn-lt"/>
                <a:ea typeface="+mn-ea"/>
                <a:cs typeface="+mn-cs"/>
                <a:sym typeface="Arial"/>
              </a:defRPr>
            </a:pPr>
            <a:endParaRPr/>
          </a:p>
          <a:p>
            <a:pPr>
              <a:defRPr sz="1800" b="1">
                <a:latin typeface="+mn-lt"/>
                <a:ea typeface="+mn-ea"/>
                <a:cs typeface="+mn-cs"/>
                <a:sym typeface="Arial"/>
              </a:defRPr>
            </a:pPr>
            <a:endParaRPr/>
          </a:p>
          <a:p>
            <a:pPr>
              <a:defRPr sz="1800" b="1">
                <a:latin typeface="+mn-lt"/>
                <a:ea typeface="+mn-ea"/>
                <a:cs typeface="+mn-cs"/>
                <a:sym typeface="Arial"/>
              </a:defRPr>
            </a:pPr>
            <a:endParaRPr/>
          </a:p>
          <a:p>
            <a:pPr>
              <a:defRPr b="1">
                <a:latin typeface="+mn-lt"/>
                <a:ea typeface="+mn-ea"/>
                <a:cs typeface="+mn-cs"/>
                <a:sym typeface="Arial"/>
              </a:defRPr>
            </a:pPr>
            <a:endParaRPr/>
          </a:p>
          <a:p>
            <a:pPr>
              <a:defRPr sz="1800">
                <a:latin typeface="+mn-lt"/>
                <a:ea typeface="+mn-ea"/>
                <a:cs typeface="+mn-cs"/>
                <a:sym typeface="Arial"/>
              </a:defRPr>
            </a:pPr>
            <a:r>
              <a:t>Similar to heat, shape with lower surface to volume ratio </a:t>
            </a:r>
            <a:r>
              <a:rPr b="1"/>
              <a:t>traps</a:t>
            </a:r>
            <a:r>
              <a:t> more neutrons</a:t>
            </a:r>
          </a:p>
          <a:p>
            <a:pPr>
              <a:defRPr sz="1800" b="1">
                <a:latin typeface="+mn-lt"/>
                <a:ea typeface="+mn-ea"/>
                <a:cs typeface="+mn-cs"/>
                <a:sym typeface="Arial"/>
              </a:defRPr>
            </a:pPr>
            <a:endParaRPr/>
          </a:p>
          <a:p>
            <a:pPr>
              <a:defRPr sz="1800" b="1">
                <a:solidFill>
                  <a:srgbClr val="FFCC00"/>
                </a:solidFill>
                <a:latin typeface="+mn-lt"/>
                <a:ea typeface="+mn-ea"/>
                <a:cs typeface="+mn-cs"/>
                <a:sym typeface="Arial"/>
              </a:defRPr>
            </a:pPr>
            <a:r>
              <a:t>So "critical mass" is ACTUALLY about concentration, mass, shape  . . . </a:t>
            </a:r>
          </a:p>
          <a:p>
            <a:pPr>
              <a:defRPr sz="1000" b="1">
                <a:solidFill>
                  <a:srgbClr val="FFCC00"/>
                </a:solidFill>
                <a:latin typeface="+mn-lt"/>
                <a:ea typeface="+mn-ea"/>
                <a:cs typeface="+mn-cs"/>
                <a:sym typeface="Arial"/>
              </a:defRPr>
            </a:pPr>
            <a:endParaRPr/>
          </a:p>
          <a:p>
            <a:pPr>
              <a:defRPr sz="1800" b="1">
                <a:solidFill>
                  <a:srgbClr val="FFCC00"/>
                </a:solidFill>
                <a:latin typeface="+mn-lt"/>
                <a:ea typeface="+mn-ea"/>
                <a:cs typeface="+mn-cs"/>
                <a:sym typeface="Arial"/>
              </a:defRPr>
            </a:pPr>
            <a:r>
              <a:t>	= It’s about PROBABILITY of neutron collision with another </a:t>
            </a:r>
            <a:r>
              <a:rPr baseline="30000"/>
              <a:t>235</a:t>
            </a:r>
            <a:r>
              <a:t>U</a:t>
            </a:r>
          </a:p>
        </p:txBody>
      </p:sp>
      <p:grpSp>
        <p:nvGrpSpPr>
          <p:cNvPr id="478" name="Group 91"/>
          <p:cNvGrpSpPr/>
          <p:nvPr/>
        </p:nvGrpSpPr>
        <p:grpSpPr>
          <a:xfrm>
            <a:off x="5379721" y="2971799"/>
            <a:ext cx="2240279" cy="1971040"/>
            <a:chOff x="0" y="0"/>
            <a:chExt cx="2240278" cy="1971038"/>
          </a:xfrm>
        </p:grpSpPr>
        <p:grpSp>
          <p:nvGrpSpPr>
            <p:cNvPr id="462" name="Group 20"/>
            <p:cNvGrpSpPr/>
            <p:nvPr/>
          </p:nvGrpSpPr>
          <p:grpSpPr>
            <a:xfrm>
              <a:off x="0" y="518166"/>
              <a:ext cx="1783079" cy="1452873"/>
              <a:chOff x="0" y="0"/>
              <a:chExt cx="1783077" cy="1452871"/>
            </a:xfrm>
          </p:grpSpPr>
          <p:sp>
            <p:nvSpPr>
              <p:cNvPr id="458" name="Oval 66"/>
              <p:cNvSpPr/>
              <p:nvPr/>
            </p:nvSpPr>
            <p:spPr>
              <a:xfrm>
                <a:off x="1095103" y="43123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9" name="Straight Arrow Connector 67"/>
              <p:cNvSpPr/>
              <p:nvPr/>
            </p:nvSpPr>
            <p:spPr>
              <a:xfrm flipH="1" flipV="1">
                <a:off x="0" y="0"/>
                <a:ext cx="1070611" cy="46076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60" name="Straight Arrow Connector 68"/>
              <p:cNvSpPr/>
              <p:nvPr/>
            </p:nvSpPr>
            <p:spPr>
              <a:xfrm flipV="1">
                <a:off x="1290139" y="105704"/>
                <a:ext cx="292086" cy="32722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61" name="Straight Arrow Connector 69"/>
              <p:cNvSpPr/>
              <p:nvPr/>
            </p:nvSpPr>
            <p:spPr>
              <a:xfrm>
                <a:off x="1325878" y="690873"/>
                <a:ext cx="457201" cy="762000"/>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463" name="Oval 47"/>
            <p:cNvSpPr/>
            <p:nvPr/>
          </p:nvSpPr>
          <p:spPr>
            <a:xfrm>
              <a:off x="1097278" y="138287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4" name="Oval 50"/>
            <p:cNvSpPr/>
            <p:nvPr/>
          </p:nvSpPr>
          <p:spPr>
            <a:xfrm>
              <a:off x="1090202" y="4572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5" name="Oval 51"/>
            <p:cNvSpPr/>
            <p:nvPr/>
          </p:nvSpPr>
          <p:spPr>
            <a:xfrm>
              <a:off x="1562642" y="1372710"/>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6" name="Oval 54"/>
            <p:cNvSpPr/>
            <p:nvPr/>
          </p:nvSpPr>
          <p:spPr>
            <a:xfrm>
              <a:off x="1562642" y="447040"/>
              <a:ext cx="220438"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7" name="Oval 55"/>
            <p:cNvSpPr/>
            <p:nvPr/>
          </p:nvSpPr>
          <p:spPr>
            <a:xfrm>
              <a:off x="1554478" y="92456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8" name="Oval 61"/>
            <p:cNvSpPr/>
            <p:nvPr/>
          </p:nvSpPr>
          <p:spPr>
            <a:xfrm>
              <a:off x="646246" y="138287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9" name="Oval 64"/>
            <p:cNvSpPr/>
            <p:nvPr/>
          </p:nvSpPr>
          <p:spPr>
            <a:xfrm>
              <a:off x="646246" y="4572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0" name="Oval 65"/>
            <p:cNvSpPr/>
            <p:nvPr/>
          </p:nvSpPr>
          <p:spPr>
            <a:xfrm>
              <a:off x="648242" y="93471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1" name="Oval 84"/>
            <p:cNvSpPr/>
            <p:nvPr/>
          </p:nvSpPr>
          <p:spPr>
            <a:xfrm>
              <a:off x="1090202" y="2031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2" name="Oval 85"/>
            <p:cNvSpPr/>
            <p:nvPr/>
          </p:nvSpPr>
          <p:spPr>
            <a:xfrm>
              <a:off x="1562642" y="10159"/>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3" name="Oval 86"/>
            <p:cNvSpPr/>
            <p:nvPr/>
          </p:nvSpPr>
          <p:spPr>
            <a:xfrm>
              <a:off x="646246" y="20319"/>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4" name="Oval 87"/>
            <p:cNvSpPr/>
            <p:nvPr/>
          </p:nvSpPr>
          <p:spPr>
            <a:xfrm>
              <a:off x="2019842" y="1362551"/>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5" name="Oval 88"/>
            <p:cNvSpPr/>
            <p:nvPr/>
          </p:nvSpPr>
          <p:spPr>
            <a:xfrm>
              <a:off x="2019842" y="436880"/>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6" name="Oval 89"/>
            <p:cNvSpPr/>
            <p:nvPr/>
          </p:nvSpPr>
          <p:spPr>
            <a:xfrm>
              <a:off x="2011678" y="914400"/>
              <a:ext cx="220437" cy="207170"/>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7" name="Oval 90"/>
            <p:cNvSpPr/>
            <p:nvPr/>
          </p:nvSpPr>
          <p:spPr>
            <a:xfrm>
              <a:off x="2019842" y="-1"/>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99" name="Group 45"/>
          <p:cNvGrpSpPr/>
          <p:nvPr/>
        </p:nvGrpSpPr>
        <p:grpSpPr>
          <a:xfrm>
            <a:off x="609600" y="2971802"/>
            <a:ext cx="3418841" cy="1676398"/>
            <a:chOff x="0" y="0"/>
            <a:chExt cx="3418839" cy="1676397"/>
          </a:xfrm>
        </p:grpSpPr>
        <p:grpSp>
          <p:nvGrpSpPr>
            <p:cNvPr id="483" name="Group 20"/>
            <p:cNvGrpSpPr/>
            <p:nvPr/>
          </p:nvGrpSpPr>
          <p:grpSpPr>
            <a:xfrm>
              <a:off x="274321" y="0"/>
              <a:ext cx="1935481" cy="1676398"/>
              <a:chOff x="0" y="0"/>
              <a:chExt cx="1935480" cy="1676397"/>
            </a:xfrm>
          </p:grpSpPr>
          <p:sp>
            <p:nvSpPr>
              <p:cNvPr id="479" name="Oval 56"/>
              <p:cNvSpPr/>
              <p:nvPr/>
            </p:nvSpPr>
            <p:spPr>
              <a:xfrm>
                <a:off x="1095103" y="654764"/>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0" name="Straight Arrow Connector 57"/>
              <p:cNvSpPr/>
              <p:nvPr/>
            </p:nvSpPr>
            <p:spPr>
              <a:xfrm flipH="1" flipV="1">
                <a:off x="0" y="223525"/>
                <a:ext cx="1070612" cy="460768"/>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81" name="Straight Arrow Connector 58"/>
              <p:cNvSpPr/>
              <p:nvPr/>
            </p:nvSpPr>
            <p:spPr>
              <a:xfrm flipV="1">
                <a:off x="1290139" y="0"/>
                <a:ext cx="645342" cy="656459"/>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482" name="Straight Arrow Connector 59"/>
              <p:cNvSpPr/>
              <p:nvPr/>
            </p:nvSpPr>
            <p:spPr>
              <a:xfrm>
                <a:off x="1325879" y="914398"/>
                <a:ext cx="457201" cy="762000"/>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484" name="Oval 60"/>
            <p:cNvSpPr/>
            <p:nvPr/>
          </p:nvSpPr>
          <p:spPr>
            <a:xfrm>
              <a:off x="1371600" y="10882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5" name="Oval 63"/>
            <p:cNvSpPr/>
            <p:nvPr/>
          </p:nvSpPr>
          <p:spPr>
            <a:xfrm>
              <a:off x="1836964" y="107807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6" name="Oval 71"/>
            <p:cNvSpPr/>
            <p:nvPr/>
          </p:nvSpPr>
          <p:spPr>
            <a:xfrm>
              <a:off x="1828800" y="62992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7" name="Oval 72"/>
            <p:cNvSpPr/>
            <p:nvPr/>
          </p:nvSpPr>
          <p:spPr>
            <a:xfrm>
              <a:off x="920568" y="10882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8" name="Oval 74"/>
            <p:cNvSpPr/>
            <p:nvPr/>
          </p:nvSpPr>
          <p:spPr>
            <a:xfrm>
              <a:off x="922564" y="64008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9" name="Oval 75"/>
            <p:cNvSpPr/>
            <p:nvPr/>
          </p:nvSpPr>
          <p:spPr>
            <a:xfrm>
              <a:off x="2294164" y="107807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0" name="Oval 76"/>
            <p:cNvSpPr/>
            <p:nvPr/>
          </p:nvSpPr>
          <p:spPr>
            <a:xfrm>
              <a:off x="2286000" y="62992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1" name="Oval 77"/>
            <p:cNvSpPr/>
            <p:nvPr/>
          </p:nvSpPr>
          <p:spPr>
            <a:xfrm>
              <a:off x="457200" y="63500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2" name="Oval 79"/>
            <p:cNvSpPr/>
            <p:nvPr/>
          </p:nvSpPr>
          <p:spPr>
            <a:xfrm>
              <a:off x="8164" y="10882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3" name="Oval 80"/>
            <p:cNvSpPr/>
            <p:nvPr/>
          </p:nvSpPr>
          <p:spPr>
            <a:xfrm>
              <a:off x="0" y="64008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4" name="Oval 81"/>
            <p:cNvSpPr/>
            <p:nvPr/>
          </p:nvSpPr>
          <p:spPr>
            <a:xfrm>
              <a:off x="2731044" y="1088231"/>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5" name="Oval 82"/>
            <p:cNvSpPr/>
            <p:nvPr/>
          </p:nvSpPr>
          <p:spPr>
            <a:xfrm>
              <a:off x="2722880" y="64008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6" name="Oval 83"/>
            <p:cNvSpPr/>
            <p:nvPr/>
          </p:nvSpPr>
          <p:spPr>
            <a:xfrm>
              <a:off x="457200" y="1087120"/>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7" name="Oval 43"/>
            <p:cNvSpPr/>
            <p:nvPr/>
          </p:nvSpPr>
          <p:spPr>
            <a:xfrm>
              <a:off x="3198403" y="1088229"/>
              <a:ext cx="220438"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8" name="Oval 44"/>
            <p:cNvSpPr/>
            <p:nvPr/>
          </p:nvSpPr>
          <p:spPr>
            <a:xfrm>
              <a:off x="3190240" y="640078"/>
              <a:ext cx="220437" cy="207171"/>
            </a:xfrm>
            <a:prstGeom prst="ellipse">
              <a:avLst/>
            </a:prstGeom>
            <a:solidFill>
              <a:srgbClr val="FF9E9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502" name="Rectangle 2"/>
          <p:cNvSpPr txBox="1">
            <a:spLocks noGrp="1"/>
          </p:cNvSpPr>
          <p:nvPr>
            <p:ph type="title"/>
          </p:nvPr>
        </p:nvSpPr>
        <p:spPr>
          <a:xfrm>
            <a:off x="0" y="152400"/>
            <a:ext cx="9144000" cy="533400"/>
          </a:xfrm>
          <a:prstGeom prst="rect">
            <a:avLst/>
          </a:prstGeom>
        </p:spPr>
        <p:txBody>
          <a:bodyPr/>
          <a:lstStyle/>
          <a:p>
            <a:pPr>
              <a:defRPr b="1"/>
            </a:pPr>
            <a:r>
              <a:t>Nuclear bombs </a:t>
            </a:r>
            <a:r>
              <a:rPr b="0"/>
              <a:t>require </a:t>
            </a:r>
            <a:r>
              <a:t>hyper-fast assembly </a:t>
            </a:r>
            <a:r>
              <a:rPr b="0"/>
              <a:t>of supercritical mass</a:t>
            </a:r>
          </a:p>
        </p:txBody>
      </p:sp>
      <p:sp>
        <p:nvSpPr>
          <p:cNvPr id="503" name="Rectangle 3"/>
          <p:cNvSpPr txBox="1">
            <a:spLocks noGrp="1"/>
          </p:cNvSpPr>
          <p:nvPr>
            <p:ph type="body" idx="1"/>
          </p:nvPr>
        </p:nvSpPr>
        <p:spPr>
          <a:xfrm>
            <a:off x="152400" y="1066800"/>
            <a:ext cx="8991600" cy="5415003"/>
          </a:xfrm>
          <a:prstGeom prst="rect">
            <a:avLst/>
          </a:prstGeom>
        </p:spPr>
        <p:txBody>
          <a:bodyPr/>
          <a:lstStyle/>
          <a:p>
            <a:pPr>
              <a:defRPr sz="1800" b="1">
                <a:latin typeface="+mn-lt"/>
                <a:ea typeface="+mn-ea"/>
                <a:cs typeface="+mn-cs"/>
                <a:sym typeface="Arial"/>
              </a:defRPr>
            </a:pPr>
            <a:r>
              <a:t>"Hyper-fast"</a:t>
            </a:r>
            <a:r>
              <a:rPr b="0"/>
              <a:t> because even as you approach critical mass, </a:t>
            </a:r>
          </a:p>
          <a:p>
            <a:pPr>
              <a:defRPr sz="900">
                <a:latin typeface="+mn-lt"/>
                <a:ea typeface="+mn-ea"/>
                <a:cs typeface="+mn-cs"/>
                <a:sym typeface="Arial"/>
              </a:defRPr>
            </a:pPr>
            <a:endParaRPr/>
          </a:p>
          <a:p>
            <a:pPr>
              <a:defRPr sz="1800">
                <a:latin typeface="+mn-lt"/>
                <a:ea typeface="+mn-ea"/>
                <a:cs typeface="+mn-cs"/>
                <a:sym typeface="Arial"/>
              </a:defRPr>
            </a:pPr>
            <a:r>
              <a:t>	the chain reaction starts up, beginning to yield </a:t>
            </a:r>
            <a:r>
              <a:rPr b="1">
                <a:solidFill>
                  <a:srgbClr val="FF0000"/>
                </a:solidFill>
              </a:rPr>
              <a:t>vast amounts of heat</a:t>
            </a:r>
          </a:p>
          <a:p>
            <a:pPr>
              <a:defRPr sz="1600">
                <a:latin typeface="+mn-lt"/>
                <a:ea typeface="+mn-ea"/>
                <a:cs typeface="+mn-cs"/>
                <a:sym typeface="Arial"/>
              </a:defRPr>
            </a:pPr>
            <a:endParaRPr/>
          </a:p>
          <a:p>
            <a:pPr>
              <a:defRPr sz="1800">
                <a:latin typeface="+mn-lt"/>
                <a:ea typeface="+mn-ea"/>
                <a:cs typeface="+mn-cs"/>
                <a:sym typeface="Arial"/>
              </a:defRPr>
            </a:pPr>
            <a:r>
              <a:t>That </a:t>
            </a:r>
            <a:r>
              <a:rPr b="1">
                <a:solidFill>
                  <a:srgbClr val="FF0000"/>
                </a:solidFill>
              </a:rPr>
              <a:t>heat</a:t>
            </a:r>
            <a:r>
              <a:t> then quickly</a:t>
            </a:r>
            <a:r>
              <a:rPr b="1"/>
              <a:t>, </a:t>
            </a:r>
            <a:r>
              <a:rPr b="1">
                <a:solidFill>
                  <a:srgbClr val="FFCC00"/>
                </a:solidFill>
              </a:rPr>
              <a:t>fractures, melts and vaporizes things</a:t>
            </a:r>
          </a:p>
          <a:p>
            <a:pPr>
              <a:defRPr sz="900">
                <a:latin typeface="+mn-lt"/>
                <a:ea typeface="+mn-ea"/>
                <a:cs typeface="+mn-cs"/>
                <a:sym typeface="Arial"/>
              </a:defRPr>
            </a:pPr>
            <a:endParaRPr/>
          </a:p>
          <a:p>
            <a:pPr>
              <a:defRPr sz="1800">
                <a:latin typeface="+mn-lt"/>
                <a:ea typeface="+mn-ea"/>
                <a:cs typeface="+mn-cs"/>
                <a:sym typeface="Arial"/>
              </a:defRPr>
            </a:pPr>
            <a:r>
              <a:t>	</a:t>
            </a:r>
            <a:r>
              <a:rPr b="1"/>
              <a:t>Which are thus propelled rapidly apart!</a:t>
            </a:r>
          </a:p>
          <a:p>
            <a:pPr>
              <a:defRPr sz="1800">
                <a:latin typeface="+mn-lt"/>
                <a:ea typeface="+mn-ea"/>
                <a:cs typeface="+mn-cs"/>
                <a:sym typeface="Arial"/>
              </a:defRPr>
            </a:pPr>
            <a:endParaRPr/>
          </a:p>
          <a:p>
            <a:pPr>
              <a:defRPr sz="1800">
                <a:latin typeface="+mn-lt"/>
                <a:ea typeface="+mn-ea"/>
                <a:cs typeface="+mn-cs"/>
                <a:sym typeface="Arial"/>
              </a:defRPr>
            </a:pPr>
            <a:r>
              <a:t>If/when fissioning material </a:t>
            </a:r>
            <a:r>
              <a:rPr b="1"/>
              <a:t>spreads too far apart,</a:t>
            </a:r>
            <a:r>
              <a:t> you loose </a:t>
            </a:r>
            <a:r>
              <a:rPr b="1">
                <a:solidFill>
                  <a:srgbClr val="FBC901"/>
                </a:solidFill>
              </a:rPr>
              <a:t>criticality</a:t>
            </a:r>
          </a:p>
          <a:p>
            <a:pPr>
              <a:defRPr sz="1000">
                <a:latin typeface="+mn-lt"/>
                <a:ea typeface="+mn-ea"/>
                <a:cs typeface="+mn-cs"/>
                <a:sym typeface="Arial"/>
              </a:defRPr>
            </a:pPr>
            <a:endParaRPr/>
          </a:p>
          <a:p>
            <a:pPr>
              <a:defRPr sz="1800">
                <a:latin typeface="+mn-lt"/>
                <a:ea typeface="+mn-ea"/>
                <a:cs typeface="+mn-cs"/>
                <a:sym typeface="Arial"/>
              </a:defRPr>
            </a:pPr>
            <a:r>
              <a:t>	Reverting to one of the above too dilute / too spread out configurations</a:t>
            </a:r>
            <a:endParaRPr sz="1000"/>
          </a:p>
          <a:p>
            <a:pPr>
              <a:defRPr sz="1800">
                <a:latin typeface="+mn-lt"/>
                <a:ea typeface="+mn-ea"/>
                <a:cs typeface="+mn-cs"/>
                <a:sym typeface="Arial"/>
              </a:defRPr>
            </a:pPr>
            <a:endParaRPr/>
          </a:p>
          <a:p>
            <a:pPr algn="ctr">
              <a:defRPr sz="1800">
                <a:solidFill>
                  <a:srgbClr val="FFCC00"/>
                </a:solidFill>
                <a:latin typeface="+mn-lt"/>
                <a:ea typeface="+mn-ea"/>
                <a:cs typeface="+mn-cs"/>
                <a:sym typeface="Arial"/>
              </a:defRPr>
            </a:pPr>
            <a:r>
              <a:t>And the chain reaction is then extinguished</a:t>
            </a:r>
          </a:p>
          <a:p>
            <a:pPr algn="ctr">
              <a:defRPr sz="18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endParaRPr/>
          </a:p>
          <a:p>
            <a:pPr algn="ctr">
              <a:defRPr sz="1800">
                <a:latin typeface="+mn-lt"/>
                <a:ea typeface="+mn-ea"/>
                <a:cs typeface="+mn-cs"/>
                <a:sym typeface="Arial"/>
              </a:defRPr>
            </a:pPr>
            <a:r>
              <a:t>All of which was given the very descriptive name of a </a:t>
            </a:r>
            <a:r>
              <a:rPr b="1">
                <a:solidFill>
                  <a:srgbClr val="FBC901"/>
                </a:solidFill>
              </a:rPr>
              <a:t>FIZZLE</a:t>
            </a:r>
            <a:r>
              <a:rPr>
                <a:solidFill>
                  <a:srgbClr val="FFCC00"/>
                </a:solidFill>
              </a:rP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506" name="Rectangle 2"/>
          <p:cNvSpPr txBox="1">
            <a:spLocks noGrp="1"/>
          </p:cNvSpPr>
          <p:nvPr>
            <p:ph type="title"/>
          </p:nvPr>
        </p:nvSpPr>
        <p:spPr>
          <a:xfrm>
            <a:off x="0" y="152400"/>
            <a:ext cx="9144000" cy="533400"/>
          </a:xfrm>
          <a:prstGeom prst="rect">
            <a:avLst/>
          </a:prstGeom>
        </p:spPr>
        <p:txBody>
          <a:bodyPr/>
          <a:lstStyle/>
          <a:p>
            <a:r>
              <a:t>But isn't "fizzle" just a euphemism for "a slow explosion"</a:t>
            </a:r>
          </a:p>
        </p:txBody>
      </p:sp>
      <p:sp>
        <p:nvSpPr>
          <p:cNvPr id="507" name="Rectangle 3"/>
          <p:cNvSpPr txBox="1">
            <a:spLocks noGrp="1"/>
          </p:cNvSpPr>
          <p:nvPr>
            <p:ph type="body" idx="1"/>
          </p:nvPr>
        </p:nvSpPr>
        <p:spPr>
          <a:xfrm>
            <a:off x="152400" y="914400"/>
            <a:ext cx="8991600" cy="5791200"/>
          </a:xfrm>
          <a:prstGeom prst="rect">
            <a:avLst/>
          </a:prstGeom>
        </p:spPr>
        <p:txBody>
          <a:bodyPr/>
          <a:lstStyle/>
          <a:p>
            <a:pPr algn="ctr">
              <a:tabLst>
                <a:tab pos="444500" algn="l"/>
                <a:tab pos="901700" algn="l"/>
              </a:tabLst>
              <a:defRPr sz="1800" b="1">
                <a:latin typeface="+mn-lt"/>
                <a:ea typeface="+mn-ea"/>
                <a:cs typeface="+mn-cs"/>
                <a:sym typeface="Arial"/>
              </a:defRPr>
            </a:pPr>
            <a:r>
              <a:t>NO!</a:t>
            </a:r>
          </a:p>
          <a:p>
            <a:pPr algn="ctr">
              <a:tabLst>
                <a:tab pos="444500" algn="l"/>
                <a:tab pos="901700" algn="l"/>
              </a:tabLst>
              <a:defRPr sz="1800" b="1">
                <a:latin typeface="+mn-lt"/>
                <a:ea typeface="+mn-ea"/>
                <a:cs typeface="+mn-cs"/>
                <a:sym typeface="Arial"/>
              </a:defRPr>
            </a:pPr>
            <a:r>
              <a:t>A nuclear fizzle releases immensely less energy than a nuclear explosion</a:t>
            </a:r>
          </a:p>
          <a:p>
            <a:pPr>
              <a:tabLst>
                <a:tab pos="444500" algn="l"/>
                <a:tab pos="901700" algn="l"/>
              </a:tabLst>
              <a:defRPr>
                <a:latin typeface="+mn-lt"/>
                <a:ea typeface="+mn-ea"/>
                <a:cs typeface="+mn-cs"/>
                <a:sym typeface="Arial"/>
              </a:defRPr>
            </a:pPr>
            <a:endParaRPr/>
          </a:p>
          <a:p>
            <a:pPr algn="ctr">
              <a:tabLst>
                <a:tab pos="444500" algn="l"/>
                <a:tab pos="901700" algn="l"/>
              </a:tabLst>
              <a:defRPr sz="1800">
                <a:latin typeface="+mn-lt"/>
                <a:ea typeface="+mn-ea"/>
                <a:cs typeface="+mn-cs"/>
                <a:sym typeface="Arial"/>
              </a:defRPr>
            </a:pPr>
            <a:r>
              <a:t>Because (again):</a:t>
            </a:r>
          </a:p>
          <a:p>
            <a:pPr>
              <a:tabLst>
                <a:tab pos="444500" algn="l"/>
                <a:tab pos="901700" algn="l"/>
              </a:tabLst>
              <a:defRPr sz="1100">
                <a:latin typeface="+mn-lt"/>
                <a:ea typeface="+mn-ea"/>
                <a:cs typeface="+mn-cs"/>
                <a:sym typeface="Arial"/>
              </a:defRPr>
            </a:pPr>
            <a:endParaRPr/>
          </a:p>
          <a:p>
            <a:pPr>
              <a:tabLst>
                <a:tab pos="444500" algn="l"/>
                <a:tab pos="901700" algn="l"/>
              </a:tabLst>
              <a:defRPr sz="1800">
                <a:latin typeface="+mn-lt"/>
                <a:ea typeface="+mn-ea"/>
                <a:cs typeface="+mn-cs"/>
                <a:sym typeface="Arial"/>
              </a:defRPr>
            </a:pPr>
            <a:r>
              <a:t>A fizzle's slow </a:t>
            </a:r>
            <a:r>
              <a:rPr b="1"/>
              <a:t>early</a:t>
            </a:r>
            <a:r>
              <a:t> energy release, which IS due to nuclear fission</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drives away (via melting and vaporization) the remaining nuclear fuel </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Which, now spread out, is no longer of critical mass / critical configuration </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and thus can no longer sustain a fission chain reaction</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Thus, only a tiny fraction of the available fissionable material ever fissions</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So a fizzle produces a much, much smaller energy release</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Which can be so weak it might be more "meltdown" than explosion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http://en.wikipedia.org/wiki/Little_Boy</a:t>
            </a:r>
          </a:p>
        </p:txBody>
      </p:sp>
      <p:sp>
        <p:nvSpPr>
          <p:cNvPr id="510" name="Rectangle 2"/>
          <p:cNvSpPr txBox="1">
            <a:spLocks noGrp="1"/>
          </p:cNvSpPr>
          <p:nvPr>
            <p:ph type="title"/>
          </p:nvPr>
        </p:nvSpPr>
        <p:spPr>
          <a:xfrm>
            <a:off x="304800" y="76200"/>
            <a:ext cx="8534400" cy="838200"/>
          </a:xfrm>
          <a:prstGeom prst="rect">
            <a:avLst/>
          </a:prstGeom>
        </p:spPr>
        <p:txBody>
          <a:bodyPr/>
          <a:lstStyle>
            <a:lvl1pPr>
              <a:defRPr sz="2400"/>
            </a:lvl1pPr>
          </a:lstStyle>
          <a:p>
            <a:r>
              <a:t>Beating that fizzle required this (over Hiroshima): "Little Boy"</a:t>
            </a:r>
          </a:p>
        </p:txBody>
      </p:sp>
      <p:pic>
        <p:nvPicPr>
          <p:cNvPr id="511" name="Picture 5" descr="Picture 5"/>
          <p:cNvPicPr>
            <a:picLocks noChangeAspect="1"/>
          </p:cNvPicPr>
          <p:nvPr/>
        </p:nvPicPr>
        <p:blipFill>
          <a:blip r:embed="rId2">
            <a:extLst/>
          </a:blip>
          <a:stretch>
            <a:fillRect/>
          </a:stretch>
        </p:blipFill>
        <p:spPr>
          <a:xfrm>
            <a:off x="533400" y="1143000"/>
            <a:ext cx="5486400" cy="5038531"/>
          </a:xfrm>
          <a:prstGeom prst="rect">
            <a:avLst/>
          </a:prstGeom>
          <a:ln w="12700">
            <a:miter lim="400000"/>
          </a:ln>
        </p:spPr>
      </p:pic>
      <p:pic>
        <p:nvPicPr>
          <p:cNvPr id="512" name="Picture 6" descr="Picture 6"/>
          <p:cNvPicPr>
            <a:picLocks noChangeAspect="1"/>
          </p:cNvPicPr>
          <p:nvPr/>
        </p:nvPicPr>
        <p:blipFill>
          <a:blip r:embed="rId2">
            <a:extLst/>
          </a:blip>
          <a:srcRect l="4898" t="12800" r="72490" b="13866"/>
          <a:stretch>
            <a:fillRect/>
          </a:stretch>
        </p:blipFill>
        <p:spPr>
          <a:xfrm>
            <a:off x="7010399" y="1143000"/>
            <a:ext cx="1673618" cy="4984448"/>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4" name="Rectangle 5"/>
          <p:cNvSpPr txBox="1"/>
          <p:nvPr/>
        </p:nvSpPr>
        <p:spPr>
          <a:xfrm>
            <a:off x="6477000" y="1326420"/>
            <a:ext cx="22860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http://en.wikipedia.org/wiki/Little_Boy</a:t>
            </a:r>
          </a:p>
        </p:txBody>
      </p:sp>
      <p:sp>
        <p:nvSpPr>
          <p:cNvPr id="515" name="Rectangle 2"/>
          <p:cNvSpPr txBox="1">
            <a:spLocks noGrp="1"/>
          </p:cNvSpPr>
          <p:nvPr>
            <p:ph type="title"/>
          </p:nvPr>
        </p:nvSpPr>
        <p:spPr>
          <a:xfrm>
            <a:off x="304800" y="76200"/>
            <a:ext cx="8534400" cy="533400"/>
          </a:xfrm>
          <a:prstGeom prst="rect">
            <a:avLst/>
          </a:prstGeom>
        </p:spPr>
        <p:txBody>
          <a:bodyPr/>
          <a:lstStyle>
            <a:lvl1pPr>
              <a:defRPr sz="2400"/>
            </a:lvl1pPr>
          </a:lstStyle>
          <a:p>
            <a:r>
              <a:t>So named because it was little and relatively simple:</a:t>
            </a:r>
          </a:p>
        </p:txBody>
      </p:sp>
      <p:sp>
        <p:nvSpPr>
          <p:cNvPr id="516" name="Rectangle 3"/>
          <p:cNvSpPr txBox="1">
            <a:spLocks noGrp="1"/>
          </p:cNvSpPr>
          <p:nvPr>
            <p:ph type="body" idx="1"/>
          </p:nvPr>
        </p:nvSpPr>
        <p:spPr>
          <a:xfrm>
            <a:off x="152400" y="3048000"/>
            <a:ext cx="8991600" cy="3559850"/>
          </a:xfrm>
          <a:prstGeom prst="rect">
            <a:avLst/>
          </a:prstGeom>
        </p:spPr>
        <p:txBody>
          <a:bodyPr/>
          <a:lstStyle/>
          <a:p>
            <a:pPr>
              <a:defRPr sz="1800" b="1">
                <a:solidFill>
                  <a:srgbClr val="FFCC00"/>
                </a:solidFill>
                <a:latin typeface="+mn-lt"/>
                <a:ea typeface="+mn-ea"/>
                <a:cs typeface="+mn-cs"/>
                <a:sym typeface="Arial"/>
              </a:defRPr>
            </a:pPr>
            <a:r>
              <a:t>Tube of 80% </a:t>
            </a:r>
            <a:r>
              <a:rPr baseline="30000"/>
              <a:t>235</a:t>
            </a:r>
            <a:r>
              <a:t>U</a:t>
            </a:r>
            <a:r>
              <a:rPr b="0">
                <a:solidFill>
                  <a:srgbClr val="FFFFFF"/>
                </a:solidFill>
              </a:rPr>
              <a:t>  SHOT (by cannon!) into position around </a:t>
            </a:r>
            <a:r>
              <a:t>cylinder of 80% </a:t>
            </a:r>
            <a:r>
              <a:rPr baseline="30000"/>
              <a:t>235</a:t>
            </a:r>
            <a:r>
              <a:t>U</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r>
              <a:t>With </a:t>
            </a:r>
            <a:r>
              <a:rPr b="1">
                <a:solidFill>
                  <a:srgbClr val="FF66FF"/>
                </a:solidFill>
              </a:rPr>
              <a:t>Neutron Mirror</a:t>
            </a:r>
            <a:r>
              <a:t> then also bouncing </a:t>
            </a:r>
            <a:r>
              <a:rPr b="1"/>
              <a:t>back</a:t>
            </a:r>
            <a:r>
              <a:t> neutrons leaking outward from tube</a:t>
            </a:r>
          </a:p>
          <a:p>
            <a:pPr>
              <a:defRPr sz="1200">
                <a:latin typeface="+mn-lt"/>
                <a:ea typeface="+mn-ea"/>
                <a:cs typeface="+mn-cs"/>
                <a:sym typeface="Arial"/>
              </a:defRPr>
            </a:pPr>
            <a:endParaRPr/>
          </a:p>
          <a:p>
            <a:pPr>
              <a:defRPr sz="1800">
                <a:latin typeface="+mn-lt"/>
                <a:ea typeface="+mn-ea"/>
                <a:cs typeface="+mn-cs"/>
                <a:sym typeface="Arial"/>
              </a:defRPr>
            </a:pPr>
            <a:r>
              <a:t>ONLY in this way could they </a:t>
            </a:r>
            <a:r>
              <a:rPr b="1"/>
              <a:t>BEAT</a:t>
            </a:r>
            <a:r>
              <a:t> the initial heat starting to push things back apart</a:t>
            </a:r>
          </a:p>
          <a:p>
            <a:pPr>
              <a:defRPr sz="1400">
                <a:latin typeface="+mn-lt"/>
                <a:ea typeface="+mn-ea"/>
                <a:cs typeface="+mn-cs"/>
                <a:sym typeface="Arial"/>
              </a:defRPr>
            </a:pPr>
            <a:endParaRPr/>
          </a:p>
          <a:p>
            <a:pPr>
              <a:defRPr sz="1800">
                <a:latin typeface="+mn-lt"/>
                <a:ea typeface="+mn-ea"/>
                <a:cs typeface="+mn-cs"/>
                <a:sym typeface="Arial"/>
              </a:defRPr>
            </a:pPr>
            <a:r>
              <a:t>Avoiding fizzle, getting MOST of </a:t>
            </a:r>
            <a:r>
              <a:rPr baseline="30000"/>
              <a:t>235</a:t>
            </a:r>
            <a:r>
              <a:t>U to fission =&gt; ~ Complete energy liberation</a:t>
            </a:r>
          </a:p>
        </p:txBody>
      </p:sp>
      <p:grpSp>
        <p:nvGrpSpPr>
          <p:cNvPr id="519" name="Group 6"/>
          <p:cNvGrpSpPr/>
          <p:nvPr/>
        </p:nvGrpSpPr>
        <p:grpSpPr>
          <a:xfrm>
            <a:off x="2819400" y="695959"/>
            <a:ext cx="3505200" cy="2133602"/>
            <a:chOff x="0" y="0"/>
            <a:chExt cx="3505200" cy="2133600"/>
          </a:xfrm>
        </p:grpSpPr>
        <p:sp>
          <p:nvSpPr>
            <p:cNvPr id="517" name="Rectangle 5"/>
            <p:cNvSpPr/>
            <p:nvPr/>
          </p:nvSpPr>
          <p:spPr>
            <a:xfrm>
              <a:off x="0" y="0"/>
              <a:ext cx="3505200" cy="21336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518" name="Picture 4" descr="Picture 4"/>
            <p:cNvPicPr>
              <a:picLocks noChangeAspect="1"/>
            </p:cNvPicPr>
            <p:nvPr/>
          </p:nvPicPr>
          <p:blipFill>
            <a:blip r:embed="rId2">
              <a:extLst/>
            </a:blip>
            <a:stretch>
              <a:fillRect/>
            </a:stretch>
          </p:blipFill>
          <p:spPr>
            <a:xfrm>
              <a:off x="73025" y="9245"/>
              <a:ext cx="3432175" cy="2124356"/>
            </a:xfrm>
            <a:prstGeom prst="rect">
              <a:avLst/>
            </a:prstGeom>
            <a:ln w="12700" cap="flat">
              <a:noFill/>
              <a:miter lim="400000"/>
            </a:ln>
            <a:effectLst/>
          </p:spPr>
        </p:pic>
      </p:grpSp>
      <p:pic>
        <p:nvPicPr>
          <p:cNvPr id="520" name="Nuclear - But they blow up - Little Boy.gif" descr="Nuclear - But they blow up - Little Boy.gif"/>
          <p:cNvPicPr>
            <a:picLocks noChangeAspect="1"/>
          </p:cNvPicPr>
          <p:nvPr/>
        </p:nvPicPr>
        <p:blipFill>
          <a:blip r:embed="rId3">
            <a:extLst/>
          </a:blip>
          <a:stretch>
            <a:fillRect/>
          </a:stretch>
        </p:blipFill>
        <p:spPr>
          <a:xfrm>
            <a:off x="3003631" y="3476466"/>
            <a:ext cx="3821998" cy="16380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 name="Rectangle 2"/>
          <p:cNvSpPr txBox="1">
            <a:spLocks noGrp="1"/>
          </p:cNvSpPr>
          <p:nvPr>
            <p:ph type="title"/>
          </p:nvPr>
        </p:nvSpPr>
        <p:spPr>
          <a:xfrm>
            <a:off x="304800" y="76200"/>
            <a:ext cx="8534400" cy="533400"/>
          </a:xfrm>
          <a:prstGeom prst="rect">
            <a:avLst/>
          </a:prstGeom>
        </p:spPr>
        <p:txBody>
          <a:bodyPr/>
          <a:lstStyle>
            <a:lvl1pPr>
              <a:defRPr sz="2400"/>
            </a:lvl1pPr>
          </a:lstStyle>
          <a:p>
            <a:r>
              <a:t>They didn't even test the Little Boy in advance</a:t>
            </a:r>
          </a:p>
        </p:txBody>
      </p:sp>
      <p:sp>
        <p:nvSpPr>
          <p:cNvPr id="523" name="Rectangle 3"/>
          <p:cNvSpPr txBox="1">
            <a:spLocks noGrp="1"/>
          </p:cNvSpPr>
          <p:nvPr>
            <p:ph type="body" idx="1"/>
          </p:nvPr>
        </p:nvSpPr>
        <p:spPr>
          <a:xfrm>
            <a:off x="228600" y="685800"/>
            <a:ext cx="8915400" cy="6172200"/>
          </a:xfrm>
          <a:prstGeom prst="rect">
            <a:avLst/>
          </a:prstGeom>
        </p:spPr>
        <p:txBody>
          <a:bodyPr/>
          <a:lstStyle/>
          <a:p>
            <a:pPr>
              <a:tabLst>
                <a:tab pos="444500" algn="l"/>
                <a:tab pos="901700" algn="l"/>
              </a:tabLst>
              <a:defRPr sz="1800">
                <a:solidFill>
                  <a:srgbClr val="FFCC00"/>
                </a:solidFill>
                <a:latin typeface="+mn-lt"/>
                <a:ea typeface="+mn-ea"/>
                <a:cs typeface="+mn-cs"/>
                <a:sym typeface="Arial"/>
              </a:defRPr>
            </a:pPr>
            <a:r>
              <a:t>Reason #1) Because they were almost certain it would work</a:t>
            </a:r>
          </a:p>
          <a:p>
            <a:pPr>
              <a:tabLst>
                <a:tab pos="444500" algn="l"/>
                <a:tab pos="901700" algn="l"/>
              </a:tabLst>
              <a:defRPr sz="1400">
                <a:solidFill>
                  <a:srgbClr val="FFCC00"/>
                </a:solidFill>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Reason #2) Because they had so little </a:t>
            </a:r>
            <a:r>
              <a:rPr baseline="30000"/>
              <a:t>235</a:t>
            </a:r>
            <a:r>
              <a:t>U</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Why? Because  </a:t>
            </a:r>
            <a:r>
              <a:rPr baseline="30000"/>
              <a:t>235</a:t>
            </a:r>
            <a:r>
              <a:t>U is SO HARD TO ENRICH:</a:t>
            </a:r>
          </a:p>
          <a:p>
            <a:pPr>
              <a:tabLst>
                <a:tab pos="444500" algn="l"/>
                <a:tab pos="901700" algn="l"/>
              </a:tabLst>
              <a:defRPr sz="1200">
                <a:latin typeface="+mn-lt"/>
                <a:ea typeface="+mn-ea"/>
                <a:cs typeface="+mn-cs"/>
                <a:sym typeface="Arial"/>
              </a:defRPr>
            </a:pPr>
            <a:endParaRPr/>
          </a:p>
          <a:p>
            <a:pPr>
              <a:tabLst>
                <a:tab pos="444500" algn="l"/>
                <a:tab pos="901700" algn="l"/>
              </a:tabLst>
              <a:defRPr sz="1800" b="1" baseline="30000">
                <a:latin typeface="+mn-lt"/>
                <a:ea typeface="+mn-ea"/>
                <a:cs typeface="+mn-cs"/>
                <a:sym typeface="Arial"/>
              </a:defRPr>
            </a:pPr>
            <a:r>
              <a:t>235</a:t>
            </a:r>
            <a:r>
              <a:rPr baseline="0"/>
              <a:t>U is </a:t>
            </a:r>
            <a:r>
              <a:rPr u="sng" baseline="0"/>
              <a:t>electronically</a:t>
            </a:r>
            <a:r>
              <a:rPr baseline="0"/>
              <a:t> identical to </a:t>
            </a:r>
            <a:r>
              <a:t>238</a:t>
            </a:r>
            <a:r>
              <a:rPr baseline="0"/>
              <a:t>U:  </a:t>
            </a:r>
            <a:r>
              <a:rPr b="0" baseline="0"/>
              <a:t>So</a:t>
            </a:r>
            <a:r>
              <a:rPr baseline="0"/>
              <a:t> </a:t>
            </a:r>
            <a:r>
              <a:rPr b="0" baseline="0"/>
              <a:t>it </a:t>
            </a:r>
            <a:r>
              <a:rPr baseline="0"/>
              <a:t>bonds</a:t>
            </a:r>
            <a:r>
              <a:rPr b="0" baseline="0"/>
              <a:t> to all the same things!</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Separation must instead exploit the 1% mass difference between </a:t>
            </a:r>
            <a:r>
              <a:rPr baseline="30000"/>
              <a:t>235</a:t>
            </a:r>
            <a:r>
              <a:t>U and </a:t>
            </a:r>
            <a:r>
              <a:rPr baseline="30000"/>
              <a:t>238</a:t>
            </a:r>
            <a:r>
              <a:t>U</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 Requiring huge factories in which ore is passed through </a:t>
            </a:r>
            <a:r>
              <a:rPr b="1"/>
              <a:t>hundreds of cycles </a:t>
            </a:r>
            <a:r>
              <a:t>of  </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gas-diffusion barriers OR mass spectrometers OR high-speed centrifuges</a:t>
            </a:r>
          </a:p>
          <a:p>
            <a:pPr>
              <a:tabLst>
                <a:tab pos="444500" algn="l"/>
                <a:tab pos="901700" algn="l"/>
              </a:tabLst>
              <a:defRPr sz="1800" b="1">
                <a:latin typeface="+mn-lt"/>
                <a:ea typeface="+mn-ea"/>
                <a:cs typeface="+mn-cs"/>
                <a:sym typeface="Arial"/>
              </a:defRPr>
            </a:pPr>
            <a:endParaRPr/>
          </a:p>
          <a:p>
            <a:pPr>
              <a:tabLst>
                <a:tab pos="444500" algn="l"/>
                <a:tab pos="901700" algn="l"/>
              </a:tabLst>
              <a:defRPr sz="1800" b="1">
                <a:latin typeface="+mn-lt"/>
                <a:ea typeface="+mn-ea"/>
                <a:cs typeface="+mn-cs"/>
                <a:sym typeface="Arial"/>
              </a:defRPr>
            </a:pPr>
            <a:r>
              <a:t>Plutonium, obtained from </a:t>
            </a:r>
            <a:r>
              <a:rPr baseline="30000"/>
              <a:t>238</a:t>
            </a:r>
            <a:r>
              <a:t>U decay, is much easier to separate:</a:t>
            </a:r>
          </a:p>
          <a:p>
            <a:pPr>
              <a:tabLst>
                <a:tab pos="444500" algn="l"/>
                <a:tab pos="901700" algn="l"/>
              </a:tabLst>
              <a:defRPr sz="1000">
                <a:latin typeface="+mn-lt"/>
                <a:ea typeface="+mn-ea"/>
                <a:cs typeface="+mn-cs"/>
                <a:sym typeface="Arial"/>
              </a:defRPr>
            </a:pPr>
            <a:endParaRPr/>
          </a:p>
          <a:p>
            <a:pPr>
              <a:tabLst>
                <a:tab pos="444500" algn="l"/>
                <a:tab pos="901700" algn="l"/>
              </a:tabLst>
              <a:defRPr sz="1800" baseline="30000">
                <a:latin typeface="+mn-lt"/>
                <a:ea typeface="+mn-ea"/>
                <a:cs typeface="+mn-cs"/>
                <a:sym typeface="Arial"/>
              </a:defRPr>
            </a:pPr>
            <a:r>
              <a:t>	238</a:t>
            </a:r>
            <a:r>
              <a:rPr baseline="0"/>
              <a:t>U + </a:t>
            </a:r>
            <a:r>
              <a:rPr>
                <a:solidFill>
                  <a:srgbClr val="FF0000"/>
                </a:solidFill>
              </a:rPr>
              <a:t>1</a:t>
            </a:r>
            <a:r>
              <a:rPr baseline="0">
                <a:solidFill>
                  <a:srgbClr val="FF0000"/>
                </a:solidFill>
              </a:rPr>
              <a:t>n (hot/fast) </a:t>
            </a:r>
            <a:r>
              <a:rPr baseline="0"/>
              <a:t>=&gt; </a:t>
            </a:r>
            <a:r>
              <a:t>239</a:t>
            </a:r>
            <a:r>
              <a:rPr baseline="0"/>
              <a:t>U  =&gt;  </a:t>
            </a:r>
            <a:r>
              <a:t>239</a:t>
            </a:r>
            <a:r>
              <a:rPr baseline="0"/>
              <a:t>Np + β 	=&gt;  </a:t>
            </a:r>
            <a:r>
              <a:t>239</a:t>
            </a:r>
            <a:r>
              <a:rPr baseline="0"/>
              <a:t>Pu + β</a:t>
            </a:r>
          </a:p>
          <a:p>
            <a:pPr>
              <a:tabLst>
                <a:tab pos="444500" algn="l"/>
                <a:tab pos="901700" algn="l"/>
              </a:tabLst>
              <a:defRPr sz="1600">
                <a:latin typeface="+mn-lt"/>
                <a:ea typeface="+mn-ea"/>
                <a:cs typeface="+mn-cs"/>
                <a:sym typeface="Arial"/>
              </a:defRPr>
            </a:pPr>
            <a:endParaRPr/>
          </a:p>
          <a:p>
            <a:pPr>
              <a:tabLst>
                <a:tab pos="444500" algn="l"/>
                <a:tab pos="901700" algn="l"/>
              </a:tabLst>
              <a:defRPr sz="1800">
                <a:latin typeface="+mn-lt"/>
                <a:ea typeface="+mn-ea"/>
                <a:cs typeface="+mn-cs"/>
                <a:sym typeface="Arial"/>
              </a:defRPr>
            </a:pPr>
            <a:r>
              <a:t>	Pu and </a:t>
            </a:r>
            <a:r>
              <a:rPr baseline="30000"/>
              <a:t>238</a:t>
            </a:r>
            <a:r>
              <a:t>U have different number of electrons, so bond to different things</a:t>
            </a:r>
          </a:p>
          <a:p>
            <a:pPr>
              <a:tabLst>
                <a:tab pos="444500" algn="l"/>
                <a:tab pos="901700" algn="l"/>
              </a:tabLst>
              <a:defRPr sz="1000">
                <a:latin typeface="+mn-lt"/>
                <a:ea typeface="+mn-ea"/>
                <a:cs typeface="+mn-cs"/>
                <a:sym typeface="Arial"/>
              </a:defRPr>
            </a:pPr>
            <a:endParaRPr/>
          </a:p>
          <a:p>
            <a:pPr>
              <a:tabLst>
                <a:tab pos="444500" algn="l"/>
                <a:tab pos="901700" algn="l"/>
              </a:tabLst>
              <a:defRPr sz="1800">
                <a:latin typeface="+mn-lt"/>
                <a:ea typeface="+mn-ea"/>
                <a:cs typeface="+mn-cs"/>
                <a:sym typeface="Arial"/>
              </a:defRPr>
            </a:pPr>
            <a:r>
              <a:t>	</a:t>
            </a:r>
            <a:r>
              <a:rPr b="1" baseline="30000"/>
              <a:t>239</a:t>
            </a:r>
            <a:r>
              <a:rPr b="1"/>
              <a:t>Pu can thus be chemically separated from its uranium pre-cursors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5" name="Rectangle 5"/>
          <p:cNvSpPr txBox="1"/>
          <p:nvPr/>
        </p:nvSpPr>
        <p:spPr>
          <a:xfrm>
            <a:off x="1524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http://en.wikipedia.org/wiki/Fat_Man</a:t>
            </a:r>
          </a:p>
        </p:txBody>
      </p:sp>
      <p:sp>
        <p:nvSpPr>
          <p:cNvPr id="526" name="Rectangle 2"/>
          <p:cNvSpPr txBox="1">
            <a:spLocks noGrp="1"/>
          </p:cNvSpPr>
          <p:nvPr>
            <p:ph type="title"/>
          </p:nvPr>
        </p:nvSpPr>
        <p:spPr>
          <a:xfrm>
            <a:off x="304800" y="76200"/>
            <a:ext cx="8534400" cy="533400"/>
          </a:xfrm>
          <a:prstGeom prst="rect">
            <a:avLst/>
          </a:prstGeom>
        </p:spPr>
        <p:txBody>
          <a:bodyPr/>
          <a:lstStyle/>
          <a:p>
            <a:r>
              <a:t>They had PLANNED to use plutonium in same Little Boy design</a:t>
            </a:r>
          </a:p>
        </p:txBody>
      </p:sp>
      <p:sp>
        <p:nvSpPr>
          <p:cNvPr id="527" name="Rectangle 3"/>
          <p:cNvSpPr txBox="1">
            <a:spLocks noGrp="1"/>
          </p:cNvSpPr>
          <p:nvPr>
            <p:ph type="body" idx="1"/>
          </p:nvPr>
        </p:nvSpPr>
        <p:spPr>
          <a:xfrm>
            <a:off x="228600" y="685800"/>
            <a:ext cx="8915400" cy="3134852"/>
          </a:xfrm>
          <a:prstGeom prst="rect">
            <a:avLst/>
          </a:prstGeom>
        </p:spPr>
        <p:txBody>
          <a:bodyPr/>
          <a:lstStyle/>
          <a:p>
            <a:pPr>
              <a:defRPr sz="1800">
                <a:latin typeface="+mn-lt"/>
                <a:ea typeface="+mn-ea"/>
                <a:cs typeface="+mn-cs"/>
                <a:sym typeface="Arial"/>
              </a:defRPr>
            </a:pPr>
            <a:r>
              <a:t>But the plutonium fission reaction started up so much faster</a:t>
            </a:r>
          </a:p>
          <a:p>
            <a:pPr>
              <a:defRPr sz="1200">
                <a:latin typeface="+mn-lt"/>
                <a:ea typeface="+mn-ea"/>
                <a:cs typeface="+mn-cs"/>
                <a:sym typeface="Arial"/>
              </a:defRPr>
            </a:pPr>
            <a:endParaRPr/>
          </a:p>
          <a:p>
            <a:pPr>
              <a:defRPr sz="1800" b="1">
                <a:latin typeface="+mn-lt"/>
                <a:ea typeface="+mn-ea"/>
                <a:cs typeface="+mn-cs"/>
                <a:sym typeface="Arial"/>
              </a:defRPr>
            </a:pPr>
            <a:r>
              <a:t>That mass would have begun blowing back apart too early</a:t>
            </a:r>
          </a:p>
          <a:p>
            <a:pPr>
              <a:defRPr sz="800">
                <a:latin typeface="+mn-lt"/>
                <a:ea typeface="+mn-ea"/>
                <a:cs typeface="+mn-cs"/>
                <a:sym typeface="Arial"/>
              </a:defRPr>
            </a:pPr>
            <a:endParaRPr/>
          </a:p>
          <a:p>
            <a:pPr>
              <a:defRPr sz="1800">
                <a:latin typeface="+mn-lt"/>
                <a:ea typeface="+mn-ea"/>
                <a:cs typeface="+mn-cs"/>
                <a:sym typeface="Arial"/>
              </a:defRPr>
            </a:pPr>
            <a:r>
              <a:t>	</a:t>
            </a:r>
            <a:r>
              <a:rPr b="1"/>
              <a:t>Before</a:t>
            </a:r>
            <a:r>
              <a:t> cannon could fully merge tube / cylinder =&gt;</a:t>
            </a:r>
            <a:r>
              <a:rPr b="1">
                <a:solidFill>
                  <a:srgbClr val="FFCC00"/>
                </a:solidFill>
              </a:rPr>
              <a:t> FIZZLE</a:t>
            </a:r>
          </a:p>
          <a:p>
            <a:pPr>
              <a:defRPr sz="1200">
                <a:latin typeface="+mn-lt"/>
                <a:ea typeface="+mn-ea"/>
                <a:cs typeface="+mn-cs"/>
                <a:sym typeface="Arial"/>
              </a:defRPr>
            </a:pPr>
            <a:endParaRPr/>
          </a:p>
          <a:p>
            <a:pPr>
              <a:defRPr sz="1800">
                <a:latin typeface="+mn-lt"/>
                <a:ea typeface="+mn-ea"/>
                <a:cs typeface="+mn-cs"/>
                <a:sym typeface="Arial"/>
              </a:defRPr>
            </a:pPr>
            <a:r>
              <a:t>So were driven to "</a:t>
            </a:r>
            <a:r>
              <a:rPr b="1"/>
              <a:t>Fat Man</a:t>
            </a:r>
            <a:r>
              <a:t>" = sphere of explosives surrounding sphere of Pu</a:t>
            </a:r>
          </a:p>
          <a:p>
            <a:pPr>
              <a:defRPr sz="800">
                <a:latin typeface="+mn-lt"/>
                <a:ea typeface="+mn-ea"/>
                <a:cs typeface="+mn-cs"/>
                <a:sym typeface="Arial"/>
              </a:defRPr>
            </a:pPr>
            <a:endParaRPr/>
          </a:p>
          <a:p>
            <a:pPr>
              <a:tabLst>
                <a:tab pos="444500" algn="l"/>
              </a:tabLst>
              <a:defRPr sz="1800">
                <a:latin typeface="+mn-lt"/>
                <a:ea typeface="+mn-ea"/>
                <a:cs typeface="+mn-cs"/>
                <a:sym typeface="Arial"/>
              </a:defRPr>
            </a:pPr>
            <a:r>
              <a:t>	They were still so unsure of it, that THIS is what was tested at Alamogordo NM</a:t>
            </a:r>
          </a:p>
          <a:p>
            <a:pPr>
              <a:defRPr sz="900">
                <a:latin typeface="+mn-lt"/>
                <a:ea typeface="+mn-ea"/>
                <a:cs typeface="+mn-cs"/>
                <a:sym typeface="Arial"/>
              </a:defRPr>
            </a:pPr>
            <a:endParaRPr/>
          </a:p>
          <a:p>
            <a:pPr>
              <a:defRPr sz="1800">
                <a:latin typeface="+mn-lt"/>
                <a:ea typeface="+mn-ea"/>
                <a:cs typeface="+mn-cs"/>
                <a:sym typeface="Arial"/>
              </a:defRPr>
            </a:pPr>
            <a:r>
              <a:t>		And then dropped on Nagasaki</a:t>
            </a:r>
          </a:p>
        </p:txBody>
      </p:sp>
      <p:pic>
        <p:nvPicPr>
          <p:cNvPr id="528" name="Picture 4" descr="Picture 4"/>
          <p:cNvPicPr>
            <a:picLocks noChangeAspect="1"/>
          </p:cNvPicPr>
          <p:nvPr/>
        </p:nvPicPr>
        <p:blipFill>
          <a:blip r:embed="rId2">
            <a:extLst/>
          </a:blip>
          <a:stretch>
            <a:fillRect/>
          </a:stretch>
        </p:blipFill>
        <p:spPr>
          <a:xfrm>
            <a:off x="304800" y="3777655"/>
            <a:ext cx="2656571" cy="2851745"/>
          </a:xfrm>
          <a:prstGeom prst="rect">
            <a:avLst/>
          </a:prstGeom>
          <a:ln w="12700">
            <a:miter lim="400000"/>
          </a:ln>
        </p:spPr>
      </p:pic>
      <p:pic>
        <p:nvPicPr>
          <p:cNvPr id="529" name="Picture 5" descr="Picture 5"/>
          <p:cNvPicPr>
            <a:picLocks noChangeAspect="1"/>
          </p:cNvPicPr>
          <p:nvPr/>
        </p:nvPicPr>
        <p:blipFill>
          <a:blip r:embed="rId2">
            <a:extLst/>
          </a:blip>
          <a:srcRect l="1959" t="41065" r="49959" b="18251"/>
          <a:stretch>
            <a:fillRect/>
          </a:stretch>
        </p:blipFill>
        <p:spPr>
          <a:xfrm>
            <a:off x="3352799" y="3962400"/>
            <a:ext cx="2590801" cy="2353230"/>
          </a:xfrm>
          <a:prstGeom prst="rect">
            <a:avLst/>
          </a:prstGeom>
          <a:ln w="12700">
            <a:miter lim="400000"/>
          </a:ln>
        </p:spPr>
      </p:pic>
      <p:sp>
        <p:nvSpPr>
          <p:cNvPr id="530" name="Donut 6"/>
          <p:cNvSpPr/>
          <p:nvPr/>
        </p:nvSpPr>
        <p:spPr>
          <a:xfrm>
            <a:off x="6553200" y="4343400"/>
            <a:ext cx="1981200" cy="19812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56" y="10800"/>
                </a:moveTo>
                <a:cubicBezTo>
                  <a:pt x="2656" y="15298"/>
                  <a:pt x="6302" y="18944"/>
                  <a:pt x="10800" y="18944"/>
                </a:cubicBezTo>
                <a:cubicBezTo>
                  <a:pt x="15298" y="18944"/>
                  <a:pt x="18944" y="15298"/>
                  <a:pt x="18944" y="10800"/>
                </a:cubicBezTo>
                <a:cubicBezTo>
                  <a:pt x="18944" y="6302"/>
                  <a:pt x="15298" y="2656"/>
                  <a:pt x="10800" y="2656"/>
                </a:cubicBezTo>
                <a:cubicBezTo>
                  <a:pt x="6302" y="2656"/>
                  <a:pt x="2656" y="6302"/>
                  <a:pt x="2656" y="10800"/>
                </a:cubicBezTo>
                <a:close/>
              </a:path>
            </a:pathLst>
          </a:custGeom>
          <a:solidFill>
            <a:srgbClr val="FF0000"/>
          </a:solidFill>
          <a:ln w="12700">
            <a:solidFill>
              <a:srgbClr val="FFFFFF"/>
            </a:solidFill>
          </a:ln>
        </p:spPr>
        <p:txBody>
          <a:bodyPr lIns="45719" rIns="45719"/>
          <a:lstStyle/>
          <a:p>
            <a:pPr>
              <a:defRPr>
                <a:solidFill>
                  <a:srgbClr val="FFFFFF"/>
                </a:solidFill>
              </a:defRPr>
            </a:pPr>
            <a:endParaRPr/>
          </a:p>
        </p:txBody>
      </p:sp>
      <p:sp>
        <p:nvSpPr>
          <p:cNvPr id="531" name="Donut 7"/>
          <p:cNvSpPr/>
          <p:nvPr/>
        </p:nvSpPr>
        <p:spPr>
          <a:xfrm>
            <a:off x="6898640" y="4688840"/>
            <a:ext cx="1295401" cy="12954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56" y="10800"/>
                </a:moveTo>
                <a:cubicBezTo>
                  <a:pt x="2656" y="15298"/>
                  <a:pt x="6302" y="18944"/>
                  <a:pt x="10800" y="18944"/>
                </a:cubicBezTo>
                <a:cubicBezTo>
                  <a:pt x="15298" y="18944"/>
                  <a:pt x="18944" y="15298"/>
                  <a:pt x="18944" y="10800"/>
                </a:cubicBezTo>
                <a:cubicBezTo>
                  <a:pt x="18944" y="6302"/>
                  <a:pt x="15298" y="2656"/>
                  <a:pt x="10800" y="2656"/>
                </a:cubicBezTo>
                <a:cubicBezTo>
                  <a:pt x="6302" y="2656"/>
                  <a:pt x="2656" y="6302"/>
                  <a:pt x="2656" y="10800"/>
                </a:cubicBezTo>
                <a:close/>
              </a:path>
            </a:pathLst>
          </a:custGeom>
          <a:solidFill>
            <a:srgbClr val="FFCC00"/>
          </a:solidFill>
          <a:ln w="12700">
            <a:solidFill>
              <a:srgbClr val="FFFFFF"/>
            </a:solidFill>
          </a:ln>
        </p:spPr>
        <p:txBody>
          <a:bodyPr lIns="45719" rIns="45719"/>
          <a:lstStyle/>
          <a:p>
            <a:pPr>
              <a:defRPr>
                <a:solidFill>
                  <a:srgbClr val="FFFFFF"/>
                </a:solidFill>
              </a:defRPr>
            </a:pPr>
            <a:endParaRPr/>
          </a:p>
        </p:txBody>
      </p:sp>
      <p:sp>
        <p:nvSpPr>
          <p:cNvPr id="532" name="Oval 8"/>
          <p:cNvSpPr/>
          <p:nvPr/>
        </p:nvSpPr>
        <p:spPr>
          <a:xfrm>
            <a:off x="7417647" y="5179061"/>
            <a:ext cx="304801" cy="304801"/>
          </a:xfrm>
          <a:prstGeom prst="ellipse">
            <a:avLst/>
          </a:prstGeom>
          <a:solidFill>
            <a:srgbClr val="FFCC00">
              <a:alpha val="43000"/>
            </a:srgbClr>
          </a:solidFill>
          <a:ln w="12700">
            <a:solidFill>
              <a:srgbClr val="FFFFFF"/>
            </a:solidFill>
            <a:prstDash val="dash"/>
          </a:ln>
        </p:spPr>
        <p:txBody>
          <a:bodyPr lIns="45719" rIns="45719"/>
          <a:lstStyle/>
          <a:p>
            <a:pPr>
              <a:defRPr>
                <a:solidFill>
                  <a:srgbClr val="FFFFFF"/>
                </a:solidFill>
              </a:defRPr>
            </a:pPr>
            <a:endParaRPr/>
          </a:p>
        </p:txBody>
      </p:sp>
      <p:grpSp>
        <p:nvGrpSpPr>
          <p:cNvPr id="535" name="Group 21"/>
          <p:cNvGrpSpPr/>
          <p:nvPr/>
        </p:nvGrpSpPr>
        <p:grpSpPr>
          <a:xfrm>
            <a:off x="7096759" y="5333998"/>
            <a:ext cx="904242" cy="4234"/>
            <a:chOff x="0" y="0"/>
            <a:chExt cx="904240" cy="4233"/>
          </a:xfrm>
        </p:grpSpPr>
        <p:sp>
          <p:nvSpPr>
            <p:cNvPr id="533" name="Straight Arrow Connector 10"/>
            <p:cNvSpPr/>
            <p:nvPr/>
          </p:nvSpPr>
          <p:spPr>
            <a:xfrm>
              <a:off x="0" y="0"/>
              <a:ext cx="294640" cy="1590"/>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534" name="Straight Arrow Connector 12"/>
            <p:cNvSpPr/>
            <p:nvPr/>
          </p:nvSpPr>
          <p:spPr>
            <a:xfrm flipH="1">
              <a:off x="637546" y="-1"/>
              <a:ext cx="266695" cy="4235"/>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538" name="Group 22"/>
          <p:cNvGrpSpPr/>
          <p:nvPr/>
        </p:nvGrpSpPr>
        <p:grpSpPr>
          <a:xfrm>
            <a:off x="7569204" y="4883996"/>
            <a:ext cx="4234" cy="904242"/>
            <a:chOff x="0" y="0"/>
            <a:chExt cx="4233" cy="904241"/>
          </a:xfrm>
        </p:grpSpPr>
        <p:sp>
          <p:nvSpPr>
            <p:cNvPr id="536" name="Straight Arrow Connector 23"/>
            <p:cNvSpPr/>
            <p:nvPr/>
          </p:nvSpPr>
          <p:spPr>
            <a:xfrm flipV="1">
              <a:off x="0" y="609601"/>
              <a:ext cx="1589" cy="294641"/>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537" name="Straight Arrow Connector 24"/>
            <p:cNvSpPr/>
            <p:nvPr/>
          </p:nvSpPr>
          <p:spPr>
            <a:xfrm>
              <a:off x="-1" y="0"/>
              <a:ext cx="4235" cy="266696"/>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541" name="Group 25"/>
          <p:cNvGrpSpPr/>
          <p:nvPr/>
        </p:nvGrpSpPr>
        <p:grpSpPr>
          <a:xfrm>
            <a:off x="7196665" y="5062680"/>
            <a:ext cx="709890" cy="560098"/>
            <a:chOff x="0" y="0"/>
            <a:chExt cx="709889" cy="560097"/>
          </a:xfrm>
        </p:grpSpPr>
        <p:sp>
          <p:nvSpPr>
            <p:cNvPr id="539" name="Straight Arrow Connector 26"/>
            <p:cNvSpPr/>
            <p:nvPr/>
          </p:nvSpPr>
          <p:spPr>
            <a:xfrm flipV="1">
              <a:off x="-1" y="378840"/>
              <a:ext cx="232297" cy="181258"/>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540" name="Straight Arrow Connector 27"/>
            <p:cNvSpPr/>
            <p:nvPr/>
          </p:nvSpPr>
          <p:spPr>
            <a:xfrm flipH="1">
              <a:off x="503137" y="-1"/>
              <a:ext cx="206753" cy="168518"/>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grpSp>
        <p:nvGrpSpPr>
          <p:cNvPr id="544" name="Group 28"/>
          <p:cNvGrpSpPr/>
          <p:nvPr/>
        </p:nvGrpSpPr>
        <p:grpSpPr>
          <a:xfrm>
            <a:off x="7220522" y="5023175"/>
            <a:ext cx="678880" cy="597308"/>
            <a:chOff x="0" y="0"/>
            <a:chExt cx="678878" cy="597307"/>
          </a:xfrm>
        </p:grpSpPr>
        <p:sp>
          <p:nvSpPr>
            <p:cNvPr id="542" name="Straight Arrow Connector 29"/>
            <p:cNvSpPr/>
            <p:nvPr/>
          </p:nvSpPr>
          <p:spPr>
            <a:xfrm>
              <a:off x="-1" y="0"/>
              <a:ext cx="220160" cy="195821"/>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543" name="Straight Arrow Connector 30"/>
            <p:cNvSpPr/>
            <p:nvPr/>
          </p:nvSpPr>
          <p:spPr>
            <a:xfrm flipH="1" flipV="1">
              <a:off x="475855" y="424316"/>
              <a:ext cx="203024" cy="172992"/>
            </a:xfrm>
            <a:prstGeom prst="line">
              <a:avLst/>
            </a:prstGeom>
            <a:noFill/>
            <a:ln w="28575" cap="flat">
              <a:solidFill>
                <a:srgbClr val="FFCC00"/>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545" name="TextBox 31"/>
          <p:cNvSpPr txBox="1"/>
          <p:nvPr/>
        </p:nvSpPr>
        <p:spPr>
          <a:xfrm>
            <a:off x="6273800" y="3654623"/>
            <a:ext cx="2590800"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sz="1400" b="0">
                <a:solidFill>
                  <a:srgbClr val="FF0000"/>
                </a:solidFill>
                <a:latin typeface="+mn-lt"/>
                <a:ea typeface="+mn-ea"/>
                <a:cs typeface="+mn-cs"/>
                <a:sym typeface="Arial"/>
              </a:defRPr>
            </a:lvl1pPr>
          </a:lstStyle>
          <a:p>
            <a:r>
              <a:t>Shaped conventional explosive</a:t>
            </a:r>
          </a:p>
        </p:txBody>
      </p:sp>
      <p:sp>
        <p:nvSpPr>
          <p:cNvPr id="546" name="TextBox 32"/>
          <p:cNvSpPr txBox="1"/>
          <p:nvPr/>
        </p:nvSpPr>
        <p:spPr>
          <a:xfrm>
            <a:off x="6400800" y="3959423"/>
            <a:ext cx="2362200"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ctr">
              <a:defRPr sz="1400" b="0">
                <a:solidFill>
                  <a:srgbClr val="FFCC00"/>
                </a:solidFill>
              </a:defRPr>
            </a:lvl1pPr>
          </a:lstStyle>
          <a:p>
            <a:r>
              <a:t>Hollow Plutonium Sphere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 name="Rectangle 2"/>
          <p:cNvSpPr txBox="1">
            <a:spLocks noGrp="1"/>
          </p:cNvSpPr>
          <p:nvPr>
            <p:ph type="title"/>
          </p:nvPr>
        </p:nvSpPr>
        <p:spPr>
          <a:xfrm>
            <a:off x="304800" y="76200"/>
            <a:ext cx="8534400" cy="533400"/>
          </a:xfrm>
          <a:prstGeom prst="rect">
            <a:avLst/>
          </a:prstGeom>
        </p:spPr>
        <p:txBody>
          <a:bodyPr/>
          <a:lstStyle/>
          <a:p>
            <a:r>
              <a:t>Nuclear bombs versus reactors:</a:t>
            </a:r>
          </a:p>
        </p:txBody>
      </p:sp>
      <p:sp>
        <p:nvSpPr>
          <p:cNvPr id="549" name="Rectangle 3"/>
          <p:cNvSpPr txBox="1">
            <a:spLocks noGrp="1"/>
          </p:cNvSpPr>
          <p:nvPr>
            <p:ph type="body" idx="1"/>
          </p:nvPr>
        </p:nvSpPr>
        <p:spPr>
          <a:xfrm>
            <a:off x="228600" y="762000"/>
            <a:ext cx="8686800" cy="5832277"/>
          </a:xfrm>
          <a:prstGeom prst="rect">
            <a:avLst/>
          </a:prstGeom>
        </p:spPr>
        <p:txBody>
          <a:bodyPr/>
          <a:lstStyle/>
          <a:p>
            <a:pPr>
              <a:defRPr sz="1800">
                <a:latin typeface="+mn-lt"/>
                <a:ea typeface="+mn-ea"/>
                <a:cs typeface="+mn-cs"/>
                <a:sym typeface="Arial"/>
              </a:defRPr>
            </a:pPr>
            <a:r>
              <a:t>SIMILARITY: Most common reactor designs DO use the SAME </a:t>
            </a:r>
            <a:r>
              <a:rPr baseline="30000"/>
              <a:t>235</a:t>
            </a:r>
            <a:r>
              <a:t>U fission reaction</a:t>
            </a:r>
          </a:p>
          <a:p>
            <a:pPr>
              <a:defRPr sz="1400">
                <a:latin typeface="+mn-lt"/>
                <a:ea typeface="+mn-ea"/>
                <a:cs typeface="+mn-cs"/>
                <a:sym typeface="Arial"/>
              </a:defRPr>
            </a:pPr>
            <a:endParaRPr/>
          </a:p>
          <a:p>
            <a:pPr>
              <a:defRPr sz="1800">
                <a:latin typeface="+mn-lt"/>
                <a:ea typeface="+mn-ea"/>
                <a:cs typeface="+mn-cs"/>
                <a:sym typeface="Arial"/>
              </a:defRPr>
            </a:pPr>
            <a:r>
              <a:t>DISSIMILARITY:  In </a:t>
            </a:r>
            <a:r>
              <a:rPr b="1"/>
              <a:t>bombs</a:t>
            </a:r>
            <a:r>
              <a:t>, when fissile masses are merged, they are </a:t>
            </a:r>
            <a:r>
              <a:rPr b="1"/>
              <a:t>critical</a:t>
            </a:r>
          </a:p>
          <a:p>
            <a:pPr>
              <a:defRPr sz="700" b="1">
                <a:latin typeface="+mn-lt"/>
                <a:ea typeface="+mn-ea"/>
                <a:cs typeface="+mn-cs"/>
                <a:sym typeface="Arial"/>
              </a:defRPr>
            </a:pPr>
            <a:endParaRPr/>
          </a:p>
          <a:p>
            <a:pPr>
              <a:defRPr sz="1800">
                <a:latin typeface="+mn-lt"/>
                <a:ea typeface="+mn-ea"/>
                <a:cs typeface="+mn-cs"/>
                <a:sym typeface="Arial"/>
              </a:defRPr>
            </a:pPr>
            <a:r>
              <a:t>	Facilitated by extremely rapid merge + 20X more concentrated </a:t>
            </a:r>
            <a:r>
              <a:rPr baseline="30000"/>
              <a:t>235</a:t>
            </a:r>
            <a:r>
              <a:t>U</a:t>
            </a:r>
          </a:p>
          <a:p>
            <a:pPr>
              <a:defRPr sz="1400">
                <a:latin typeface="+mn-lt"/>
                <a:ea typeface="+mn-ea"/>
                <a:cs typeface="+mn-cs"/>
                <a:sym typeface="Arial"/>
              </a:defRPr>
            </a:pPr>
            <a:endParaRPr/>
          </a:p>
          <a:p>
            <a:pPr>
              <a:defRPr sz="1800">
                <a:latin typeface="+mn-lt"/>
                <a:ea typeface="+mn-ea"/>
                <a:cs typeface="+mn-cs"/>
                <a:sym typeface="Arial"/>
              </a:defRPr>
            </a:pPr>
            <a:r>
              <a:t>In </a:t>
            </a:r>
            <a:r>
              <a:rPr b="1"/>
              <a:t>reactors</a:t>
            </a:r>
            <a:r>
              <a:t>, even if fissile masses are merged, they are </a:t>
            </a:r>
            <a:r>
              <a:rPr b="1"/>
              <a:t>subcritical</a:t>
            </a:r>
          </a:p>
          <a:p>
            <a:pPr>
              <a:defRPr sz="1400">
                <a:latin typeface="+mn-lt"/>
                <a:ea typeface="+mn-ea"/>
                <a:cs typeface="+mn-cs"/>
                <a:sym typeface="Arial"/>
              </a:defRPr>
            </a:pPr>
            <a:endParaRPr/>
          </a:p>
          <a:p>
            <a:pPr>
              <a:defRPr sz="1800" b="1">
                <a:solidFill>
                  <a:srgbClr val="FFCC00"/>
                </a:solidFill>
                <a:latin typeface="+mn-lt"/>
                <a:ea typeface="+mn-ea"/>
                <a:cs typeface="+mn-cs"/>
                <a:sym typeface="Arial"/>
              </a:defRPr>
            </a:pPr>
            <a:r>
              <a:t>HOLD IT!  But then how does a nuclear reactor continue working?</a:t>
            </a:r>
          </a:p>
          <a:p>
            <a:pPr>
              <a:defRPr sz="900">
                <a:latin typeface="+mn-lt"/>
                <a:ea typeface="+mn-ea"/>
                <a:cs typeface="+mn-cs"/>
                <a:sym typeface="Arial"/>
              </a:defRPr>
            </a:pPr>
            <a:endParaRPr/>
          </a:p>
          <a:p>
            <a:pPr>
              <a:defRPr sz="1800">
                <a:latin typeface="+mn-lt"/>
                <a:ea typeface="+mn-ea"/>
                <a:cs typeface="+mn-cs"/>
                <a:sym typeface="Arial"/>
              </a:defRPr>
            </a:pPr>
            <a:r>
              <a:t>	That is, how do </a:t>
            </a:r>
            <a:r>
              <a:rPr baseline="30000"/>
              <a:t>235</a:t>
            </a:r>
            <a:r>
              <a:t>U's </a:t>
            </a:r>
            <a:r>
              <a:rPr b="1"/>
              <a:t>continue</a:t>
            </a:r>
            <a:r>
              <a:t> fissioning at a rate higher than</a:t>
            </a:r>
          </a:p>
          <a:p>
            <a:pPr>
              <a:defRPr sz="900">
                <a:latin typeface="+mn-lt"/>
                <a:ea typeface="+mn-ea"/>
                <a:cs typeface="+mn-cs"/>
                <a:sym typeface="Arial"/>
              </a:defRPr>
            </a:pPr>
            <a:endParaRPr/>
          </a:p>
          <a:p>
            <a:pPr>
              <a:defRPr sz="1800">
                <a:latin typeface="+mn-lt"/>
                <a:ea typeface="+mn-ea"/>
                <a:cs typeface="+mn-cs"/>
                <a:sym typeface="Arial"/>
              </a:defRPr>
            </a:pPr>
            <a:r>
              <a:t>		the </a:t>
            </a:r>
            <a:r>
              <a:rPr b="1"/>
              <a:t>natural rate </a:t>
            </a:r>
            <a:r>
              <a:t>of 50% probability per 703.4 million years?</a:t>
            </a:r>
          </a:p>
          <a:p>
            <a:pPr>
              <a:defRPr sz="1400">
                <a:latin typeface="+mn-lt"/>
                <a:ea typeface="+mn-ea"/>
                <a:cs typeface="+mn-cs"/>
                <a:sym typeface="Arial"/>
              </a:defRPr>
            </a:pPr>
            <a:endParaRPr/>
          </a:p>
          <a:p>
            <a:pPr>
              <a:defRPr sz="1800" b="1">
                <a:solidFill>
                  <a:srgbClr val="FBC901"/>
                </a:solidFill>
                <a:latin typeface="+mn-lt"/>
                <a:ea typeface="+mn-ea"/>
                <a:cs typeface="+mn-cs"/>
                <a:sym typeface="Arial"/>
              </a:defRPr>
            </a:pPr>
            <a:r>
              <a:t>ANSWER: By deliberate addition of those NEUTRON MODERATORS</a:t>
            </a:r>
          </a:p>
          <a:p>
            <a:pPr>
              <a:defRPr sz="900">
                <a:latin typeface="+mn-lt"/>
                <a:ea typeface="+mn-ea"/>
                <a:cs typeface="+mn-cs"/>
                <a:sym typeface="Arial"/>
              </a:defRPr>
            </a:pPr>
            <a:endParaRPr/>
          </a:p>
          <a:p>
            <a:pPr>
              <a:defRPr sz="1800">
                <a:latin typeface="+mn-lt"/>
                <a:ea typeface="+mn-ea"/>
                <a:cs typeface="+mn-cs"/>
                <a:sym typeface="Arial"/>
              </a:defRPr>
            </a:pPr>
            <a:r>
              <a:t>	Which slow down (</a:t>
            </a:r>
            <a:r>
              <a:rPr b="1"/>
              <a:t>thermalize</a:t>
            </a:r>
            <a:r>
              <a:t>) neutrons liberated by one </a:t>
            </a:r>
            <a:r>
              <a:rPr baseline="30000"/>
              <a:t>235</a:t>
            </a:r>
            <a:r>
              <a:t>U's decay</a:t>
            </a:r>
          </a:p>
          <a:p>
            <a:pPr>
              <a:defRPr sz="1000">
                <a:latin typeface="+mn-lt"/>
                <a:ea typeface="+mn-ea"/>
                <a:cs typeface="+mn-cs"/>
                <a:sym typeface="Arial"/>
              </a:defRPr>
            </a:pPr>
            <a:endParaRPr/>
          </a:p>
          <a:p>
            <a:pPr>
              <a:defRPr sz="1800">
                <a:latin typeface="+mn-lt"/>
                <a:ea typeface="+mn-ea"/>
                <a:cs typeface="+mn-cs"/>
                <a:sym typeface="Arial"/>
              </a:defRPr>
            </a:pPr>
            <a:r>
              <a:t>		increasing likelihood that they will cause another </a:t>
            </a:r>
            <a:r>
              <a:rPr baseline="30000"/>
              <a:t>235</a:t>
            </a:r>
            <a:r>
              <a:t>U to decay</a:t>
            </a:r>
          </a:p>
          <a:p>
            <a:pPr>
              <a:defRPr sz="1400">
                <a:latin typeface="+mn-lt"/>
                <a:ea typeface="+mn-ea"/>
                <a:cs typeface="+mn-cs"/>
                <a:sym typeface="Arial"/>
              </a:defRPr>
            </a:pPr>
            <a:endParaRPr/>
          </a:p>
          <a:p>
            <a:pPr algn="ctr">
              <a:defRPr sz="1800">
                <a:solidFill>
                  <a:srgbClr val="FBC901"/>
                </a:solidFill>
                <a:latin typeface="+mn-lt"/>
                <a:ea typeface="+mn-ea"/>
                <a:cs typeface="+mn-cs"/>
                <a:sym typeface="Arial"/>
              </a:defRPr>
            </a:pPr>
            <a:r>
              <a:t>So when I say </a:t>
            </a:r>
            <a:r>
              <a:rPr u="sng"/>
              <a:t>MODERATOR</a:t>
            </a:r>
            <a:r>
              <a:t> think </a:t>
            </a:r>
            <a:r>
              <a:rPr u="sng"/>
              <a:t>ENHANCEMENT</a:t>
            </a:r>
            <a:r>
              <a:t> of </a:t>
            </a:r>
            <a:r>
              <a:rPr baseline="30000"/>
              <a:t>235</a:t>
            </a:r>
            <a:r>
              <a:t>U fission!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Rectangle 2"/>
          <p:cNvSpPr txBox="1">
            <a:spLocks noGrp="1"/>
          </p:cNvSpPr>
          <p:nvPr>
            <p:ph type="title"/>
          </p:nvPr>
        </p:nvSpPr>
        <p:spPr>
          <a:xfrm>
            <a:off x="304800" y="76200"/>
            <a:ext cx="8534400" cy="838200"/>
          </a:xfrm>
          <a:prstGeom prst="rect">
            <a:avLst/>
          </a:prstGeom>
        </p:spPr>
        <p:txBody>
          <a:bodyPr/>
          <a:lstStyle>
            <a:lvl1pPr>
              <a:defRPr sz="2400"/>
            </a:lvl1pPr>
          </a:lstStyle>
          <a:p>
            <a:r>
              <a:t>And I probably have more reason to be uneasy than you:</a:t>
            </a:r>
          </a:p>
        </p:txBody>
      </p:sp>
      <p:sp>
        <p:nvSpPr>
          <p:cNvPr id="121" name="Rectangle 3"/>
          <p:cNvSpPr txBox="1">
            <a:spLocks noGrp="1"/>
          </p:cNvSpPr>
          <p:nvPr>
            <p:ph type="body" idx="1"/>
          </p:nvPr>
        </p:nvSpPr>
        <p:spPr>
          <a:xfrm>
            <a:off x="228600" y="990600"/>
            <a:ext cx="8763000" cy="5334000"/>
          </a:xfrm>
          <a:prstGeom prst="rect">
            <a:avLst/>
          </a:prstGeom>
        </p:spPr>
        <p:txBody>
          <a:bodyPr/>
          <a:lstStyle/>
          <a:p>
            <a:pPr defTabSz="877823">
              <a:defRPr sz="1727">
                <a:effectLst>
                  <a:outerShdw blurRad="36576" dist="36576" dir="2700000" rotWithShape="0">
                    <a:srgbClr val="000000"/>
                  </a:outerShdw>
                </a:effectLst>
                <a:latin typeface="+mn-lt"/>
                <a:ea typeface="+mn-ea"/>
                <a:cs typeface="+mn-cs"/>
                <a:sym typeface="Arial"/>
              </a:defRPr>
            </a:pPr>
            <a:r>
              <a:t>Early in my marriage, when my wife and I were hoping for a first child</a:t>
            </a:r>
          </a:p>
          <a:p>
            <a:pPr defTabSz="877823">
              <a:defRPr sz="863">
                <a:effectLst>
                  <a:outerShdw blurRad="36576" dist="36576" dir="2700000" rotWithShape="0">
                    <a:srgbClr val="000000"/>
                  </a:outerShdw>
                </a:effectLst>
                <a:latin typeface="+mn-lt"/>
                <a:ea typeface="+mn-ea"/>
                <a:cs typeface="+mn-cs"/>
                <a:sym typeface="Arial"/>
              </a:defRPr>
            </a:pPr>
            <a:endParaRPr/>
          </a:p>
          <a:p>
            <a:pPr algn="ctr" defTabSz="877823">
              <a:defRPr sz="1727" b="1">
                <a:effectLst>
                  <a:outerShdw blurRad="36576" dist="36576" dir="2700000" rotWithShape="0">
                    <a:srgbClr val="000000"/>
                  </a:outerShdw>
                </a:effectLst>
                <a:latin typeface="+mn-lt"/>
                <a:ea typeface="+mn-ea"/>
                <a:cs typeface="+mn-cs"/>
                <a:sym typeface="Arial"/>
              </a:defRPr>
            </a:pPr>
            <a:r>
              <a:t>A nuclear reactor called Three Mile Island blew up</a:t>
            </a:r>
          </a:p>
          <a:p>
            <a:pPr algn="ctr" defTabSz="877823">
              <a:defRPr sz="863" b="1">
                <a:effectLst>
                  <a:outerShdw blurRad="36576" dist="36576" dir="2700000" rotWithShape="0">
                    <a:srgbClr val="000000"/>
                  </a:outerShdw>
                </a:effectLst>
                <a:latin typeface="+mn-lt"/>
                <a:ea typeface="+mn-ea"/>
                <a:cs typeface="+mn-cs"/>
                <a:sym typeface="Arial"/>
              </a:defRPr>
            </a:pPr>
            <a:endParaRPr/>
          </a:p>
          <a:p>
            <a:pPr algn="ctr" defTabSz="877823">
              <a:defRPr sz="1727" b="1">
                <a:effectLst>
                  <a:outerShdw blurRad="36576" dist="36576" dir="2700000" rotWithShape="0">
                    <a:srgbClr val="000000"/>
                  </a:outerShdw>
                </a:effectLst>
                <a:latin typeface="+mn-lt"/>
                <a:ea typeface="+mn-ea"/>
                <a:cs typeface="+mn-cs"/>
                <a:sym typeface="Arial"/>
              </a:defRPr>
            </a:pPr>
            <a:r>
              <a:t>125 miles directly upwind from our home</a:t>
            </a:r>
          </a:p>
          <a:p>
            <a:pPr defTabSz="877823">
              <a:defRPr sz="1056">
                <a:effectLst>
                  <a:outerShdw blurRad="36576" dist="36576" dir="2700000" rotWithShape="0">
                    <a:srgbClr val="000000"/>
                  </a:outerShdw>
                </a:effectLst>
                <a:latin typeface="+mn-lt"/>
                <a:ea typeface="+mn-ea"/>
                <a:cs typeface="+mn-cs"/>
                <a:sym typeface="Arial"/>
              </a:defRPr>
            </a:pPr>
            <a:endParaRPr/>
          </a:p>
          <a:p>
            <a:pPr algn="ctr" defTabSz="877823">
              <a:defRPr sz="1727">
                <a:solidFill>
                  <a:srgbClr val="FFCC00"/>
                </a:solidFill>
                <a:effectLst>
                  <a:outerShdw blurRad="36576" dist="36576" dir="2700000" rotWithShape="0">
                    <a:srgbClr val="000000"/>
                  </a:outerShdw>
                </a:effectLst>
                <a:latin typeface="+mn-lt"/>
                <a:ea typeface="+mn-ea"/>
                <a:cs typeface="+mn-cs"/>
                <a:sym typeface="Arial"/>
              </a:defRPr>
            </a:pPr>
            <a:r>
              <a:t>And we had to decide whether to evacuate my possibly pregnant wife</a:t>
            </a:r>
          </a:p>
          <a:p>
            <a:pPr defTabSz="877823">
              <a:defRPr sz="1727">
                <a:effectLst>
                  <a:outerShdw blurRad="36576" dist="36576" dir="2700000" rotWithShape="0">
                    <a:srgbClr val="000000"/>
                  </a:outerShdw>
                </a:effectLst>
                <a:latin typeface="+mn-lt"/>
                <a:ea typeface="+mn-ea"/>
                <a:cs typeface="+mn-cs"/>
                <a:sym typeface="Arial"/>
              </a:defRPr>
            </a:pPr>
            <a:endParaRPr/>
          </a:p>
          <a:p>
            <a:pPr defTabSz="877823">
              <a:defRPr sz="1727">
                <a:effectLst>
                  <a:outerShdw blurRad="36576" dist="36576" dir="2700000" rotWithShape="0">
                    <a:srgbClr val="000000"/>
                  </a:outerShdw>
                </a:effectLst>
                <a:latin typeface="+mn-lt"/>
                <a:ea typeface="+mn-ea"/>
                <a:cs typeface="+mn-cs"/>
                <a:sym typeface="Arial"/>
              </a:defRPr>
            </a:pPr>
            <a:r>
              <a:t>So yes, I am uneasy about nuclear, but following the path I've taken you along,</a:t>
            </a:r>
          </a:p>
          <a:p>
            <a:pPr defTabSz="877823">
              <a:defRPr sz="576">
                <a:effectLst>
                  <a:outerShdw blurRad="36576" dist="36576" dir="2700000" rotWithShape="0">
                    <a:srgbClr val="000000"/>
                  </a:outerShdw>
                </a:effectLst>
                <a:latin typeface="+mn-lt"/>
                <a:ea typeface="+mn-ea"/>
                <a:cs typeface="+mn-cs"/>
                <a:sym typeface="Arial"/>
              </a:defRPr>
            </a:pPr>
            <a:endParaRPr/>
          </a:p>
          <a:p>
            <a:pPr defTabSz="877823">
              <a:defRPr sz="1727">
                <a:effectLst>
                  <a:outerShdw blurRad="36576" dist="36576" dir="2700000" rotWithShape="0">
                    <a:srgbClr val="000000"/>
                  </a:outerShdw>
                </a:effectLst>
                <a:latin typeface="+mn-lt"/>
                <a:ea typeface="+mn-ea"/>
                <a:cs typeface="+mn-cs"/>
                <a:sym typeface="Arial"/>
              </a:defRPr>
            </a:pPr>
            <a:r>
              <a:t>	I've reluctantly concluded that greener technologies may not be ready</a:t>
            </a:r>
          </a:p>
          <a:p>
            <a:pPr defTabSz="877823">
              <a:defRPr sz="479">
                <a:effectLst>
                  <a:outerShdw blurRad="36576" dist="36576" dir="2700000" rotWithShape="0">
                    <a:srgbClr val="000000"/>
                  </a:outerShdw>
                </a:effectLst>
                <a:latin typeface="+mn-lt"/>
                <a:ea typeface="+mn-ea"/>
                <a:cs typeface="+mn-cs"/>
                <a:sym typeface="Arial"/>
              </a:defRPr>
            </a:pPr>
            <a:endParaRPr/>
          </a:p>
          <a:p>
            <a:pPr defTabSz="877823">
              <a:defRPr sz="1727">
                <a:effectLst>
                  <a:outerShdw blurRad="36576" dist="36576" dir="2700000" rotWithShape="0">
                    <a:srgbClr val="000000"/>
                  </a:outerShdw>
                </a:effectLst>
                <a:latin typeface="+mn-lt"/>
                <a:ea typeface="+mn-ea"/>
                <a:cs typeface="+mn-cs"/>
                <a:sym typeface="Arial"/>
              </a:defRPr>
            </a:pPr>
            <a:r>
              <a:t>		to have a big enough impact, in a short enough time</a:t>
            </a:r>
          </a:p>
          <a:p>
            <a:pPr defTabSz="877823">
              <a:defRPr sz="3072">
                <a:effectLst>
                  <a:outerShdw blurRad="36576" dist="36576" dir="2700000" rotWithShape="0">
                    <a:srgbClr val="000000"/>
                  </a:outerShdw>
                </a:effectLst>
                <a:latin typeface="+mn-lt"/>
                <a:ea typeface="+mn-ea"/>
                <a:cs typeface="+mn-cs"/>
                <a:sym typeface="Arial"/>
              </a:defRPr>
            </a:pPr>
            <a:endParaRPr/>
          </a:p>
          <a:p>
            <a:pPr algn="ctr" defTabSz="877823">
              <a:defRPr sz="1727">
                <a:effectLst>
                  <a:outerShdw blurRad="36576" dist="36576" dir="2700000" rotWithShape="0">
                    <a:srgbClr val="000000"/>
                  </a:outerShdw>
                </a:effectLst>
                <a:latin typeface="+mn-lt"/>
                <a:ea typeface="+mn-ea"/>
                <a:cs typeface="+mn-cs"/>
                <a:sym typeface="Arial"/>
              </a:defRPr>
            </a:pPr>
            <a:r>
              <a:t>This has led me and many others (</a:t>
            </a:r>
            <a:r>
              <a:rPr b="1"/>
              <a:t>including major environmentalists</a:t>
            </a:r>
            <a:r>
              <a:t>)</a:t>
            </a:r>
          </a:p>
          <a:p>
            <a:pPr algn="ctr" defTabSz="877823">
              <a:defRPr sz="1152">
                <a:effectLst>
                  <a:outerShdw blurRad="36576" dist="36576" dir="2700000" rotWithShape="0">
                    <a:srgbClr val="000000"/>
                  </a:outerShdw>
                </a:effectLst>
                <a:latin typeface="+mn-lt"/>
                <a:ea typeface="+mn-ea"/>
                <a:cs typeface="+mn-cs"/>
                <a:sym typeface="Arial"/>
              </a:defRPr>
            </a:pPr>
            <a:endParaRPr/>
          </a:p>
          <a:p>
            <a:pPr algn="ctr" defTabSz="877823">
              <a:defRPr sz="1727">
                <a:effectLst>
                  <a:outerShdw blurRad="36576" dist="36576" dir="2700000" rotWithShape="0">
                    <a:srgbClr val="000000"/>
                  </a:outerShdw>
                </a:effectLst>
                <a:latin typeface="+mn-lt"/>
                <a:ea typeface="+mn-ea"/>
                <a:cs typeface="+mn-cs"/>
                <a:sym typeface="Arial"/>
              </a:defRPr>
            </a:pPr>
            <a:r>
              <a:t>To ask, not only if we might be able to </a:t>
            </a:r>
            <a:r>
              <a:rPr b="1"/>
              <a:t>live</a:t>
            </a:r>
            <a:r>
              <a:t> with nuclear,</a:t>
            </a:r>
          </a:p>
          <a:p>
            <a:pPr algn="ctr" defTabSz="877823">
              <a:defRPr sz="1056">
                <a:effectLst>
                  <a:outerShdw blurRad="36576" dist="36576" dir="2700000" rotWithShape="0">
                    <a:srgbClr val="000000"/>
                  </a:outerShdw>
                </a:effectLst>
                <a:latin typeface="+mn-lt"/>
                <a:ea typeface="+mn-ea"/>
                <a:cs typeface="+mn-cs"/>
                <a:sym typeface="Arial"/>
              </a:defRPr>
            </a:pPr>
            <a:endParaRPr/>
          </a:p>
          <a:p>
            <a:pPr algn="ctr" defTabSz="877823">
              <a:defRPr sz="1727">
                <a:effectLst>
                  <a:outerShdw blurRad="36576" dist="36576" dir="2700000" rotWithShape="0">
                    <a:srgbClr val="000000"/>
                  </a:outerShdw>
                </a:effectLst>
                <a:latin typeface="+mn-lt"/>
                <a:ea typeface="+mn-ea"/>
                <a:cs typeface="+mn-cs"/>
                <a:sym typeface="Arial"/>
              </a:defRPr>
            </a:pPr>
            <a:r>
              <a:t>but if it can improved to the point that we feel </a:t>
            </a:r>
            <a:r>
              <a:rPr b="1"/>
              <a:t>comfortable</a:t>
            </a:r>
            <a:r>
              <a:t> living with it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 name="Rectangle 2"/>
          <p:cNvSpPr txBox="1">
            <a:spLocks noGrp="1"/>
          </p:cNvSpPr>
          <p:nvPr>
            <p:ph type="title"/>
          </p:nvPr>
        </p:nvSpPr>
        <p:spPr>
          <a:xfrm>
            <a:off x="304800" y="76200"/>
            <a:ext cx="8534400" cy="609600"/>
          </a:xfrm>
          <a:prstGeom prst="rect">
            <a:avLst/>
          </a:prstGeom>
        </p:spPr>
        <p:txBody>
          <a:bodyPr/>
          <a:lstStyle>
            <a:lvl1pPr>
              <a:defRPr sz="2400"/>
            </a:lvl1pPr>
          </a:lstStyle>
          <a:p>
            <a:r>
              <a:t>Reactor = Subcritical mass + Accelerator + Brake</a:t>
            </a:r>
          </a:p>
        </p:txBody>
      </p:sp>
      <p:sp>
        <p:nvSpPr>
          <p:cNvPr id="552" name="Rectangle 3"/>
          <p:cNvSpPr txBox="1">
            <a:spLocks noGrp="1"/>
          </p:cNvSpPr>
          <p:nvPr>
            <p:ph type="body" idx="1"/>
          </p:nvPr>
        </p:nvSpPr>
        <p:spPr>
          <a:xfrm>
            <a:off x="228600" y="838200"/>
            <a:ext cx="8915400" cy="5867400"/>
          </a:xfrm>
          <a:prstGeom prst="rect">
            <a:avLst/>
          </a:prstGeom>
        </p:spPr>
        <p:txBody>
          <a:bodyPr/>
          <a:lstStyle/>
          <a:p>
            <a:pPr>
              <a:tabLst>
                <a:tab pos="444500" algn="l"/>
                <a:tab pos="901700" algn="l"/>
                <a:tab pos="1371600" algn="l"/>
                <a:tab pos="1828800" algn="l"/>
              </a:tabLst>
              <a:defRPr sz="1800" b="1">
                <a:latin typeface="+mn-lt"/>
                <a:ea typeface="+mn-ea"/>
                <a:cs typeface="+mn-cs"/>
                <a:sym typeface="Arial"/>
              </a:defRPr>
            </a:pPr>
            <a:r>
              <a:t>Accelerator</a:t>
            </a:r>
            <a:r>
              <a:rPr b="0"/>
              <a:t> is the above mentioned </a:t>
            </a:r>
            <a:r>
              <a:t>neutron moderator</a:t>
            </a:r>
          </a:p>
          <a:p>
            <a:pPr>
              <a:tabLst>
                <a:tab pos="444500" algn="l"/>
                <a:tab pos="901700" algn="l"/>
                <a:tab pos="1371600" algn="l"/>
                <a:tab pos="1828800" algn="l"/>
              </a:tabLst>
              <a:defRPr>
                <a:latin typeface="+mn-lt"/>
                <a:ea typeface="+mn-ea"/>
                <a:cs typeface="+mn-cs"/>
                <a:sym typeface="Arial"/>
              </a:defRPr>
            </a:pPr>
            <a:endParaRPr/>
          </a:p>
          <a:p>
            <a:pPr>
              <a:tabLst>
                <a:tab pos="444500" algn="l"/>
                <a:tab pos="901700" algn="l"/>
                <a:tab pos="1371600" algn="l"/>
                <a:tab pos="1828800" algn="l"/>
              </a:tabLst>
              <a:defRPr sz="1800" b="1">
                <a:latin typeface="+mn-lt"/>
                <a:ea typeface="+mn-ea"/>
                <a:cs typeface="+mn-cs"/>
                <a:sym typeface="Arial"/>
              </a:defRPr>
            </a:pPr>
            <a:r>
              <a:t>Brake</a:t>
            </a:r>
            <a:r>
              <a:rPr b="0"/>
              <a:t> is the added </a:t>
            </a:r>
            <a:r>
              <a:rPr>
                <a:solidFill>
                  <a:srgbClr val="28E824"/>
                </a:solidFill>
              </a:rPr>
              <a:t>neutron poison </a:t>
            </a:r>
            <a:r>
              <a:rPr b="0"/>
              <a:t>(absorbers) contained in the "</a:t>
            </a:r>
            <a:r>
              <a:t>control rods</a:t>
            </a:r>
            <a:r>
              <a:rPr b="0"/>
              <a:t>"</a:t>
            </a:r>
          </a:p>
          <a:p>
            <a:pPr>
              <a:tabLst>
                <a:tab pos="444500" algn="l"/>
                <a:tab pos="901700" algn="l"/>
                <a:tab pos="1371600" algn="l"/>
                <a:tab pos="1828800" algn="l"/>
              </a:tabLst>
              <a:defRPr sz="1800">
                <a:latin typeface="+mn-lt"/>
                <a:ea typeface="+mn-ea"/>
                <a:cs typeface="+mn-cs"/>
                <a:sym typeface="Arial"/>
              </a:defRPr>
            </a:pPr>
            <a:endParaRPr/>
          </a:p>
          <a:p>
            <a:pPr>
              <a:tabLst>
                <a:tab pos="444500" algn="l"/>
                <a:tab pos="901700" algn="l"/>
                <a:tab pos="1371600" algn="l"/>
                <a:tab pos="1828800" algn="l"/>
              </a:tabLst>
              <a:defRPr sz="1800" b="1">
                <a:latin typeface="+mn-lt"/>
                <a:ea typeface="+mn-ea"/>
                <a:cs typeface="+mn-cs"/>
                <a:sym typeface="Arial"/>
              </a:defRPr>
            </a:pPr>
            <a:r>
              <a:t>GOAL </a:t>
            </a:r>
            <a:r>
              <a:rPr b="0"/>
              <a:t>is to balance those competing effects to such that:</a:t>
            </a:r>
          </a:p>
          <a:p>
            <a:pPr>
              <a:tabLst>
                <a:tab pos="444500" algn="l"/>
                <a:tab pos="901700" algn="l"/>
                <a:tab pos="1371600" algn="l"/>
                <a:tab pos="1828800" algn="l"/>
              </a:tabLst>
              <a:defRPr sz="1000">
                <a:latin typeface="+mn-lt"/>
                <a:ea typeface="+mn-ea"/>
                <a:cs typeface="+mn-cs"/>
                <a:sym typeface="Arial"/>
              </a:defRPr>
            </a:pPr>
            <a:endParaRPr/>
          </a:p>
          <a:p>
            <a:pPr>
              <a:tabLst>
                <a:tab pos="444500" algn="l"/>
                <a:tab pos="901700" algn="l"/>
                <a:tab pos="1371600" algn="l"/>
                <a:tab pos="1828800" algn="l"/>
              </a:tabLst>
              <a:defRPr sz="1800">
                <a:latin typeface="+mn-lt"/>
                <a:ea typeface="+mn-ea"/>
                <a:cs typeface="+mn-cs"/>
                <a:sym typeface="Arial"/>
              </a:defRPr>
            </a:pPr>
            <a:r>
              <a:t>	Exactly </a:t>
            </a:r>
            <a:r>
              <a:rPr b="1"/>
              <a:t>one</a:t>
            </a:r>
            <a:r>
              <a:t> neutron ejected by first </a:t>
            </a:r>
            <a:r>
              <a:rPr baseline="30000"/>
              <a:t>235</a:t>
            </a:r>
            <a:r>
              <a:t>U is then absorbed by a second </a:t>
            </a:r>
            <a:r>
              <a:rPr baseline="30000"/>
              <a:t>235</a:t>
            </a:r>
            <a:r>
              <a:t>U</a:t>
            </a:r>
          </a:p>
          <a:p>
            <a:pPr>
              <a:tabLst>
                <a:tab pos="444500" algn="l"/>
                <a:tab pos="901700" algn="l"/>
                <a:tab pos="1371600" algn="l"/>
                <a:tab pos="1828800" algn="l"/>
              </a:tabLst>
              <a:defRPr sz="1000">
                <a:latin typeface="+mn-lt"/>
                <a:ea typeface="+mn-ea"/>
                <a:cs typeface="+mn-cs"/>
                <a:sym typeface="Arial"/>
              </a:defRPr>
            </a:pPr>
            <a:endParaRPr/>
          </a:p>
          <a:p>
            <a:pPr>
              <a:tabLst>
                <a:tab pos="444500" algn="l"/>
                <a:tab pos="901700" algn="l"/>
                <a:tab pos="1371600" algn="l"/>
                <a:tab pos="1828800" algn="l"/>
              </a:tabLst>
              <a:defRPr sz="1800">
                <a:latin typeface="+mn-lt"/>
                <a:ea typeface="+mn-ea"/>
                <a:cs typeface="+mn-cs"/>
                <a:sym typeface="Arial"/>
              </a:defRPr>
            </a:pPr>
            <a:r>
              <a:t>		Which then decays (and so on an so on) =&gt; Constant energy release</a:t>
            </a:r>
            <a:endParaRPr sz="1200"/>
          </a:p>
          <a:p>
            <a:pPr>
              <a:tabLst>
                <a:tab pos="444500" algn="l"/>
                <a:tab pos="901700" algn="l"/>
                <a:tab pos="1371600" algn="l"/>
                <a:tab pos="1828800" algn="l"/>
              </a:tabLst>
              <a:defRPr>
                <a:latin typeface="+mn-lt"/>
                <a:ea typeface="+mn-ea"/>
                <a:cs typeface="+mn-cs"/>
                <a:sym typeface="Arial"/>
              </a:defRPr>
            </a:pPr>
            <a:endParaRPr sz="1200"/>
          </a:p>
          <a:p>
            <a:pPr>
              <a:tabLst>
                <a:tab pos="444500" algn="l"/>
                <a:tab pos="901700" algn="l"/>
                <a:tab pos="1371600" algn="l"/>
                <a:tab pos="1828800" algn="l"/>
              </a:tabLst>
              <a:defRPr sz="1800" b="1">
                <a:latin typeface="+mn-lt"/>
                <a:ea typeface="+mn-ea"/>
                <a:cs typeface="+mn-cs"/>
                <a:sym typeface="Arial"/>
              </a:defRPr>
            </a:pPr>
            <a:r>
              <a:t>That balancing act is greatly aided by a detail of neutron emission:</a:t>
            </a:r>
          </a:p>
          <a:p>
            <a:pPr>
              <a:tabLst>
                <a:tab pos="444500" algn="l"/>
                <a:tab pos="901700" algn="l"/>
                <a:tab pos="1371600" algn="l"/>
                <a:tab pos="1828800" algn="l"/>
              </a:tabLst>
              <a:defRPr sz="1000">
                <a:latin typeface="+mn-lt"/>
                <a:ea typeface="+mn-ea"/>
                <a:cs typeface="+mn-cs"/>
                <a:sym typeface="Arial"/>
              </a:defRPr>
            </a:pPr>
            <a:endParaRPr/>
          </a:p>
          <a:p>
            <a:pPr algn="ctr">
              <a:tabLst>
                <a:tab pos="444500" algn="l"/>
                <a:tab pos="901700" algn="l"/>
                <a:tab pos="1371600" algn="l"/>
                <a:tab pos="1828800" algn="l"/>
              </a:tabLst>
              <a:defRPr sz="1800" b="1">
                <a:solidFill>
                  <a:srgbClr val="FBC901"/>
                </a:solidFill>
                <a:latin typeface="+mn-lt"/>
                <a:ea typeface="+mn-ea"/>
                <a:cs typeface="+mn-cs"/>
                <a:sym typeface="Arial"/>
              </a:defRPr>
            </a:pPr>
            <a:r>
              <a:t>Very few neutrons (~0.65%) are "prompt" = Released extremely quickly</a:t>
            </a:r>
            <a:r>
              <a:rPr>
                <a:solidFill>
                  <a:srgbClr val="FFFFFF"/>
                </a:solidFill>
              </a:rPr>
              <a:t> </a:t>
            </a:r>
          </a:p>
          <a:p>
            <a:pPr>
              <a:tabLst>
                <a:tab pos="444500" algn="l"/>
                <a:tab pos="901700" algn="l"/>
                <a:tab pos="1371600" algn="l"/>
                <a:tab pos="1828800" algn="l"/>
              </a:tabLst>
              <a:defRPr sz="1800">
                <a:latin typeface="+mn-lt"/>
                <a:ea typeface="+mn-ea"/>
                <a:cs typeface="+mn-cs"/>
                <a:sym typeface="Arial"/>
              </a:defRPr>
            </a:pPr>
            <a:endParaRPr/>
          </a:p>
          <a:p>
            <a:pPr>
              <a:tabLst>
                <a:tab pos="444500" algn="l"/>
                <a:tab pos="901700" algn="l"/>
                <a:tab pos="1371600" algn="l"/>
                <a:tab pos="1828800" algn="l"/>
              </a:tabLst>
              <a:defRPr sz="1800">
                <a:latin typeface="+mn-lt"/>
                <a:ea typeface="+mn-ea"/>
                <a:cs typeface="+mn-cs"/>
                <a:sym typeface="Arial"/>
              </a:defRPr>
            </a:pPr>
            <a:r>
              <a:t>Most instead take milliseconds to several seconds to emerge</a:t>
            </a:r>
          </a:p>
          <a:p>
            <a:pPr>
              <a:tabLst>
                <a:tab pos="444500" algn="l"/>
                <a:tab pos="901700" algn="l"/>
                <a:tab pos="1371600" algn="l"/>
                <a:tab pos="1828800" algn="l"/>
              </a:tabLst>
              <a:defRPr sz="900">
                <a:latin typeface="+mn-lt"/>
                <a:ea typeface="+mn-ea"/>
                <a:cs typeface="+mn-cs"/>
                <a:sym typeface="Arial"/>
              </a:defRPr>
            </a:pPr>
            <a:endParaRPr/>
          </a:p>
          <a:p>
            <a:pPr>
              <a:tabLst>
                <a:tab pos="444500" algn="l"/>
                <a:tab pos="901700" algn="l"/>
                <a:tab pos="1371600" algn="l"/>
                <a:tab pos="1828800" algn="l"/>
              </a:tabLst>
              <a:defRPr sz="1800">
                <a:latin typeface="+mn-lt"/>
                <a:ea typeface="+mn-ea"/>
                <a:cs typeface="+mn-cs"/>
                <a:sym typeface="Arial"/>
              </a:defRPr>
            </a:pPr>
            <a:r>
              <a:t>		Which means that the reaction can only build over seconds to minutes</a:t>
            </a:r>
          </a:p>
          <a:p>
            <a:pPr>
              <a:tabLst>
                <a:tab pos="444500" algn="l"/>
                <a:tab pos="901700" algn="l"/>
                <a:tab pos="1371600" algn="l"/>
                <a:tab pos="1828800" algn="l"/>
              </a:tabLst>
              <a:defRPr sz="900">
                <a:latin typeface="+mn-lt"/>
                <a:ea typeface="+mn-ea"/>
                <a:cs typeface="+mn-cs"/>
                <a:sym typeface="Arial"/>
              </a:defRPr>
            </a:pPr>
            <a:endParaRPr/>
          </a:p>
          <a:p>
            <a:pPr>
              <a:tabLst>
                <a:tab pos="444500" algn="l"/>
                <a:tab pos="901700" algn="l"/>
                <a:tab pos="1371600" algn="l"/>
                <a:tab pos="1828800" algn="l"/>
              </a:tabLst>
              <a:defRPr sz="1800">
                <a:latin typeface="+mn-lt"/>
                <a:ea typeface="+mn-ea"/>
                <a:cs typeface="+mn-cs"/>
                <a:sym typeface="Arial"/>
              </a:defRPr>
            </a:pPr>
            <a:r>
              <a:t>			Giving control rods much more time to react</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555" name="Rectangle 2"/>
          <p:cNvSpPr txBox="1">
            <a:spLocks noGrp="1"/>
          </p:cNvSpPr>
          <p:nvPr>
            <p:ph type="title"/>
          </p:nvPr>
        </p:nvSpPr>
        <p:spPr>
          <a:xfrm>
            <a:off x="304800" y="228600"/>
            <a:ext cx="8534400" cy="609600"/>
          </a:xfrm>
          <a:prstGeom prst="rect">
            <a:avLst/>
          </a:prstGeom>
        </p:spPr>
        <p:txBody>
          <a:bodyPr/>
          <a:lstStyle>
            <a:lvl1pPr>
              <a:defRPr sz="2400"/>
            </a:lvl1pPr>
          </a:lstStyle>
          <a:p>
            <a:r>
              <a:t>Finally, moving on to U.S. reactors:</a:t>
            </a:r>
          </a:p>
        </p:txBody>
      </p:sp>
      <p:sp>
        <p:nvSpPr>
          <p:cNvPr id="556" name="Rectangle 3"/>
          <p:cNvSpPr txBox="1">
            <a:spLocks noGrp="1"/>
          </p:cNvSpPr>
          <p:nvPr>
            <p:ph type="body" idx="1"/>
          </p:nvPr>
        </p:nvSpPr>
        <p:spPr>
          <a:xfrm>
            <a:off x="228600" y="990600"/>
            <a:ext cx="8915400" cy="5029200"/>
          </a:xfrm>
          <a:prstGeom prst="rect">
            <a:avLst/>
          </a:prstGeom>
        </p:spPr>
        <p:txBody>
          <a:bodyPr/>
          <a:lstStyle/>
          <a:p>
            <a:pPr>
              <a:defRPr sz="1800">
                <a:latin typeface="+mn-lt"/>
                <a:ea typeface="+mn-ea"/>
                <a:cs typeface="+mn-cs"/>
                <a:sym typeface="Arial"/>
              </a:defRPr>
            </a:pPr>
            <a:r>
              <a:t>Which, like many/most of those used in the rest of the world, are:</a:t>
            </a:r>
          </a:p>
          <a:p>
            <a:pPr>
              <a:defRPr sz="1800">
                <a:latin typeface="+mn-lt"/>
                <a:ea typeface="+mn-ea"/>
                <a:cs typeface="+mn-cs"/>
                <a:sym typeface="Arial"/>
              </a:defRPr>
            </a:pPr>
            <a:endParaRPr/>
          </a:p>
          <a:p>
            <a:pPr algn="ctr">
              <a:tabLst>
                <a:tab pos="444500" algn="l"/>
              </a:tabLst>
              <a:defRPr sz="1800" b="1">
                <a:latin typeface="+mn-lt"/>
                <a:ea typeface="+mn-ea"/>
                <a:cs typeface="+mn-cs"/>
                <a:sym typeface="Arial"/>
              </a:defRPr>
            </a:pPr>
            <a:r>
              <a:t>Light Water Reactors (moderated and cooled by normal water)</a:t>
            </a:r>
          </a:p>
          <a:p>
            <a:pPr>
              <a:tabLst>
                <a:tab pos="444500" algn="l"/>
              </a:tabLst>
              <a:defRPr sz="2800">
                <a:latin typeface="+mn-lt"/>
                <a:ea typeface="+mn-ea"/>
                <a:cs typeface="+mn-cs"/>
                <a:sym typeface="Arial"/>
              </a:defRPr>
            </a:pPr>
            <a:endParaRPr/>
          </a:p>
          <a:p>
            <a:pPr>
              <a:tabLst>
                <a:tab pos="444500" algn="l"/>
              </a:tabLst>
              <a:defRPr sz="1800">
                <a:latin typeface="+mn-lt"/>
                <a:ea typeface="+mn-ea"/>
                <a:cs typeface="+mn-cs"/>
                <a:sym typeface="Arial"/>
              </a:defRPr>
            </a:pPr>
            <a:r>
              <a:t>Which cannot use </a:t>
            </a:r>
            <a:r>
              <a:rPr b="1">
                <a:solidFill>
                  <a:srgbClr val="FBC901"/>
                </a:solidFill>
              </a:rPr>
              <a:t>natural uranium ore of 0.7% </a:t>
            </a:r>
            <a:r>
              <a:rPr b="1" baseline="30000">
                <a:solidFill>
                  <a:srgbClr val="FBC901"/>
                </a:solidFill>
              </a:rPr>
              <a:t>235</a:t>
            </a:r>
            <a:r>
              <a:rPr b="1">
                <a:solidFill>
                  <a:srgbClr val="FBC901"/>
                </a:solidFill>
              </a:rPr>
              <a:t>U + 97.3% </a:t>
            </a:r>
            <a:r>
              <a:rPr b="1" baseline="30000">
                <a:solidFill>
                  <a:srgbClr val="FBC901"/>
                </a:solidFill>
              </a:rPr>
              <a:t>238</a:t>
            </a:r>
            <a:r>
              <a:rPr b="1">
                <a:solidFill>
                  <a:srgbClr val="FBC901"/>
                </a:solidFill>
              </a:rPr>
              <a:t>U</a:t>
            </a:r>
            <a:endParaRPr b="1" baseline="30000">
              <a:solidFill>
                <a:srgbClr val="FBC901"/>
              </a:solidFill>
            </a:endParaRPr>
          </a:p>
          <a:p>
            <a:pPr>
              <a:tabLst>
                <a:tab pos="444500" algn="l"/>
              </a:tabLst>
              <a:defRPr sz="800">
                <a:latin typeface="+mn-lt"/>
                <a:ea typeface="+mn-ea"/>
                <a:cs typeface="+mn-cs"/>
                <a:sym typeface="Arial"/>
              </a:defRPr>
            </a:pPr>
            <a:endParaRPr/>
          </a:p>
          <a:p>
            <a:pPr>
              <a:tabLst>
                <a:tab pos="444500" algn="l"/>
              </a:tabLst>
              <a:defRPr sz="1800">
                <a:latin typeface="+mn-lt"/>
                <a:ea typeface="+mn-ea"/>
                <a:cs typeface="+mn-cs"/>
                <a:sym typeface="Arial"/>
              </a:defRPr>
            </a:pPr>
            <a:r>
              <a:t>	As is possible with carbon (graphite) or heavy-water moderated designs</a:t>
            </a:r>
          </a:p>
          <a:p>
            <a:pPr>
              <a:tabLst>
                <a:tab pos="444500" algn="l"/>
              </a:tabLst>
              <a:defRPr sz="2400">
                <a:latin typeface="+mn-lt"/>
                <a:ea typeface="+mn-ea"/>
                <a:cs typeface="+mn-cs"/>
                <a:sym typeface="Arial"/>
              </a:defRPr>
            </a:pPr>
            <a:endParaRPr/>
          </a:p>
          <a:p>
            <a:pPr>
              <a:tabLst>
                <a:tab pos="444500" algn="l"/>
              </a:tabLst>
              <a:defRPr sz="1800">
                <a:latin typeface="+mn-lt"/>
                <a:ea typeface="+mn-ea"/>
                <a:cs typeface="+mn-cs"/>
                <a:sym typeface="Arial"/>
              </a:defRPr>
            </a:pPr>
            <a:r>
              <a:t>But which instead require the very expensive enrichment of ore to ~ </a:t>
            </a:r>
            <a:r>
              <a:rPr b="1">
                <a:solidFill>
                  <a:srgbClr val="FBC901"/>
                </a:solidFill>
              </a:rPr>
              <a:t>4% </a:t>
            </a:r>
            <a:r>
              <a:rPr b="1" baseline="30000">
                <a:solidFill>
                  <a:srgbClr val="FBC901"/>
                </a:solidFill>
              </a:rPr>
              <a:t>235</a:t>
            </a:r>
            <a:r>
              <a:rPr b="1">
                <a:solidFill>
                  <a:srgbClr val="FBC901"/>
                </a:solidFill>
              </a:rPr>
              <a:t>U</a:t>
            </a:r>
          </a:p>
          <a:p>
            <a:pPr>
              <a:tabLst>
                <a:tab pos="444500" algn="l"/>
              </a:tabLst>
              <a:defRPr sz="1800">
                <a:latin typeface="+mn-lt"/>
                <a:ea typeface="+mn-ea"/>
                <a:cs typeface="+mn-cs"/>
                <a:sym typeface="Arial"/>
              </a:defRPr>
            </a:pPr>
            <a:endParaRPr/>
          </a:p>
          <a:p>
            <a:pPr>
              <a:tabLst>
                <a:tab pos="444500" algn="l"/>
              </a:tabLst>
              <a:defRPr sz="1800">
                <a:latin typeface="+mn-lt"/>
                <a:ea typeface="+mn-ea"/>
                <a:cs typeface="+mn-cs"/>
                <a:sym typeface="Arial"/>
              </a:defRPr>
            </a:pPr>
            <a:r>
              <a:t>The cost and trouble of which can be balanced against:</a:t>
            </a:r>
          </a:p>
          <a:p>
            <a:pPr>
              <a:tabLst>
                <a:tab pos="444500" algn="l"/>
              </a:tabLst>
              <a:defRPr sz="1000">
                <a:latin typeface="+mn-lt"/>
                <a:ea typeface="+mn-ea"/>
                <a:cs typeface="+mn-cs"/>
                <a:sym typeface="Arial"/>
              </a:defRPr>
            </a:pPr>
            <a:endParaRPr/>
          </a:p>
          <a:p>
            <a:pPr>
              <a:tabLst>
                <a:tab pos="444500" algn="l"/>
              </a:tabLst>
              <a:defRPr sz="1800">
                <a:latin typeface="+mn-lt"/>
                <a:ea typeface="+mn-ea"/>
                <a:cs typeface="+mn-cs"/>
                <a:sym typeface="Arial"/>
              </a:defRPr>
            </a:pPr>
            <a:r>
              <a:t>	The expensive and trouble of enriching heavy water</a:t>
            </a:r>
          </a:p>
          <a:p>
            <a:pPr>
              <a:tabLst>
                <a:tab pos="444500" algn="l"/>
              </a:tabLst>
              <a:defRPr sz="1000">
                <a:latin typeface="+mn-lt"/>
                <a:ea typeface="+mn-ea"/>
                <a:cs typeface="+mn-cs"/>
                <a:sym typeface="Arial"/>
              </a:defRPr>
            </a:pPr>
            <a:endParaRPr/>
          </a:p>
          <a:p>
            <a:pPr>
              <a:tabLst>
                <a:tab pos="444500" algn="l"/>
              </a:tabLst>
              <a:defRPr sz="1800">
                <a:latin typeface="+mn-lt"/>
                <a:ea typeface="+mn-ea"/>
                <a:cs typeface="+mn-cs"/>
                <a:sym typeface="Arial"/>
              </a:defRPr>
            </a:pPr>
            <a:r>
              <a:t>	Or the-soon-to-be-discussed hazard of using flammable graphite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559" name="Rectangle 2"/>
          <p:cNvSpPr txBox="1">
            <a:spLocks noGrp="1"/>
          </p:cNvSpPr>
          <p:nvPr>
            <p:ph type="title"/>
          </p:nvPr>
        </p:nvSpPr>
        <p:spPr>
          <a:xfrm>
            <a:off x="304800" y="152400"/>
            <a:ext cx="8534400" cy="609600"/>
          </a:xfrm>
          <a:prstGeom prst="rect">
            <a:avLst/>
          </a:prstGeom>
        </p:spPr>
        <p:txBody>
          <a:bodyPr/>
          <a:lstStyle/>
          <a:p>
            <a:r>
              <a:t>Our U.S. Light Water Reactors come in two types:</a:t>
            </a:r>
          </a:p>
        </p:txBody>
      </p:sp>
      <p:sp>
        <p:nvSpPr>
          <p:cNvPr id="560" name="Rectangle 3"/>
          <p:cNvSpPr txBox="1">
            <a:spLocks noGrp="1"/>
          </p:cNvSpPr>
          <p:nvPr>
            <p:ph type="body" idx="1"/>
          </p:nvPr>
        </p:nvSpPr>
        <p:spPr>
          <a:xfrm>
            <a:off x="228600" y="762000"/>
            <a:ext cx="8763000" cy="5334000"/>
          </a:xfrm>
          <a:prstGeom prst="rect">
            <a:avLst/>
          </a:prstGeom>
        </p:spPr>
        <p:txBody>
          <a:bodyPr/>
          <a:lstStyle/>
          <a:p>
            <a:pPr>
              <a:defRPr sz="1800">
                <a:latin typeface="+mn-lt"/>
                <a:ea typeface="+mn-ea"/>
                <a:cs typeface="+mn-cs"/>
                <a:sym typeface="Arial"/>
              </a:defRPr>
            </a:pPr>
            <a:endParaRPr/>
          </a:p>
          <a:p>
            <a:pPr>
              <a:defRPr sz="1800" b="1">
                <a:latin typeface="+mn-lt"/>
                <a:ea typeface="+mn-ea"/>
                <a:cs typeface="+mn-cs"/>
                <a:sym typeface="Arial"/>
              </a:defRPr>
            </a:pPr>
            <a:r>
              <a:t>Boiling Water Reactors (BWR):	         Pressurized Water Reactors (PWR):</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b="1">
                <a:latin typeface="+mn-lt"/>
                <a:ea typeface="+mn-ea"/>
                <a:cs typeface="+mn-cs"/>
                <a:sym typeface="Arial"/>
              </a:defRPr>
            </a:pPr>
            <a:r>
              <a:t>Both</a:t>
            </a:r>
            <a:r>
              <a:rPr b="0"/>
              <a:t> use the heat of </a:t>
            </a:r>
            <a:r>
              <a:rPr b="0" baseline="30000"/>
              <a:t>235</a:t>
            </a:r>
            <a:r>
              <a:rPr b="0"/>
              <a:t>U + </a:t>
            </a:r>
            <a:r>
              <a:rPr b="0" baseline="30000"/>
              <a:t>238</a:t>
            </a:r>
            <a:r>
              <a:rPr b="0"/>
              <a:t>U decay to boil water, driving a turbine generator</a:t>
            </a:r>
          </a:p>
          <a:p>
            <a:pPr>
              <a:defRPr sz="1800">
                <a:latin typeface="+mn-lt"/>
                <a:ea typeface="+mn-ea"/>
                <a:cs typeface="+mn-cs"/>
                <a:sym typeface="Arial"/>
              </a:defRPr>
            </a:pPr>
            <a:endParaRPr/>
          </a:p>
          <a:p>
            <a:pPr>
              <a:defRPr sz="1800">
                <a:latin typeface="+mn-lt"/>
                <a:ea typeface="+mn-ea"/>
                <a:cs typeface="+mn-cs"/>
                <a:sym typeface="Arial"/>
              </a:defRPr>
            </a:pPr>
            <a:r>
              <a:t>But their control schemes (and safety containment structures) differ as follows:</a:t>
            </a:r>
          </a:p>
        </p:txBody>
      </p:sp>
      <p:grpSp>
        <p:nvGrpSpPr>
          <p:cNvPr id="563" name="Group 4"/>
          <p:cNvGrpSpPr/>
          <p:nvPr/>
        </p:nvGrpSpPr>
        <p:grpSpPr>
          <a:xfrm>
            <a:off x="4648200" y="1676400"/>
            <a:ext cx="4114800" cy="2286000"/>
            <a:chOff x="0" y="0"/>
            <a:chExt cx="4114800" cy="2286000"/>
          </a:xfrm>
        </p:grpSpPr>
        <p:sp>
          <p:nvSpPr>
            <p:cNvPr id="561" name="Rectangle 5"/>
            <p:cNvSpPr/>
            <p:nvPr/>
          </p:nvSpPr>
          <p:spPr>
            <a:xfrm>
              <a:off x="0" y="16596"/>
              <a:ext cx="4057651" cy="2269404"/>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562" name="Picture 6" descr="Picture 6"/>
            <p:cNvPicPr>
              <a:picLocks noChangeAspect="1"/>
            </p:cNvPicPr>
            <p:nvPr/>
          </p:nvPicPr>
          <p:blipFill>
            <a:blip r:embed="rId2">
              <a:extLst/>
            </a:blip>
            <a:stretch>
              <a:fillRect/>
            </a:stretch>
          </p:blipFill>
          <p:spPr>
            <a:xfrm>
              <a:off x="0" y="0"/>
              <a:ext cx="4114800" cy="2286000"/>
            </a:xfrm>
            <a:prstGeom prst="rect">
              <a:avLst/>
            </a:prstGeom>
            <a:ln w="12700" cap="flat">
              <a:noFill/>
              <a:miter lim="400000"/>
            </a:ln>
            <a:effectLst/>
          </p:spPr>
        </p:pic>
      </p:grpSp>
      <p:grpSp>
        <p:nvGrpSpPr>
          <p:cNvPr id="566" name="Group 7"/>
          <p:cNvGrpSpPr/>
          <p:nvPr/>
        </p:nvGrpSpPr>
        <p:grpSpPr>
          <a:xfrm>
            <a:off x="380999" y="1676400"/>
            <a:ext cx="3962402" cy="2286000"/>
            <a:chOff x="0" y="0"/>
            <a:chExt cx="3962400" cy="2286000"/>
          </a:xfrm>
        </p:grpSpPr>
        <p:sp>
          <p:nvSpPr>
            <p:cNvPr id="564" name="Rectangle 8"/>
            <p:cNvSpPr/>
            <p:nvPr/>
          </p:nvSpPr>
          <p:spPr>
            <a:xfrm>
              <a:off x="-1" y="0"/>
              <a:ext cx="3907368" cy="22860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565" name="Picture 9" descr="Picture 9"/>
            <p:cNvPicPr>
              <a:picLocks noChangeAspect="1"/>
            </p:cNvPicPr>
            <p:nvPr/>
          </p:nvPicPr>
          <p:blipFill>
            <a:blip r:embed="rId3">
              <a:extLst/>
            </a:blip>
            <a:stretch>
              <a:fillRect/>
            </a:stretch>
          </p:blipFill>
          <p:spPr>
            <a:xfrm>
              <a:off x="7256" y="5148"/>
              <a:ext cx="3955145" cy="2280852"/>
            </a:xfrm>
            <a:prstGeom prst="rect">
              <a:avLst/>
            </a:prstGeom>
            <a:ln w="12700" cap="flat">
              <a:noFill/>
              <a:miter lim="400000"/>
            </a:ln>
            <a:effectLst/>
          </p:spPr>
        </p:pic>
      </p:grpSp>
      <p:sp>
        <p:nvSpPr>
          <p:cNvPr id="567" name="Rectangle 5"/>
          <p:cNvSpPr txBox="1"/>
          <p:nvPr/>
        </p:nvSpPr>
        <p:spPr>
          <a:xfrm>
            <a:off x="304800" y="42474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http://hyperphysics.phy-astr.gsu.edu/hbase/nucene/reactor.html</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9" name="Rectangle 2"/>
          <p:cNvSpPr txBox="1">
            <a:spLocks noGrp="1"/>
          </p:cNvSpPr>
          <p:nvPr>
            <p:ph type="title"/>
          </p:nvPr>
        </p:nvSpPr>
        <p:spPr>
          <a:xfrm>
            <a:off x="304800" y="76200"/>
            <a:ext cx="8534400" cy="609600"/>
          </a:xfrm>
          <a:prstGeom prst="rect">
            <a:avLst/>
          </a:prstGeom>
        </p:spPr>
        <p:txBody>
          <a:bodyPr/>
          <a:lstStyle>
            <a:lvl1pPr>
              <a:defRPr sz="2400"/>
            </a:lvl1pPr>
          </a:lstStyle>
          <a:p>
            <a:r>
              <a:t>Details of boiling water reactor (BWR) design:</a:t>
            </a:r>
          </a:p>
        </p:txBody>
      </p:sp>
      <p:sp>
        <p:nvSpPr>
          <p:cNvPr id="570" name="Rectangle 3"/>
          <p:cNvSpPr txBox="1">
            <a:spLocks noGrp="1"/>
          </p:cNvSpPr>
          <p:nvPr>
            <p:ph type="body" idx="1"/>
          </p:nvPr>
        </p:nvSpPr>
        <p:spPr>
          <a:xfrm>
            <a:off x="228600" y="762000"/>
            <a:ext cx="8686800" cy="5791200"/>
          </a:xfrm>
          <a:prstGeom prst="rect">
            <a:avLst/>
          </a:prstGeom>
        </p:spPr>
        <p:txBody>
          <a:bodyPr/>
          <a:lstStyle/>
          <a:p>
            <a:pPr>
              <a:defRPr sz="1800">
                <a:latin typeface="+mn-lt"/>
                <a:ea typeface="+mn-ea"/>
                <a:cs typeface="+mn-cs"/>
                <a:sym typeface="Arial"/>
              </a:defRPr>
            </a:pPr>
            <a:r>
              <a:t>With the simpler control scheme which is, in a subtle sense, more sophisticated:</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600">
                <a:latin typeface="+mn-lt"/>
                <a:ea typeface="+mn-ea"/>
                <a:cs typeface="+mn-cs"/>
                <a:sym typeface="Arial"/>
              </a:defRPr>
            </a:pPr>
            <a:endParaRPr/>
          </a:p>
          <a:p>
            <a:pPr>
              <a:defRPr sz="1800">
                <a:solidFill>
                  <a:srgbClr val="FBC901"/>
                </a:solidFill>
                <a:latin typeface="+mn-lt"/>
                <a:ea typeface="+mn-ea"/>
                <a:cs typeface="+mn-cs"/>
                <a:sym typeface="Arial"/>
              </a:defRPr>
            </a:pPr>
            <a:r>
              <a:t>4% </a:t>
            </a:r>
            <a:r>
              <a:rPr b="1" baseline="30000"/>
              <a:t>235</a:t>
            </a:r>
            <a:r>
              <a:rPr b="1"/>
              <a:t>U </a:t>
            </a:r>
            <a:r>
              <a:rPr b="1">
                <a:solidFill>
                  <a:srgbClr val="FFFFFF"/>
                </a:solidFill>
              </a:rPr>
              <a:t>+</a:t>
            </a:r>
            <a:r>
              <a:rPr b="1"/>
              <a:t> </a:t>
            </a:r>
            <a:r>
              <a:rPr b="1" baseline="30000"/>
              <a:t>238</a:t>
            </a:r>
            <a:r>
              <a:rPr b="1"/>
              <a:t>U </a:t>
            </a:r>
            <a:r>
              <a:rPr b="1">
                <a:solidFill>
                  <a:srgbClr val="FFFFFF"/>
                </a:solidFill>
              </a:rPr>
              <a:t>fuel pellets </a:t>
            </a:r>
            <a:r>
              <a:rPr>
                <a:solidFill>
                  <a:srgbClr val="FFFFFF"/>
                </a:solidFill>
              </a:rPr>
              <a:t>inside </a:t>
            </a:r>
            <a:r>
              <a:rPr b="1">
                <a:solidFill>
                  <a:srgbClr val="A4A4A4"/>
                </a:solidFill>
              </a:rPr>
              <a:t>zirconium tubes  </a:t>
            </a:r>
            <a:r>
              <a:rPr>
                <a:solidFill>
                  <a:srgbClr val="FFFFFF"/>
                </a:solidFill>
              </a:rPr>
              <a:t>(1-2 cm dia. / 3-4 m long)</a:t>
            </a:r>
          </a:p>
          <a:p>
            <a:pPr>
              <a:spcBef>
                <a:spcPts val="200"/>
              </a:spcBef>
              <a:defRPr sz="900">
                <a:latin typeface="+mn-lt"/>
                <a:ea typeface="+mn-ea"/>
                <a:cs typeface="+mn-cs"/>
                <a:sym typeface="Arial"/>
              </a:defRPr>
            </a:pPr>
            <a:r>
              <a:t>	</a:t>
            </a:r>
          </a:p>
          <a:p>
            <a:pPr>
              <a:defRPr sz="1800">
                <a:latin typeface="+mn-lt"/>
                <a:ea typeface="+mn-ea"/>
                <a:cs typeface="+mn-cs"/>
                <a:sym typeface="Arial"/>
              </a:defRPr>
            </a:pPr>
            <a:r>
              <a:t>	= "</a:t>
            </a:r>
            <a:r>
              <a:rPr b="1"/>
              <a:t>Fuel Rods</a:t>
            </a:r>
            <a:r>
              <a:t>"</a:t>
            </a:r>
          </a:p>
          <a:p>
            <a:pPr>
              <a:defRPr sz="1200">
                <a:latin typeface="+mn-lt"/>
                <a:ea typeface="+mn-ea"/>
                <a:cs typeface="+mn-cs"/>
                <a:sym typeface="Arial"/>
              </a:defRPr>
            </a:pPr>
            <a:endParaRPr/>
          </a:p>
          <a:p>
            <a:pPr>
              <a:defRPr sz="1800">
                <a:latin typeface="+mn-lt"/>
                <a:ea typeface="+mn-ea"/>
                <a:cs typeface="+mn-cs"/>
                <a:sym typeface="Arial"/>
              </a:defRPr>
            </a:pPr>
            <a:r>
              <a:t>Plus movable "</a:t>
            </a:r>
            <a:r>
              <a:rPr b="1"/>
              <a:t>Control Rods</a:t>
            </a:r>
            <a:r>
              <a:t>" containing </a:t>
            </a:r>
            <a:r>
              <a:rPr b="1">
                <a:solidFill>
                  <a:srgbClr val="00FF00"/>
                </a:solidFill>
              </a:rPr>
              <a:t>neutron poison/sink </a:t>
            </a:r>
            <a:r>
              <a:t>(= "brake")</a:t>
            </a:r>
          </a:p>
          <a:p>
            <a:pPr>
              <a:defRPr sz="1200">
                <a:latin typeface="+mn-lt"/>
                <a:ea typeface="+mn-ea"/>
                <a:cs typeface="+mn-cs"/>
                <a:sym typeface="Arial"/>
              </a:defRPr>
            </a:pPr>
            <a:endParaRPr/>
          </a:p>
          <a:p>
            <a:pPr>
              <a:defRPr sz="1800">
                <a:latin typeface="+mn-lt"/>
                <a:ea typeface="+mn-ea"/>
                <a:cs typeface="+mn-cs"/>
                <a:sym typeface="Arial"/>
              </a:defRPr>
            </a:pPr>
            <a:r>
              <a:t>Plus neutron moderator supplied by surrounding </a:t>
            </a:r>
            <a:r>
              <a:rPr b="1">
                <a:solidFill>
                  <a:srgbClr val="6797CC"/>
                </a:solidFill>
              </a:rPr>
              <a:t>water</a:t>
            </a:r>
            <a:r>
              <a:rPr b="1">
                <a:solidFill>
                  <a:srgbClr val="9ABADD"/>
                </a:solidFill>
              </a:rPr>
              <a:t> </a:t>
            </a:r>
            <a:r>
              <a:t>(= "accelerator") </a:t>
            </a:r>
            <a:endParaRPr b="1">
              <a:solidFill>
                <a:srgbClr val="9ABADD"/>
              </a:solidFill>
            </a:endParaRPr>
          </a:p>
          <a:p>
            <a:pPr>
              <a:spcBef>
                <a:spcPts val="200"/>
              </a:spcBef>
              <a:defRPr sz="1200">
                <a:latin typeface="+mn-lt"/>
                <a:ea typeface="+mn-ea"/>
                <a:cs typeface="+mn-cs"/>
                <a:sym typeface="Arial"/>
              </a:defRPr>
            </a:pPr>
            <a:r>
              <a:t> </a:t>
            </a:r>
          </a:p>
          <a:p>
            <a:pPr>
              <a:defRPr sz="1800">
                <a:latin typeface="+mn-lt"/>
                <a:ea typeface="+mn-ea"/>
                <a:cs typeface="+mn-cs"/>
                <a:sym typeface="Arial"/>
              </a:defRPr>
            </a:pPr>
            <a:r>
              <a:t>	Water ALSO absorbs heat, boiling into the steam that drives the turbine</a:t>
            </a:r>
          </a:p>
        </p:txBody>
      </p:sp>
      <p:grpSp>
        <p:nvGrpSpPr>
          <p:cNvPr id="573" name="Group 4"/>
          <p:cNvGrpSpPr/>
          <p:nvPr/>
        </p:nvGrpSpPr>
        <p:grpSpPr>
          <a:xfrm>
            <a:off x="3428999" y="1295400"/>
            <a:ext cx="5095354" cy="2590800"/>
            <a:chOff x="0" y="0"/>
            <a:chExt cx="5095353" cy="2590800"/>
          </a:xfrm>
        </p:grpSpPr>
        <p:sp>
          <p:nvSpPr>
            <p:cNvPr id="571" name="Rectangle 5"/>
            <p:cNvSpPr/>
            <p:nvPr/>
          </p:nvSpPr>
          <p:spPr>
            <a:xfrm>
              <a:off x="-1" y="0"/>
              <a:ext cx="5033803" cy="25908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572" name="Picture 6" descr="Picture 6"/>
            <p:cNvPicPr>
              <a:picLocks noChangeAspect="1"/>
            </p:cNvPicPr>
            <p:nvPr/>
          </p:nvPicPr>
          <p:blipFill>
            <a:blip r:embed="rId2">
              <a:extLst/>
            </a:blip>
            <a:stretch>
              <a:fillRect/>
            </a:stretch>
          </p:blipFill>
          <p:spPr>
            <a:xfrm>
              <a:off x="0" y="5836"/>
              <a:ext cx="5095353" cy="2584964"/>
            </a:xfrm>
            <a:prstGeom prst="rect">
              <a:avLst/>
            </a:prstGeom>
            <a:ln w="12700" cap="flat">
              <a:noFill/>
              <a:miter lim="400000"/>
            </a:ln>
            <a:effectLst/>
          </p:spPr>
        </p:pic>
      </p:grpSp>
      <p:grpSp>
        <p:nvGrpSpPr>
          <p:cNvPr id="615" name="Group 35"/>
          <p:cNvGrpSpPr/>
          <p:nvPr/>
        </p:nvGrpSpPr>
        <p:grpSpPr>
          <a:xfrm>
            <a:off x="762000" y="1369481"/>
            <a:ext cx="2209800" cy="2364320"/>
            <a:chOff x="0" y="0"/>
            <a:chExt cx="2209800" cy="2364319"/>
          </a:xfrm>
        </p:grpSpPr>
        <p:grpSp>
          <p:nvGrpSpPr>
            <p:cNvPr id="612" name="Group 33"/>
            <p:cNvGrpSpPr/>
            <p:nvPr/>
          </p:nvGrpSpPr>
          <p:grpSpPr>
            <a:xfrm>
              <a:off x="0" y="154519"/>
              <a:ext cx="2209800" cy="2209801"/>
              <a:chOff x="0" y="0"/>
              <a:chExt cx="2209800" cy="2209800"/>
            </a:xfrm>
          </p:grpSpPr>
          <p:grpSp>
            <p:nvGrpSpPr>
              <p:cNvPr id="608" name="Group 30"/>
              <p:cNvGrpSpPr/>
              <p:nvPr/>
            </p:nvGrpSpPr>
            <p:grpSpPr>
              <a:xfrm>
                <a:off x="0" y="-1"/>
                <a:ext cx="2209800" cy="2209801"/>
                <a:chOff x="0" y="0"/>
                <a:chExt cx="2209800" cy="2209799"/>
              </a:xfrm>
            </p:grpSpPr>
            <p:grpSp>
              <p:nvGrpSpPr>
                <p:cNvPr id="605" name="Group 25"/>
                <p:cNvGrpSpPr/>
                <p:nvPr/>
              </p:nvGrpSpPr>
              <p:grpSpPr>
                <a:xfrm>
                  <a:off x="0" y="0"/>
                  <a:ext cx="2209800" cy="2209800"/>
                  <a:chOff x="0" y="0"/>
                  <a:chExt cx="2209800" cy="2209799"/>
                </a:xfrm>
              </p:grpSpPr>
              <p:sp>
                <p:nvSpPr>
                  <p:cNvPr id="574" name="Rectangle 24"/>
                  <p:cNvSpPr/>
                  <p:nvPr/>
                </p:nvSpPr>
                <p:spPr>
                  <a:xfrm>
                    <a:off x="0" y="406304"/>
                    <a:ext cx="2209800" cy="1803496"/>
                  </a:xfrm>
                  <a:prstGeom prst="rect">
                    <a:avLst/>
                  </a:prstGeom>
                  <a:solidFill>
                    <a:schemeClr val="accent2"/>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580" name="Group 11"/>
                  <p:cNvGrpSpPr/>
                  <p:nvPr/>
                </p:nvGrpSpPr>
                <p:grpSpPr>
                  <a:xfrm>
                    <a:off x="315685" y="530683"/>
                    <a:ext cx="252549" cy="1492548"/>
                    <a:chOff x="0" y="0"/>
                    <a:chExt cx="252548" cy="1492546"/>
                  </a:xfrm>
                </p:grpSpPr>
                <p:grpSp>
                  <p:nvGrpSpPr>
                    <p:cNvPr id="578" name="Can 7"/>
                    <p:cNvGrpSpPr/>
                    <p:nvPr/>
                  </p:nvGrpSpPr>
                  <p:grpSpPr>
                    <a:xfrm>
                      <a:off x="-1" y="-1"/>
                      <a:ext cx="252550" cy="1492548"/>
                      <a:chOff x="0" y="0"/>
                      <a:chExt cx="252548" cy="1492547"/>
                    </a:xfrm>
                  </p:grpSpPr>
                  <p:sp>
                    <p:nvSpPr>
                      <p:cNvPr id="575" name="Shap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0" y="711"/>
                            </a:move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76" name="Oval"/>
                      <p:cNvSpPr/>
                      <p:nvPr/>
                    </p:nvSpPr>
                    <p:spPr>
                      <a:xfrm>
                        <a:off x="-1" y="-1"/>
                        <a:ext cx="252550" cy="982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77" name="Lin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21600" y="711"/>
                            </a:moveTo>
                            <a:cubicBezTo>
                              <a:pt x="21600" y="1103"/>
                              <a:pt x="16765" y="1421"/>
                              <a:pt x="10800" y="1421"/>
                            </a:cubicBezTo>
                            <a:cubicBezTo>
                              <a:pt x="4835" y="1421"/>
                              <a:pt x="0" y="1103"/>
                              <a:pt x="0" y="711"/>
                            </a:cubicBez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lnTo>
                              <a:pt x="0" y="711"/>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579" name="Oval 9"/>
                    <p:cNvSpPr/>
                    <p:nvPr/>
                  </p:nvSpPr>
                  <p:spPr>
                    <a:xfrm>
                      <a:off x="64540" y="19347"/>
                      <a:ext cx="126275" cy="62191"/>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586" name="Group 12"/>
                  <p:cNvGrpSpPr/>
                  <p:nvPr/>
                </p:nvGrpSpPr>
                <p:grpSpPr>
                  <a:xfrm>
                    <a:off x="1010194" y="530683"/>
                    <a:ext cx="252549" cy="1492548"/>
                    <a:chOff x="0" y="0"/>
                    <a:chExt cx="252548" cy="1492546"/>
                  </a:xfrm>
                </p:grpSpPr>
                <p:grpSp>
                  <p:nvGrpSpPr>
                    <p:cNvPr id="584" name="Can 13"/>
                    <p:cNvGrpSpPr/>
                    <p:nvPr/>
                  </p:nvGrpSpPr>
                  <p:grpSpPr>
                    <a:xfrm>
                      <a:off x="-1" y="-1"/>
                      <a:ext cx="252550" cy="1492548"/>
                      <a:chOff x="0" y="0"/>
                      <a:chExt cx="252548" cy="1492547"/>
                    </a:xfrm>
                  </p:grpSpPr>
                  <p:sp>
                    <p:nvSpPr>
                      <p:cNvPr id="581" name="Shap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0" y="711"/>
                            </a:move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82" name="Oval"/>
                      <p:cNvSpPr/>
                      <p:nvPr/>
                    </p:nvSpPr>
                    <p:spPr>
                      <a:xfrm>
                        <a:off x="-1" y="-1"/>
                        <a:ext cx="252550" cy="982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83" name="Lin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21600" y="711"/>
                            </a:moveTo>
                            <a:cubicBezTo>
                              <a:pt x="21600" y="1103"/>
                              <a:pt x="16765" y="1421"/>
                              <a:pt x="10800" y="1421"/>
                            </a:cubicBezTo>
                            <a:cubicBezTo>
                              <a:pt x="4835" y="1421"/>
                              <a:pt x="0" y="1103"/>
                              <a:pt x="0" y="711"/>
                            </a:cubicBez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lnTo>
                              <a:pt x="0" y="711"/>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585" name="Oval 14"/>
                    <p:cNvSpPr/>
                    <p:nvPr/>
                  </p:nvSpPr>
                  <p:spPr>
                    <a:xfrm>
                      <a:off x="64540" y="19347"/>
                      <a:ext cx="126275" cy="62191"/>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592" name="Group 15"/>
                  <p:cNvGrpSpPr/>
                  <p:nvPr/>
                </p:nvGrpSpPr>
                <p:grpSpPr>
                  <a:xfrm>
                    <a:off x="1704702" y="530683"/>
                    <a:ext cx="252549" cy="1492548"/>
                    <a:chOff x="0" y="0"/>
                    <a:chExt cx="252548" cy="1492546"/>
                  </a:xfrm>
                </p:grpSpPr>
                <p:grpSp>
                  <p:nvGrpSpPr>
                    <p:cNvPr id="590" name="Can 16"/>
                    <p:cNvGrpSpPr/>
                    <p:nvPr/>
                  </p:nvGrpSpPr>
                  <p:grpSpPr>
                    <a:xfrm>
                      <a:off x="-1" y="-1"/>
                      <a:ext cx="252550" cy="1492548"/>
                      <a:chOff x="0" y="0"/>
                      <a:chExt cx="252548" cy="1492547"/>
                    </a:xfrm>
                  </p:grpSpPr>
                  <p:sp>
                    <p:nvSpPr>
                      <p:cNvPr id="587" name="Shap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0" y="711"/>
                            </a:move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88" name="Oval"/>
                      <p:cNvSpPr/>
                      <p:nvPr/>
                    </p:nvSpPr>
                    <p:spPr>
                      <a:xfrm>
                        <a:off x="-1" y="-1"/>
                        <a:ext cx="252550" cy="982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89" name="Lin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21600" y="711"/>
                            </a:moveTo>
                            <a:cubicBezTo>
                              <a:pt x="21600" y="1103"/>
                              <a:pt x="16765" y="1421"/>
                              <a:pt x="10800" y="1421"/>
                            </a:cubicBezTo>
                            <a:cubicBezTo>
                              <a:pt x="4835" y="1421"/>
                              <a:pt x="0" y="1103"/>
                              <a:pt x="0" y="711"/>
                            </a:cubicBez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lnTo>
                              <a:pt x="0" y="711"/>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591" name="Oval 17"/>
                    <p:cNvSpPr/>
                    <p:nvPr/>
                  </p:nvSpPr>
                  <p:spPr>
                    <a:xfrm>
                      <a:off x="64540" y="19347"/>
                      <a:ext cx="126275" cy="62191"/>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598" name="Group 18"/>
                  <p:cNvGrpSpPr/>
                  <p:nvPr/>
                </p:nvGrpSpPr>
                <p:grpSpPr>
                  <a:xfrm>
                    <a:off x="665044" y="0"/>
                    <a:ext cx="252549" cy="1492547"/>
                    <a:chOff x="0" y="0"/>
                    <a:chExt cx="252548" cy="1492546"/>
                  </a:xfrm>
                </p:grpSpPr>
                <p:grpSp>
                  <p:nvGrpSpPr>
                    <p:cNvPr id="596" name="Can 19"/>
                    <p:cNvGrpSpPr/>
                    <p:nvPr/>
                  </p:nvGrpSpPr>
                  <p:grpSpPr>
                    <a:xfrm>
                      <a:off x="-1" y="-1"/>
                      <a:ext cx="252550" cy="1492548"/>
                      <a:chOff x="0" y="0"/>
                      <a:chExt cx="252548" cy="1492547"/>
                    </a:xfrm>
                  </p:grpSpPr>
                  <p:sp>
                    <p:nvSpPr>
                      <p:cNvPr id="593" name="Shap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0" y="711"/>
                            </a:move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94" name="Oval"/>
                      <p:cNvSpPr/>
                      <p:nvPr/>
                    </p:nvSpPr>
                    <p:spPr>
                      <a:xfrm>
                        <a:off x="-1" y="-1"/>
                        <a:ext cx="252550" cy="982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95" name="Lin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21600" y="711"/>
                            </a:moveTo>
                            <a:cubicBezTo>
                              <a:pt x="21600" y="1103"/>
                              <a:pt x="16765" y="1421"/>
                              <a:pt x="10800" y="1421"/>
                            </a:cubicBezTo>
                            <a:cubicBezTo>
                              <a:pt x="4835" y="1421"/>
                              <a:pt x="0" y="1103"/>
                              <a:pt x="0" y="711"/>
                            </a:cubicBez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lnTo>
                              <a:pt x="0" y="711"/>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597" name="Oval 20"/>
                    <p:cNvSpPr/>
                    <p:nvPr/>
                  </p:nvSpPr>
                  <p:spPr>
                    <a:xfrm>
                      <a:off x="64540" y="19347"/>
                      <a:ext cx="126275" cy="62191"/>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604" name="Group 21"/>
                  <p:cNvGrpSpPr/>
                  <p:nvPr/>
                </p:nvGrpSpPr>
                <p:grpSpPr>
                  <a:xfrm>
                    <a:off x="1351134" y="4145"/>
                    <a:ext cx="252549" cy="1492548"/>
                    <a:chOff x="0" y="0"/>
                    <a:chExt cx="252548" cy="1492546"/>
                  </a:xfrm>
                </p:grpSpPr>
                <p:grpSp>
                  <p:nvGrpSpPr>
                    <p:cNvPr id="602" name="Can 22"/>
                    <p:cNvGrpSpPr/>
                    <p:nvPr/>
                  </p:nvGrpSpPr>
                  <p:grpSpPr>
                    <a:xfrm>
                      <a:off x="-1" y="-1"/>
                      <a:ext cx="252550" cy="1492548"/>
                      <a:chOff x="0" y="0"/>
                      <a:chExt cx="252548" cy="1492547"/>
                    </a:xfrm>
                  </p:grpSpPr>
                  <p:sp>
                    <p:nvSpPr>
                      <p:cNvPr id="599" name="Shap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0" y="711"/>
                            </a:move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00" name="Oval"/>
                      <p:cNvSpPr/>
                      <p:nvPr/>
                    </p:nvSpPr>
                    <p:spPr>
                      <a:xfrm>
                        <a:off x="-1" y="-1"/>
                        <a:ext cx="252550" cy="982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01" name="Line"/>
                      <p:cNvSpPr/>
                      <p:nvPr/>
                    </p:nvSpPr>
                    <p:spPr>
                      <a:xfrm>
                        <a:off x="-1" y="0"/>
                        <a:ext cx="252550" cy="1492547"/>
                      </a:xfrm>
                      <a:custGeom>
                        <a:avLst/>
                        <a:gdLst/>
                        <a:ahLst/>
                        <a:cxnLst>
                          <a:cxn ang="0">
                            <a:pos x="wd2" y="hd2"/>
                          </a:cxn>
                          <a:cxn ang="5400000">
                            <a:pos x="wd2" y="hd2"/>
                          </a:cxn>
                          <a:cxn ang="10800000">
                            <a:pos x="wd2" y="hd2"/>
                          </a:cxn>
                          <a:cxn ang="16200000">
                            <a:pos x="wd2" y="hd2"/>
                          </a:cxn>
                        </a:cxnLst>
                        <a:rect l="0" t="0" r="r" b="b"/>
                        <a:pathLst>
                          <a:path w="21600" h="21600" extrusionOk="0">
                            <a:moveTo>
                              <a:pt x="21600" y="711"/>
                            </a:moveTo>
                            <a:cubicBezTo>
                              <a:pt x="21600" y="1103"/>
                              <a:pt x="16765" y="1421"/>
                              <a:pt x="10800" y="1421"/>
                            </a:cubicBezTo>
                            <a:cubicBezTo>
                              <a:pt x="4835" y="1421"/>
                              <a:pt x="0" y="1103"/>
                              <a:pt x="0" y="711"/>
                            </a:cubicBezTo>
                            <a:cubicBezTo>
                              <a:pt x="0" y="318"/>
                              <a:pt x="4835" y="0"/>
                              <a:pt x="10800" y="0"/>
                            </a:cubicBezTo>
                            <a:cubicBezTo>
                              <a:pt x="16765" y="0"/>
                              <a:pt x="21600" y="318"/>
                              <a:pt x="21600" y="711"/>
                            </a:cubicBezTo>
                            <a:lnTo>
                              <a:pt x="21600" y="20889"/>
                            </a:lnTo>
                            <a:cubicBezTo>
                              <a:pt x="21600" y="21282"/>
                              <a:pt x="16765" y="21600"/>
                              <a:pt x="10800" y="21600"/>
                            </a:cubicBezTo>
                            <a:cubicBezTo>
                              <a:pt x="4835" y="21600"/>
                              <a:pt x="0" y="21282"/>
                              <a:pt x="0" y="20889"/>
                            </a:cubicBezTo>
                            <a:lnTo>
                              <a:pt x="0" y="711"/>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603" name="Oval 23"/>
                    <p:cNvSpPr/>
                    <p:nvPr/>
                  </p:nvSpPr>
                  <p:spPr>
                    <a:xfrm>
                      <a:off x="64540" y="19347"/>
                      <a:ext cx="126275" cy="62191"/>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sp>
              <p:nvSpPr>
                <p:cNvPr id="606" name="Straight Arrow Connector 27"/>
                <p:cNvSpPr/>
                <p:nvPr/>
              </p:nvSpPr>
              <p:spPr>
                <a:xfrm flipH="1">
                  <a:off x="782319" y="1529874"/>
                  <a:ext cx="1589" cy="457201"/>
                </a:xfrm>
                <a:prstGeom prst="line">
                  <a:avLst/>
                </a:prstGeom>
                <a:noFill/>
                <a:ln w="1270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607" name="Straight Arrow Connector 29"/>
                <p:cNvSpPr/>
                <p:nvPr/>
              </p:nvSpPr>
              <p:spPr>
                <a:xfrm flipH="1">
                  <a:off x="1478279" y="1523999"/>
                  <a:ext cx="1589" cy="457202"/>
                </a:xfrm>
                <a:prstGeom prst="line">
                  <a:avLst/>
                </a:prstGeom>
                <a:noFill/>
                <a:ln w="12700" cap="flat">
                  <a:solidFill>
                    <a:srgbClr val="FFFFFF"/>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609" name="TextBox 26"/>
              <p:cNvSpPr txBox="1"/>
              <p:nvPr/>
            </p:nvSpPr>
            <p:spPr>
              <a:xfrm rot="16200000">
                <a:off x="-484136" y="1173479"/>
                <a:ext cx="1828801"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000" b="0">
                    <a:solidFill>
                      <a:srgbClr val="2B5481"/>
                    </a:solidFill>
                  </a:defRPr>
                </a:lvl1pPr>
              </a:lstStyle>
              <a:p>
                <a:r>
                  <a:t>Fuel Rod</a:t>
                </a:r>
              </a:p>
            </p:txBody>
          </p:sp>
          <p:sp>
            <p:nvSpPr>
              <p:cNvPr id="610" name="TextBox 28"/>
              <p:cNvSpPr txBox="1"/>
              <p:nvPr/>
            </p:nvSpPr>
            <p:spPr>
              <a:xfrm rot="16200000">
                <a:off x="235532" y="1173479"/>
                <a:ext cx="1828801"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000" b="0">
                    <a:solidFill>
                      <a:srgbClr val="2B5481"/>
                    </a:solidFill>
                  </a:defRPr>
                </a:lvl1pPr>
              </a:lstStyle>
              <a:p>
                <a:r>
                  <a:t>Fuel Rod</a:t>
                </a:r>
              </a:p>
            </p:txBody>
          </p:sp>
          <p:sp>
            <p:nvSpPr>
              <p:cNvPr id="611" name="TextBox 31"/>
              <p:cNvSpPr txBox="1"/>
              <p:nvPr/>
            </p:nvSpPr>
            <p:spPr>
              <a:xfrm rot="16200000">
                <a:off x="921332" y="1173480"/>
                <a:ext cx="1828801"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000" b="0">
                    <a:solidFill>
                      <a:srgbClr val="2B5481"/>
                    </a:solidFill>
                  </a:defRPr>
                </a:lvl1pPr>
              </a:lstStyle>
              <a:p>
                <a:r>
                  <a:t>Fuel Rod</a:t>
                </a:r>
              </a:p>
            </p:txBody>
          </p:sp>
        </p:grpSp>
        <p:sp>
          <p:nvSpPr>
            <p:cNvPr id="613" name="TextBox 32"/>
            <p:cNvSpPr txBox="1"/>
            <p:nvPr/>
          </p:nvSpPr>
          <p:spPr>
            <a:xfrm rot="16200000">
              <a:off x="209559" y="443230"/>
              <a:ext cx="1143001"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100" b="0">
                  <a:solidFill>
                    <a:schemeClr val="accent6"/>
                  </a:solidFill>
                </a:defRPr>
              </a:lvl1pPr>
            </a:lstStyle>
            <a:p>
              <a:r>
                <a:t>Control Rod</a:t>
              </a:r>
            </a:p>
          </p:txBody>
        </p:sp>
        <p:sp>
          <p:nvSpPr>
            <p:cNvPr id="614" name="TextBox 34"/>
            <p:cNvSpPr txBox="1"/>
            <p:nvPr/>
          </p:nvSpPr>
          <p:spPr>
            <a:xfrm rot="16200000">
              <a:off x="895359" y="445349"/>
              <a:ext cx="1143001"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defRPr sz="1100" b="0">
                  <a:solidFill>
                    <a:schemeClr val="accent6"/>
                  </a:solidFill>
                </a:defRPr>
              </a:lvl1pPr>
            </a:lstStyle>
            <a:p>
              <a:r>
                <a:t>Control Rod</a:t>
              </a: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618" name="Rectangle 2"/>
          <p:cNvSpPr txBox="1">
            <a:spLocks noGrp="1"/>
          </p:cNvSpPr>
          <p:nvPr>
            <p:ph type="title"/>
          </p:nvPr>
        </p:nvSpPr>
        <p:spPr>
          <a:xfrm>
            <a:off x="304800" y="228600"/>
            <a:ext cx="8534400" cy="533400"/>
          </a:xfrm>
          <a:prstGeom prst="rect">
            <a:avLst/>
          </a:prstGeom>
        </p:spPr>
        <p:txBody>
          <a:bodyPr/>
          <a:lstStyle/>
          <a:p>
            <a:pPr>
              <a:defRPr sz="2000"/>
            </a:pPr>
            <a:r>
              <a:t>But recall that "light water" is </a:t>
            </a:r>
            <a:r>
              <a:rPr b="1"/>
              <a:t>both</a:t>
            </a:r>
            <a:r>
              <a:t> neutron moderator and absorber:</a:t>
            </a:r>
          </a:p>
        </p:txBody>
      </p:sp>
      <p:sp>
        <p:nvSpPr>
          <p:cNvPr id="619" name="Rectangle 3"/>
          <p:cNvSpPr txBox="1">
            <a:spLocks noGrp="1"/>
          </p:cNvSpPr>
          <p:nvPr>
            <p:ph type="body" idx="1"/>
          </p:nvPr>
        </p:nvSpPr>
        <p:spPr>
          <a:xfrm>
            <a:off x="152400" y="1066800"/>
            <a:ext cx="8991600" cy="5334000"/>
          </a:xfrm>
          <a:prstGeom prst="rect">
            <a:avLst/>
          </a:prstGeom>
        </p:spPr>
        <p:txBody>
          <a:bodyPr/>
          <a:lstStyle/>
          <a:p>
            <a:pPr>
              <a:defRPr sz="1800" b="1">
                <a:latin typeface="+mn-lt"/>
                <a:ea typeface="+mn-ea"/>
                <a:cs typeface="+mn-cs"/>
                <a:sym typeface="Arial"/>
              </a:defRPr>
            </a:pPr>
            <a:r>
              <a:t>Moderating </a:t>
            </a:r>
            <a:r>
              <a:rPr b="0"/>
              <a:t>because neutrons are so close in mass to water's hydrogens</a:t>
            </a:r>
          </a:p>
          <a:p>
            <a:pPr>
              <a:defRPr sz="1000">
                <a:latin typeface="+mn-lt"/>
                <a:ea typeface="+mn-ea"/>
                <a:cs typeface="+mn-cs"/>
                <a:sym typeface="Arial"/>
              </a:defRPr>
            </a:pPr>
            <a:endParaRPr/>
          </a:p>
          <a:p>
            <a:pPr>
              <a:tabLst>
                <a:tab pos="444500" algn="l"/>
                <a:tab pos="901700" algn="l"/>
              </a:tabLst>
              <a:defRPr sz="1800">
                <a:latin typeface="+mn-lt"/>
                <a:ea typeface="+mn-ea"/>
                <a:cs typeface="+mn-cs"/>
                <a:sym typeface="Arial"/>
              </a:defRPr>
            </a:pPr>
            <a:r>
              <a:t>	That colliding neutrons transfer a lot of their kinetic energy to them</a:t>
            </a:r>
          </a:p>
          <a:p>
            <a:pPr>
              <a:tabLst>
                <a:tab pos="444500" algn="l"/>
                <a:tab pos="901700" algn="l"/>
              </a:tabLst>
              <a:defRPr sz="1000">
                <a:latin typeface="+mn-lt"/>
                <a:ea typeface="+mn-ea"/>
                <a:cs typeface="+mn-cs"/>
                <a:sym typeface="Arial"/>
              </a:defRPr>
            </a:pPr>
            <a:endParaRPr/>
          </a:p>
          <a:p>
            <a:pPr>
              <a:tabLst>
                <a:tab pos="444500" algn="l"/>
                <a:tab pos="901700" algn="l"/>
              </a:tabLst>
              <a:defRPr sz="1800">
                <a:latin typeface="+mn-lt"/>
                <a:ea typeface="+mn-ea"/>
                <a:cs typeface="+mn-cs"/>
                <a:sym typeface="Arial"/>
              </a:defRPr>
            </a:pPr>
            <a:r>
              <a:t>		 Where neutrons would instead just ricochet off much more massive nuclei</a:t>
            </a:r>
          </a:p>
          <a:p>
            <a:pPr>
              <a:tabLst>
                <a:tab pos="444500" algn="l"/>
                <a:tab pos="901700" algn="l"/>
              </a:tabLst>
              <a:defRPr sz="1800">
                <a:latin typeface="+mn-lt"/>
                <a:ea typeface="+mn-ea"/>
                <a:cs typeface="+mn-cs"/>
                <a:sym typeface="Arial"/>
              </a:defRPr>
            </a:pPr>
            <a:endParaRPr/>
          </a:p>
          <a:p>
            <a:pPr>
              <a:defRPr sz="1800">
                <a:latin typeface="+mn-lt"/>
                <a:ea typeface="+mn-ea"/>
                <a:cs typeface="+mn-cs"/>
                <a:sym typeface="Arial"/>
              </a:defRPr>
            </a:pPr>
            <a:r>
              <a:t>Thus light water transforms </a:t>
            </a:r>
            <a:r>
              <a:rPr>
                <a:solidFill>
                  <a:srgbClr val="FF0000"/>
                </a:solidFill>
              </a:rPr>
              <a:t>hot/fast </a:t>
            </a:r>
            <a:r>
              <a:t>neutrons into </a:t>
            </a:r>
            <a:r>
              <a:rPr>
                <a:solidFill>
                  <a:srgbClr val="00B1B2"/>
                </a:solidFill>
              </a:rPr>
              <a:t>slow/thermal </a:t>
            </a:r>
            <a:r>
              <a:t>neutrons </a:t>
            </a:r>
          </a:p>
          <a:p>
            <a:pPr>
              <a:defRPr sz="1000">
                <a:latin typeface="+mn-lt"/>
                <a:ea typeface="+mn-ea"/>
                <a:cs typeface="+mn-cs"/>
                <a:sym typeface="Arial"/>
              </a:defRPr>
            </a:pPr>
            <a:endParaRPr/>
          </a:p>
          <a:p>
            <a:pPr>
              <a:defRPr sz="1800">
                <a:latin typeface="+mn-lt"/>
                <a:ea typeface="+mn-ea"/>
                <a:cs typeface="+mn-cs"/>
                <a:sym typeface="Arial"/>
              </a:defRPr>
            </a:pPr>
            <a:r>
              <a:t>	So the </a:t>
            </a:r>
            <a:r>
              <a:rPr b="1"/>
              <a:t>output</a:t>
            </a:r>
            <a:r>
              <a:t> of one </a:t>
            </a:r>
            <a:r>
              <a:rPr baseline="30000"/>
              <a:t>235</a:t>
            </a:r>
            <a:r>
              <a:t>U fission becomes ideal </a:t>
            </a:r>
            <a:r>
              <a:rPr b="1"/>
              <a:t>input</a:t>
            </a:r>
            <a:r>
              <a:t> for next </a:t>
            </a:r>
            <a:r>
              <a:rPr baseline="30000"/>
              <a:t>235</a:t>
            </a:r>
            <a:r>
              <a:t>U fission</a:t>
            </a:r>
          </a:p>
          <a:p>
            <a:pPr>
              <a:defRPr sz="1000">
                <a:latin typeface="+mn-lt"/>
                <a:ea typeface="+mn-ea"/>
                <a:cs typeface="+mn-cs"/>
                <a:sym typeface="Arial"/>
              </a:defRPr>
            </a:pPr>
            <a:endParaRPr/>
          </a:p>
          <a:p>
            <a:pPr>
              <a:defRPr sz="1800">
                <a:latin typeface="+mn-lt"/>
                <a:ea typeface="+mn-ea"/>
                <a:cs typeface="+mn-cs"/>
                <a:sym typeface="Arial"/>
              </a:defRPr>
            </a:pPr>
            <a:r>
              <a:t>	</a:t>
            </a:r>
            <a:r>
              <a:rPr>
                <a:solidFill>
                  <a:srgbClr val="FFCC00"/>
                </a:solidFill>
              </a:rPr>
              <a:t>Based on moderation alone:  More water should </a:t>
            </a:r>
            <a:r>
              <a:rPr b="1">
                <a:solidFill>
                  <a:srgbClr val="FFCC00"/>
                </a:solidFill>
              </a:rPr>
              <a:t>accelerate</a:t>
            </a:r>
            <a:r>
              <a:rPr>
                <a:solidFill>
                  <a:srgbClr val="FFCC00"/>
                </a:solidFill>
              </a:rPr>
              <a:t> reaction</a:t>
            </a:r>
          </a:p>
          <a:p>
            <a:pPr>
              <a:defRPr sz="1600">
                <a:latin typeface="+mn-lt"/>
                <a:ea typeface="+mn-ea"/>
                <a:cs typeface="+mn-cs"/>
                <a:sym typeface="Arial"/>
              </a:defRPr>
            </a:pPr>
            <a:endParaRPr/>
          </a:p>
          <a:p>
            <a:pPr>
              <a:defRPr sz="1800">
                <a:latin typeface="+mn-lt"/>
                <a:ea typeface="+mn-ea"/>
                <a:cs typeface="+mn-cs"/>
                <a:sym typeface="Arial"/>
              </a:defRPr>
            </a:pPr>
            <a:r>
              <a:t>But light water (with neutron-free hydrogens) can also absorb neutrons</a:t>
            </a:r>
          </a:p>
          <a:p>
            <a:pPr>
              <a:defRPr sz="1000">
                <a:latin typeface="+mn-lt"/>
                <a:ea typeface="+mn-ea"/>
                <a:cs typeface="+mn-cs"/>
                <a:sym typeface="Arial"/>
              </a:defRPr>
            </a:pPr>
            <a:endParaRPr/>
          </a:p>
          <a:p>
            <a:pPr>
              <a:defRPr sz="1800">
                <a:latin typeface="+mn-lt"/>
                <a:ea typeface="+mn-ea"/>
                <a:cs typeface="+mn-cs"/>
                <a:sym typeface="Arial"/>
              </a:defRPr>
            </a:pPr>
            <a:r>
              <a:t>	Converting hydrogen nuclei from from p to n+p (= </a:t>
            </a:r>
            <a:r>
              <a:rPr baseline="30000"/>
              <a:t>2</a:t>
            </a:r>
            <a:r>
              <a:t>H = </a:t>
            </a:r>
            <a:r>
              <a:rPr b="1"/>
              <a:t>deuterium</a:t>
            </a:r>
            <a:r>
              <a:t>) </a:t>
            </a:r>
          </a:p>
          <a:p>
            <a:pPr>
              <a:defRPr sz="1000">
                <a:latin typeface="+mn-lt"/>
                <a:ea typeface="+mn-ea"/>
                <a:cs typeface="+mn-cs"/>
                <a:sym typeface="Arial"/>
              </a:defRPr>
            </a:pPr>
            <a:endParaRPr/>
          </a:p>
          <a:p>
            <a:pPr>
              <a:defRPr sz="1800">
                <a:latin typeface="+mn-lt"/>
                <a:ea typeface="+mn-ea"/>
                <a:cs typeface="+mn-cs"/>
                <a:sym typeface="Arial"/>
              </a:defRPr>
            </a:pPr>
            <a:r>
              <a:t>	</a:t>
            </a:r>
            <a:r>
              <a:rPr>
                <a:solidFill>
                  <a:srgbClr val="FFCC00"/>
                </a:solidFill>
              </a:rPr>
              <a:t>Based on absorption alone: More water should </a:t>
            </a:r>
            <a:r>
              <a:rPr b="1">
                <a:solidFill>
                  <a:srgbClr val="FFCC00"/>
                </a:solidFill>
              </a:rPr>
              <a:t>decelerate</a:t>
            </a:r>
            <a:r>
              <a:rPr>
                <a:solidFill>
                  <a:srgbClr val="FFCC00"/>
                </a:solidFill>
              </a:rPr>
              <a:t> reaction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1" name="Rectangle 2"/>
          <p:cNvSpPr txBox="1">
            <a:spLocks noGrp="1"/>
          </p:cNvSpPr>
          <p:nvPr>
            <p:ph type="title"/>
          </p:nvPr>
        </p:nvSpPr>
        <p:spPr>
          <a:xfrm>
            <a:off x="304800" y="152400"/>
            <a:ext cx="8534400" cy="609600"/>
          </a:xfrm>
          <a:prstGeom prst="rect">
            <a:avLst/>
          </a:prstGeom>
        </p:spPr>
        <p:txBody>
          <a:bodyPr/>
          <a:lstStyle>
            <a:lvl1pPr>
              <a:defRPr sz="2000"/>
            </a:lvl1pPr>
          </a:lstStyle>
          <a:p>
            <a:r>
              <a:t>Most reactors are designed so that water "moderation" dominates:</a:t>
            </a:r>
          </a:p>
        </p:txBody>
      </p:sp>
      <p:sp>
        <p:nvSpPr>
          <p:cNvPr id="622" name="Rectangle 3"/>
          <p:cNvSpPr txBox="1">
            <a:spLocks noGrp="1"/>
          </p:cNvSpPr>
          <p:nvPr>
            <p:ph type="body" idx="1"/>
          </p:nvPr>
        </p:nvSpPr>
        <p:spPr>
          <a:xfrm>
            <a:off x="152400" y="838200"/>
            <a:ext cx="8991600" cy="5791200"/>
          </a:xfrm>
          <a:prstGeom prst="rect">
            <a:avLst/>
          </a:prstGeom>
        </p:spPr>
        <p:txBody>
          <a:bodyPr/>
          <a:lstStyle/>
          <a:p>
            <a:pPr>
              <a:defRPr sz="1800" b="1">
                <a:latin typeface="+mn-lt"/>
                <a:ea typeface="+mn-ea"/>
                <a:cs typeface="+mn-cs"/>
                <a:sym typeface="Arial"/>
              </a:defRPr>
            </a:pPr>
            <a:r>
              <a:t>Then, if a BWR reactor overheats, water first expands and then boils:</a:t>
            </a:r>
          </a:p>
          <a:p>
            <a:pPr>
              <a:defRPr sz="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Both spread out water molecules (especially boiling) making it harder for </a:t>
            </a:r>
          </a:p>
          <a:p>
            <a:pPr>
              <a:tabLst>
                <a:tab pos="444500" algn="l"/>
                <a:tab pos="901700" algn="l"/>
                <a:tab pos="1371600" algn="l"/>
              </a:tabLst>
              <a:defRPr sz="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t>
            </a:r>
            <a:r>
              <a:rPr b="1">
                <a:solidFill>
                  <a:srgbClr val="FF0000"/>
                </a:solidFill>
              </a:rPr>
              <a:t>Hot/fast </a:t>
            </a:r>
            <a:r>
              <a:t>neutrons to </a:t>
            </a:r>
            <a:r>
              <a:rPr b="1"/>
              <a:t>moderate</a:t>
            </a:r>
            <a:r>
              <a:t> into </a:t>
            </a:r>
            <a:r>
              <a:rPr b="1">
                <a:solidFill>
                  <a:srgbClr val="00B1B2"/>
                </a:solidFill>
              </a:rPr>
              <a:t>slow/thermal </a:t>
            </a:r>
            <a:r>
              <a:t>neutrons</a:t>
            </a:r>
          </a:p>
          <a:p>
            <a:pPr>
              <a:tabLst>
                <a:tab pos="444500" algn="l"/>
                <a:tab pos="901700" algn="l"/>
                <a:tab pos="1371600" algn="l"/>
              </a:tabLst>
              <a:defRPr sz="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Fewer slowed neutrons makes it much harder for </a:t>
            </a:r>
            <a:r>
              <a:rPr b="1" baseline="30000">
                <a:solidFill>
                  <a:srgbClr val="FBC901"/>
                </a:solidFill>
              </a:rPr>
              <a:t>235</a:t>
            </a:r>
            <a:r>
              <a:rPr b="1">
                <a:solidFill>
                  <a:srgbClr val="FBC901"/>
                </a:solidFill>
              </a:rPr>
              <a:t>U</a:t>
            </a:r>
            <a:r>
              <a:t> to fission</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t>
            </a:r>
            <a:r>
              <a:rPr b="1"/>
              <a:t>Which automatically turns the reactor back down!</a:t>
            </a:r>
            <a:endParaRPr sz="1200"/>
          </a:p>
          <a:p>
            <a:pPr>
              <a:tabLst>
                <a:tab pos="444500" algn="l"/>
                <a:tab pos="901700" algn="l"/>
                <a:tab pos="1371600" algn="l"/>
              </a:tabLst>
              <a:defRPr sz="14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A second level of control is added via the </a:t>
            </a:r>
            <a:r>
              <a:rPr b="1"/>
              <a:t>control rods</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Which, absorbing neutrons, diminish the likelihood of fission</a:t>
            </a:r>
          </a:p>
          <a:p>
            <a:pPr>
              <a:tabLst>
                <a:tab pos="444500" algn="l"/>
                <a:tab pos="901700" algn="l"/>
                <a:tab pos="1371600" algn="l"/>
              </a:tabLst>
              <a:defRPr sz="16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Third level of control added via </a:t>
            </a:r>
            <a:r>
              <a:rPr b="1"/>
              <a:t>emergency ("scram") shutdown</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900">
                <a:latin typeface="+mn-lt"/>
                <a:ea typeface="+mn-ea"/>
                <a:cs typeface="+mn-cs"/>
                <a:sym typeface="Arial"/>
              </a:defRPr>
            </a:pPr>
            <a:r>
              <a:t>	</a:t>
            </a:r>
            <a:r>
              <a:rPr sz="1800"/>
              <a:t>by injecting boric acid, the boron's of which </a:t>
            </a:r>
            <a:r>
              <a:rPr sz="1800" b="1"/>
              <a:t>strongly</a:t>
            </a:r>
            <a:r>
              <a:rPr sz="1800"/>
              <a:t> absorb neutrons</a:t>
            </a:r>
          </a:p>
          <a:p>
            <a:pPr>
              <a:tabLst>
                <a:tab pos="444500" algn="l"/>
                <a:tab pos="901700" algn="l"/>
                <a:tab pos="1371600" algn="l"/>
              </a:tabLst>
              <a:defRPr sz="1600">
                <a:latin typeface="+mn-lt"/>
                <a:ea typeface="+mn-ea"/>
                <a:cs typeface="+mn-cs"/>
                <a:sym typeface="Arial"/>
              </a:defRPr>
            </a:pPr>
            <a:endParaRPr/>
          </a:p>
          <a:p>
            <a:pPr algn="ctr">
              <a:tabLst>
                <a:tab pos="444500" algn="l"/>
                <a:tab pos="901700" algn="l"/>
                <a:tab pos="1371600" algn="l"/>
              </a:tabLst>
              <a:defRPr sz="1800" b="1">
                <a:solidFill>
                  <a:srgbClr val="FFCC00"/>
                </a:solidFill>
                <a:latin typeface="+mn-lt"/>
                <a:ea typeface="+mn-ea"/>
                <a:cs typeface="+mn-cs"/>
                <a:sym typeface="Arial"/>
              </a:defRPr>
            </a:pPr>
            <a:r>
              <a:t>Because boiling water reactors DO allow water to boil (spreading vastly)</a:t>
            </a:r>
          </a:p>
          <a:p>
            <a:pPr algn="ctr">
              <a:tabLst>
                <a:tab pos="444500" algn="l"/>
                <a:tab pos="901700" algn="l"/>
                <a:tab pos="1371600" algn="l"/>
              </a:tabLst>
              <a:defRPr sz="600" b="1">
                <a:solidFill>
                  <a:srgbClr val="FFCC00"/>
                </a:solidFill>
                <a:latin typeface="+mn-lt"/>
                <a:ea typeface="+mn-ea"/>
                <a:cs typeface="+mn-cs"/>
                <a:sym typeface="Arial"/>
              </a:defRPr>
            </a:pPr>
            <a:endParaRPr/>
          </a:p>
          <a:p>
            <a:pPr algn="ctr">
              <a:tabLst>
                <a:tab pos="444500" algn="l"/>
                <a:tab pos="901700" algn="l"/>
                <a:tab pos="1371600" algn="l"/>
              </a:tabLst>
              <a:defRPr sz="1800" b="1">
                <a:solidFill>
                  <a:srgbClr val="FFCC00"/>
                </a:solidFill>
                <a:latin typeface="+mn-lt"/>
                <a:ea typeface="+mn-ea"/>
                <a:cs typeface="+mn-cs"/>
                <a:sym typeface="Arial"/>
              </a:defRPr>
            </a:pPr>
            <a:r>
              <a:t>experts view it as being the most stable type of reactor</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625" name="Rectangle 2"/>
          <p:cNvSpPr txBox="1">
            <a:spLocks noGrp="1"/>
          </p:cNvSpPr>
          <p:nvPr>
            <p:ph type="title"/>
          </p:nvPr>
        </p:nvSpPr>
        <p:spPr>
          <a:xfrm>
            <a:off x="304800" y="76200"/>
            <a:ext cx="8534400" cy="533400"/>
          </a:xfrm>
          <a:prstGeom prst="rect">
            <a:avLst/>
          </a:prstGeom>
        </p:spPr>
        <p:txBody>
          <a:bodyPr/>
          <a:lstStyle/>
          <a:p>
            <a:r>
              <a:t>But there is a potential problem with boiling water reactors:</a:t>
            </a:r>
          </a:p>
        </p:txBody>
      </p:sp>
      <p:sp>
        <p:nvSpPr>
          <p:cNvPr id="626" name="Rectangle 3"/>
          <p:cNvSpPr txBox="1">
            <a:spLocks noGrp="1"/>
          </p:cNvSpPr>
          <p:nvPr>
            <p:ph type="body" idx="1"/>
          </p:nvPr>
        </p:nvSpPr>
        <p:spPr>
          <a:xfrm>
            <a:off x="152400" y="3581400"/>
            <a:ext cx="8991600" cy="2819400"/>
          </a:xfrm>
          <a:prstGeom prst="rect">
            <a:avLst/>
          </a:prstGeom>
        </p:spPr>
        <p:txBody>
          <a:bodyPr/>
          <a:lstStyle/>
          <a:p>
            <a:pPr>
              <a:defRPr sz="1800">
                <a:latin typeface="+mn-lt"/>
                <a:ea typeface="+mn-ea"/>
                <a:cs typeface="+mn-cs"/>
                <a:sym typeface="Arial"/>
              </a:defRPr>
            </a:pPr>
            <a:r>
              <a:t>The turbine generators are located OUTSIDE the reactor containment structure</a:t>
            </a:r>
          </a:p>
          <a:p>
            <a:pPr>
              <a:defRPr sz="900">
                <a:latin typeface="+mn-lt"/>
                <a:ea typeface="+mn-ea"/>
                <a:cs typeface="+mn-cs"/>
                <a:sym typeface="Arial"/>
              </a:defRPr>
            </a:pPr>
            <a:endParaRPr/>
          </a:p>
          <a:p>
            <a:pPr>
              <a:defRPr sz="1800">
                <a:latin typeface="+mn-lt"/>
                <a:ea typeface="+mn-ea"/>
                <a:cs typeface="+mn-cs"/>
                <a:sym typeface="Arial"/>
              </a:defRPr>
            </a:pPr>
            <a:r>
              <a:t>	Because they must be more easily accessible for servicing, meaning:</a:t>
            </a:r>
          </a:p>
          <a:p>
            <a:pPr>
              <a:defRPr sz="900">
                <a:latin typeface="+mn-lt"/>
                <a:ea typeface="+mn-ea"/>
                <a:cs typeface="+mn-cs"/>
                <a:sym typeface="Arial"/>
              </a:defRPr>
            </a:pPr>
            <a:endParaRPr/>
          </a:p>
          <a:p>
            <a:pPr>
              <a:defRPr sz="1800">
                <a:latin typeface="+mn-lt"/>
                <a:ea typeface="+mn-ea"/>
                <a:cs typeface="+mn-cs"/>
                <a:sym typeface="Arial"/>
              </a:defRPr>
            </a:pPr>
            <a:r>
              <a:t>	</a:t>
            </a:r>
            <a:r>
              <a:rPr b="1">
                <a:solidFill>
                  <a:srgbClr val="FFCC00"/>
                </a:solidFill>
              </a:rPr>
              <a:t>Water</a:t>
            </a:r>
            <a:r>
              <a:rPr>
                <a:solidFill>
                  <a:srgbClr val="FFCC00"/>
                </a:solidFill>
              </a:rPr>
              <a:t> </a:t>
            </a:r>
            <a:r>
              <a:rPr b="1">
                <a:solidFill>
                  <a:srgbClr val="FFCC00"/>
                </a:solidFill>
              </a:rPr>
              <a:t>from reactor (as steam) is allowed to exit the containment</a:t>
            </a:r>
          </a:p>
          <a:p>
            <a:pPr>
              <a:defRPr sz="1400">
                <a:latin typeface="+mn-lt"/>
                <a:ea typeface="+mn-ea"/>
                <a:cs typeface="+mn-cs"/>
                <a:sym typeface="Arial"/>
              </a:defRPr>
            </a:pPr>
            <a:endParaRPr/>
          </a:p>
          <a:p>
            <a:pPr>
              <a:defRPr sz="1800">
                <a:latin typeface="+mn-lt"/>
                <a:ea typeface="+mn-ea"/>
                <a:cs typeface="+mn-cs"/>
                <a:sym typeface="Arial"/>
              </a:defRPr>
            </a:pPr>
            <a:r>
              <a:t>Fortunately, </a:t>
            </a:r>
            <a:r>
              <a:rPr b="1"/>
              <a:t>pure water </a:t>
            </a:r>
            <a:r>
              <a:t>can become only slightly/mildly radioactive: </a:t>
            </a:r>
          </a:p>
          <a:p>
            <a:pPr>
              <a:defRPr sz="900">
                <a:latin typeface="+mn-lt"/>
                <a:ea typeface="+mn-ea"/>
                <a:cs typeface="+mn-cs"/>
                <a:sym typeface="Arial"/>
              </a:defRPr>
            </a:pPr>
            <a:endParaRPr/>
          </a:p>
          <a:p>
            <a:pPr>
              <a:defRPr sz="1800">
                <a:latin typeface="+mn-lt"/>
                <a:ea typeface="+mn-ea"/>
                <a:cs typeface="+mn-cs"/>
                <a:sym typeface="Arial"/>
              </a:defRPr>
            </a:pPr>
            <a:r>
              <a:t>	Some </a:t>
            </a:r>
            <a:r>
              <a:rPr baseline="30000"/>
              <a:t>1</a:t>
            </a:r>
            <a:r>
              <a:t>H =&gt; </a:t>
            </a:r>
            <a:r>
              <a:rPr baseline="30000"/>
              <a:t>3</a:t>
            </a:r>
            <a:r>
              <a:t>H (tritium) which decays relatively slowly and benignly</a:t>
            </a:r>
          </a:p>
        </p:txBody>
      </p:sp>
      <p:grpSp>
        <p:nvGrpSpPr>
          <p:cNvPr id="629" name="Group 3"/>
          <p:cNvGrpSpPr/>
          <p:nvPr/>
        </p:nvGrpSpPr>
        <p:grpSpPr>
          <a:xfrm>
            <a:off x="2067447" y="838200"/>
            <a:ext cx="4790553" cy="2438400"/>
            <a:chOff x="0" y="0"/>
            <a:chExt cx="4790552" cy="2438400"/>
          </a:xfrm>
        </p:grpSpPr>
        <p:sp>
          <p:nvSpPr>
            <p:cNvPr id="627" name="Rectangle 4"/>
            <p:cNvSpPr/>
            <p:nvPr/>
          </p:nvSpPr>
          <p:spPr>
            <a:xfrm>
              <a:off x="0" y="0"/>
              <a:ext cx="4732685" cy="24384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628" name="Picture 5" descr="Picture 5"/>
            <p:cNvPicPr>
              <a:picLocks noChangeAspect="1"/>
            </p:cNvPicPr>
            <p:nvPr/>
          </p:nvPicPr>
          <p:blipFill>
            <a:blip r:embed="rId2">
              <a:extLst/>
            </a:blip>
            <a:stretch>
              <a:fillRect/>
            </a:stretch>
          </p:blipFill>
          <p:spPr>
            <a:xfrm>
              <a:off x="0" y="0"/>
              <a:ext cx="4790553" cy="2432909"/>
            </a:xfrm>
            <a:prstGeom prst="rect">
              <a:avLst/>
            </a:prstGeom>
            <a:ln w="12700" cap="flat">
              <a:noFill/>
              <a:miter lim="400000"/>
            </a:ln>
            <a:effectLst/>
          </p:spPr>
        </p:pic>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1" name="Rectangle 5"/>
          <p:cNvSpPr txBox="1"/>
          <p:nvPr/>
        </p:nvSpPr>
        <p:spPr>
          <a:xfrm>
            <a:off x="304800" y="65175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http://hyperphysics.phy-astr.gsu.edu/hbase/nucene/reactor.html</a:t>
            </a:r>
          </a:p>
        </p:txBody>
      </p:sp>
      <p:sp>
        <p:nvSpPr>
          <p:cNvPr id="632" name="Rectangle 2"/>
          <p:cNvSpPr txBox="1">
            <a:spLocks noGrp="1"/>
          </p:cNvSpPr>
          <p:nvPr>
            <p:ph type="title"/>
          </p:nvPr>
        </p:nvSpPr>
        <p:spPr>
          <a:xfrm>
            <a:off x="304800" y="1524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Alternate Pressurized Water Reactor (PWR):</a:t>
            </a:r>
          </a:p>
        </p:txBody>
      </p:sp>
      <p:sp>
        <p:nvSpPr>
          <p:cNvPr id="633" name="Rectangle 3"/>
          <p:cNvSpPr txBox="1">
            <a:spLocks noGrp="1"/>
          </p:cNvSpPr>
          <p:nvPr>
            <p:ph type="body" idx="1"/>
          </p:nvPr>
        </p:nvSpPr>
        <p:spPr>
          <a:xfrm>
            <a:off x="228600" y="762000"/>
            <a:ext cx="8915400" cy="5334000"/>
          </a:xfrm>
          <a:prstGeom prst="rect">
            <a:avLst/>
          </a:prstGeom>
        </p:spPr>
        <p:txBody>
          <a:bodyPr/>
          <a:lstStyle/>
          <a:p>
            <a:pPr>
              <a:defRPr sz="1800">
                <a:latin typeface="+mn-lt"/>
                <a:ea typeface="+mn-ea"/>
                <a:cs typeface="+mn-cs"/>
                <a:sym typeface="Arial"/>
              </a:defRPr>
            </a:pPr>
            <a:r>
              <a:t>Inspired, in part, by concern about reactor cooling water exiting containment</a:t>
            </a:r>
          </a:p>
          <a:p>
            <a:pPr>
              <a:defRPr sz="900">
                <a:latin typeface="+mn-lt"/>
                <a:ea typeface="+mn-ea"/>
                <a:cs typeface="+mn-cs"/>
                <a:sym typeface="Arial"/>
              </a:defRPr>
            </a:pPr>
            <a:endParaRPr/>
          </a:p>
          <a:p>
            <a:pPr>
              <a:defRPr sz="1800">
                <a:latin typeface="+mn-lt"/>
                <a:ea typeface="+mn-ea"/>
                <a:cs typeface="+mn-cs"/>
                <a:sym typeface="Arial"/>
              </a:defRPr>
            </a:pPr>
            <a:r>
              <a:t>	If water picks up impurities, THEY could become strongly radioactive</a:t>
            </a:r>
          </a:p>
          <a:p>
            <a:pPr>
              <a:defRPr sz="900">
                <a:latin typeface="+mn-lt"/>
                <a:ea typeface="+mn-ea"/>
                <a:cs typeface="+mn-cs"/>
                <a:sym typeface="Arial"/>
              </a:defRPr>
            </a:pPr>
            <a:endParaRPr/>
          </a:p>
          <a:p>
            <a:pPr>
              <a:defRPr sz="1800">
                <a:latin typeface="+mn-lt"/>
                <a:ea typeface="+mn-ea"/>
                <a:cs typeface="+mn-cs"/>
                <a:sym typeface="Arial"/>
              </a:defRPr>
            </a:pPr>
            <a:r>
              <a:t>	Or if fuel rods leaked, water could become massively radioactive</a:t>
            </a:r>
          </a:p>
          <a:p>
            <a:pPr>
              <a:defRPr sz="1400">
                <a:latin typeface="+mn-lt"/>
                <a:ea typeface="+mn-ea"/>
                <a:cs typeface="+mn-cs"/>
                <a:sym typeface="Arial"/>
              </a:defRPr>
            </a:pPr>
            <a:endParaRPr/>
          </a:p>
          <a:p>
            <a:pPr>
              <a:defRPr sz="1800">
                <a:latin typeface="+mn-lt"/>
                <a:ea typeface="+mn-ea"/>
                <a:cs typeface="+mn-cs"/>
                <a:sym typeface="Arial"/>
              </a:defRPr>
            </a:pPr>
            <a:r>
              <a:t>So instead of one water loop, there are two:</a:t>
            </a:r>
          </a:p>
          <a:p>
            <a:pPr>
              <a:defRPr sz="900">
                <a:latin typeface="+mn-lt"/>
                <a:ea typeface="+mn-ea"/>
                <a:cs typeface="+mn-cs"/>
                <a:sym typeface="Arial"/>
              </a:defRPr>
            </a:pPr>
            <a:endParaRPr/>
          </a:p>
          <a:p>
            <a:pPr>
              <a:defRPr sz="1800">
                <a:latin typeface="+mn-lt"/>
                <a:ea typeface="+mn-ea"/>
                <a:cs typeface="+mn-cs"/>
                <a:sym typeface="Arial"/>
              </a:defRPr>
            </a:pPr>
            <a:r>
              <a:t>	Primary loop enters reactor core then, via heat exchanger, transfers heat</a:t>
            </a:r>
          </a:p>
          <a:p>
            <a:pPr>
              <a:defRPr sz="700">
                <a:latin typeface="+mn-lt"/>
                <a:ea typeface="+mn-ea"/>
                <a:cs typeface="+mn-cs"/>
                <a:sym typeface="Arial"/>
              </a:defRPr>
            </a:pPr>
            <a:endParaRPr/>
          </a:p>
          <a:p>
            <a:pPr>
              <a:defRPr sz="1800">
                <a:latin typeface="+mn-lt"/>
                <a:ea typeface="+mn-ea"/>
                <a:cs typeface="+mn-cs"/>
                <a:sym typeface="Arial"/>
              </a:defRPr>
            </a:pPr>
            <a:r>
              <a:t>	ONLY secondary water/steam loop </a:t>
            </a:r>
            <a:r>
              <a:rPr b="1"/>
              <a:t>exits containment</a:t>
            </a:r>
            <a:r>
              <a:t> to drive turbines</a:t>
            </a:r>
          </a:p>
        </p:txBody>
      </p:sp>
      <p:grpSp>
        <p:nvGrpSpPr>
          <p:cNvPr id="636" name="Group 6"/>
          <p:cNvGrpSpPr/>
          <p:nvPr/>
        </p:nvGrpSpPr>
        <p:grpSpPr>
          <a:xfrm>
            <a:off x="1904999" y="3810000"/>
            <a:ext cx="5334001" cy="2514600"/>
            <a:chOff x="0" y="0"/>
            <a:chExt cx="5334000" cy="2514599"/>
          </a:xfrm>
        </p:grpSpPr>
        <p:sp>
          <p:nvSpPr>
            <p:cNvPr id="634" name="Rectangle 5"/>
            <p:cNvSpPr/>
            <p:nvPr/>
          </p:nvSpPr>
          <p:spPr>
            <a:xfrm>
              <a:off x="-1" y="18256"/>
              <a:ext cx="5259918" cy="2496344"/>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635" name="Picture 4" descr="Picture 4"/>
            <p:cNvPicPr>
              <a:picLocks noChangeAspect="1"/>
            </p:cNvPicPr>
            <p:nvPr/>
          </p:nvPicPr>
          <p:blipFill>
            <a:blip r:embed="rId2">
              <a:extLst/>
            </a:blip>
            <a:stretch>
              <a:fillRect/>
            </a:stretch>
          </p:blipFill>
          <p:spPr>
            <a:xfrm>
              <a:off x="0" y="0"/>
              <a:ext cx="5334000" cy="2514600"/>
            </a:xfrm>
            <a:prstGeom prst="rect">
              <a:avLst/>
            </a:prstGeom>
            <a:ln w="12700" cap="flat">
              <a:noFill/>
              <a:miter lim="400000"/>
            </a:ln>
            <a:effectLst/>
          </p:spPr>
        </p:pic>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 name="Rectangle 2"/>
          <p:cNvSpPr txBox="1">
            <a:spLocks noGrp="1"/>
          </p:cNvSpPr>
          <p:nvPr>
            <p:ph type="title"/>
          </p:nvPr>
        </p:nvSpPr>
        <p:spPr>
          <a:xfrm>
            <a:off x="304800" y="1524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Subtleties of Pressurized Water Reactor (PWR):</a:t>
            </a:r>
          </a:p>
        </p:txBody>
      </p:sp>
      <p:sp>
        <p:nvSpPr>
          <p:cNvPr id="639" name="Rectangle 3"/>
          <p:cNvSpPr txBox="1">
            <a:spLocks noGrp="1"/>
          </p:cNvSpPr>
          <p:nvPr>
            <p:ph type="body" idx="1"/>
          </p:nvPr>
        </p:nvSpPr>
        <p:spPr>
          <a:xfrm>
            <a:off x="228600" y="914400"/>
            <a:ext cx="8686800" cy="5433378"/>
          </a:xfrm>
          <a:prstGeom prst="rect">
            <a:avLst/>
          </a:prstGeom>
        </p:spPr>
        <p:txBody>
          <a:bodyPr/>
          <a:lstStyle/>
          <a:p>
            <a:pPr defTabSz="868680">
              <a:defRPr sz="1710">
                <a:solidFill>
                  <a:srgbClr val="FFCC00"/>
                </a:solidFill>
                <a:effectLst>
                  <a:outerShdw blurRad="36195" dist="36195" dir="2700000" rotWithShape="0">
                    <a:srgbClr val="000000"/>
                  </a:outerShdw>
                </a:effectLst>
              </a:defRPr>
            </a:pPr>
            <a:r>
              <a:t>Primary loop's job is to supply enough heat to boil water in the secondary loop</a:t>
            </a:r>
          </a:p>
          <a:p>
            <a:pPr defTabSz="868680">
              <a:defRPr sz="1140">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r>
              <a:t>It can carry a lot more heat energy if water in it remains a </a:t>
            </a:r>
            <a:r>
              <a:rPr b="1"/>
              <a:t>dense</a:t>
            </a:r>
            <a:r>
              <a:t> liquid (vs. vapor)</a:t>
            </a:r>
          </a:p>
          <a:p>
            <a:pPr defTabSz="868680">
              <a:defRPr sz="1140">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r>
              <a:t>But it still has to reach temperatures ABOVE boiling so it must be </a:t>
            </a:r>
            <a:r>
              <a:rPr b="1"/>
              <a:t>pressurized</a:t>
            </a:r>
          </a:p>
          <a:p>
            <a:pPr defTabSz="868680">
              <a:defRPr sz="665" b="1">
                <a:effectLst>
                  <a:outerShdw blurRad="36195" dist="36195" dir="2700000" rotWithShape="0">
                    <a:srgbClr val="000000"/>
                  </a:outerShdw>
                </a:effectLst>
              </a:defRPr>
            </a:pPr>
            <a:endParaRPr/>
          </a:p>
          <a:p>
            <a:pPr defTabSz="868680">
              <a:defRPr sz="1710" b="1">
                <a:effectLst>
                  <a:outerShdw blurRad="36195" dist="36195" dir="2700000" rotWithShape="0">
                    <a:srgbClr val="000000"/>
                  </a:outerShdw>
                </a:effectLst>
              </a:defRPr>
            </a:pPr>
            <a:r>
              <a:t>	</a:t>
            </a:r>
            <a:r>
              <a:rPr b="0"/>
              <a:t>Keeping that water liquid even well above 100°C</a:t>
            </a:r>
          </a:p>
          <a:p>
            <a:pPr defTabSz="868680">
              <a:defRPr sz="1330">
                <a:effectLst>
                  <a:outerShdw blurRad="36195" dist="36195" dir="2700000" rotWithShape="0">
                    <a:srgbClr val="000000"/>
                  </a:outerShdw>
                </a:effectLst>
              </a:defRPr>
            </a:pPr>
            <a:endParaRPr/>
          </a:p>
          <a:p>
            <a:pPr defTabSz="868680">
              <a:defRPr sz="1710">
                <a:solidFill>
                  <a:srgbClr val="FFCC00"/>
                </a:solidFill>
                <a:effectLst>
                  <a:outerShdw blurRad="36195" dist="36195" dir="2700000" rotWithShape="0">
                    <a:srgbClr val="000000"/>
                  </a:outerShdw>
                </a:effectLst>
              </a:defRPr>
            </a:pPr>
            <a:r>
              <a:t>However, the water in that primary loop is ALSO a NEUTRON MODERATOR</a:t>
            </a:r>
          </a:p>
          <a:p>
            <a:pPr defTabSz="868680">
              <a:defRPr sz="1330">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r>
              <a:t>But, under pressurization, its water cannot expand much and can't vaporize</a:t>
            </a:r>
          </a:p>
          <a:p>
            <a:pPr defTabSz="868680">
              <a:defRPr sz="1710">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r>
              <a:t>So degree of neutron moderation (which accelerates </a:t>
            </a:r>
            <a:r>
              <a:rPr baseline="29894"/>
              <a:t>235</a:t>
            </a:r>
            <a:r>
              <a:t>U fission reaction)</a:t>
            </a:r>
          </a:p>
          <a:p>
            <a:pPr defTabSz="868680">
              <a:defRPr sz="950">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r>
              <a:t>	Will not automatically decrease sharply when reactor core heats up</a:t>
            </a:r>
          </a:p>
          <a:p>
            <a:pPr defTabSz="868680">
              <a:defRPr sz="855">
                <a:effectLst>
                  <a:outerShdw blurRad="36195" dist="36195" dir="2700000" rotWithShape="0">
                    <a:srgbClr val="000000"/>
                  </a:outerShdw>
                </a:effectLst>
              </a:defRPr>
            </a:pPr>
            <a:endParaRPr/>
          </a:p>
          <a:p>
            <a:pPr defTabSz="868680">
              <a:defRPr sz="1710">
                <a:effectLst>
                  <a:outerShdw blurRad="36195" dist="36195" dir="2700000" rotWithShape="0">
                    <a:srgbClr val="000000"/>
                  </a:outerShdw>
                </a:effectLst>
              </a:defRPr>
            </a:pPr>
            <a:endParaRPr/>
          </a:p>
          <a:p>
            <a:pPr defTabSz="868680">
              <a:defRPr sz="1710">
                <a:solidFill>
                  <a:srgbClr val="FFCC00"/>
                </a:solidFill>
                <a:effectLst>
                  <a:outerShdw blurRad="36195" dist="36195" dir="2700000" rotWithShape="0">
                    <a:srgbClr val="000000"/>
                  </a:outerShdw>
                </a:effectLst>
              </a:defRPr>
            </a:pPr>
            <a:r>
              <a:t>So you loose a negative feedback mechanism that enhances </a:t>
            </a:r>
          </a:p>
          <a:p>
            <a:pPr algn="r" defTabSz="868680">
              <a:defRPr sz="1710">
                <a:solidFill>
                  <a:srgbClr val="FFCC00"/>
                </a:solidFill>
                <a:effectLst>
                  <a:outerShdw blurRad="36195" dist="36195" dir="2700000" rotWithShape="0">
                    <a:srgbClr val="000000"/>
                  </a:outerShdw>
                </a:effectLst>
              </a:defRPr>
            </a:pPr>
            <a:r>
              <a:t>the stability of competing boiling water reactor (BWR) designs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1" name="Rectangle 5"/>
          <p:cNvSpPr txBox="1"/>
          <p:nvPr/>
        </p:nvSpPr>
        <p:spPr>
          <a:xfrm>
            <a:off x="228600" y="5441220"/>
            <a:ext cx="29718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www.nrc.gov/reading-rm/basic-ref/students/animated-pwr.html</a:t>
            </a:r>
          </a:p>
        </p:txBody>
      </p:sp>
      <p:sp>
        <p:nvSpPr>
          <p:cNvPr id="642" name="Rectangle 2"/>
          <p:cNvSpPr txBox="1">
            <a:spLocks noGrp="1"/>
          </p:cNvSpPr>
          <p:nvPr>
            <p:ph type="title"/>
          </p:nvPr>
        </p:nvSpPr>
        <p:spPr>
          <a:xfrm>
            <a:off x="304800" y="76200"/>
            <a:ext cx="8534400" cy="457200"/>
          </a:xfrm>
          <a:prstGeom prst="rect">
            <a:avLst/>
          </a:prstGeom>
        </p:spPr>
        <p:txBody>
          <a:bodyPr/>
          <a:lstStyle>
            <a:lvl1pPr>
              <a:defRPr sz="2400"/>
            </a:lvl1pPr>
          </a:lstStyle>
          <a:p>
            <a:r>
              <a:t>Putting basic schematics of these two designs side by side:</a:t>
            </a:r>
          </a:p>
        </p:txBody>
      </p:sp>
      <p:sp>
        <p:nvSpPr>
          <p:cNvPr id="643" name="Rectangle 3"/>
          <p:cNvSpPr txBox="1">
            <a:spLocks noGrp="1"/>
          </p:cNvSpPr>
          <p:nvPr>
            <p:ph type="body" idx="1"/>
          </p:nvPr>
        </p:nvSpPr>
        <p:spPr>
          <a:xfrm>
            <a:off x="228600" y="990600"/>
            <a:ext cx="8534400" cy="5334000"/>
          </a:xfrm>
          <a:prstGeom prst="rect">
            <a:avLst/>
          </a:prstGeom>
        </p:spPr>
        <p:txBody>
          <a:bodyPr/>
          <a:lstStyle/>
          <a:p>
            <a:pPr>
              <a:defRPr sz="1800" b="1">
                <a:solidFill>
                  <a:srgbClr val="FFCC00"/>
                </a:solidFill>
                <a:latin typeface="+mn-lt"/>
                <a:ea typeface="+mn-ea"/>
                <a:cs typeface="+mn-cs"/>
                <a:sym typeface="Arial"/>
              </a:defRPr>
            </a:pPr>
            <a:r>
              <a:t>B</a:t>
            </a:r>
            <a:r>
              <a:rPr b="0">
                <a:solidFill>
                  <a:srgbClr val="FFFFFF"/>
                </a:solidFill>
              </a:rPr>
              <a:t>oiling </a:t>
            </a:r>
            <a:r>
              <a:t>W</a:t>
            </a:r>
            <a:r>
              <a:rPr b="0">
                <a:solidFill>
                  <a:srgbClr val="FFFFFF"/>
                </a:solidFill>
              </a:rPr>
              <a:t>ater </a:t>
            </a:r>
            <a:r>
              <a:t>R</a:t>
            </a:r>
            <a:r>
              <a:rPr b="0">
                <a:solidFill>
                  <a:srgbClr val="FFFFFF"/>
                </a:solidFill>
              </a:rPr>
              <a:t>eactor:		</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b="1">
                <a:solidFill>
                  <a:srgbClr val="FFCC00"/>
                </a:solidFill>
                <a:latin typeface="+mn-lt"/>
                <a:ea typeface="+mn-ea"/>
                <a:cs typeface="+mn-cs"/>
                <a:sym typeface="Arial"/>
              </a:defRPr>
            </a:pPr>
            <a:r>
              <a:t>P</a:t>
            </a:r>
            <a:r>
              <a:rPr b="0">
                <a:solidFill>
                  <a:srgbClr val="FFFFFF"/>
                </a:solidFill>
              </a:rPr>
              <a:t>ressurized </a:t>
            </a:r>
            <a:r>
              <a:t>W</a:t>
            </a:r>
            <a:r>
              <a:rPr b="0">
                <a:solidFill>
                  <a:srgbClr val="FFFFFF"/>
                </a:solidFill>
              </a:rPr>
              <a:t>ater </a:t>
            </a:r>
            <a:r>
              <a:t>R</a:t>
            </a:r>
            <a:r>
              <a:rPr b="0">
                <a:solidFill>
                  <a:srgbClr val="FFFFFF"/>
                </a:solidFill>
              </a:rPr>
              <a:t>eactor:</a:t>
            </a:r>
          </a:p>
        </p:txBody>
      </p:sp>
      <p:pic>
        <p:nvPicPr>
          <p:cNvPr id="644" name="Picture 5" descr="Picture 5"/>
          <p:cNvPicPr>
            <a:picLocks noChangeAspect="1"/>
          </p:cNvPicPr>
          <p:nvPr/>
        </p:nvPicPr>
        <p:blipFill>
          <a:blip r:embed="rId2">
            <a:extLst/>
          </a:blip>
          <a:stretch>
            <a:fillRect/>
          </a:stretch>
        </p:blipFill>
        <p:spPr>
          <a:xfrm>
            <a:off x="3429000" y="685800"/>
            <a:ext cx="5638800" cy="2950220"/>
          </a:xfrm>
          <a:prstGeom prst="rect">
            <a:avLst/>
          </a:prstGeom>
          <a:ln w="12700">
            <a:miter lim="400000"/>
          </a:ln>
        </p:spPr>
      </p:pic>
      <p:pic>
        <p:nvPicPr>
          <p:cNvPr id="645" name="Picture 6" descr="Picture 6"/>
          <p:cNvPicPr>
            <a:picLocks noChangeAspect="1"/>
          </p:cNvPicPr>
          <p:nvPr/>
        </p:nvPicPr>
        <p:blipFill>
          <a:blip r:embed="rId3">
            <a:extLst/>
          </a:blip>
          <a:stretch>
            <a:fillRect/>
          </a:stretch>
        </p:blipFill>
        <p:spPr>
          <a:xfrm>
            <a:off x="3429000" y="3810001"/>
            <a:ext cx="5638800" cy="2971801"/>
          </a:xfrm>
          <a:prstGeom prst="rect">
            <a:avLst/>
          </a:prstGeom>
          <a:ln w="12700">
            <a:miter lim="400000"/>
          </a:ln>
        </p:spPr>
      </p:pic>
      <p:sp>
        <p:nvSpPr>
          <p:cNvPr id="646" name="Rectangle 5"/>
          <p:cNvSpPr txBox="1"/>
          <p:nvPr/>
        </p:nvSpPr>
        <p:spPr>
          <a:xfrm>
            <a:off x="228600" y="2393220"/>
            <a:ext cx="29718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www.nrc.gov/reading-rm/basic-ref/students/animated-bwr.html</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 name="Rectangle 2"/>
          <p:cNvSpPr txBox="1">
            <a:spLocks noGrp="1"/>
          </p:cNvSpPr>
          <p:nvPr>
            <p:ph type="title"/>
          </p:nvPr>
        </p:nvSpPr>
        <p:spPr>
          <a:xfrm>
            <a:off x="304800" y="76200"/>
            <a:ext cx="8534400" cy="457200"/>
          </a:xfrm>
          <a:prstGeom prst="rect">
            <a:avLst/>
          </a:prstGeom>
        </p:spPr>
        <p:txBody>
          <a:bodyPr/>
          <a:lstStyle>
            <a:lvl1pPr>
              <a:defRPr sz="2400"/>
            </a:lvl1pPr>
          </a:lstStyle>
          <a:p>
            <a:r>
              <a:t>"But they blow up!"</a:t>
            </a:r>
          </a:p>
        </p:txBody>
      </p:sp>
      <p:sp>
        <p:nvSpPr>
          <p:cNvPr id="124" name="Rectangle 3"/>
          <p:cNvSpPr txBox="1">
            <a:spLocks noGrp="1"/>
          </p:cNvSpPr>
          <p:nvPr>
            <p:ph type="body" idx="1"/>
          </p:nvPr>
        </p:nvSpPr>
        <p:spPr>
          <a:xfrm>
            <a:off x="228600" y="762000"/>
            <a:ext cx="8915400" cy="5925481"/>
          </a:xfrm>
          <a:prstGeom prst="rect">
            <a:avLst/>
          </a:prstGeom>
        </p:spPr>
        <p:txBody>
          <a:bodyPr/>
          <a:lstStyle/>
          <a:p>
            <a:pPr algn="ctr">
              <a:defRPr sz="1800">
                <a:latin typeface="+mn-lt"/>
                <a:ea typeface="+mn-ea"/>
                <a:cs typeface="+mn-cs"/>
                <a:sym typeface="Arial"/>
              </a:defRPr>
            </a:pPr>
            <a:r>
              <a:t>Yes they (or at least three of them) have (sort of) blown up</a:t>
            </a:r>
          </a:p>
          <a:p>
            <a:pPr>
              <a:defRPr sz="1400">
                <a:latin typeface="+mn-lt"/>
                <a:ea typeface="+mn-ea"/>
                <a:cs typeface="+mn-cs"/>
                <a:sym typeface="Arial"/>
              </a:defRPr>
            </a:pPr>
            <a:endParaRPr/>
          </a:p>
          <a:p>
            <a:pPr>
              <a:defRPr sz="1800">
                <a:latin typeface="+mn-lt"/>
                <a:ea typeface="+mn-ea"/>
                <a:cs typeface="+mn-cs"/>
                <a:sym typeface="Arial"/>
              </a:defRPr>
            </a:pPr>
            <a:r>
              <a:t>So in this lecture we are going to learn </a:t>
            </a:r>
            <a:r>
              <a:rPr b="1" u="sng"/>
              <a:t>how</a:t>
            </a:r>
            <a:r>
              <a:rPr b="1"/>
              <a:t> nuclear reactors blow up</a:t>
            </a:r>
          </a:p>
          <a:p>
            <a:pPr>
              <a:defRPr sz="900">
                <a:latin typeface="+mn-lt"/>
                <a:ea typeface="+mn-ea"/>
                <a:cs typeface="+mn-cs"/>
                <a:sym typeface="Arial"/>
              </a:defRPr>
            </a:pPr>
            <a:endParaRPr/>
          </a:p>
          <a:p>
            <a:pPr>
              <a:defRPr sz="1800">
                <a:latin typeface="+mn-lt"/>
                <a:ea typeface="+mn-ea"/>
                <a:cs typeface="+mn-cs"/>
                <a:sym typeface="Arial"/>
              </a:defRPr>
            </a:pPr>
            <a:r>
              <a:t>	AND, for comparison, </a:t>
            </a:r>
            <a:r>
              <a:rPr b="1" u="sng"/>
              <a:t>how</a:t>
            </a:r>
            <a:r>
              <a:t> </a:t>
            </a:r>
            <a:r>
              <a:rPr b="1"/>
              <a:t>nuclear bombs blow up</a:t>
            </a:r>
          </a:p>
          <a:p>
            <a:pPr>
              <a:defRPr sz="1800">
                <a:latin typeface="+mn-lt"/>
                <a:ea typeface="+mn-ea"/>
                <a:cs typeface="+mn-cs"/>
                <a:sym typeface="Arial"/>
              </a:defRPr>
            </a:pPr>
            <a:endParaRPr/>
          </a:p>
          <a:p>
            <a:pPr>
              <a:defRPr sz="1800" b="1">
                <a:solidFill>
                  <a:srgbClr val="FFCC00"/>
                </a:solidFill>
                <a:latin typeface="+mn-lt"/>
                <a:ea typeface="+mn-ea"/>
                <a:cs typeface="+mn-cs"/>
                <a:sym typeface="Arial"/>
              </a:defRPr>
            </a:pPr>
            <a:r>
              <a:t>Starting with a quick review of nuclear physics: </a:t>
            </a:r>
          </a:p>
          <a:p>
            <a:pPr>
              <a:defRPr sz="1200">
                <a:latin typeface="+mn-lt"/>
                <a:ea typeface="+mn-ea"/>
                <a:cs typeface="+mn-cs"/>
                <a:sym typeface="Arial"/>
              </a:defRPr>
            </a:pPr>
            <a:endParaRPr/>
          </a:p>
          <a:p>
            <a:pPr>
              <a:defRPr sz="1800">
                <a:latin typeface="+mn-lt"/>
                <a:ea typeface="+mn-ea"/>
                <a:cs typeface="+mn-cs"/>
                <a:sym typeface="Arial"/>
              </a:defRPr>
            </a:pPr>
            <a:r>
              <a:t>Nuclear physics is all about nuclei, which consist of protons plus neutrons</a:t>
            </a:r>
          </a:p>
          <a:p>
            <a:pPr>
              <a:defRPr sz="1200">
                <a:latin typeface="+mn-lt"/>
                <a:ea typeface="+mn-ea"/>
                <a:cs typeface="+mn-cs"/>
                <a:sym typeface="Arial"/>
              </a:defRPr>
            </a:pPr>
            <a:endParaRPr/>
          </a:p>
          <a:p>
            <a:pPr>
              <a:defRPr sz="1800">
                <a:latin typeface="+mn-lt"/>
                <a:ea typeface="+mn-ea"/>
                <a:cs typeface="+mn-cs"/>
                <a:sym typeface="Arial"/>
              </a:defRPr>
            </a:pPr>
            <a:r>
              <a:t>But protons and neutrons are capable of changing identities, for instance:</a:t>
            </a:r>
          </a:p>
          <a:p>
            <a:pPr>
              <a:defRPr sz="800">
                <a:latin typeface="+mn-lt"/>
                <a:ea typeface="+mn-ea"/>
                <a:cs typeface="+mn-cs"/>
                <a:sym typeface="Arial"/>
              </a:defRPr>
            </a:pPr>
            <a:endParaRPr/>
          </a:p>
          <a:p>
            <a:pPr>
              <a:defRPr sz="1800">
                <a:latin typeface="+mn-lt"/>
                <a:ea typeface="+mn-ea"/>
                <a:cs typeface="+mn-cs"/>
                <a:sym typeface="Arial"/>
              </a:defRPr>
            </a:pPr>
            <a:r>
              <a:t>	Neutron =&gt; proton + electron + ΔE      </a:t>
            </a:r>
            <a:r>
              <a:rPr b="1"/>
              <a:t>or</a:t>
            </a:r>
            <a:r>
              <a:t>    the reverse reaction</a:t>
            </a:r>
          </a:p>
          <a:p>
            <a:pPr>
              <a:defRPr sz="1100">
                <a:latin typeface="+mn-lt"/>
                <a:ea typeface="+mn-ea"/>
                <a:cs typeface="+mn-cs"/>
                <a:sym typeface="Arial"/>
              </a:defRPr>
            </a:pPr>
            <a:endParaRPr/>
          </a:p>
          <a:p>
            <a:pPr>
              <a:defRPr sz="1800">
                <a:latin typeface="+mn-lt"/>
                <a:ea typeface="+mn-ea"/>
                <a:cs typeface="+mn-cs"/>
                <a:sym typeface="Arial"/>
              </a:defRPr>
            </a:pPr>
            <a:r>
              <a:t>And that ΔE is </a:t>
            </a:r>
            <a:r>
              <a:rPr b="1"/>
              <a:t>HUGE</a:t>
            </a:r>
            <a:r>
              <a:t>, capable of boiling a lot of water, generating a lot of electricity</a:t>
            </a:r>
          </a:p>
          <a:p>
            <a:pPr>
              <a:defRPr sz="900">
                <a:latin typeface="+mn-lt"/>
                <a:ea typeface="+mn-ea"/>
                <a:cs typeface="+mn-cs"/>
                <a:sym typeface="Arial"/>
              </a:defRPr>
            </a:pPr>
            <a:endParaRPr/>
          </a:p>
          <a:p>
            <a:pPr>
              <a:defRPr sz="1800">
                <a:latin typeface="+mn-lt"/>
                <a:ea typeface="+mn-ea"/>
                <a:cs typeface="+mn-cs"/>
                <a:sym typeface="Arial"/>
              </a:defRPr>
            </a:pPr>
            <a:r>
              <a:t>This all comes directly from Einstein's famous E = mc</a:t>
            </a:r>
            <a:r>
              <a:rPr baseline="30000"/>
              <a:t>2</a:t>
            </a:r>
          </a:p>
          <a:p>
            <a:pPr>
              <a:defRPr sz="1200" baseline="30000">
                <a:latin typeface="+mn-lt"/>
                <a:ea typeface="+mn-ea"/>
                <a:cs typeface="+mn-cs"/>
                <a:sym typeface="Arial"/>
              </a:defRPr>
            </a:pPr>
            <a:endParaRPr/>
          </a:p>
          <a:p>
            <a:pPr>
              <a:tabLst>
                <a:tab pos="444500" algn="l"/>
              </a:tabLst>
              <a:defRPr sz="1800">
                <a:latin typeface="+mn-lt"/>
                <a:ea typeface="+mn-ea"/>
                <a:cs typeface="+mn-cs"/>
                <a:sym typeface="Arial"/>
              </a:defRPr>
            </a:pPr>
            <a:r>
              <a:t>	Which says that mass can actually be converted to </a:t>
            </a:r>
            <a:r>
              <a:rPr b="1"/>
              <a:t>immense</a:t>
            </a:r>
            <a:r>
              <a:t> energy</a:t>
            </a:r>
          </a:p>
          <a:p>
            <a:pPr>
              <a:tabLst>
                <a:tab pos="444500" algn="l"/>
              </a:tabLst>
              <a:defRPr sz="900">
                <a:latin typeface="+mn-lt"/>
                <a:ea typeface="+mn-ea"/>
                <a:cs typeface="+mn-cs"/>
                <a:sym typeface="Arial"/>
              </a:defRPr>
            </a:pPr>
            <a:endParaRPr/>
          </a:p>
          <a:p>
            <a:pPr>
              <a:tabLst>
                <a:tab pos="444500" algn="l"/>
              </a:tabLst>
              <a:defRPr sz="1800">
                <a:latin typeface="+mn-lt"/>
                <a:ea typeface="+mn-ea"/>
                <a:cs typeface="+mn-cs"/>
                <a:sym typeface="Arial"/>
              </a:defRPr>
            </a:pPr>
            <a:r>
              <a:t>		as occurs when protons &amp; neutrons slightly shift their masses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8" name="Rectangle 5"/>
          <p:cNvSpPr txBox="1"/>
          <p:nvPr/>
        </p:nvSpPr>
        <p:spPr>
          <a:xfrm>
            <a:off x="3505200" y="3265930"/>
            <a:ext cx="2572433" cy="239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100" b="0" i="1">
                <a:solidFill>
                  <a:schemeClr val="accent1"/>
                </a:solidFill>
                <a:effectLst>
                  <a:outerShdw blurRad="38100" dist="38100" dir="2700000" rotWithShape="0">
                    <a:srgbClr val="000000"/>
                  </a:outerShdw>
                </a:effectLst>
                <a:latin typeface="+mn-lt"/>
                <a:ea typeface="+mn-ea"/>
                <a:cs typeface="+mn-cs"/>
                <a:sym typeface="Arial"/>
              </a:defRPr>
            </a:lvl1pPr>
          </a:lstStyle>
          <a:p>
            <a:r>
              <a:t>www.nrc.gov/reactors/bwrs.html</a:t>
            </a:r>
          </a:p>
        </p:txBody>
      </p:sp>
      <p:sp>
        <p:nvSpPr>
          <p:cNvPr id="649" name="Rectangle 2"/>
          <p:cNvSpPr txBox="1">
            <a:spLocks noGrp="1"/>
          </p:cNvSpPr>
          <p:nvPr>
            <p:ph type="title"/>
          </p:nvPr>
        </p:nvSpPr>
        <p:spPr>
          <a:xfrm>
            <a:off x="304800" y="76200"/>
            <a:ext cx="8534400" cy="457200"/>
          </a:xfrm>
          <a:prstGeom prst="rect">
            <a:avLst/>
          </a:prstGeom>
        </p:spPr>
        <p:txBody>
          <a:bodyPr/>
          <a:lstStyle>
            <a:lvl1pPr>
              <a:defRPr sz="2400"/>
            </a:lvl1pPr>
          </a:lstStyle>
          <a:p>
            <a:r>
              <a:t>Adding a bit more technical detail:</a:t>
            </a:r>
          </a:p>
        </p:txBody>
      </p:sp>
      <p:sp>
        <p:nvSpPr>
          <p:cNvPr id="650" name="Rectangle 3"/>
          <p:cNvSpPr txBox="1">
            <a:spLocks noGrp="1"/>
          </p:cNvSpPr>
          <p:nvPr>
            <p:ph type="body" sz="quarter" idx="1"/>
          </p:nvPr>
        </p:nvSpPr>
        <p:spPr>
          <a:xfrm>
            <a:off x="228600" y="533400"/>
            <a:ext cx="8534400" cy="838200"/>
          </a:xfrm>
          <a:prstGeom prst="rect">
            <a:avLst/>
          </a:prstGeom>
        </p:spPr>
        <p:txBody>
          <a:bodyPr/>
          <a:lstStyle/>
          <a:p>
            <a:pPr>
              <a:defRPr sz="1800" b="1">
                <a:solidFill>
                  <a:srgbClr val="FFCC00"/>
                </a:solidFill>
                <a:latin typeface="+mn-lt"/>
                <a:ea typeface="+mn-ea"/>
                <a:cs typeface="+mn-cs"/>
                <a:sym typeface="Arial"/>
              </a:defRPr>
            </a:pPr>
            <a:r>
              <a:t>B</a:t>
            </a:r>
            <a:r>
              <a:rPr b="0">
                <a:solidFill>
                  <a:srgbClr val="FFFFFF"/>
                </a:solidFill>
              </a:rPr>
              <a:t>oiling </a:t>
            </a:r>
            <a:r>
              <a:t>W</a:t>
            </a:r>
            <a:r>
              <a:rPr b="0">
                <a:solidFill>
                  <a:srgbClr val="FFFFFF"/>
                </a:solidFill>
              </a:rPr>
              <a:t>ater </a:t>
            </a:r>
            <a:r>
              <a:t>R</a:t>
            </a:r>
            <a:r>
              <a:rPr b="0">
                <a:solidFill>
                  <a:srgbClr val="FFFFFF"/>
                </a:solidFill>
              </a:rPr>
              <a:t>eactor:		</a:t>
            </a:r>
          </a:p>
        </p:txBody>
      </p:sp>
      <p:sp>
        <p:nvSpPr>
          <p:cNvPr id="651" name="Rectangle 3"/>
          <p:cNvSpPr txBox="1"/>
          <p:nvPr/>
        </p:nvSpPr>
        <p:spPr>
          <a:xfrm>
            <a:off x="228600" y="3708400"/>
            <a:ext cx="8534400" cy="672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a:solidFill>
                  <a:srgbClr val="FFCC00"/>
                </a:solidFill>
                <a:effectLst>
                  <a:outerShdw blurRad="38100" dist="38100" dir="2700000" rotWithShape="0">
                    <a:srgbClr val="000000"/>
                  </a:outerShdw>
                </a:effectLst>
                <a:latin typeface="+mn-lt"/>
                <a:ea typeface="+mn-ea"/>
                <a:cs typeface="+mn-cs"/>
                <a:sym typeface="Arial"/>
              </a:defRPr>
            </a:pPr>
            <a:r>
              <a:t>P</a:t>
            </a:r>
            <a:r>
              <a:rPr b="0">
                <a:solidFill>
                  <a:srgbClr val="FFFFFF"/>
                </a:solidFill>
              </a:rPr>
              <a:t>ressurized </a:t>
            </a:r>
            <a:r>
              <a:t>W</a:t>
            </a:r>
            <a:r>
              <a:rPr b="0">
                <a:solidFill>
                  <a:srgbClr val="FFFFFF"/>
                </a:solidFill>
              </a:rPr>
              <a:t>ater </a:t>
            </a:r>
            <a:r>
              <a:t>R</a:t>
            </a:r>
            <a:r>
              <a:rPr b="0">
                <a:solidFill>
                  <a:srgbClr val="FFFFFF"/>
                </a:solidFill>
              </a:rPr>
              <a:t>eactor:</a:t>
            </a:r>
            <a:endParaRPr>
              <a:solidFill>
                <a:srgbClr val="FFFFFF"/>
              </a:solidFill>
            </a:endParaRPr>
          </a:p>
        </p:txBody>
      </p:sp>
      <p:pic>
        <p:nvPicPr>
          <p:cNvPr id="652" name="Picture 10" descr="Picture 10"/>
          <p:cNvPicPr>
            <a:picLocks noChangeAspect="1"/>
          </p:cNvPicPr>
          <p:nvPr/>
        </p:nvPicPr>
        <p:blipFill>
          <a:blip r:embed="rId2">
            <a:extLst/>
          </a:blip>
          <a:stretch>
            <a:fillRect/>
          </a:stretch>
        </p:blipFill>
        <p:spPr>
          <a:xfrm>
            <a:off x="6096000" y="952500"/>
            <a:ext cx="2825900" cy="2590800"/>
          </a:xfrm>
          <a:prstGeom prst="rect">
            <a:avLst/>
          </a:prstGeom>
          <a:ln w="12700">
            <a:miter lim="400000"/>
          </a:ln>
        </p:spPr>
      </p:pic>
      <p:pic>
        <p:nvPicPr>
          <p:cNvPr id="653" name="Picture 12" descr="Picture 12"/>
          <p:cNvPicPr>
            <a:picLocks noChangeAspect="1"/>
          </p:cNvPicPr>
          <p:nvPr/>
        </p:nvPicPr>
        <p:blipFill>
          <a:blip r:embed="rId3">
            <a:extLst/>
          </a:blip>
          <a:stretch>
            <a:fillRect/>
          </a:stretch>
        </p:blipFill>
        <p:spPr>
          <a:xfrm>
            <a:off x="304800" y="952500"/>
            <a:ext cx="3304710" cy="2590800"/>
          </a:xfrm>
          <a:prstGeom prst="rect">
            <a:avLst/>
          </a:prstGeom>
          <a:ln w="12700">
            <a:miter lim="400000"/>
          </a:ln>
        </p:spPr>
      </p:pic>
      <p:sp>
        <p:nvSpPr>
          <p:cNvPr id="654" name="Rectangle 5"/>
          <p:cNvSpPr txBox="1"/>
          <p:nvPr/>
        </p:nvSpPr>
        <p:spPr>
          <a:xfrm>
            <a:off x="3657600" y="1246214"/>
            <a:ext cx="2438400"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000" b="0" i="1">
                <a:solidFill>
                  <a:schemeClr val="accent1"/>
                </a:solidFill>
                <a:effectLst>
                  <a:outerShdw blurRad="38100" dist="38100" dir="2700000" rotWithShape="0">
                    <a:srgbClr val="000000"/>
                  </a:outerShdw>
                </a:effectLst>
                <a:latin typeface="+mn-lt"/>
                <a:ea typeface="+mn-ea"/>
                <a:cs typeface="+mn-cs"/>
                <a:sym typeface="Arial"/>
              </a:defRPr>
            </a:lvl1pPr>
          </a:lstStyle>
          <a:p>
            <a:r>
              <a:t>www.world-nuclear.org/info/Nuclear-Fuel-Cycle/Power-Reactors/Nuclear-Power-Reactors/</a:t>
            </a:r>
          </a:p>
        </p:txBody>
      </p:sp>
      <p:pic>
        <p:nvPicPr>
          <p:cNvPr id="655" name="Picture 14" descr="Picture 14"/>
          <p:cNvPicPr>
            <a:picLocks noChangeAspect="1"/>
          </p:cNvPicPr>
          <p:nvPr/>
        </p:nvPicPr>
        <p:blipFill>
          <a:blip r:embed="rId4">
            <a:extLst/>
          </a:blip>
          <a:stretch>
            <a:fillRect/>
          </a:stretch>
        </p:blipFill>
        <p:spPr>
          <a:xfrm>
            <a:off x="6172200" y="4114800"/>
            <a:ext cx="2810050" cy="2590800"/>
          </a:xfrm>
          <a:prstGeom prst="rect">
            <a:avLst/>
          </a:prstGeom>
          <a:ln w="12700">
            <a:miter lim="400000"/>
          </a:ln>
        </p:spPr>
      </p:pic>
      <p:sp>
        <p:nvSpPr>
          <p:cNvPr id="656" name="Rectangle 5"/>
          <p:cNvSpPr txBox="1"/>
          <p:nvPr/>
        </p:nvSpPr>
        <p:spPr>
          <a:xfrm>
            <a:off x="3505200" y="6342670"/>
            <a:ext cx="2802722"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100" b="0" i="1">
                <a:solidFill>
                  <a:schemeClr val="accent1"/>
                </a:solidFill>
                <a:effectLst>
                  <a:outerShdw blurRad="38100" dist="38100" dir="2700000" rotWithShape="0">
                    <a:srgbClr val="000000"/>
                  </a:outerShdw>
                </a:effectLst>
                <a:latin typeface="+mn-lt"/>
                <a:ea typeface="+mn-ea"/>
                <a:cs typeface="+mn-cs"/>
                <a:sym typeface="Arial"/>
              </a:defRPr>
            </a:lvl1pPr>
          </a:lstStyle>
          <a:p>
            <a:r>
              <a:t>www.nrc.gov/reactors/pwrs.html</a:t>
            </a:r>
          </a:p>
        </p:txBody>
      </p:sp>
      <p:pic>
        <p:nvPicPr>
          <p:cNvPr id="657" name="Picture 16" descr="Picture 16"/>
          <p:cNvPicPr>
            <a:picLocks noChangeAspect="1"/>
          </p:cNvPicPr>
          <p:nvPr/>
        </p:nvPicPr>
        <p:blipFill>
          <a:blip r:embed="rId5">
            <a:extLst/>
          </a:blip>
          <a:stretch>
            <a:fillRect/>
          </a:stretch>
        </p:blipFill>
        <p:spPr>
          <a:xfrm>
            <a:off x="304800" y="4114800"/>
            <a:ext cx="3352800" cy="2628501"/>
          </a:xfrm>
          <a:prstGeom prst="rect">
            <a:avLst/>
          </a:prstGeom>
          <a:ln w="12700">
            <a:miter lim="400000"/>
          </a:ln>
        </p:spPr>
      </p:pic>
      <p:sp>
        <p:nvSpPr>
          <p:cNvPr id="658" name="Rectangle 5"/>
          <p:cNvSpPr txBox="1"/>
          <p:nvPr/>
        </p:nvSpPr>
        <p:spPr>
          <a:xfrm>
            <a:off x="3581400" y="4370414"/>
            <a:ext cx="2590800" cy="506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000" b="0" i="1">
                <a:solidFill>
                  <a:schemeClr val="accent1"/>
                </a:solidFill>
                <a:effectLst>
                  <a:outerShdw blurRad="38100" dist="38100" dir="2700000" rotWithShape="0">
                    <a:srgbClr val="000000"/>
                  </a:outerShdw>
                </a:effectLst>
                <a:latin typeface="+mn-lt"/>
                <a:ea typeface="+mn-ea"/>
                <a:cs typeface="+mn-cs"/>
                <a:sym typeface="Arial"/>
              </a:defRPr>
            </a:lvl1pPr>
          </a:lstStyle>
          <a:p>
            <a:r>
              <a:t>www.world-nuclear.org/info/Nuclear-Fuel-Cycle/Power-Reactors/Nuclear-Power-Reactors/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0" name="Rectangle 5"/>
          <p:cNvSpPr txBox="1"/>
          <p:nvPr/>
        </p:nvSpPr>
        <p:spPr>
          <a:xfrm>
            <a:off x="304800" y="6085745"/>
            <a:ext cx="3886200" cy="619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Source: CRS Report to Congress – "Power Plants: Characteristics and Costs" (November 13, 2008) - Order Code RL34746 </a:t>
            </a:r>
          </a:p>
        </p:txBody>
      </p:sp>
      <p:sp>
        <p:nvSpPr>
          <p:cNvPr id="661" name="Rectangle 2"/>
          <p:cNvSpPr txBox="1">
            <a:spLocks noGrp="1"/>
          </p:cNvSpPr>
          <p:nvPr>
            <p:ph type="title"/>
          </p:nvPr>
        </p:nvSpPr>
        <p:spPr>
          <a:xfrm>
            <a:off x="304800" y="76200"/>
            <a:ext cx="8534400" cy="457200"/>
          </a:xfrm>
          <a:prstGeom prst="rect">
            <a:avLst/>
          </a:prstGeom>
        </p:spPr>
        <p:txBody>
          <a:bodyPr/>
          <a:lstStyle/>
          <a:p>
            <a:r>
              <a:t>Finally: Different "hot zones" =&gt; Different containment strategies:</a:t>
            </a:r>
          </a:p>
        </p:txBody>
      </p:sp>
      <p:sp>
        <p:nvSpPr>
          <p:cNvPr id="662" name="Rectangle 3"/>
          <p:cNvSpPr txBox="1">
            <a:spLocks noGrp="1"/>
          </p:cNvSpPr>
          <p:nvPr>
            <p:ph type="body" sz="half" idx="1"/>
          </p:nvPr>
        </p:nvSpPr>
        <p:spPr>
          <a:xfrm>
            <a:off x="152400" y="914400"/>
            <a:ext cx="8534400" cy="2209800"/>
          </a:xfrm>
          <a:prstGeom prst="rect">
            <a:avLst/>
          </a:prstGeom>
        </p:spPr>
        <p:txBody>
          <a:bodyPr/>
          <a:lstStyle/>
          <a:p>
            <a:pPr>
              <a:defRPr sz="1800" b="1">
                <a:solidFill>
                  <a:srgbClr val="FFCC00"/>
                </a:solidFill>
                <a:latin typeface="+mn-lt"/>
                <a:ea typeface="+mn-ea"/>
                <a:cs typeface="+mn-cs"/>
                <a:sym typeface="Arial"/>
              </a:defRPr>
            </a:pPr>
            <a:r>
              <a:t>B</a:t>
            </a:r>
            <a:r>
              <a:rPr b="0">
                <a:solidFill>
                  <a:srgbClr val="FFFFFF"/>
                </a:solidFill>
              </a:rPr>
              <a:t>oiling </a:t>
            </a:r>
            <a:r>
              <a:t>W</a:t>
            </a:r>
            <a:r>
              <a:rPr b="0">
                <a:solidFill>
                  <a:srgbClr val="FFFFFF"/>
                </a:solidFill>
              </a:rPr>
              <a:t>ater </a:t>
            </a:r>
            <a:r>
              <a:t>R</a:t>
            </a:r>
            <a:r>
              <a:rPr b="0">
                <a:solidFill>
                  <a:srgbClr val="FFFFFF"/>
                </a:solidFill>
              </a:rPr>
              <a:t>eactor:</a:t>
            </a:r>
          </a:p>
          <a:p>
            <a:pPr>
              <a:defRPr sz="1600">
                <a:latin typeface="+mn-lt"/>
                <a:ea typeface="+mn-ea"/>
                <a:cs typeface="+mn-cs"/>
                <a:sym typeface="Arial"/>
              </a:defRPr>
            </a:pPr>
            <a:endParaRPr/>
          </a:p>
          <a:p>
            <a:pPr>
              <a:defRPr sz="1800">
                <a:solidFill>
                  <a:srgbClr val="FFCC00"/>
                </a:solidFill>
                <a:latin typeface="+mn-lt"/>
                <a:ea typeface="+mn-ea"/>
                <a:cs typeface="+mn-cs"/>
                <a:sym typeface="Arial"/>
              </a:defRPr>
            </a:pPr>
            <a:r>
              <a:t>Strong reactor </a:t>
            </a:r>
            <a:r>
              <a:rPr b="1"/>
              <a:t>vessel</a:t>
            </a:r>
            <a:r>
              <a:t> containment</a:t>
            </a:r>
          </a:p>
          <a:p>
            <a:pPr>
              <a:defRPr sz="1600">
                <a:latin typeface="+mn-lt"/>
                <a:ea typeface="+mn-ea"/>
                <a:cs typeface="+mn-cs"/>
                <a:sym typeface="Arial"/>
              </a:defRPr>
            </a:pPr>
            <a:endParaRPr/>
          </a:p>
          <a:p>
            <a:pPr>
              <a:defRPr sz="1800">
                <a:latin typeface="+mn-lt"/>
                <a:ea typeface="+mn-ea"/>
                <a:cs typeface="+mn-cs"/>
                <a:sym typeface="Arial"/>
              </a:defRPr>
            </a:pPr>
            <a:r>
              <a:t>Weaker overall building containment</a:t>
            </a:r>
          </a:p>
          <a:p>
            <a:pPr>
              <a:defRPr sz="1800">
                <a:latin typeface="+mn-lt"/>
                <a:ea typeface="+mn-ea"/>
                <a:cs typeface="+mn-cs"/>
                <a:sym typeface="Arial"/>
              </a:defRPr>
            </a:pPr>
            <a:r>
              <a:t>(=&gt; conventional flat walls &amp; roofs)  		</a:t>
            </a:r>
          </a:p>
        </p:txBody>
      </p:sp>
      <p:sp>
        <p:nvSpPr>
          <p:cNvPr id="663" name="Rectangle 3"/>
          <p:cNvSpPr txBox="1"/>
          <p:nvPr/>
        </p:nvSpPr>
        <p:spPr>
          <a:xfrm>
            <a:off x="228600" y="3657600"/>
            <a:ext cx="8534400" cy="2203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a:solidFill>
                  <a:srgbClr val="FFCC00"/>
                </a:solidFill>
                <a:effectLst>
                  <a:outerShdw blurRad="38100" dist="38100" dir="2700000" rotWithShape="0">
                    <a:srgbClr val="000000"/>
                  </a:outerShdw>
                </a:effectLst>
                <a:latin typeface="+mn-lt"/>
                <a:ea typeface="+mn-ea"/>
                <a:cs typeface="+mn-cs"/>
                <a:sym typeface="Arial"/>
              </a:defRPr>
            </a:pPr>
            <a:r>
              <a:t>P</a:t>
            </a:r>
            <a:r>
              <a:rPr b="0">
                <a:solidFill>
                  <a:srgbClr val="FFFFFF"/>
                </a:solidFill>
              </a:rPr>
              <a:t>ressurized </a:t>
            </a:r>
            <a:r>
              <a:t>W</a:t>
            </a:r>
            <a:r>
              <a:rPr b="0">
                <a:solidFill>
                  <a:srgbClr val="FFFFFF"/>
                </a:solidFill>
              </a:rPr>
              <a:t>ater </a:t>
            </a:r>
            <a:r>
              <a:t>R</a:t>
            </a:r>
            <a:r>
              <a:rPr b="0">
                <a:solidFill>
                  <a:srgbClr val="FFFFFF"/>
                </a:solidFill>
              </a:rPr>
              <a:t>eactor:</a:t>
            </a:r>
            <a:endParaRPr>
              <a:solidFill>
                <a:srgbClr val="FFFFFF"/>
              </a:solidFill>
            </a:endParaRPr>
          </a:p>
          <a:p>
            <a:pPr>
              <a:spcBef>
                <a:spcPts val="4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defRPr b="0">
                <a:solidFill>
                  <a:srgbClr val="FFCC00"/>
                </a:solidFill>
                <a:effectLst>
                  <a:outerShdw blurRad="38100" dist="38100" dir="2700000" rotWithShape="0">
                    <a:srgbClr val="000000"/>
                  </a:outerShdw>
                </a:effectLst>
                <a:latin typeface="+mn-lt"/>
                <a:ea typeface="+mn-ea"/>
                <a:cs typeface="+mn-cs"/>
                <a:sym typeface="Arial"/>
              </a:defRPr>
            </a:pPr>
            <a:r>
              <a:t>Strong building containment of </a:t>
            </a:r>
            <a:endParaRPr>
              <a:solidFill>
                <a:srgbClr val="FFFFFF"/>
              </a:solidFill>
            </a:endParaRPr>
          </a:p>
          <a:p>
            <a:pPr>
              <a:spcBef>
                <a:spcPts val="400"/>
              </a:spcBef>
              <a:defRPr b="0">
                <a:solidFill>
                  <a:srgbClr val="FFCC00"/>
                </a:solidFill>
                <a:effectLst>
                  <a:outerShdw blurRad="38100" dist="38100" dir="2700000" rotWithShape="0">
                    <a:srgbClr val="000000"/>
                  </a:outerShdw>
                </a:effectLst>
                <a:latin typeface="+mn-lt"/>
                <a:ea typeface="+mn-ea"/>
                <a:cs typeface="+mn-cs"/>
                <a:sym typeface="Arial"/>
              </a:defRPr>
            </a:pPr>
            <a:r>
              <a:t>reactor vessel &amp; steam generator</a:t>
            </a:r>
            <a:endParaRPr>
              <a:solidFill>
                <a:srgbClr val="FFFFFF"/>
              </a:solidFill>
            </a:endParaRPr>
          </a:p>
          <a:p>
            <a:pP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(=&gt; signature concrete domes) </a:t>
            </a:r>
          </a:p>
          <a:p>
            <a:pPr>
              <a:spcBef>
                <a:spcPts val="4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No turbine building containment </a:t>
            </a:r>
          </a:p>
        </p:txBody>
      </p:sp>
      <p:pic>
        <p:nvPicPr>
          <p:cNvPr id="664" name="Picture 18" descr="Picture 18"/>
          <p:cNvPicPr>
            <a:picLocks noChangeAspect="1"/>
          </p:cNvPicPr>
          <p:nvPr/>
        </p:nvPicPr>
        <p:blipFill>
          <a:blip r:embed="rId2">
            <a:extLst/>
          </a:blip>
          <a:stretch>
            <a:fillRect/>
          </a:stretch>
        </p:blipFill>
        <p:spPr>
          <a:xfrm>
            <a:off x="4419600" y="762000"/>
            <a:ext cx="4572000" cy="2742121"/>
          </a:xfrm>
          <a:prstGeom prst="rect">
            <a:avLst/>
          </a:prstGeom>
          <a:ln w="12700">
            <a:miter lim="400000"/>
          </a:ln>
        </p:spPr>
      </p:pic>
      <p:pic>
        <p:nvPicPr>
          <p:cNvPr id="665" name="Picture 19" descr="Picture 19"/>
          <p:cNvPicPr>
            <a:picLocks noChangeAspect="1"/>
          </p:cNvPicPr>
          <p:nvPr/>
        </p:nvPicPr>
        <p:blipFill>
          <a:blip r:embed="rId3">
            <a:extLst/>
          </a:blip>
          <a:stretch>
            <a:fillRect/>
          </a:stretch>
        </p:blipFill>
        <p:spPr>
          <a:xfrm>
            <a:off x="4641593" y="3810000"/>
            <a:ext cx="4350007" cy="27432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7" name="Rectangle 5"/>
          <p:cNvSpPr txBox="1"/>
          <p:nvPr/>
        </p:nvSpPr>
        <p:spPr>
          <a:xfrm>
            <a:off x="304800" y="57555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http://www.world-nuclear.org/info/Nuclear-Fuel-Cycle/Power-Reactors/Appendices/RBMK-Reactors/</a:t>
            </a:r>
          </a:p>
        </p:txBody>
      </p:sp>
      <p:sp>
        <p:nvSpPr>
          <p:cNvPr id="668" name="Rectangle 2"/>
          <p:cNvSpPr txBox="1">
            <a:spLocks noGrp="1"/>
          </p:cNvSpPr>
          <p:nvPr>
            <p:ph type="title"/>
          </p:nvPr>
        </p:nvSpPr>
        <p:spPr>
          <a:xfrm>
            <a:off x="304800" y="228600"/>
            <a:ext cx="8534400" cy="457200"/>
          </a:xfrm>
          <a:prstGeom prst="rect">
            <a:avLst/>
          </a:prstGeom>
        </p:spPr>
        <p:txBody>
          <a:bodyPr/>
          <a:lstStyle/>
          <a:p>
            <a:r>
              <a:t>But we need to include one more type of reactor:</a:t>
            </a:r>
          </a:p>
        </p:txBody>
      </p:sp>
      <p:sp>
        <p:nvSpPr>
          <p:cNvPr id="669" name="Rectangle 3"/>
          <p:cNvSpPr txBox="1">
            <a:spLocks noGrp="1"/>
          </p:cNvSpPr>
          <p:nvPr>
            <p:ph type="body" sz="quarter" idx="1"/>
          </p:nvPr>
        </p:nvSpPr>
        <p:spPr>
          <a:xfrm>
            <a:off x="228600" y="990600"/>
            <a:ext cx="8534400" cy="617996"/>
          </a:xfrm>
          <a:prstGeom prst="rect">
            <a:avLst/>
          </a:prstGeom>
        </p:spPr>
        <p:txBody>
          <a:bodyPr/>
          <a:lstStyle/>
          <a:p>
            <a:pPr>
              <a:defRPr sz="1800" b="1">
                <a:solidFill>
                  <a:srgbClr val="FFCC00"/>
                </a:solidFill>
                <a:latin typeface="+mn-lt"/>
                <a:ea typeface="+mn-ea"/>
                <a:cs typeface="+mn-cs"/>
                <a:sym typeface="Arial"/>
              </a:defRPr>
            </a:pPr>
            <a:r>
              <a:t>RBMK </a:t>
            </a:r>
            <a:r>
              <a:rPr b="0">
                <a:solidFill>
                  <a:srgbClr val="FFFFFF"/>
                </a:solidFill>
              </a:rPr>
              <a:t>(Reaktor Bolshoy Moshchnosti Kanalnyy) reactor – as used at Chernobyl		</a:t>
            </a:r>
          </a:p>
        </p:txBody>
      </p:sp>
      <p:pic>
        <p:nvPicPr>
          <p:cNvPr id="670" name="Picture 7" descr="Picture 7"/>
          <p:cNvPicPr>
            <a:picLocks noChangeAspect="1"/>
          </p:cNvPicPr>
          <p:nvPr/>
        </p:nvPicPr>
        <p:blipFill>
          <a:blip r:embed="rId2">
            <a:extLst/>
          </a:blip>
          <a:stretch>
            <a:fillRect/>
          </a:stretch>
        </p:blipFill>
        <p:spPr>
          <a:xfrm>
            <a:off x="1308100" y="1741216"/>
            <a:ext cx="6311900" cy="388171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2" name="Rectangle 2"/>
          <p:cNvSpPr txBox="1">
            <a:spLocks noGrp="1"/>
          </p:cNvSpPr>
          <p:nvPr>
            <p:ph type="title"/>
          </p:nvPr>
        </p:nvSpPr>
        <p:spPr>
          <a:xfrm>
            <a:off x="304800" y="76200"/>
            <a:ext cx="8534400" cy="457200"/>
          </a:xfrm>
          <a:prstGeom prst="rect">
            <a:avLst/>
          </a:prstGeom>
        </p:spPr>
        <p:txBody>
          <a:bodyPr/>
          <a:lstStyle>
            <a:lvl1pPr>
              <a:defRPr sz="2400"/>
            </a:lvl1pPr>
          </a:lstStyle>
          <a:p>
            <a:r>
              <a:t>RBMK Reactors</a:t>
            </a:r>
          </a:p>
        </p:txBody>
      </p:sp>
      <p:sp>
        <p:nvSpPr>
          <p:cNvPr id="673" name="Rectangle 3"/>
          <p:cNvSpPr txBox="1">
            <a:spLocks noGrp="1"/>
          </p:cNvSpPr>
          <p:nvPr>
            <p:ph type="body" idx="1"/>
          </p:nvPr>
        </p:nvSpPr>
        <p:spPr>
          <a:xfrm>
            <a:off x="228600" y="609600"/>
            <a:ext cx="8915400" cy="3581400"/>
          </a:xfrm>
          <a:prstGeom prst="rect">
            <a:avLst/>
          </a:prstGeom>
        </p:spPr>
        <p:txBody>
          <a:bodyPr/>
          <a:lstStyle/>
          <a:p>
            <a:pPr>
              <a:defRPr sz="1800">
                <a:latin typeface="+mn-lt"/>
                <a:ea typeface="+mn-ea"/>
                <a:cs typeface="+mn-cs"/>
                <a:sym typeface="Arial"/>
              </a:defRPr>
            </a:pPr>
            <a:r>
              <a:t>RBMKs use </a:t>
            </a:r>
            <a:r>
              <a:rPr b="1"/>
              <a:t>partially</a:t>
            </a:r>
            <a:r>
              <a:t> pressurized cooling water, that </a:t>
            </a:r>
            <a:r>
              <a:rPr b="1"/>
              <a:t>is</a:t>
            </a:r>
            <a:r>
              <a:t> allowed to boil</a:t>
            </a:r>
          </a:p>
          <a:p>
            <a:pPr>
              <a:defRPr sz="900">
                <a:latin typeface="+mn-lt"/>
                <a:ea typeface="+mn-ea"/>
                <a:cs typeface="+mn-cs"/>
                <a:sym typeface="Arial"/>
              </a:defRPr>
            </a:pPr>
            <a:endParaRPr/>
          </a:p>
          <a:p>
            <a:pPr>
              <a:defRPr sz="1800">
                <a:latin typeface="+mn-lt"/>
                <a:ea typeface="+mn-ea"/>
                <a:cs typeface="+mn-cs"/>
                <a:sym typeface="Arial"/>
              </a:defRPr>
            </a:pPr>
            <a:r>
              <a:t>	Putting them somewhere </a:t>
            </a:r>
            <a:r>
              <a:rPr b="1"/>
              <a:t>between</a:t>
            </a:r>
            <a:r>
              <a:t> previous </a:t>
            </a:r>
            <a:r>
              <a:rPr b="1"/>
              <a:t>BWR</a:t>
            </a:r>
            <a:r>
              <a:t> and </a:t>
            </a:r>
            <a:r>
              <a:rPr b="1"/>
              <a:t>PWR</a:t>
            </a:r>
            <a:r>
              <a:t> reactors</a:t>
            </a:r>
          </a:p>
          <a:p>
            <a:pPr>
              <a:defRPr sz="1100">
                <a:latin typeface="+mn-lt"/>
                <a:ea typeface="+mn-ea"/>
                <a:cs typeface="+mn-cs"/>
                <a:sym typeface="Arial"/>
              </a:defRPr>
            </a:pPr>
            <a:endParaRPr/>
          </a:p>
          <a:p>
            <a:pPr>
              <a:defRPr sz="1800">
                <a:solidFill>
                  <a:srgbClr val="FFCC00"/>
                </a:solidFill>
                <a:latin typeface="+mn-lt"/>
                <a:ea typeface="+mn-ea"/>
                <a:cs typeface="+mn-cs"/>
                <a:sym typeface="Arial"/>
              </a:defRPr>
            </a:pPr>
            <a:r>
              <a:t>But they use </a:t>
            </a:r>
            <a:r>
              <a:rPr b="1"/>
              <a:t>water</a:t>
            </a:r>
            <a:r>
              <a:t> only for heat transfer, NOT for neutron moderation</a:t>
            </a:r>
          </a:p>
          <a:p>
            <a:pPr>
              <a:defRPr sz="1100">
                <a:latin typeface="+mn-lt"/>
                <a:ea typeface="+mn-ea"/>
                <a:cs typeface="+mn-cs"/>
                <a:sym typeface="Arial"/>
              </a:defRPr>
            </a:pPr>
            <a:endParaRPr/>
          </a:p>
          <a:p>
            <a:pPr>
              <a:defRPr sz="1800">
                <a:latin typeface="+mn-lt"/>
                <a:ea typeface="+mn-ea"/>
                <a:cs typeface="+mn-cs"/>
                <a:sym typeface="Arial"/>
              </a:defRPr>
            </a:pPr>
            <a:r>
              <a:t>Instead, fuel rods rest in oversized metal-lined holes in blocks of graphite</a:t>
            </a:r>
          </a:p>
          <a:p>
            <a:pPr>
              <a:defRPr sz="900">
                <a:latin typeface="+mn-lt"/>
                <a:ea typeface="+mn-ea"/>
                <a:cs typeface="+mn-cs"/>
                <a:sym typeface="Arial"/>
              </a:defRPr>
            </a:pPr>
            <a:endParaRPr/>
          </a:p>
          <a:p>
            <a:pPr>
              <a:defRPr sz="1800">
                <a:latin typeface="+mn-lt"/>
                <a:ea typeface="+mn-ea"/>
                <a:cs typeface="+mn-cs"/>
                <a:sym typeface="Arial"/>
              </a:defRPr>
            </a:pPr>
            <a:r>
              <a:t>	With thin layer of cooling water flowing between rods and liners</a:t>
            </a:r>
          </a:p>
          <a:p>
            <a:pPr>
              <a:defRPr sz="900">
                <a:latin typeface="+mn-lt"/>
                <a:ea typeface="+mn-ea"/>
                <a:cs typeface="+mn-cs"/>
                <a:sym typeface="Arial"/>
              </a:defRPr>
            </a:pPr>
            <a:endParaRPr/>
          </a:p>
          <a:p>
            <a:pPr>
              <a:defRPr sz="1800">
                <a:latin typeface="+mn-lt"/>
                <a:ea typeface="+mn-ea"/>
                <a:cs typeface="+mn-cs"/>
                <a:sym typeface="Arial"/>
              </a:defRPr>
            </a:pPr>
            <a:r>
              <a:t>	</a:t>
            </a:r>
            <a:r>
              <a:rPr b="1"/>
              <a:t>Plus</a:t>
            </a:r>
            <a:r>
              <a:t> gas flow for heat transfer between liner and block / block to block</a:t>
            </a:r>
          </a:p>
          <a:p>
            <a:pPr>
              <a:defRPr sz="1200">
                <a:latin typeface="+mn-lt"/>
                <a:ea typeface="+mn-ea"/>
                <a:cs typeface="+mn-cs"/>
                <a:sym typeface="Arial"/>
              </a:defRPr>
            </a:pPr>
            <a:endParaRPr/>
          </a:p>
          <a:p>
            <a:pPr>
              <a:defRPr sz="1800">
                <a:solidFill>
                  <a:srgbClr val="FFCC00"/>
                </a:solidFill>
                <a:latin typeface="+mn-lt"/>
                <a:ea typeface="+mn-ea"/>
                <a:cs typeface="+mn-cs"/>
                <a:sym typeface="Arial"/>
              </a:defRPr>
            </a:pPr>
            <a:r>
              <a:t>The </a:t>
            </a:r>
            <a:r>
              <a:rPr b="1"/>
              <a:t>graphite</a:t>
            </a:r>
            <a:r>
              <a:t> (alone!) produces ~ complete </a:t>
            </a:r>
            <a:r>
              <a:rPr b="1"/>
              <a:t>neutron moderation/slowing</a:t>
            </a:r>
          </a:p>
        </p:txBody>
      </p:sp>
      <p:grpSp>
        <p:nvGrpSpPr>
          <p:cNvPr id="740" name="Group"/>
          <p:cNvGrpSpPr/>
          <p:nvPr/>
        </p:nvGrpSpPr>
        <p:grpSpPr>
          <a:xfrm>
            <a:off x="1219199" y="4343400"/>
            <a:ext cx="7772401" cy="2286000"/>
            <a:chOff x="0" y="0"/>
            <a:chExt cx="7772399" cy="2285999"/>
          </a:xfrm>
        </p:grpSpPr>
        <p:grpSp>
          <p:nvGrpSpPr>
            <p:cNvPr id="731" name="Group 67"/>
            <p:cNvGrpSpPr/>
            <p:nvPr/>
          </p:nvGrpSpPr>
          <p:grpSpPr>
            <a:xfrm>
              <a:off x="0" y="0"/>
              <a:ext cx="3908156" cy="2286000"/>
              <a:chOff x="0" y="0"/>
              <a:chExt cx="3908155" cy="2285999"/>
            </a:xfrm>
          </p:grpSpPr>
          <p:sp>
            <p:nvSpPr>
              <p:cNvPr id="674" name="Rectangle 60"/>
              <p:cNvSpPr/>
              <p:nvPr/>
            </p:nvSpPr>
            <p:spPr>
              <a:xfrm>
                <a:off x="0" y="277905"/>
                <a:ext cx="3525142" cy="201706"/>
              </a:xfrm>
              <a:prstGeom prst="rect">
                <a:avLst/>
              </a:prstGeom>
              <a:solidFill>
                <a:srgbClr val="6797CC"/>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75" name="Rectangle 4"/>
              <p:cNvSpPr/>
              <p:nvPr/>
            </p:nvSpPr>
            <p:spPr>
              <a:xfrm>
                <a:off x="1250035" y="470647"/>
                <a:ext cx="2581629" cy="1613648"/>
              </a:xfrm>
              <a:prstGeom prst="rect">
                <a:avLst/>
              </a:prstGeom>
              <a:solidFill>
                <a:srgbClr val="6797CC"/>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76" name="Rectangle 5"/>
              <p:cNvSpPr/>
              <p:nvPr/>
            </p:nvSpPr>
            <p:spPr>
              <a:xfrm>
                <a:off x="1250035" y="470647"/>
                <a:ext cx="382464" cy="1613648"/>
              </a:xfrm>
              <a:prstGeom prst="rect">
                <a:avLst/>
              </a:prstGeom>
              <a:solidFill>
                <a:srgbClr val="A4A4A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77" name="Rectangle 6"/>
              <p:cNvSpPr/>
              <p:nvPr/>
            </p:nvSpPr>
            <p:spPr>
              <a:xfrm>
                <a:off x="2014962" y="470647"/>
                <a:ext cx="382464" cy="1613648"/>
              </a:xfrm>
              <a:prstGeom prst="rect">
                <a:avLst/>
              </a:prstGeom>
              <a:solidFill>
                <a:srgbClr val="A4A4A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78" name="Rectangle 7"/>
              <p:cNvSpPr/>
              <p:nvPr/>
            </p:nvSpPr>
            <p:spPr>
              <a:xfrm>
                <a:off x="2779888" y="470647"/>
                <a:ext cx="382464" cy="1613648"/>
              </a:xfrm>
              <a:prstGeom prst="rect">
                <a:avLst/>
              </a:prstGeom>
              <a:solidFill>
                <a:srgbClr val="A4A4A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79" name="Rectangle 8"/>
              <p:cNvSpPr/>
              <p:nvPr/>
            </p:nvSpPr>
            <p:spPr>
              <a:xfrm>
                <a:off x="3525692" y="470647"/>
                <a:ext cx="382464" cy="1613648"/>
              </a:xfrm>
              <a:prstGeom prst="rect">
                <a:avLst/>
              </a:prstGeom>
              <a:solidFill>
                <a:srgbClr val="A4A4A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685" name="Group 46"/>
              <p:cNvGrpSpPr/>
              <p:nvPr/>
            </p:nvGrpSpPr>
            <p:grpSpPr>
              <a:xfrm>
                <a:off x="1719398" y="502023"/>
                <a:ext cx="215523" cy="1546412"/>
                <a:chOff x="0" y="0"/>
                <a:chExt cx="215521" cy="1546411"/>
              </a:xfrm>
            </p:grpSpPr>
            <p:grpSp>
              <p:nvGrpSpPr>
                <p:cNvPr id="683" name="Can 47"/>
                <p:cNvGrpSpPr/>
                <p:nvPr/>
              </p:nvGrpSpPr>
              <p:grpSpPr>
                <a:xfrm>
                  <a:off x="0" y="-1"/>
                  <a:ext cx="215522" cy="1546413"/>
                  <a:chOff x="0" y="0"/>
                  <a:chExt cx="215521" cy="1546411"/>
                </a:xfrm>
              </p:grpSpPr>
              <p:sp>
                <p:nvSpPr>
                  <p:cNvPr id="680"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81"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82"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684" name="Oval 48"/>
                <p:cNvSpPr/>
                <p:nvPr/>
              </p:nvSpPr>
              <p:spPr>
                <a:xfrm>
                  <a:off x="55078" y="20045"/>
                  <a:ext cx="107763" cy="64435"/>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691" name="Group 49"/>
              <p:cNvGrpSpPr/>
              <p:nvPr/>
            </p:nvGrpSpPr>
            <p:grpSpPr>
              <a:xfrm>
                <a:off x="2471335" y="506505"/>
                <a:ext cx="215523" cy="1546412"/>
                <a:chOff x="0" y="0"/>
                <a:chExt cx="215521" cy="1546411"/>
              </a:xfrm>
            </p:grpSpPr>
            <p:grpSp>
              <p:nvGrpSpPr>
                <p:cNvPr id="689" name="Can 50"/>
                <p:cNvGrpSpPr/>
                <p:nvPr/>
              </p:nvGrpSpPr>
              <p:grpSpPr>
                <a:xfrm>
                  <a:off x="0" y="-1"/>
                  <a:ext cx="215522" cy="1546413"/>
                  <a:chOff x="0" y="0"/>
                  <a:chExt cx="215521" cy="1546411"/>
                </a:xfrm>
              </p:grpSpPr>
              <p:sp>
                <p:nvSpPr>
                  <p:cNvPr id="686"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87"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88"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690" name="Oval 51"/>
                <p:cNvSpPr/>
                <p:nvPr/>
              </p:nvSpPr>
              <p:spPr>
                <a:xfrm>
                  <a:off x="55078" y="20045"/>
                  <a:ext cx="107763" cy="64435"/>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697" name="Group 52"/>
              <p:cNvGrpSpPr/>
              <p:nvPr/>
            </p:nvGrpSpPr>
            <p:grpSpPr>
              <a:xfrm>
                <a:off x="3232850" y="519952"/>
                <a:ext cx="215523" cy="1546413"/>
                <a:chOff x="0" y="0"/>
                <a:chExt cx="215521" cy="1546411"/>
              </a:xfrm>
            </p:grpSpPr>
            <p:grpSp>
              <p:nvGrpSpPr>
                <p:cNvPr id="695" name="Can 53"/>
                <p:cNvGrpSpPr/>
                <p:nvPr/>
              </p:nvGrpSpPr>
              <p:grpSpPr>
                <a:xfrm>
                  <a:off x="0" y="-1"/>
                  <a:ext cx="215522" cy="1546413"/>
                  <a:chOff x="0" y="0"/>
                  <a:chExt cx="215521" cy="1546411"/>
                </a:xfrm>
              </p:grpSpPr>
              <p:sp>
                <p:nvSpPr>
                  <p:cNvPr id="692"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93"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94"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696" name="Oval 54"/>
                <p:cNvSpPr/>
                <p:nvPr/>
              </p:nvSpPr>
              <p:spPr>
                <a:xfrm>
                  <a:off x="55078" y="20045"/>
                  <a:ext cx="107763" cy="64435"/>
                </a:xfrm>
                <a:prstGeom prst="ellipse">
                  <a:avLst/>
                </a:prstGeom>
                <a:solidFill>
                  <a:srgbClr val="FFCC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698" name="Rectangle 55"/>
              <p:cNvSpPr/>
              <p:nvPr/>
            </p:nvSpPr>
            <p:spPr>
              <a:xfrm>
                <a:off x="1321875" y="470647"/>
                <a:ext cx="215525" cy="1479177"/>
              </a:xfrm>
              <a:prstGeom prst="rect">
                <a:avLst/>
              </a:prstGeom>
              <a:solidFill>
                <a:schemeClr val="accent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704" name="Group 33"/>
              <p:cNvGrpSpPr/>
              <p:nvPr/>
            </p:nvGrpSpPr>
            <p:grpSpPr>
              <a:xfrm>
                <a:off x="1331456" y="0"/>
                <a:ext cx="215523" cy="1546412"/>
                <a:chOff x="0" y="0"/>
                <a:chExt cx="215521" cy="1546411"/>
              </a:xfrm>
            </p:grpSpPr>
            <p:grpSp>
              <p:nvGrpSpPr>
                <p:cNvPr id="702" name="Can 31"/>
                <p:cNvGrpSpPr/>
                <p:nvPr/>
              </p:nvGrpSpPr>
              <p:grpSpPr>
                <a:xfrm>
                  <a:off x="0" y="-1"/>
                  <a:ext cx="215522" cy="1546413"/>
                  <a:chOff x="0" y="0"/>
                  <a:chExt cx="215521" cy="1546411"/>
                </a:xfrm>
              </p:grpSpPr>
              <p:sp>
                <p:nvSpPr>
                  <p:cNvPr id="699"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00"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01"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03" name="Oval 32"/>
                <p:cNvSpPr/>
                <p:nvPr/>
              </p:nvSpPr>
              <p:spPr>
                <a:xfrm>
                  <a:off x="55078" y="20045"/>
                  <a:ext cx="107763" cy="64435"/>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05" name="Rectangle 56"/>
              <p:cNvSpPr/>
              <p:nvPr/>
            </p:nvSpPr>
            <p:spPr>
              <a:xfrm>
                <a:off x="2112127" y="470647"/>
                <a:ext cx="215525" cy="1479177"/>
              </a:xfrm>
              <a:prstGeom prst="rect">
                <a:avLst/>
              </a:prstGeom>
              <a:solidFill>
                <a:schemeClr val="accent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06" name="Rectangle 57"/>
              <p:cNvSpPr/>
              <p:nvPr/>
            </p:nvSpPr>
            <p:spPr>
              <a:xfrm>
                <a:off x="2873643" y="470647"/>
                <a:ext cx="215525" cy="1479177"/>
              </a:xfrm>
              <a:prstGeom prst="rect">
                <a:avLst/>
              </a:prstGeom>
              <a:solidFill>
                <a:schemeClr val="accent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07" name="Rectangle 58"/>
              <p:cNvSpPr/>
              <p:nvPr/>
            </p:nvSpPr>
            <p:spPr>
              <a:xfrm>
                <a:off x="3620791" y="470647"/>
                <a:ext cx="215525" cy="1479177"/>
              </a:xfrm>
              <a:prstGeom prst="rect">
                <a:avLst/>
              </a:prstGeom>
              <a:solidFill>
                <a:schemeClr val="accent4"/>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nvGrpSpPr>
              <p:cNvPr id="713" name="Group 34"/>
              <p:cNvGrpSpPr/>
              <p:nvPr/>
            </p:nvGrpSpPr>
            <p:grpSpPr>
              <a:xfrm>
                <a:off x="2102550" y="0"/>
                <a:ext cx="215523" cy="1546412"/>
                <a:chOff x="0" y="0"/>
                <a:chExt cx="215521" cy="1546411"/>
              </a:xfrm>
            </p:grpSpPr>
            <p:grpSp>
              <p:nvGrpSpPr>
                <p:cNvPr id="711" name="Can 35"/>
                <p:cNvGrpSpPr/>
                <p:nvPr/>
              </p:nvGrpSpPr>
              <p:grpSpPr>
                <a:xfrm>
                  <a:off x="0" y="-1"/>
                  <a:ext cx="215522" cy="1546413"/>
                  <a:chOff x="0" y="0"/>
                  <a:chExt cx="215521" cy="1546411"/>
                </a:xfrm>
              </p:grpSpPr>
              <p:sp>
                <p:nvSpPr>
                  <p:cNvPr id="708"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09"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10"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12" name="Oval 36"/>
                <p:cNvSpPr/>
                <p:nvPr/>
              </p:nvSpPr>
              <p:spPr>
                <a:xfrm>
                  <a:off x="55078" y="20045"/>
                  <a:ext cx="107763" cy="64435"/>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719" name="Group 37"/>
              <p:cNvGrpSpPr/>
              <p:nvPr/>
            </p:nvGrpSpPr>
            <p:grpSpPr>
              <a:xfrm>
                <a:off x="2873645" y="0"/>
                <a:ext cx="215523" cy="1546412"/>
                <a:chOff x="0" y="0"/>
                <a:chExt cx="215521" cy="1546411"/>
              </a:xfrm>
            </p:grpSpPr>
            <p:grpSp>
              <p:nvGrpSpPr>
                <p:cNvPr id="717" name="Can 38"/>
                <p:cNvGrpSpPr/>
                <p:nvPr/>
              </p:nvGrpSpPr>
              <p:grpSpPr>
                <a:xfrm>
                  <a:off x="0" y="-1"/>
                  <a:ext cx="215522" cy="1546413"/>
                  <a:chOff x="0" y="0"/>
                  <a:chExt cx="215521" cy="1546411"/>
                </a:xfrm>
              </p:grpSpPr>
              <p:sp>
                <p:nvSpPr>
                  <p:cNvPr id="714"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15"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16"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18" name="Oval 39"/>
                <p:cNvSpPr/>
                <p:nvPr/>
              </p:nvSpPr>
              <p:spPr>
                <a:xfrm>
                  <a:off x="55078" y="20045"/>
                  <a:ext cx="107763" cy="64435"/>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725" name="Group 40"/>
              <p:cNvGrpSpPr/>
              <p:nvPr/>
            </p:nvGrpSpPr>
            <p:grpSpPr>
              <a:xfrm>
                <a:off x="3620792" y="0"/>
                <a:ext cx="215523" cy="1546412"/>
                <a:chOff x="0" y="0"/>
                <a:chExt cx="215521" cy="1546411"/>
              </a:xfrm>
            </p:grpSpPr>
            <p:grpSp>
              <p:nvGrpSpPr>
                <p:cNvPr id="723" name="Can 41"/>
                <p:cNvGrpSpPr/>
                <p:nvPr/>
              </p:nvGrpSpPr>
              <p:grpSpPr>
                <a:xfrm>
                  <a:off x="0" y="-1"/>
                  <a:ext cx="215522" cy="1546413"/>
                  <a:chOff x="0" y="0"/>
                  <a:chExt cx="215521" cy="1546411"/>
                </a:xfrm>
              </p:grpSpPr>
              <p:sp>
                <p:nvSpPr>
                  <p:cNvPr id="720" name="Shap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0" y="585"/>
                        </a:move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close/>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21" name="Oval"/>
                  <p:cNvSpPr/>
                  <p:nvPr/>
                </p:nvSpPr>
                <p:spPr>
                  <a:xfrm>
                    <a:off x="0" y="-1"/>
                    <a:ext cx="215522" cy="83815"/>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22" name="Line"/>
                  <p:cNvSpPr/>
                  <p:nvPr/>
                </p:nvSpPr>
                <p:spPr>
                  <a:xfrm>
                    <a:off x="0" y="-1"/>
                    <a:ext cx="215522" cy="1546413"/>
                  </a:xfrm>
                  <a:custGeom>
                    <a:avLst/>
                    <a:gdLst/>
                    <a:ahLst/>
                    <a:cxnLst>
                      <a:cxn ang="0">
                        <a:pos x="wd2" y="hd2"/>
                      </a:cxn>
                      <a:cxn ang="5400000">
                        <a:pos x="wd2" y="hd2"/>
                      </a:cxn>
                      <a:cxn ang="10800000">
                        <a:pos x="wd2" y="hd2"/>
                      </a:cxn>
                      <a:cxn ang="16200000">
                        <a:pos x="wd2" y="hd2"/>
                      </a:cxn>
                    </a:cxnLst>
                    <a:rect l="0" t="0" r="r" b="b"/>
                    <a:pathLst>
                      <a:path w="21600" h="21600" extrusionOk="0">
                        <a:moveTo>
                          <a:pt x="21600" y="585"/>
                        </a:moveTo>
                        <a:cubicBezTo>
                          <a:pt x="21600" y="909"/>
                          <a:pt x="16765" y="1171"/>
                          <a:pt x="10800" y="1171"/>
                        </a:cubicBezTo>
                        <a:cubicBezTo>
                          <a:pt x="4835" y="1171"/>
                          <a:pt x="0" y="909"/>
                          <a:pt x="0" y="585"/>
                        </a:cubicBezTo>
                        <a:cubicBezTo>
                          <a:pt x="0" y="262"/>
                          <a:pt x="4835" y="0"/>
                          <a:pt x="10800" y="0"/>
                        </a:cubicBezTo>
                        <a:cubicBezTo>
                          <a:pt x="16765" y="0"/>
                          <a:pt x="21600" y="262"/>
                          <a:pt x="21600" y="585"/>
                        </a:cubicBezTo>
                        <a:lnTo>
                          <a:pt x="21600" y="21015"/>
                        </a:lnTo>
                        <a:cubicBezTo>
                          <a:pt x="21600" y="21338"/>
                          <a:pt x="16765" y="21600"/>
                          <a:pt x="10800" y="21600"/>
                        </a:cubicBezTo>
                        <a:cubicBezTo>
                          <a:pt x="4835" y="21600"/>
                          <a:pt x="0" y="21338"/>
                          <a:pt x="0" y="21015"/>
                        </a:cubicBezTo>
                        <a:lnTo>
                          <a:pt x="0" y="585"/>
                        </a:lnTo>
                      </a:path>
                    </a:pathLst>
                  </a:custGeom>
                  <a:no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24" name="Oval 42"/>
                <p:cNvSpPr/>
                <p:nvPr/>
              </p:nvSpPr>
              <p:spPr>
                <a:xfrm>
                  <a:off x="55078" y="20045"/>
                  <a:ext cx="107763" cy="64435"/>
                </a:xfrm>
                <a:prstGeom prst="ellipse">
                  <a:avLst/>
                </a:prstGeom>
                <a:solidFill>
                  <a:srgbClr val="00FF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26" name="Rectangle 59"/>
              <p:cNvSpPr/>
              <p:nvPr/>
            </p:nvSpPr>
            <p:spPr>
              <a:xfrm>
                <a:off x="28736" y="2084294"/>
                <a:ext cx="3525142" cy="201706"/>
              </a:xfrm>
              <a:prstGeom prst="rect">
                <a:avLst/>
              </a:prstGeom>
              <a:solidFill>
                <a:srgbClr val="6797CC"/>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27" name="Straight Arrow Connector 62"/>
              <p:cNvSpPr/>
              <p:nvPr/>
            </p:nvSpPr>
            <p:spPr>
              <a:xfrm flipH="1">
                <a:off x="1430535" y="1533665"/>
                <a:ext cx="1498" cy="403412"/>
              </a:xfrm>
              <a:prstGeom prst="line">
                <a:avLst/>
              </a:prstGeom>
              <a:noFill/>
              <a:ln w="12700" cap="flat">
                <a:solidFill>
                  <a:srgbClr val="152A41"/>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728" name="Straight Arrow Connector 63"/>
              <p:cNvSpPr/>
              <p:nvPr/>
            </p:nvSpPr>
            <p:spPr>
              <a:xfrm flipH="1">
                <a:off x="2215998" y="1546411"/>
                <a:ext cx="1498" cy="403412"/>
              </a:xfrm>
              <a:prstGeom prst="line">
                <a:avLst/>
              </a:prstGeom>
              <a:noFill/>
              <a:ln w="12700" cap="flat">
                <a:solidFill>
                  <a:srgbClr val="152A41"/>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729" name="Straight Arrow Connector 64"/>
              <p:cNvSpPr/>
              <p:nvPr/>
            </p:nvSpPr>
            <p:spPr>
              <a:xfrm flipH="1">
                <a:off x="2982303" y="1546411"/>
                <a:ext cx="1498" cy="403412"/>
              </a:xfrm>
              <a:prstGeom prst="line">
                <a:avLst/>
              </a:prstGeom>
              <a:noFill/>
              <a:ln w="12700" cap="flat">
                <a:solidFill>
                  <a:srgbClr val="152A41"/>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730" name="Straight Arrow Connector 65"/>
              <p:cNvSpPr/>
              <p:nvPr/>
            </p:nvSpPr>
            <p:spPr>
              <a:xfrm flipH="1">
                <a:off x="3743819" y="1546411"/>
                <a:ext cx="1498" cy="403412"/>
              </a:xfrm>
              <a:prstGeom prst="line">
                <a:avLst/>
              </a:prstGeom>
              <a:noFill/>
              <a:ln w="12700" cap="flat">
                <a:solidFill>
                  <a:srgbClr val="152A41"/>
                </a:solidFill>
                <a:prstDash val="solid"/>
                <a:round/>
                <a:headEnd type="triangle" w="med" len="med"/>
                <a:tailEnd type="triangle" w="med" len="med"/>
              </a:ln>
              <a:effectLst/>
            </p:spPr>
            <p:txBody>
              <a:bodyPr wrap="square" lIns="45719" tIns="45719" rIns="45719" bIns="45719" numCol="1" anchor="t">
                <a:noAutofit/>
              </a:bodyPr>
              <a:lstStyle/>
              <a:p>
                <a:pPr>
                  <a:defRPr>
                    <a:solidFill>
                      <a:srgbClr val="FFFFFF"/>
                    </a:solidFill>
                  </a:defRPr>
                </a:pPr>
                <a:endParaRPr/>
              </a:p>
            </p:txBody>
          </p:sp>
        </p:grpSp>
        <p:sp>
          <p:nvSpPr>
            <p:cNvPr id="732" name="TextBox 66"/>
            <p:cNvSpPr txBox="1"/>
            <p:nvPr/>
          </p:nvSpPr>
          <p:spPr>
            <a:xfrm>
              <a:off x="4411043" y="67235"/>
              <a:ext cx="3285157"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400" b="0">
                  <a:solidFill>
                    <a:srgbClr val="C4C4C4"/>
                  </a:solidFill>
                  <a:latin typeface="+mn-lt"/>
                  <a:ea typeface="+mn-ea"/>
                  <a:cs typeface="+mn-cs"/>
                  <a:sym typeface="Arial"/>
                </a:defRPr>
              </a:pPr>
              <a:r>
                <a:t>Graphite blocks with holes/liners</a:t>
              </a:r>
              <a:endParaRPr>
                <a:solidFill>
                  <a:srgbClr val="FFFFFF"/>
                </a:solidFill>
              </a:endParaRPr>
            </a:p>
            <a:p>
              <a:pPr algn="ctr">
                <a:defRPr sz="1400" b="0">
                  <a:solidFill>
                    <a:srgbClr val="C4C4C4"/>
                  </a:solidFill>
                  <a:latin typeface="+mn-lt"/>
                  <a:ea typeface="+mn-ea"/>
                  <a:cs typeface="+mn-cs"/>
                  <a:sym typeface="Arial"/>
                </a:defRPr>
              </a:pPr>
              <a:r>
                <a:t> for fuel rods and control rods</a:t>
              </a:r>
            </a:p>
          </p:txBody>
        </p:sp>
        <p:sp>
          <p:nvSpPr>
            <p:cNvPr id="733" name="TextBox 68"/>
            <p:cNvSpPr txBox="1"/>
            <p:nvPr/>
          </p:nvSpPr>
          <p:spPr>
            <a:xfrm>
              <a:off x="4482885" y="874059"/>
              <a:ext cx="260371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400" b="0">
                  <a:solidFill>
                    <a:srgbClr val="A4A4A4"/>
                  </a:solidFill>
                  <a:latin typeface="+mn-lt"/>
                  <a:ea typeface="+mn-ea"/>
                  <a:cs typeface="+mn-cs"/>
                  <a:sym typeface="Arial"/>
                </a:defRPr>
              </a:pPr>
              <a:r>
                <a:t>Fuel rods containing </a:t>
              </a:r>
              <a:r>
                <a:rPr>
                  <a:solidFill>
                    <a:srgbClr val="FBC901"/>
                  </a:solidFill>
                </a:rPr>
                <a:t>uranium</a:t>
              </a:r>
            </a:p>
          </p:txBody>
        </p:sp>
        <p:sp>
          <p:nvSpPr>
            <p:cNvPr id="734" name="TextBox 69"/>
            <p:cNvSpPr txBox="1"/>
            <p:nvPr/>
          </p:nvSpPr>
          <p:spPr>
            <a:xfrm>
              <a:off x="4474167" y="1622629"/>
              <a:ext cx="3298233"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p>
              <a:pPr algn="ctr">
                <a:defRPr sz="1400" b="0">
                  <a:solidFill>
                    <a:srgbClr val="A4A4A4"/>
                  </a:solidFill>
                  <a:latin typeface="+mn-lt"/>
                  <a:ea typeface="+mn-ea"/>
                  <a:cs typeface="+mn-cs"/>
                  <a:sym typeface="Arial"/>
                </a:defRPr>
              </a:pPr>
              <a:r>
                <a:t>Control rods containing </a:t>
              </a:r>
              <a:r>
                <a:rPr>
                  <a:solidFill>
                    <a:srgbClr val="00FF00"/>
                  </a:solidFill>
                </a:rPr>
                <a:t>neutron poison</a:t>
              </a:r>
            </a:p>
          </p:txBody>
        </p:sp>
        <p:sp>
          <p:nvSpPr>
            <p:cNvPr id="735" name="Straight Connector 71"/>
            <p:cNvSpPr/>
            <p:nvPr/>
          </p:nvSpPr>
          <p:spPr>
            <a:xfrm flipH="1">
              <a:off x="3936892" y="298067"/>
              <a:ext cx="435837" cy="199474"/>
            </a:xfrm>
            <a:prstGeom prst="line">
              <a:avLst/>
            </a:prstGeom>
            <a:solidFill>
              <a:schemeClr val="accent1"/>
            </a:solid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36" name="Straight Connector 76"/>
            <p:cNvSpPr/>
            <p:nvPr/>
          </p:nvSpPr>
          <p:spPr>
            <a:xfrm flipH="1">
              <a:off x="3371743" y="1066799"/>
              <a:ext cx="1149458" cy="2"/>
            </a:xfrm>
            <a:prstGeom prst="line">
              <a:avLst/>
            </a:prstGeom>
            <a:solidFill>
              <a:schemeClr val="accent1"/>
            </a:solid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37" name="Straight Connector 79"/>
            <p:cNvSpPr/>
            <p:nvPr/>
          </p:nvSpPr>
          <p:spPr>
            <a:xfrm flipH="1" flipV="1">
              <a:off x="3788421" y="1452282"/>
              <a:ext cx="718412" cy="268942"/>
            </a:xfrm>
            <a:prstGeom prst="line">
              <a:avLst/>
            </a:prstGeom>
            <a:solidFill>
              <a:schemeClr val="accent1"/>
            </a:solidFill>
            <a:ln w="28575"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38" name="Straight Arrow Connector 85"/>
            <p:cNvSpPr/>
            <p:nvPr/>
          </p:nvSpPr>
          <p:spPr>
            <a:xfrm>
              <a:off x="316100" y="2178423"/>
              <a:ext cx="574729" cy="1402"/>
            </a:xfrm>
            <a:prstGeom prst="line">
              <a:avLst/>
            </a:prstGeom>
            <a:noFill/>
            <a:ln w="38100" cap="flat">
              <a:solidFill>
                <a:srgbClr val="3366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739" name="Straight Arrow Connector 86"/>
            <p:cNvSpPr/>
            <p:nvPr/>
          </p:nvSpPr>
          <p:spPr>
            <a:xfrm flipH="1" flipV="1">
              <a:off x="287364" y="375116"/>
              <a:ext cx="646571" cy="1402"/>
            </a:xfrm>
            <a:prstGeom prst="line">
              <a:avLst/>
            </a:prstGeom>
            <a:noFill/>
            <a:ln w="38100" cap="flat">
              <a:solidFill>
                <a:srgbClr val="3366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2" name="Rectangle 2"/>
          <p:cNvSpPr txBox="1">
            <a:spLocks noGrp="1"/>
          </p:cNvSpPr>
          <p:nvPr>
            <p:ph type="title"/>
          </p:nvPr>
        </p:nvSpPr>
        <p:spPr>
          <a:xfrm>
            <a:off x="304800" y="76200"/>
            <a:ext cx="8534400" cy="609600"/>
          </a:xfrm>
          <a:prstGeom prst="rect">
            <a:avLst/>
          </a:prstGeom>
        </p:spPr>
        <p:txBody>
          <a:bodyPr/>
          <a:lstStyle/>
          <a:p>
            <a:r>
              <a:t>Unique goals/characteristics of RMBK reactors:</a:t>
            </a:r>
          </a:p>
        </p:txBody>
      </p:sp>
      <p:sp>
        <p:nvSpPr>
          <p:cNvPr id="743" name="Rectangle 3"/>
          <p:cNvSpPr txBox="1">
            <a:spLocks noGrp="1"/>
          </p:cNvSpPr>
          <p:nvPr>
            <p:ph type="body" idx="1"/>
          </p:nvPr>
        </p:nvSpPr>
        <p:spPr>
          <a:xfrm>
            <a:off x="228600" y="792480"/>
            <a:ext cx="8915400" cy="5334001"/>
          </a:xfrm>
          <a:prstGeom prst="rect">
            <a:avLst/>
          </a:prstGeom>
        </p:spPr>
        <p:txBody>
          <a:bodyPr/>
          <a:lstStyle/>
          <a:p>
            <a:pPr>
              <a:defRPr sz="1800" b="1">
                <a:latin typeface="+mn-lt"/>
                <a:ea typeface="+mn-ea"/>
                <a:cs typeface="+mn-cs"/>
                <a:sym typeface="Arial"/>
              </a:defRPr>
            </a:pPr>
            <a:r>
              <a:t>Design goals were to:</a:t>
            </a:r>
          </a:p>
          <a:p>
            <a:pPr>
              <a:defRPr sz="900">
                <a:latin typeface="+mn-lt"/>
                <a:ea typeface="+mn-ea"/>
                <a:cs typeface="+mn-cs"/>
                <a:sym typeface="Arial"/>
              </a:defRPr>
            </a:pPr>
            <a:endParaRPr/>
          </a:p>
          <a:p>
            <a:pPr>
              <a:defRPr sz="1800">
                <a:latin typeface="+mn-lt"/>
                <a:ea typeface="+mn-ea"/>
                <a:cs typeface="+mn-cs"/>
                <a:sym typeface="Arial"/>
              </a:defRPr>
            </a:pPr>
            <a:r>
              <a:t>- Use much cheaper un-enriched natural uranium: 0.7% </a:t>
            </a:r>
            <a:r>
              <a:rPr baseline="30000"/>
              <a:t>235</a:t>
            </a:r>
            <a:r>
              <a:t>U + 99.3% </a:t>
            </a:r>
            <a:r>
              <a:rPr baseline="30000"/>
              <a:t>238</a:t>
            </a:r>
            <a:r>
              <a:t>U</a:t>
            </a:r>
          </a:p>
          <a:p>
            <a:pPr>
              <a:defRPr sz="900">
                <a:latin typeface="+mn-lt"/>
                <a:ea typeface="+mn-ea"/>
                <a:cs typeface="+mn-cs"/>
                <a:sym typeface="Arial"/>
              </a:defRPr>
            </a:pPr>
            <a:endParaRPr/>
          </a:p>
          <a:p>
            <a:pPr>
              <a:defRPr sz="1800">
                <a:latin typeface="+mn-lt"/>
                <a:ea typeface="+mn-ea"/>
                <a:cs typeface="+mn-cs"/>
                <a:sym typeface="Arial"/>
              </a:defRPr>
            </a:pPr>
            <a:r>
              <a:t>- Produce BOTH </a:t>
            </a:r>
            <a:r>
              <a:rPr b="1"/>
              <a:t>electrical power </a:t>
            </a:r>
            <a:r>
              <a:t>PLUS </a:t>
            </a:r>
            <a:r>
              <a:rPr b="1"/>
              <a:t>plutonium for weapons</a:t>
            </a:r>
          </a:p>
          <a:p>
            <a:pPr>
              <a:defRPr sz="1100">
                <a:latin typeface="+mn-lt"/>
                <a:ea typeface="+mn-ea"/>
                <a:cs typeface="+mn-cs"/>
                <a:sym typeface="Arial"/>
              </a:defRPr>
            </a:pPr>
            <a:endParaRPr/>
          </a:p>
          <a:p>
            <a:pPr>
              <a:defRPr sz="1800">
                <a:latin typeface="+mn-lt"/>
                <a:ea typeface="+mn-ea"/>
                <a:cs typeface="+mn-cs"/>
                <a:sym typeface="Arial"/>
              </a:defRPr>
            </a:pPr>
            <a:r>
              <a:t>- Build unusually large high power reactors, at unusually low costs</a:t>
            </a:r>
          </a:p>
          <a:p>
            <a:pPr>
              <a:defRPr>
                <a:latin typeface="+mn-lt"/>
                <a:ea typeface="+mn-ea"/>
                <a:cs typeface="+mn-cs"/>
                <a:sym typeface="Arial"/>
              </a:defRPr>
            </a:pPr>
            <a:endParaRPr/>
          </a:p>
          <a:p>
            <a:pPr>
              <a:defRPr sz="1800" b="1">
                <a:latin typeface="+mn-lt"/>
                <a:ea typeface="+mn-ea"/>
                <a:cs typeface="+mn-cs"/>
                <a:sym typeface="Arial"/>
              </a:defRPr>
            </a:pPr>
            <a:r>
              <a:t>Which was accomplished via:</a:t>
            </a:r>
          </a:p>
          <a:p>
            <a:pPr>
              <a:defRPr sz="1200">
                <a:latin typeface="+mn-lt"/>
                <a:ea typeface="+mn-ea"/>
                <a:cs typeface="+mn-cs"/>
                <a:sym typeface="Arial"/>
              </a:defRPr>
            </a:pPr>
            <a:endParaRPr/>
          </a:p>
          <a:p>
            <a:pPr>
              <a:defRPr sz="1800">
                <a:latin typeface="+mn-lt"/>
                <a:ea typeface="+mn-ea"/>
                <a:cs typeface="+mn-cs"/>
                <a:sym typeface="Arial"/>
              </a:defRPr>
            </a:pPr>
            <a:r>
              <a:t>- Complex heat transfer scheme combining thin layers of water w/ inert gas flows</a:t>
            </a:r>
          </a:p>
          <a:p>
            <a:pPr>
              <a:defRPr sz="1000">
                <a:latin typeface="+mn-lt"/>
                <a:ea typeface="+mn-ea"/>
                <a:cs typeface="+mn-cs"/>
                <a:sym typeface="Arial"/>
              </a:defRPr>
            </a:pPr>
            <a:endParaRPr/>
          </a:p>
          <a:p>
            <a:pPr>
              <a:defRPr sz="1800">
                <a:latin typeface="+mn-lt"/>
                <a:ea typeface="+mn-ea"/>
                <a:cs typeface="+mn-cs"/>
                <a:sym typeface="Arial"/>
              </a:defRPr>
            </a:pPr>
            <a:r>
              <a:t>- Constant, heavy, neutron </a:t>
            </a:r>
            <a:r>
              <a:rPr b="1"/>
              <a:t>moderation</a:t>
            </a:r>
            <a:r>
              <a:t> provided by (flammable) graphite blocks</a:t>
            </a:r>
          </a:p>
          <a:p>
            <a:pPr>
              <a:tabLst>
                <a:tab pos="444500" algn="l"/>
              </a:tabLst>
              <a:defRPr sz="900">
                <a:latin typeface="+mn-lt"/>
                <a:ea typeface="+mn-ea"/>
                <a:cs typeface="+mn-cs"/>
                <a:sym typeface="Arial"/>
              </a:defRPr>
            </a:pPr>
            <a:endParaRPr/>
          </a:p>
          <a:p>
            <a:pPr>
              <a:tabLst>
                <a:tab pos="444500" algn="l"/>
              </a:tabLst>
              <a:defRPr sz="1800">
                <a:latin typeface="+mn-lt"/>
                <a:ea typeface="+mn-ea"/>
                <a:cs typeface="+mn-cs"/>
                <a:sym typeface="Arial"/>
              </a:defRPr>
            </a:pPr>
            <a:r>
              <a:t>	</a:t>
            </a:r>
            <a:r>
              <a:rPr>
                <a:solidFill>
                  <a:srgbClr val="FFCC00"/>
                </a:solidFill>
              </a:rPr>
              <a:t>With neutrons </a:t>
            </a:r>
            <a:r>
              <a:rPr b="1">
                <a:solidFill>
                  <a:srgbClr val="FFCC00"/>
                </a:solidFill>
              </a:rPr>
              <a:t>already</a:t>
            </a:r>
            <a:r>
              <a:rPr>
                <a:solidFill>
                  <a:srgbClr val="FFCC00"/>
                </a:solidFill>
              </a:rPr>
              <a:t> moderated, water's </a:t>
            </a:r>
            <a:r>
              <a:rPr b="1">
                <a:solidFill>
                  <a:srgbClr val="FFCC00"/>
                </a:solidFill>
              </a:rPr>
              <a:t>moderation</a:t>
            </a:r>
            <a:r>
              <a:rPr>
                <a:solidFill>
                  <a:srgbClr val="FFCC00"/>
                </a:solidFill>
              </a:rPr>
              <a:t> became unimportant!</a:t>
            </a:r>
          </a:p>
          <a:p>
            <a:pPr>
              <a:tabLst>
                <a:tab pos="444500" algn="l"/>
              </a:tabLst>
              <a:defRPr sz="1100">
                <a:latin typeface="+mn-lt"/>
                <a:ea typeface="+mn-ea"/>
                <a:cs typeface="+mn-cs"/>
                <a:sym typeface="Arial"/>
              </a:defRPr>
            </a:pPr>
            <a:endParaRPr/>
          </a:p>
          <a:p>
            <a:pPr>
              <a:tabLst>
                <a:tab pos="444500" algn="l"/>
              </a:tabLst>
              <a:defRPr sz="1800">
                <a:latin typeface="+mn-lt"/>
                <a:ea typeface="+mn-ea"/>
                <a:cs typeface="+mn-cs"/>
                <a:sym typeface="Arial"/>
              </a:defRPr>
            </a:pPr>
            <a:r>
              <a:t>- </a:t>
            </a:r>
            <a:r>
              <a:rPr b="1"/>
              <a:t>WITHOUT a heavily reinforced reactor containment vessel </a:t>
            </a:r>
          </a:p>
          <a:p>
            <a:pPr>
              <a:tabLst>
                <a:tab pos="444500" algn="l"/>
              </a:tabLst>
              <a:defRPr sz="800">
                <a:latin typeface="+mn-lt"/>
                <a:ea typeface="+mn-ea"/>
                <a:cs typeface="+mn-cs"/>
                <a:sym typeface="Arial"/>
              </a:defRPr>
            </a:pPr>
            <a:endParaRPr/>
          </a:p>
          <a:p>
            <a:pPr>
              <a:tabLst>
                <a:tab pos="444500" algn="l"/>
              </a:tabLst>
              <a:defRPr sz="1800">
                <a:latin typeface="+mn-lt"/>
                <a:ea typeface="+mn-ea"/>
                <a:cs typeface="+mn-cs"/>
                <a:sym typeface="Arial"/>
              </a:defRPr>
            </a:pPr>
            <a:r>
              <a:t>	As used in western reactors including both BWR and PWR designs above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746" name="Rectangle 2"/>
          <p:cNvSpPr txBox="1">
            <a:spLocks noGrp="1"/>
          </p:cNvSpPr>
          <p:nvPr>
            <p:ph type="title"/>
          </p:nvPr>
        </p:nvSpPr>
        <p:spPr>
          <a:xfrm>
            <a:off x="304800" y="1524000"/>
            <a:ext cx="8534400" cy="609600"/>
          </a:xfrm>
          <a:prstGeom prst="rect">
            <a:avLst/>
          </a:prstGeom>
        </p:spPr>
        <p:txBody>
          <a:bodyPr/>
          <a:lstStyle>
            <a:lvl1pPr>
              <a:defRPr sz="2000"/>
            </a:lvl1pPr>
          </a:lstStyle>
          <a:p>
            <a:r>
              <a:t>With this background, let's figure out WHY three reactors "exploded"</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749" name="Rectangle 2"/>
          <p:cNvSpPr txBox="1">
            <a:spLocks noGrp="1"/>
          </p:cNvSpPr>
          <p:nvPr>
            <p:ph type="title"/>
          </p:nvPr>
        </p:nvSpPr>
        <p:spPr>
          <a:xfrm>
            <a:off x="304800" y="76200"/>
            <a:ext cx="8534400" cy="609600"/>
          </a:xfrm>
          <a:prstGeom prst="rect">
            <a:avLst/>
          </a:prstGeom>
        </p:spPr>
        <p:txBody>
          <a:bodyPr/>
          <a:lstStyle>
            <a:lvl1pPr>
              <a:defRPr sz="1800" b="1" i="0">
                <a:latin typeface="Tahoma"/>
                <a:ea typeface="Tahoma"/>
                <a:cs typeface="Tahoma"/>
                <a:sym typeface="Tahoma"/>
              </a:defRPr>
            </a:lvl1pPr>
          </a:lstStyle>
          <a:p>
            <a:r>
              <a:t>THREE MILE ISLAND (TMI) – Eastern Pennsylvania - 28 March 1979</a:t>
            </a:r>
          </a:p>
        </p:txBody>
      </p:sp>
      <p:sp>
        <p:nvSpPr>
          <p:cNvPr id="750" name="Rectangle 3"/>
          <p:cNvSpPr txBox="1">
            <a:spLocks noGrp="1"/>
          </p:cNvSpPr>
          <p:nvPr>
            <p:ph type="body" idx="1"/>
          </p:nvPr>
        </p:nvSpPr>
        <p:spPr>
          <a:xfrm>
            <a:off x="228600" y="914400"/>
            <a:ext cx="8763000" cy="5715000"/>
          </a:xfrm>
          <a:prstGeom prst="rect">
            <a:avLst/>
          </a:prstGeom>
        </p:spPr>
        <p:txBody>
          <a:bodyPr/>
          <a:lstStyle/>
          <a:p>
            <a:pPr>
              <a:defRPr sz="1800">
                <a:solidFill>
                  <a:srgbClr val="FFCC00"/>
                </a:solidFill>
                <a:latin typeface="+mn-lt"/>
                <a:ea typeface="+mn-ea"/>
                <a:cs typeface="+mn-cs"/>
                <a:sym typeface="Arial"/>
              </a:defRPr>
            </a:pPr>
            <a:r>
              <a:t>Reactor involved (TMI #2) = Pressurized Water Reactor  </a:t>
            </a:r>
            <a:r>
              <a:rPr>
                <a:solidFill>
                  <a:srgbClr val="FFFFFF"/>
                </a:solidFill>
              </a:rPr>
              <a:t>(Babcock &amp; Wilcox Corp.)</a:t>
            </a:r>
          </a:p>
          <a:p>
            <a:pPr>
              <a:defRPr sz="1400">
                <a:latin typeface="+mn-lt"/>
                <a:ea typeface="+mn-ea"/>
                <a:cs typeface="+mn-cs"/>
                <a:sym typeface="Arial"/>
              </a:defRPr>
            </a:pPr>
            <a:endParaRPr/>
          </a:p>
          <a:p>
            <a:pPr>
              <a:defRPr sz="1800">
                <a:latin typeface="+mn-lt"/>
                <a:ea typeface="+mn-ea"/>
                <a:cs typeface="+mn-cs"/>
                <a:sym typeface="Arial"/>
              </a:defRPr>
            </a:pPr>
            <a:r>
              <a:t>Initial fault was in the secondary water cooling loop (outside reactor containment):</a:t>
            </a:r>
          </a:p>
          <a:p>
            <a:pPr>
              <a:defRPr sz="1000">
                <a:latin typeface="+mn-lt"/>
                <a:ea typeface="+mn-ea"/>
                <a:cs typeface="+mn-cs"/>
                <a:sym typeface="Arial"/>
              </a:defRPr>
            </a:pPr>
            <a:endParaRPr/>
          </a:p>
          <a:p>
            <a:pPr>
              <a:defRPr sz="1800">
                <a:latin typeface="+mn-lt"/>
                <a:ea typeface="+mn-ea"/>
                <a:cs typeface="+mn-cs"/>
                <a:sym typeface="Arial"/>
              </a:defRPr>
            </a:pPr>
            <a:r>
              <a:t>	A filter clogged, operators tried to clean it by injecting compressed air</a:t>
            </a:r>
          </a:p>
          <a:p>
            <a:pPr>
              <a:defRPr sz="1000">
                <a:latin typeface="+mn-lt"/>
                <a:ea typeface="+mn-ea"/>
                <a:cs typeface="+mn-cs"/>
                <a:sym typeface="Arial"/>
              </a:defRPr>
            </a:pPr>
            <a:endParaRPr/>
          </a:p>
          <a:p>
            <a:pPr>
              <a:defRPr sz="1800">
                <a:latin typeface="+mn-lt"/>
                <a:ea typeface="+mn-ea"/>
                <a:cs typeface="+mn-cs"/>
                <a:sym typeface="Arial"/>
              </a:defRPr>
            </a:pPr>
            <a:r>
              <a:t>	Resulting over-pressurized water leaked into air control line</a:t>
            </a:r>
          </a:p>
          <a:p>
            <a:pPr>
              <a:defRPr sz="1000">
                <a:latin typeface="+mn-lt"/>
                <a:ea typeface="+mn-ea"/>
                <a:cs typeface="+mn-cs"/>
                <a:sym typeface="Arial"/>
              </a:defRPr>
            </a:pPr>
            <a:endParaRPr/>
          </a:p>
          <a:p>
            <a:pPr>
              <a:defRPr sz="1800">
                <a:latin typeface="+mn-lt"/>
                <a:ea typeface="+mn-ea"/>
                <a:cs typeface="+mn-cs"/>
                <a:sym typeface="Arial"/>
              </a:defRPr>
            </a:pPr>
            <a:r>
              <a:t>	Hours later compromised air control line caused pumps to trip off </a:t>
            </a:r>
          </a:p>
          <a:p>
            <a:pPr>
              <a:defRPr sz="1000">
                <a:latin typeface="+mn-lt"/>
                <a:ea typeface="+mn-ea"/>
                <a:cs typeface="+mn-cs"/>
                <a:sym typeface="Arial"/>
              </a:defRPr>
            </a:pPr>
            <a:endParaRPr/>
          </a:p>
          <a:p>
            <a:pPr>
              <a:defRPr sz="1800">
                <a:latin typeface="+mn-lt"/>
                <a:ea typeface="+mn-ea"/>
                <a:cs typeface="+mn-cs"/>
                <a:sym typeface="Arial"/>
              </a:defRPr>
            </a:pPr>
            <a:r>
              <a:t>	</a:t>
            </a:r>
            <a:r>
              <a:rPr>
                <a:solidFill>
                  <a:srgbClr val="FFCC00"/>
                </a:solidFill>
              </a:rPr>
              <a:t>=&gt; Secondary loop could no longer fully remove heat from primary loop</a:t>
            </a:r>
          </a:p>
          <a:p>
            <a:pPr>
              <a:defRPr sz="1600">
                <a:latin typeface="+mn-lt"/>
                <a:ea typeface="+mn-ea"/>
                <a:cs typeface="+mn-cs"/>
                <a:sym typeface="Arial"/>
              </a:defRPr>
            </a:pPr>
            <a:endParaRPr/>
          </a:p>
          <a:p>
            <a:pPr>
              <a:defRPr sz="1800">
                <a:latin typeface="+mn-lt"/>
                <a:ea typeface="+mn-ea"/>
                <a:cs typeface="+mn-cs"/>
                <a:sym typeface="Arial"/>
              </a:defRPr>
            </a:pPr>
            <a:r>
              <a:t>Primary loop then overheated, reactor automatically initiated "scram" shutdown</a:t>
            </a:r>
          </a:p>
          <a:p>
            <a:pPr>
              <a:defRPr sz="1000">
                <a:latin typeface="+mn-lt"/>
                <a:ea typeface="+mn-ea"/>
                <a:cs typeface="+mn-cs"/>
                <a:sym typeface="Arial"/>
              </a:defRPr>
            </a:pPr>
            <a:endParaRPr/>
          </a:p>
          <a:p>
            <a:pPr>
              <a:defRPr sz="1800">
                <a:latin typeface="+mn-lt"/>
                <a:ea typeface="+mn-ea"/>
                <a:cs typeface="+mn-cs"/>
                <a:sym typeface="Arial"/>
              </a:defRPr>
            </a:pPr>
            <a:r>
              <a:t>	Ramming in control rods to absorb neutron flux</a:t>
            </a:r>
          </a:p>
          <a:p>
            <a:pPr>
              <a:defRPr sz="1000">
                <a:latin typeface="+mn-lt"/>
                <a:ea typeface="+mn-ea"/>
                <a:cs typeface="+mn-cs"/>
                <a:sym typeface="Arial"/>
              </a:defRPr>
            </a:pPr>
            <a:endParaRPr/>
          </a:p>
          <a:p>
            <a:pPr>
              <a:defRPr sz="1800">
                <a:latin typeface="+mn-lt"/>
                <a:ea typeface="+mn-ea"/>
                <a:cs typeface="+mn-cs"/>
                <a:sym typeface="Arial"/>
              </a:defRPr>
            </a:pPr>
            <a:r>
              <a:t>	</a:t>
            </a:r>
            <a:r>
              <a:rPr>
                <a:solidFill>
                  <a:srgbClr val="FFCC00"/>
                </a:solidFill>
              </a:rPr>
              <a:t>But there was still HUGE amount of heat energy in the reactor core</a:t>
            </a:r>
          </a:p>
          <a:p>
            <a:pPr>
              <a:defRPr sz="1000">
                <a:solidFill>
                  <a:srgbClr val="FFCC00"/>
                </a:solidFill>
                <a:latin typeface="+mn-lt"/>
                <a:ea typeface="+mn-ea"/>
                <a:cs typeface="+mn-cs"/>
                <a:sym typeface="Arial"/>
              </a:defRPr>
            </a:pPr>
            <a:endParaRPr/>
          </a:p>
          <a:p>
            <a:pPr>
              <a:defRPr sz="1800">
                <a:solidFill>
                  <a:srgbClr val="FFCC00"/>
                </a:solidFill>
                <a:latin typeface="+mn-lt"/>
                <a:ea typeface="+mn-ea"/>
                <a:cs typeface="+mn-cs"/>
                <a:sym typeface="Arial"/>
              </a:defRPr>
            </a:pPr>
            <a:r>
              <a:t>		Which was no longer being carried away by the cooling loops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2" name="Rectangle 2"/>
          <p:cNvSpPr txBox="1">
            <a:spLocks noGrp="1"/>
          </p:cNvSpPr>
          <p:nvPr>
            <p:ph type="title"/>
          </p:nvPr>
        </p:nvSpPr>
        <p:spPr>
          <a:xfrm>
            <a:off x="304800" y="76200"/>
            <a:ext cx="8534400" cy="609600"/>
          </a:xfrm>
          <a:prstGeom prst="rect">
            <a:avLst/>
          </a:prstGeom>
        </p:spPr>
        <p:txBody>
          <a:bodyPr/>
          <a:lstStyle>
            <a:lvl1pPr>
              <a:defRPr sz="2000"/>
            </a:lvl1pPr>
          </a:lstStyle>
          <a:p>
            <a:r>
              <a:t>The TMI blow by blow analysis (continued):</a:t>
            </a:r>
          </a:p>
        </p:txBody>
      </p:sp>
      <p:sp>
        <p:nvSpPr>
          <p:cNvPr id="753" name="Rectangle 3"/>
          <p:cNvSpPr txBox="1">
            <a:spLocks noGrp="1"/>
          </p:cNvSpPr>
          <p:nvPr>
            <p:ph type="body" idx="1"/>
          </p:nvPr>
        </p:nvSpPr>
        <p:spPr>
          <a:xfrm>
            <a:off x="228600" y="914400"/>
            <a:ext cx="8915400" cy="5562600"/>
          </a:xfrm>
          <a:prstGeom prst="rect">
            <a:avLst/>
          </a:prstGeom>
        </p:spPr>
        <p:txBody>
          <a:bodyPr/>
          <a:lstStyle/>
          <a:p>
            <a:pPr>
              <a:defRPr sz="1800">
                <a:solidFill>
                  <a:srgbClr val="FFCC00"/>
                </a:solidFill>
                <a:latin typeface="+mn-lt"/>
                <a:ea typeface="+mn-ea"/>
                <a:cs typeface="+mn-cs"/>
                <a:sym typeface="Arial"/>
              </a:defRPr>
            </a:pPr>
            <a:r>
              <a:t>But with the scram, three emergency pumps automatically turned on to cool core</a:t>
            </a:r>
          </a:p>
          <a:p>
            <a:pPr>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But </a:t>
            </a:r>
            <a:r>
              <a:rPr b="1">
                <a:solidFill>
                  <a:srgbClr val="FF0000"/>
                </a:solidFill>
              </a:rPr>
              <a:t>two of their valves had been left closed </a:t>
            </a:r>
            <a:r>
              <a:t>after earlier maintenance</a:t>
            </a:r>
            <a:endParaRPr sz="400"/>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So effectiveness of emergency cooling system was vastly reduced</a:t>
            </a:r>
          </a:p>
          <a:p>
            <a:pPr>
              <a:tabLst>
                <a:tab pos="444500" algn="l"/>
                <a:tab pos="901700" algn="l"/>
              </a:tabLst>
              <a:defRPr sz="1400">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Primary loop then heated so much that pressure relief valve was energized to open</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When excess pressure was vented, that valve should then have closed</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Limiting loss of water from that primary cooling loop</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But </a:t>
            </a:r>
            <a:r>
              <a:rPr b="1">
                <a:solidFill>
                  <a:srgbClr val="FF0000"/>
                </a:solidFill>
              </a:rPr>
              <a:t>valve instead stuck open</a:t>
            </a:r>
            <a:r>
              <a:t>, allowing more water to escape</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Dark control room light indicated that power to open valve had been removed</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a:t>
            </a:r>
            <a:r>
              <a:rPr>
                <a:solidFill>
                  <a:srgbClr val="FFCC00"/>
                </a:solidFill>
              </a:rPr>
              <a:t>But there was </a:t>
            </a:r>
            <a:r>
              <a:rPr b="1">
                <a:solidFill>
                  <a:srgbClr val="FFCC00"/>
                </a:solidFill>
              </a:rPr>
              <a:t>no light </a:t>
            </a:r>
            <a:r>
              <a:rPr>
                <a:solidFill>
                  <a:srgbClr val="FFCC00"/>
                </a:solidFill>
              </a:rPr>
              <a:t>indicating whether or not valve HAD actually closed</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Operators </a:t>
            </a:r>
            <a:r>
              <a:rPr b="1">
                <a:solidFill>
                  <a:srgbClr val="FF0000"/>
                </a:solidFill>
              </a:rPr>
              <a:t>misinterpreted</a:t>
            </a:r>
            <a:r>
              <a:t> dark "open" light as indicating valve closure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5" name="Rectangle 2"/>
          <p:cNvSpPr txBox="1">
            <a:spLocks noGrp="1"/>
          </p:cNvSpPr>
          <p:nvPr>
            <p:ph type="title"/>
          </p:nvPr>
        </p:nvSpPr>
        <p:spPr>
          <a:xfrm>
            <a:off x="304800" y="76200"/>
            <a:ext cx="8534400" cy="609600"/>
          </a:xfrm>
          <a:prstGeom prst="rect">
            <a:avLst/>
          </a:prstGeom>
        </p:spPr>
        <p:txBody>
          <a:bodyPr/>
          <a:lstStyle>
            <a:lvl1pPr>
              <a:defRPr sz="2000"/>
            </a:lvl1pPr>
          </a:lstStyle>
          <a:p>
            <a:r>
              <a:t>The TMI blow by blow analysis (further continued):</a:t>
            </a:r>
          </a:p>
        </p:txBody>
      </p:sp>
      <p:sp>
        <p:nvSpPr>
          <p:cNvPr id="756" name="Rectangle 3"/>
          <p:cNvSpPr txBox="1">
            <a:spLocks noGrp="1"/>
          </p:cNvSpPr>
          <p:nvPr>
            <p:ph type="body" idx="1"/>
          </p:nvPr>
        </p:nvSpPr>
        <p:spPr>
          <a:xfrm>
            <a:off x="228600" y="762000"/>
            <a:ext cx="8915400" cy="5773262"/>
          </a:xfrm>
          <a:prstGeom prst="rect">
            <a:avLst/>
          </a:prstGeom>
        </p:spPr>
        <p:txBody>
          <a:bodyPr/>
          <a:lstStyle/>
          <a:p>
            <a:pPr>
              <a:tabLst>
                <a:tab pos="444500" algn="l"/>
                <a:tab pos="901700" algn="l"/>
              </a:tabLst>
              <a:defRPr sz="1800">
                <a:latin typeface="+mn-lt"/>
                <a:ea typeface="+mn-ea"/>
                <a:cs typeface="+mn-cs"/>
                <a:sym typeface="Arial"/>
              </a:defRPr>
            </a:pPr>
            <a:r>
              <a:t>Operators had </a:t>
            </a:r>
            <a:r>
              <a:rPr b="1">
                <a:solidFill>
                  <a:srgbClr val="FF0000"/>
                </a:solidFill>
              </a:rPr>
              <a:t>NO instrument to directly read level of water around core</a:t>
            </a:r>
          </a:p>
          <a:p>
            <a:pPr>
              <a:tabLst>
                <a:tab pos="444500" algn="l"/>
                <a:tab pos="901700" algn="l"/>
              </a:tabLst>
              <a:defRPr sz="1200" b="1">
                <a:latin typeface="+mn-lt"/>
                <a:ea typeface="+mn-ea"/>
                <a:cs typeface="+mn-cs"/>
                <a:sym typeface="Arial"/>
              </a:defRPr>
            </a:pPr>
            <a:endParaRPr/>
          </a:p>
          <a:p>
            <a:pPr>
              <a:tabLst>
                <a:tab pos="444500" algn="l"/>
                <a:tab pos="901700" algn="l"/>
              </a:tabLst>
              <a:defRPr sz="1800">
                <a:latin typeface="+mn-lt"/>
                <a:ea typeface="+mn-ea"/>
                <a:cs typeface="+mn-cs"/>
                <a:sym typeface="Arial"/>
              </a:defRPr>
            </a:pPr>
            <a:r>
              <a:t>But they knew that water was in the </a:t>
            </a:r>
            <a:r>
              <a:rPr b="1"/>
              <a:t>"pressurizer" </a:t>
            </a:r>
            <a:r>
              <a:t>located </a:t>
            </a:r>
            <a:r>
              <a:rPr b="1"/>
              <a:t>above</a:t>
            </a:r>
            <a:r>
              <a:t> the reactor</a:t>
            </a:r>
          </a:p>
          <a:p>
            <a:pPr>
              <a:tabLst>
                <a:tab pos="444500" algn="l"/>
                <a:tab pos="901700" algn="l"/>
              </a:tabLst>
              <a:defRPr sz="900" b="1">
                <a:latin typeface="+mn-lt"/>
                <a:ea typeface="+mn-ea"/>
                <a:cs typeface="+mn-cs"/>
                <a:sym typeface="Arial"/>
              </a:defRPr>
            </a:pPr>
            <a:endParaRPr/>
          </a:p>
          <a:p>
            <a:pPr>
              <a:tabLst>
                <a:tab pos="444500" algn="l"/>
                <a:tab pos="901700" algn="l"/>
              </a:tabLst>
              <a:defRPr sz="1800">
                <a:latin typeface="+mn-lt"/>
                <a:ea typeface="+mn-ea"/>
                <a:cs typeface="+mn-cs"/>
                <a:sym typeface="Arial"/>
              </a:defRPr>
            </a:pPr>
            <a:r>
              <a:t>	So they assumed that reactor core below was still fully immersed in water</a:t>
            </a:r>
          </a:p>
          <a:p>
            <a:pPr>
              <a:tabLst>
                <a:tab pos="444500" algn="l"/>
                <a:tab pos="901700" algn="l"/>
              </a:tabLst>
              <a:defRPr sz="1200">
                <a:latin typeface="+mn-lt"/>
                <a:ea typeface="+mn-ea"/>
                <a:cs typeface="+mn-cs"/>
                <a:sym typeface="Arial"/>
              </a:defRPr>
            </a:pPr>
            <a:endParaRPr/>
          </a:p>
          <a:p>
            <a:pPr>
              <a:tabLst>
                <a:tab pos="444500" algn="l"/>
                <a:tab pos="901700" algn="l"/>
              </a:tabLst>
              <a:defRPr sz="1800">
                <a:latin typeface="+mn-lt"/>
                <a:ea typeface="+mn-ea"/>
                <a:cs typeface="+mn-cs"/>
                <a:sym typeface="Arial"/>
              </a:defRPr>
            </a:pPr>
            <a:r>
              <a:t>Because of pump vibrations, and fearing pressurizer would overfill (and fail):</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Operators shut down pumps trying to add more water to the primary loop</a:t>
            </a:r>
          </a:p>
          <a:p>
            <a:pPr>
              <a:tabLst>
                <a:tab pos="444500" algn="l"/>
                <a:tab pos="901700" algn="l"/>
              </a:tabLst>
              <a:defRPr sz="900">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		But the reactor’s core was </a:t>
            </a:r>
            <a:r>
              <a:rPr b="1"/>
              <a:t>NOT</a:t>
            </a:r>
            <a:r>
              <a:t> fully covered by cooling water</a:t>
            </a:r>
          </a:p>
          <a:p>
            <a:pPr>
              <a:tabLst>
                <a:tab pos="444500" algn="l"/>
                <a:tab pos="901700" algn="l"/>
              </a:tabLst>
              <a:defRPr sz="800">
                <a:solidFill>
                  <a:srgbClr val="FFCC00"/>
                </a:solidFill>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 		Water pumps were vibrating because they were pumping steam</a:t>
            </a:r>
          </a:p>
          <a:p>
            <a:pPr>
              <a:tabLst>
                <a:tab pos="444500" algn="l"/>
                <a:tab pos="901700" algn="l"/>
              </a:tabLst>
              <a:defRPr sz="1200">
                <a:latin typeface="+mn-lt"/>
                <a:ea typeface="+mn-ea"/>
                <a:cs typeface="+mn-cs"/>
                <a:sym typeface="Arial"/>
              </a:defRPr>
            </a:pPr>
            <a:endParaRPr/>
          </a:p>
          <a:p>
            <a:pPr>
              <a:tabLst>
                <a:tab pos="444500" algn="l"/>
                <a:tab pos="901700" algn="l"/>
              </a:tabLst>
              <a:defRPr sz="1800">
                <a:latin typeface="+mn-lt"/>
                <a:ea typeface="+mn-ea"/>
                <a:cs typeface="+mn-cs"/>
                <a:sym typeface="Arial"/>
              </a:defRPr>
            </a:pPr>
            <a:r>
              <a:t>Confusion reigned for four hours until</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new shift of operators finally figured out situation and began to correct</a:t>
            </a:r>
          </a:p>
          <a:p>
            <a:pPr>
              <a:tabLst>
                <a:tab pos="444500" algn="l"/>
                <a:tab pos="901700" algn="l"/>
              </a:tabLst>
              <a:defRPr>
                <a:latin typeface="+mn-lt"/>
                <a:ea typeface="+mn-ea"/>
                <a:cs typeface="+mn-cs"/>
                <a:sym typeface="Arial"/>
              </a:defRPr>
            </a:pPr>
            <a:endParaRPr/>
          </a:p>
          <a:p>
            <a:pPr algn="ctr">
              <a:tabLst>
                <a:tab pos="444500" algn="l"/>
                <a:tab pos="901700" algn="l"/>
              </a:tabLst>
              <a:defRPr sz="1800">
                <a:solidFill>
                  <a:srgbClr val="FBC901"/>
                </a:solidFill>
                <a:latin typeface="+mn-lt"/>
                <a:ea typeface="+mn-ea"/>
                <a:cs typeface="+mn-cs"/>
                <a:sym typeface="Arial"/>
              </a:defRPr>
            </a:pPr>
            <a:r>
              <a:t>By then </a:t>
            </a:r>
            <a:r>
              <a:rPr b="1"/>
              <a:t>half</a:t>
            </a:r>
            <a:r>
              <a:t> </a:t>
            </a:r>
            <a:r>
              <a:rPr b="1"/>
              <a:t>of the reactor core had melted down </a:t>
            </a:r>
            <a:r>
              <a:t>and</a:t>
            </a:r>
            <a:r>
              <a:rPr b="1"/>
              <a:t>, </a:t>
            </a:r>
            <a:r>
              <a:t>driven by hydrogen</a:t>
            </a:r>
          </a:p>
          <a:p>
            <a:pPr algn="ctr">
              <a:tabLst>
                <a:tab pos="444500" algn="l"/>
                <a:tab pos="901700" algn="l"/>
              </a:tabLst>
              <a:defRPr sz="800">
                <a:solidFill>
                  <a:srgbClr val="FBC901"/>
                </a:solidFill>
                <a:latin typeface="+mn-lt"/>
                <a:ea typeface="+mn-ea"/>
                <a:cs typeface="+mn-cs"/>
                <a:sym typeface="Arial"/>
              </a:defRPr>
            </a:pPr>
            <a:endParaRPr/>
          </a:p>
          <a:p>
            <a:pPr algn="ctr">
              <a:defRPr sz="1800">
                <a:solidFill>
                  <a:srgbClr val="FBC901"/>
                </a:solidFill>
                <a:latin typeface="+mn-lt"/>
                <a:ea typeface="+mn-ea"/>
                <a:cs typeface="+mn-cs"/>
                <a:sym typeface="Arial"/>
              </a:defRPr>
            </a:pPr>
            <a:r>
              <a:t>combustion, some radioactivity had already escaped from the containment vessel</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8" name="Rectangle 2"/>
          <p:cNvSpPr txBox="1">
            <a:spLocks noGrp="1"/>
          </p:cNvSpPr>
          <p:nvPr>
            <p:ph type="title"/>
          </p:nvPr>
        </p:nvSpPr>
        <p:spPr>
          <a:xfrm>
            <a:off x="304800" y="762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Partial list of faults and errors:</a:t>
            </a:r>
          </a:p>
        </p:txBody>
      </p:sp>
      <p:sp>
        <p:nvSpPr>
          <p:cNvPr id="759" name="Rectangle 3"/>
          <p:cNvSpPr txBox="1">
            <a:spLocks noGrp="1"/>
          </p:cNvSpPr>
          <p:nvPr>
            <p:ph type="body" idx="1"/>
          </p:nvPr>
        </p:nvSpPr>
        <p:spPr>
          <a:xfrm>
            <a:off x="228600" y="533400"/>
            <a:ext cx="8915400" cy="6015316"/>
          </a:xfrm>
          <a:prstGeom prst="rect">
            <a:avLst/>
          </a:prstGeom>
        </p:spPr>
        <p:txBody>
          <a:bodyPr/>
          <a:lstStyle/>
          <a:p>
            <a:pPr defTabSz="841247">
              <a:spcBef>
                <a:spcPts val="300"/>
              </a:spcBef>
              <a:tabLst>
                <a:tab pos="406400" algn="l"/>
                <a:tab pos="825500" algn="l"/>
                <a:tab pos="1257300" algn="l"/>
              </a:tabLst>
              <a:defRPr sz="1656" b="1">
                <a:effectLst>
                  <a:outerShdw blurRad="35052" dist="35052" dir="2700000" rotWithShape="0">
                    <a:srgbClr val="000000"/>
                  </a:outerShdw>
                </a:effectLst>
                <a:latin typeface="+mn-lt"/>
                <a:ea typeface="+mn-ea"/>
                <a:cs typeface="+mn-cs"/>
                <a:sym typeface="Arial"/>
              </a:defRPr>
            </a:pPr>
            <a:r>
              <a:t>Equipment failures:</a:t>
            </a:r>
          </a:p>
          <a:p>
            <a:pPr defTabSz="841247">
              <a:tabLst>
                <a:tab pos="406400" algn="l"/>
                <a:tab pos="825500" algn="l"/>
                <a:tab pos="1257300" algn="l"/>
              </a:tabLst>
              <a:defRPr sz="552">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Stuck primary loop vent valve</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Indicator giving only</a:t>
            </a:r>
            <a:r>
              <a:rPr b="1"/>
              <a:t> intended </a:t>
            </a:r>
            <a:r>
              <a:t>state of that valve and not its true state</a:t>
            </a:r>
          </a:p>
          <a:p>
            <a:pPr defTabSz="841247">
              <a:tabLst>
                <a:tab pos="406400" algn="l"/>
                <a:tab pos="825500" algn="l"/>
                <a:tab pos="1257300" algn="l"/>
              </a:tabLst>
              <a:defRPr sz="828">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Lack of dedicated indicator giving water level in core</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Control system which produced over 100 alarms in first minutes of failure</a:t>
            </a:r>
          </a:p>
          <a:p>
            <a:pPr defTabSz="841247">
              <a:tabLst>
                <a:tab pos="406400" algn="l"/>
                <a:tab pos="825500" algn="l"/>
                <a:tab pos="1257300" algn="l"/>
              </a:tabLst>
              <a:defRPr sz="1012">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b="1">
                <a:effectLst>
                  <a:outerShdw blurRad="35052" dist="35052" dir="2700000" rotWithShape="0">
                    <a:srgbClr val="000000"/>
                  </a:outerShdw>
                </a:effectLst>
                <a:latin typeface="+mn-lt"/>
                <a:ea typeface="+mn-ea"/>
                <a:cs typeface="+mn-cs"/>
                <a:sym typeface="Arial"/>
              </a:defRPr>
            </a:pPr>
            <a:r>
              <a:t>Management / operator / training errors:</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Initial procedure for cleaning out clogged filter </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Emergency cooling system valves left closed after earlier maintenance</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Misinterpretation of above (badly designed) relief valve indicator</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Operator mistrust of automatic safety systems (for cause?), including:</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Operator override of automatic water cooling system</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a:t>
            </a:r>
            <a:r>
              <a:rPr b="1"/>
              <a:t>Repeating error </a:t>
            </a:r>
            <a:r>
              <a:t>that almost caused </a:t>
            </a:r>
            <a:r>
              <a:rPr b="1"/>
              <a:t>earlier</a:t>
            </a:r>
            <a:r>
              <a:t> accident elsewhere:</a:t>
            </a:r>
          </a:p>
          <a:p>
            <a:pPr defTabSz="841247">
              <a:tabLst>
                <a:tab pos="406400" algn="l"/>
                <a:tab pos="825500" algn="l"/>
                <a:tab pos="1257300" algn="l"/>
              </a:tabLst>
              <a:defRPr sz="736">
                <a:effectLst>
                  <a:outerShdw blurRad="35052" dist="35052" dir="2700000" rotWithShape="0">
                    <a:srgbClr val="000000"/>
                  </a:outerShdw>
                </a:effectLst>
                <a:latin typeface="+mn-lt"/>
                <a:ea typeface="+mn-ea"/>
                <a:cs typeface="+mn-cs"/>
                <a:sym typeface="Arial"/>
              </a:defRPr>
            </a:pPr>
            <a:endParaRPr/>
          </a:p>
          <a:p>
            <a:pPr defTabSz="841247">
              <a:spcBef>
                <a:spcPts val="300"/>
              </a:spcBef>
              <a:tabLst>
                <a:tab pos="406400" algn="l"/>
                <a:tab pos="825500" algn="l"/>
                <a:tab pos="1257300" algn="l"/>
              </a:tabLst>
              <a:defRPr sz="1656">
                <a:effectLst>
                  <a:outerShdw blurRad="35052" dist="35052" dir="2700000" rotWithShape="0">
                    <a:srgbClr val="000000"/>
                  </a:outerShdw>
                </a:effectLst>
                <a:latin typeface="+mn-lt"/>
                <a:ea typeface="+mn-ea"/>
                <a:cs typeface="+mn-cs"/>
                <a:sym typeface="Arial"/>
              </a:defRPr>
            </a:pPr>
            <a:r>
              <a:t>		</a:t>
            </a:r>
            <a:r>
              <a:rPr>
                <a:solidFill>
                  <a:srgbClr val="FF0000"/>
                </a:solidFill>
              </a:rPr>
              <a:t>TMI management knew of that near miss, but had not told operators!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Rectangle 2"/>
          <p:cNvSpPr txBox="1">
            <a:spLocks noGrp="1"/>
          </p:cNvSpPr>
          <p:nvPr>
            <p:ph type="title"/>
          </p:nvPr>
        </p:nvSpPr>
        <p:spPr>
          <a:xfrm>
            <a:off x="304800" y="76200"/>
            <a:ext cx="8534400" cy="533400"/>
          </a:xfrm>
          <a:prstGeom prst="rect">
            <a:avLst/>
          </a:prstGeom>
        </p:spPr>
        <p:txBody>
          <a:bodyPr/>
          <a:lstStyle/>
          <a:p>
            <a:r>
              <a:t>Keeping track of atom's protons, electrons and neutrons:</a:t>
            </a:r>
          </a:p>
        </p:txBody>
      </p:sp>
      <p:sp>
        <p:nvSpPr>
          <p:cNvPr id="127" name="Rectangle 3"/>
          <p:cNvSpPr txBox="1">
            <a:spLocks noGrp="1"/>
          </p:cNvSpPr>
          <p:nvPr>
            <p:ph type="body" idx="1"/>
          </p:nvPr>
        </p:nvSpPr>
        <p:spPr>
          <a:xfrm>
            <a:off x="228600" y="762000"/>
            <a:ext cx="8915400" cy="5950496"/>
          </a:xfrm>
          <a:prstGeom prst="rect">
            <a:avLst/>
          </a:prstGeom>
        </p:spPr>
        <p:txBody>
          <a:bodyPr/>
          <a:lstStyle/>
          <a:p>
            <a:pPr defTabSz="896111">
              <a:defRPr sz="1764">
                <a:effectLst>
                  <a:outerShdw blurRad="37338" dist="37338" dir="2700000" rotWithShape="0">
                    <a:srgbClr val="000000"/>
                  </a:outerShdw>
                </a:effectLst>
                <a:latin typeface="+mn-lt"/>
                <a:ea typeface="+mn-ea"/>
                <a:cs typeface="+mn-cs"/>
                <a:sym typeface="Arial"/>
              </a:defRPr>
            </a:pPr>
            <a:r>
              <a:t>Atoms start with equal numbers of </a:t>
            </a:r>
            <a:r>
              <a:rPr b="1">
                <a:solidFill>
                  <a:srgbClr val="FFCC00"/>
                </a:solidFill>
              </a:rPr>
              <a:t>protons</a:t>
            </a:r>
            <a:r>
              <a:t> and </a:t>
            </a:r>
            <a:r>
              <a:rPr b="1">
                <a:solidFill>
                  <a:srgbClr val="FFCC00"/>
                </a:solidFill>
              </a:rPr>
              <a:t>electrons</a:t>
            </a:r>
            <a:r>
              <a:t>, balancing charge</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Their count is encoded in the atom's name, and in it's </a:t>
            </a:r>
            <a:r>
              <a:rPr b="1">
                <a:solidFill>
                  <a:srgbClr val="FFCC00"/>
                </a:solidFill>
              </a:rPr>
              <a:t>atomic number</a:t>
            </a:r>
          </a:p>
          <a:p>
            <a:pPr defTabSz="896111">
              <a:defRPr sz="882">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Most carbon atoms have 6 protons (6 p) + 6 neutrons (6 n)</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Giving carbon an </a:t>
            </a:r>
            <a:r>
              <a:rPr b="1"/>
              <a:t>atomic number</a:t>
            </a:r>
            <a:r>
              <a:t> of 6 (≠ its </a:t>
            </a:r>
            <a:r>
              <a:rPr b="1"/>
              <a:t>atomic mass </a:t>
            </a:r>
            <a:r>
              <a:t>of ~ 12)	</a:t>
            </a:r>
          </a:p>
          <a:p>
            <a:pPr defTabSz="896111">
              <a:defRPr sz="1176">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The number of </a:t>
            </a:r>
            <a:r>
              <a:rPr b="1">
                <a:solidFill>
                  <a:srgbClr val="FFCC00"/>
                </a:solidFill>
              </a:rPr>
              <a:t>nucleons</a:t>
            </a:r>
            <a:r>
              <a:t> = number of </a:t>
            </a:r>
            <a:r>
              <a:rPr b="1"/>
              <a:t>protons</a:t>
            </a:r>
            <a:r>
              <a:t> + </a:t>
            </a:r>
            <a:r>
              <a:rPr b="1"/>
              <a:t>neutrons</a:t>
            </a:r>
            <a:r>
              <a:t> in atom's nucleus</a:t>
            </a:r>
          </a:p>
          <a:p>
            <a:pPr defTabSz="896111">
              <a:defRPr sz="882">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But the number of neutrons in an atom varies =&gt; </a:t>
            </a:r>
            <a:r>
              <a:rPr b="1">
                <a:solidFill>
                  <a:srgbClr val="FFCC00"/>
                </a:solidFill>
              </a:rPr>
              <a:t>isotopes</a:t>
            </a:r>
            <a:r>
              <a:t> of an atom</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In light atoms, numbers of protons and neutrons tend to be equal</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In heavier atoms, neutrons tend to outnumber protons</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a:t>
            </a:r>
            <a:r>
              <a:rPr b="1">
                <a:solidFill>
                  <a:srgbClr val="FFCC00"/>
                </a:solidFill>
              </a:rPr>
              <a:t>Nucleon count is given by a leading superscript</a:t>
            </a:r>
            <a:r>
              <a:t>, as in </a:t>
            </a:r>
            <a:r>
              <a:rPr b="1" baseline="29959"/>
              <a:t>13</a:t>
            </a:r>
            <a:r>
              <a:rPr b="1"/>
              <a:t>C</a:t>
            </a:r>
            <a:r>
              <a:t> for carbon</a:t>
            </a:r>
          </a:p>
          <a:p>
            <a:pPr defTabSz="896111">
              <a:defRPr sz="1176">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From this, number of </a:t>
            </a:r>
            <a:r>
              <a:rPr b="1">
                <a:solidFill>
                  <a:srgbClr val="FFCC00"/>
                </a:solidFill>
              </a:rPr>
              <a:t>neutrons</a:t>
            </a:r>
            <a:r>
              <a:t> = [number of nucleons – number of protons]:</a:t>
            </a:r>
          </a:p>
          <a:p>
            <a:pPr defTabSz="896111">
              <a:defRPr sz="882">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For </a:t>
            </a:r>
            <a:r>
              <a:rPr baseline="29959"/>
              <a:t>13</a:t>
            </a:r>
            <a:r>
              <a:t>C, neutron count = 13 – 6 = 7</a:t>
            </a:r>
          </a:p>
          <a:p>
            <a:pPr defTabSz="896111">
              <a:defRPr sz="784">
                <a:effectLst>
                  <a:outerShdw blurRad="37338" dist="37338" dir="2700000" rotWithShape="0">
                    <a:srgbClr val="000000"/>
                  </a:outerShdw>
                </a:effectLst>
                <a:latin typeface="+mn-lt"/>
                <a:ea typeface="+mn-ea"/>
                <a:cs typeface="+mn-cs"/>
                <a:sym typeface="Arial"/>
              </a:defRPr>
            </a:pPr>
            <a:endParaRPr/>
          </a:p>
          <a:p>
            <a:pPr defTabSz="896111">
              <a:defRPr sz="1764">
                <a:effectLst>
                  <a:outerShdw blurRad="37338" dist="37338" dir="2700000" rotWithShape="0">
                    <a:srgbClr val="000000"/>
                  </a:outerShdw>
                </a:effectLst>
                <a:latin typeface="+mn-lt"/>
                <a:ea typeface="+mn-ea"/>
                <a:cs typeface="+mn-cs"/>
                <a:sym typeface="Arial"/>
              </a:defRPr>
            </a:pPr>
            <a:r>
              <a:t>	For </a:t>
            </a:r>
            <a:r>
              <a:rPr baseline="29959"/>
              <a:t>12</a:t>
            </a:r>
            <a:r>
              <a:t>C (the more common isotope of carbon), neutron count = 12 – 6 = 6</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1" name="Rectangle 2"/>
          <p:cNvSpPr txBox="1">
            <a:spLocks noGrp="1"/>
          </p:cNvSpPr>
          <p:nvPr>
            <p:ph type="title"/>
          </p:nvPr>
        </p:nvSpPr>
        <p:spPr>
          <a:xfrm>
            <a:off x="304800" y="76200"/>
            <a:ext cx="8534400" cy="838200"/>
          </a:xfrm>
          <a:prstGeom prst="rect">
            <a:avLst/>
          </a:prstGeom>
        </p:spPr>
        <p:txBody>
          <a:bodyPr/>
          <a:lstStyle/>
          <a:p>
            <a:pPr>
              <a:defRPr sz="2400"/>
            </a:pPr>
            <a:r>
              <a:t>Report Of The President's Commission On</a:t>
            </a:r>
            <a:br/>
            <a:r>
              <a:t>The Accident at Three Mile Island:</a:t>
            </a:r>
          </a:p>
        </p:txBody>
      </p:sp>
      <p:sp>
        <p:nvSpPr>
          <p:cNvPr id="762" name="Rectangle 3"/>
          <p:cNvSpPr txBox="1">
            <a:spLocks noGrp="1"/>
          </p:cNvSpPr>
          <p:nvPr>
            <p:ph type="body" idx="1"/>
          </p:nvPr>
        </p:nvSpPr>
        <p:spPr>
          <a:xfrm>
            <a:off x="228600" y="1066800"/>
            <a:ext cx="8686800" cy="5334000"/>
          </a:xfrm>
          <a:prstGeom prst="rect">
            <a:avLst/>
          </a:prstGeom>
        </p:spPr>
        <p:txBody>
          <a:bodyPr/>
          <a:lstStyle/>
          <a:p>
            <a:pPr>
              <a:spcBef>
                <a:spcPts val="300"/>
              </a:spcBef>
              <a:defRPr sz="1600">
                <a:latin typeface="+mn-lt"/>
                <a:ea typeface="+mn-ea"/>
                <a:cs typeface="+mn-cs"/>
                <a:sym typeface="Arial"/>
              </a:defRPr>
            </a:pPr>
            <a:r>
              <a:t>"We have stated that fundamental changes must occur in organizations, procedures, and, above all, in the attitudes of people. No amount of technical "fixes" will cure this underlying problem. There have been many previous recommendations for greater safety for nuclear power plants, which have had limited impact. What we consider crucial is whether the proposed improvements are carried out by the same organizations (unchanged), with the same kinds of practices and the same attitudes that were prevalent prior to the accident. </a:t>
            </a:r>
          </a:p>
          <a:p>
            <a:pPr>
              <a:spcBef>
                <a:spcPts val="300"/>
              </a:spcBef>
              <a:defRPr sz="1600">
                <a:solidFill>
                  <a:srgbClr val="FBC901"/>
                </a:solidFill>
                <a:latin typeface="+mn-lt"/>
                <a:ea typeface="+mn-ea"/>
                <a:cs typeface="+mn-cs"/>
                <a:sym typeface="Arial"/>
              </a:defRPr>
            </a:pPr>
            <a:r>
              <a:t>As long as proposed improvements are carried out in a "business as usual" atmosphere, the fundamental changes necessitated by the accident at Three Mile Island cannot be realized</a:t>
            </a:r>
            <a:r>
              <a:rPr>
                <a:solidFill>
                  <a:srgbClr val="FFFFFF"/>
                </a:solidFill>
              </a:rPr>
              <a:t>."  </a:t>
            </a:r>
          </a:p>
          <a:p>
            <a:pPr>
              <a:defRPr sz="1000">
                <a:latin typeface="+mn-lt"/>
                <a:ea typeface="+mn-ea"/>
                <a:cs typeface="+mn-cs"/>
                <a:sym typeface="Arial"/>
              </a:defRPr>
            </a:pPr>
            <a:endParaRPr/>
          </a:p>
          <a:p>
            <a:pPr algn="ctr">
              <a:spcBef>
                <a:spcPts val="300"/>
              </a:spcBef>
              <a:defRPr sz="1600">
                <a:solidFill>
                  <a:schemeClr val="accent1"/>
                </a:solidFill>
                <a:latin typeface="+mn-lt"/>
                <a:ea typeface="+mn-ea"/>
                <a:cs typeface="+mn-cs"/>
                <a:sym typeface="Arial"/>
              </a:defRPr>
            </a:pPr>
            <a:r>
              <a:t>("Kemeny Report," Overview, p. 24)</a:t>
            </a:r>
            <a:endParaRPr sz="1800"/>
          </a:p>
          <a:p>
            <a:pPr>
              <a:defRPr>
                <a:latin typeface="+mn-lt"/>
                <a:ea typeface="+mn-ea"/>
                <a:cs typeface="+mn-cs"/>
                <a:sym typeface="Arial"/>
              </a:defRPr>
            </a:pPr>
            <a:endParaRPr sz="1800">
              <a:solidFill>
                <a:schemeClr val="accent1"/>
              </a:solidFill>
            </a:endParaRPr>
          </a:p>
          <a:p>
            <a:pPr>
              <a:defRPr>
                <a:latin typeface="+mn-lt"/>
                <a:ea typeface="+mn-ea"/>
                <a:cs typeface="+mn-cs"/>
                <a:sym typeface="Arial"/>
              </a:defRPr>
            </a:pPr>
            <a:endParaRPr sz="1800">
              <a:solidFill>
                <a:schemeClr val="accent1"/>
              </a:solidFill>
            </a:endParaRPr>
          </a:p>
          <a:p>
            <a:pPr algn="ctr">
              <a:defRPr sz="1800">
                <a:latin typeface="+mn-lt"/>
                <a:ea typeface="+mn-ea"/>
                <a:cs typeface="+mn-cs"/>
                <a:sym typeface="Arial"/>
              </a:defRPr>
            </a:pPr>
            <a:r>
              <a:t>In light of the above, note that in 2014 I found TMI "information webpages"  </a:t>
            </a:r>
          </a:p>
          <a:p>
            <a:pPr>
              <a:defRPr sz="1000">
                <a:latin typeface="+mn-lt"/>
                <a:ea typeface="+mn-ea"/>
                <a:cs typeface="+mn-cs"/>
                <a:sym typeface="Arial"/>
              </a:defRPr>
            </a:pPr>
            <a:endParaRPr/>
          </a:p>
          <a:p>
            <a:pPr algn="ctr">
              <a:defRPr sz="1800">
                <a:latin typeface="+mn-lt"/>
                <a:ea typeface="+mn-ea"/>
                <a:cs typeface="+mn-cs"/>
                <a:sym typeface="Arial"/>
              </a:defRPr>
            </a:pPr>
            <a:r>
              <a:t>posted by BOTH a key industry association AND a key federal agency </a:t>
            </a:r>
          </a:p>
          <a:p>
            <a:pPr algn="ctr">
              <a:defRPr sz="900">
                <a:latin typeface="+mn-lt"/>
                <a:ea typeface="+mn-ea"/>
                <a:cs typeface="+mn-cs"/>
                <a:sym typeface="Arial"/>
              </a:defRPr>
            </a:pPr>
            <a:endParaRPr/>
          </a:p>
          <a:p>
            <a:pPr algn="ctr">
              <a:defRPr sz="1800">
                <a:latin typeface="+mn-lt"/>
                <a:ea typeface="+mn-ea"/>
                <a:cs typeface="+mn-cs"/>
                <a:sym typeface="Arial"/>
              </a:defRPr>
            </a:pPr>
            <a:r>
              <a:t>that </a:t>
            </a:r>
            <a:r>
              <a:rPr b="1"/>
              <a:t>still</a:t>
            </a:r>
            <a:r>
              <a:t> fail to mention central critical errors, </a:t>
            </a:r>
          </a:p>
          <a:p>
            <a:pPr algn="ctr">
              <a:defRPr sz="900">
                <a:latin typeface="+mn-lt"/>
                <a:ea typeface="+mn-ea"/>
                <a:cs typeface="+mn-cs"/>
                <a:sym typeface="Arial"/>
              </a:defRPr>
            </a:pPr>
            <a:endParaRPr/>
          </a:p>
          <a:p>
            <a:pPr algn="ctr">
              <a:defRPr sz="1800">
                <a:latin typeface="+mn-lt"/>
                <a:ea typeface="+mn-ea"/>
                <a:cs typeface="+mn-cs"/>
                <a:sym typeface="Arial"/>
              </a:defRPr>
            </a:pPr>
            <a:r>
              <a:t>including failure to reopen emergency cooling valves after earlier maintenance.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765" name="Rectangle 2"/>
          <p:cNvSpPr txBox="1">
            <a:spLocks noGrp="1"/>
          </p:cNvSpPr>
          <p:nvPr>
            <p:ph type="title"/>
          </p:nvPr>
        </p:nvSpPr>
        <p:spPr>
          <a:xfrm>
            <a:off x="304800" y="228600"/>
            <a:ext cx="8534400" cy="457200"/>
          </a:xfrm>
          <a:prstGeom prst="rect">
            <a:avLst/>
          </a:prstGeom>
        </p:spPr>
        <p:txBody>
          <a:bodyPr/>
          <a:lstStyle>
            <a:lvl1pPr>
              <a:defRPr sz="1800" b="1"/>
            </a:lvl1pPr>
          </a:lstStyle>
          <a:p>
            <a:r>
              <a:t>CHERNOBYL – then USSR now Ukraine – 26 April 1986</a:t>
            </a:r>
          </a:p>
        </p:txBody>
      </p:sp>
      <p:sp>
        <p:nvSpPr>
          <p:cNvPr id="766" name="Rectangle 3"/>
          <p:cNvSpPr txBox="1">
            <a:spLocks noGrp="1"/>
          </p:cNvSpPr>
          <p:nvPr>
            <p:ph type="body" idx="1"/>
          </p:nvPr>
        </p:nvSpPr>
        <p:spPr>
          <a:xfrm>
            <a:off x="76200" y="990600"/>
            <a:ext cx="9067800" cy="5257800"/>
          </a:xfrm>
          <a:prstGeom prst="rect">
            <a:avLst/>
          </a:prstGeom>
        </p:spPr>
        <p:txBody>
          <a:bodyPr/>
          <a:lstStyle/>
          <a:p>
            <a:pPr>
              <a:defRPr sz="1800">
                <a:latin typeface="+mn-lt"/>
                <a:ea typeface="+mn-ea"/>
                <a:cs typeface="+mn-cs"/>
                <a:sym typeface="Arial"/>
              </a:defRPr>
            </a:pPr>
            <a:r>
              <a:t>Chernobyl's RBMK reactor used </a:t>
            </a:r>
            <a:r>
              <a:rPr b="1"/>
              <a:t>masses of graphite </a:t>
            </a:r>
            <a:r>
              <a:t>as a neutron moderator</a:t>
            </a:r>
          </a:p>
          <a:p>
            <a:pPr>
              <a:defRPr sz="900">
                <a:latin typeface="+mn-lt"/>
                <a:ea typeface="+mn-ea"/>
                <a:cs typeface="+mn-cs"/>
                <a:sym typeface="Arial"/>
              </a:defRPr>
            </a:pPr>
            <a:endParaRPr/>
          </a:p>
          <a:p>
            <a:pPr>
              <a:defRPr sz="1800">
                <a:latin typeface="+mn-lt"/>
                <a:ea typeface="+mn-ea"/>
                <a:cs typeface="+mn-cs"/>
                <a:sym typeface="Arial"/>
              </a:defRPr>
            </a:pPr>
            <a:r>
              <a:t>	This solid does not expand and then boil away as temperature increases</a:t>
            </a:r>
          </a:p>
          <a:p>
            <a:pPr>
              <a:defRPr sz="800">
                <a:latin typeface="+mn-lt"/>
                <a:ea typeface="+mn-ea"/>
                <a:cs typeface="+mn-cs"/>
                <a:sym typeface="Arial"/>
              </a:defRPr>
            </a:pPr>
            <a:endParaRPr/>
          </a:p>
          <a:p>
            <a:pPr>
              <a:defRPr sz="1800">
                <a:latin typeface="+mn-lt"/>
                <a:ea typeface="+mn-ea"/>
                <a:cs typeface="+mn-cs"/>
                <a:sym typeface="Arial"/>
              </a:defRPr>
            </a:pPr>
            <a:r>
              <a:t> 	So, as reactor power increases, its neutron moderation does not diminish</a:t>
            </a:r>
          </a:p>
          <a:p>
            <a:pPr>
              <a:defRPr sz="900">
                <a:latin typeface="+mn-lt"/>
                <a:ea typeface="+mn-ea"/>
                <a:cs typeface="+mn-cs"/>
                <a:sym typeface="Arial"/>
              </a:defRPr>
            </a:pPr>
            <a:endParaRPr/>
          </a:p>
          <a:p>
            <a:pPr>
              <a:defRPr sz="1800">
                <a:latin typeface="+mn-lt"/>
                <a:ea typeface="+mn-ea"/>
                <a:cs typeface="+mn-cs"/>
                <a:sym typeface="Arial"/>
              </a:defRPr>
            </a:pPr>
            <a:r>
              <a:t>		Vs. moderating water whose loss would have dampened fission</a:t>
            </a:r>
          </a:p>
          <a:p>
            <a:pPr>
              <a:defRPr sz="1800">
                <a:latin typeface="+mn-lt"/>
                <a:ea typeface="+mn-ea"/>
                <a:cs typeface="+mn-cs"/>
                <a:sym typeface="Arial"/>
              </a:defRPr>
            </a:pPr>
            <a:endParaRPr/>
          </a:p>
          <a:p>
            <a:pPr>
              <a:defRPr sz="1800" b="1">
                <a:solidFill>
                  <a:srgbClr val="FFCC00"/>
                </a:solidFill>
                <a:latin typeface="+mn-lt"/>
                <a:ea typeface="+mn-ea"/>
                <a:cs typeface="+mn-cs"/>
                <a:sym typeface="Arial"/>
              </a:defRPr>
            </a:pPr>
            <a:r>
              <a:t>The graphite core produced strong, continuous, neutron moderation</a:t>
            </a:r>
            <a:r>
              <a:rPr b="0"/>
              <a:t>:</a:t>
            </a:r>
          </a:p>
          <a:p>
            <a:pPr>
              <a:defRPr sz="900">
                <a:solidFill>
                  <a:srgbClr val="FFCC00"/>
                </a:solidFill>
                <a:latin typeface="+mn-lt"/>
                <a:ea typeface="+mn-ea"/>
                <a:cs typeface="+mn-cs"/>
                <a:sym typeface="Arial"/>
              </a:defRPr>
            </a:pPr>
            <a:endParaRPr/>
          </a:p>
          <a:p>
            <a:pPr>
              <a:defRPr sz="1800">
                <a:latin typeface="+mn-lt"/>
                <a:ea typeface="+mn-ea"/>
                <a:cs typeface="+mn-cs"/>
                <a:sym typeface="Arial"/>
              </a:defRPr>
            </a:pPr>
            <a:r>
              <a:t>	Initially </a:t>
            </a:r>
            <a:r>
              <a:rPr>
                <a:solidFill>
                  <a:srgbClr val="FF0000"/>
                </a:solidFill>
              </a:rPr>
              <a:t>hot neutrons </a:t>
            </a:r>
            <a:r>
              <a:t>with extremely high kinetic energy</a:t>
            </a:r>
          </a:p>
          <a:p>
            <a:pPr>
              <a:defRPr sz="900">
                <a:latin typeface="+mn-lt"/>
                <a:ea typeface="+mn-ea"/>
                <a:cs typeface="+mn-cs"/>
                <a:sym typeface="Arial"/>
              </a:defRPr>
            </a:pPr>
            <a:endParaRPr/>
          </a:p>
          <a:p>
            <a:pPr>
              <a:defRPr sz="1800">
                <a:latin typeface="+mn-lt"/>
                <a:ea typeface="+mn-ea"/>
                <a:cs typeface="+mn-cs"/>
                <a:sym typeface="Arial"/>
              </a:defRPr>
            </a:pPr>
            <a:r>
              <a:t>		=&gt; Many, many collisions with cooler graphite (carbon) atoms</a:t>
            </a:r>
          </a:p>
          <a:p>
            <a:pPr>
              <a:defRPr sz="1000">
                <a:latin typeface="+mn-lt"/>
                <a:ea typeface="+mn-ea"/>
                <a:cs typeface="+mn-cs"/>
                <a:sym typeface="Arial"/>
              </a:defRPr>
            </a:pPr>
            <a:endParaRPr/>
          </a:p>
          <a:p>
            <a:pPr>
              <a:defRPr sz="1800">
                <a:latin typeface="+mn-lt"/>
                <a:ea typeface="+mn-ea"/>
                <a:cs typeface="+mn-cs"/>
                <a:sym typeface="Arial"/>
              </a:defRPr>
            </a:pPr>
            <a:r>
              <a:t>			=&gt; Neutron kinetic energy approached that of the ambient </a:t>
            </a:r>
            <a:endParaRPr b="1">
              <a:solidFill>
                <a:schemeClr val="accent1"/>
              </a:solidFill>
            </a:endParaRPr>
          </a:p>
          <a:p>
            <a:pPr>
              <a:defRPr sz="1800">
                <a:latin typeface="+mn-lt"/>
                <a:ea typeface="+mn-ea"/>
                <a:cs typeface="+mn-cs"/>
                <a:sym typeface="Arial"/>
              </a:defRPr>
            </a:pPr>
            <a:r>
              <a:t>	</a:t>
            </a:r>
          </a:p>
          <a:p>
            <a:pPr>
              <a:defRPr sz="1800" b="1">
                <a:latin typeface="+mn-lt"/>
                <a:ea typeface="+mn-ea"/>
                <a:cs typeface="+mn-cs"/>
                <a:sym typeface="Arial"/>
              </a:defRPr>
            </a:pPr>
            <a:r>
              <a:t>From then on, these cooled neutrons were almost as likely</a:t>
            </a:r>
          </a:p>
          <a:p>
            <a:pPr>
              <a:defRPr sz="800">
                <a:latin typeface="+mn-lt"/>
                <a:ea typeface="+mn-ea"/>
                <a:cs typeface="+mn-cs"/>
                <a:sym typeface="Arial"/>
              </a:defRPr>
            </a:pPr>
            <a:endParaRPr/>
          </a:p>
          <a:p>
            <a:pPr>
              <a:defRPr sz="1800">
                <a:latin typeface="+mn-lt"/>
                <a:ea typeface="+mn-ea"/>
                <a:cs typeface="+mn-cs"/>
                <a:sym typeface="Arial"/>
              </a:defRPr>
            </a:pPr>
            <a:r>
              <a:t>		to </a:t>
            </a:r>
            <a:r>
              <a:rPr b="1">
                <a:solidFill>
                  <a:srgbClr val="FFCC00"/>
                </a:solidFill>
              </a:rPr>
              <a:t>gain</a:t>
            </a:r>
            <a:r>
              <a:t> energy from collisions as </a:t>
            </a:r>
            <a:r>
              <a:rPr b="1">
                <a:solidFill>
                  <a:srgbClr val="FFCC00"/>
                </a:solidFill>
              </a:rPr>
              <a:t>lose</a:t>
            </a:r>
            <a:r>
              <a:t> energy from collisions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769" name="Rectangle 2"/>
          <p:cNvSpPr txBox="1">
            <a:spLocks noGrp="1"/>
          </p:cNvSpPr>
          <p:nvPr>
            <p:ph type="title"/>
          </p:nvPr>
        </p:nvSpPr>
        <p:spPr>
          <a:xfrm>
            <a:off x="304800" y="152400"/>
            <a:ext cx="8534400" cy="457200"/>
          </a:xfrm>
          <a:prstGeom prst="rect">
            <a:avLst/>
          </a:prstGeom>
        </p:spPr>
        <p:txBody>
          <a:bodyPr/>
          <a:lstStyle/>
          <a:p>
            <a:pPr>
              <a:defRPr sz="2000"/>
            </a:pPr>
            <a:r>
              <a:t>Leading to Chernobyl's 1</a:t>
            </a:r>
            <a:r>
              <a:rPr baseline="30000"/>
              <a:t>st</a:t>
            </a:r>
            <a:r>
              <a:t> positive feedback loop:</a:t>
            </a:r>
          </a:p>
        </p:txBody>
      </p:sp>
      <p:sp>
        <p:nvSpPr>
          <p:cNvPr id="770" name="Rectangle 3"/>
          <p:cNvSpPr txBox="1">
            <a:spLocks noGrp="1"/>
          </p:cNvSpPr>
          <p:nvPr>
            <p:ph type="body" idx="1"/>
          </p:nvPr>
        </p:nvSpPr>
        <p:spPr>
          <a:xfrm>
            <a:off x="228600" y="762000"/>
            <a:ext cx="8915400" cy="5655906"/>
          </a:xfrm>
          <a:prstGeom prst="rect">
            <a:avLst/>
          </a:prstGeom>
        </p:spPr>
        <p:txBody>
          <a:bodyPr/>
          <a:lstStyle/>
          <a:p>
            <a:pPr>
              <a:defRPr sz="1800">
                <a:latin typeface="+mn-lt"/>
                <a:ea typeface="+mn-ea"/>
                <a:cs typeface="+mn-cs"/>
                <a:sym typeface="Arial"/>
              </a:defRPr>
            </a:pPr>
            <a:r>
              <a:t>Water no longer moderated these already slowed down neutrons</a:t>
            </a:r>
          </a:p>
          <a:p>
            <a:pPr>
              <a:defRPr sz="1200">
                <a:latin typeface="+mn-lt"/>
                <a:ea typeface="+mn-ea"/>
                <a:cs typeface="+mn-cs"/>
                <a:sym typeface="Arial"/>
              </a:defRPr>
            </a:pPr>
            <a:endParaRPr/>
          </a:p>
          <a:p>
            <a:pPr>
              <a:defRPr sz="1800">
                <a:latin typeface="+mn-lt"/>
                <a:ea typeface="+mn-ea"/>
                <a:cs typeface="+mn-cs"/>
                <a:sym typeface="Arial"/>
              </a:defRPr>
            </a:pPr>
            <a:r>
              <a:t>However, water did still </a:t>
            </a:r>
            <a:r>
              <a:rPr b="1"/>
              <a:t>absorb</a:t>
            </a:r>
            <a:r>
              <a:t> neutrons, </a:t>
            </a:r>
            <a:r>
              <a:rPr b="1">
                <a:solidFill>
                  <a:srgbClr val="00F2F2"/>
                </a:solidFill>
              </a:rPr>
              <a:t>slowing nuclear fission reaction</a:t>
            </a:r>
          </a:p>
          <a:p>
            <a:pPr>
              <a:defRPr sz="1400">
                <a:latin typeface="+mn-lt"/>
                <a:ea typeface="+mn-ea"/>
                <a:cs typeface="+mn-cs"/>
                <a:sym typeface="Arial"/>
              </a:defRPr>
            </a:pPr>
            <a:endParaRPr/>
          </a:p>
          <a:p>
            <a:pPr>
              <a:defRPr sz="1800">
                <a:latin typeface="+mn-lt"/>
                <a:ea typeface="+mn-ea"/>
                <a:cs typeface="+mn-cs"/>
                <a:sym typeface="Arial"/>
              </a:defRPr>
            </a:pPr>
            <a:r>
              <a:t>But then, when reactor began to overheat and water started to boil:</a:t>
            </a:r>
          </a:p>
          <a:p>
            <a:pPr>
              <a:defRPr sz="1000">
                <a:latin typeface="+mn-lt"/>
                <a:ea typeface="+mn-ea"/>
                <a:cs typeface="+mn-cs"/>
                <a:sym typeface="Arial"/>
              </a:defRPr>
            </a:pPr>
            <a:endParaRPr/>
          </a:p>
          <a:p>
            <a:pPr>
              <a:defRPr sz="1800">
                <a:latin typeface="+mn-lt"/>
                <a:ea typeface="+mn-ea"/>
                <a:cs typeface="+mn-cs"/>
                <a:sym typeface="Arial"/>
              </a:defRPr>
            </a:pPr>
            <a:r>
              <a:t>	There was less water per volume =&gt; </a:t>
            </a:r>
          </a:p>
          <a:p>
            <a:pPr>
              <a:defRPr sz="1000">
                <a:latin typeface="+mn-lt"/>
                <a:ea typeface="+mn-ea"/>
                <a:cs typeface="+mn-cs"/>
                <a:sym typeface="Arial"/>
              </a:defRPr>
            </a:pPr>
            <a:endParaRPr/>
          </a:p>
          <a:p>
            <a:pPr>
              <a:defRPr sz="1800">
                <a:latin typeface="+mn-lt"/>
                <a:ea typeface="+mn-ea"/>
                <a:cs typeface="+mn-cs"/>
                <a:sym typeface="Arial"/>
              </a:defRPr>
            </a:pPr>
            <a:r>
              <a:t>		There was less neutron absorption per volume =&gt;</a:t>
            </a:r>
          </a:p>
          <a:p>
            <a:pPr>
              <a:defRPr sz="1000">
                <a:latin typeface="+mn-lt"/>
                <a:ea typeface="+mn-ea"/>
                <a:cs typeface="+mn-cs"/>
                <a:sym typeface="Arial"/>
              </a:defRPr>
            </a:pPr>
            <a:endParaRPr/>
          </a:p>
          <a:p>
            <a:pPr>
              <a:defRPr sz="1800">
                <a:latin typeface="+mn-lt"/>
                <a:ea typeface="+mn-ea"/>
                <a:cs typeface="+mn-cs"/>
                <a:sym typeface="Arial"/>
              </a:defRPr>
            </a:pPr>
            <a:r>
              <a:t>			</a:t>
            </a:r>
            <a:r>
              <a:rPr b="1"/>
              <a:t>Leaving</a:t>
            </a:r>
            <a:r>
              <a:t> more neutrons to </a:t>
            </a:r>
            <a:r>
              <a:rPr b="1">
                <a:solidFill>
                  <a:srgbClr val="FF0000"/>
                </a:solidFill>
              </a:rPr>
              <a:t>accelerate nuclear fission</a:t>
            </a:r>
          </a:p>
          <a:p>
            <a:pPr>
              <a:defRPr sz="1400">
                <a:latin typeface="+mn-lt"/>
                <a:ea typeface="+mn-ea"/>
                <a:cs typeface="+mn-cs"/>
                <a:sym typeface="Arial"/>
              </a:defRPr>
            </a:pPr>
            <a:endParaRPr/>
          </a:p>
          <a:p>
            <a:pPr>
              <a:defRPr sz="1800">
                <a:latin typeface="+mn-lt"/>
                <a:ea typeface="+mn-ea"/>
                <a:cs typeface="+mn-cs"/>
                <a:sym typeface="Arial"/>
              </a:defRPr>
            </a:pPr>
            <a:r>
              <a:t>This acceleration of fission, upon creation of steam bubbles, is called a:</a:t>
            </a:r>
          </a:p>
          <a:p>
            <a:pPr>
              <a:defRPr sz="1100">
                <a:latin typeface="+mn-lt"/>
                <a:ea typeface="+mn-ea"/>
                <a:cs typeface="+mn-cs"/>
                <a:sym typeface="Arial"/>
              </a:defRPr>
            </a:pPr>
            <a:endParaRPr/>
          </a:p>
          <a:p>
            <a:pPr algn="ctr">
              <a:defRPr sz="1800" b="1">
                <a:solidFill>
                  <a:srgbClr val="FFCC00"/>
                </a:solidFill>
                <a:latin typeface="+mn-lt"/>
                <a:ea typeface="+mn-ea"/>
                <a:cs typeface="+mn-cs"/>
                <a:sym typeface="Arial"/>
              </a:defRPr>
            </a:pPr>
            <a:r>
              <a:t>Positive void coefficient </a:t>
            </a:r>
          </a:p>
          <a:p>
            <a:pPr algn="ctr">
              <a:defRPr sz="1200" b="1">
                <a:latin typeface="+mn-lt"/>
                <a:ea typeface="+mn-ea"/>
                <a:cs typeface="+mn-cs"/>
                <a:sym typeface="Arial"/>
              </a:defRPr>
            </a:pPr>
            <a:endParaRPr/>
          </a:p>
          <a:p>
            <a:pPr>
              <a:defRPr sz="1800">
                <a:latin typeface="+mn-lt"/>
                <a:ea typeface="+mn-ea"/>
                <a:cs typeface="+mn-cs"/>
                <a:sym typeface="Arial"/>
              </a:defRPr>
            </a:pPr>
            <a:r>
              <a:t>“Positive” in the sense that it provides positive feedback, stoking the fission reaction</a:t>
            </a:r>
          </a:p>
          <a:p>
            <a:pPr>
              <a:defRPr sz="14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r>
              <a:t>So when Chernobyl </a:t>
            </a:r>
            <a:r>
              <a:rPr b="1"/>
              <a:t>started</a:t>
            </a:r>
            <a:r>
              <a:t> to overheat, this further </a:t>
            </a:r>
            <a:r>
              <a:rPr b="1"/>
              <a:t>accelerated</a:t>
            </a:r>
            <a:r>
              <a:t> the heating</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81" name="Group"/>
          <p:cNvGrpSpPr/>
          <p:nvPr/>
        </p:nvGrpSpPr>
        <p:grpSpPr>
          <a:xfrm>
            <a:off x="1600200" y="701211"/>
            <a:ext cx="6705601" cy="803834"/>
            <a:chOff x="0" y="0"/>
            <a:chExt cx="6705600" cy="803833"/>
          </a:xfrm>
        </p:grpSpPr>
        <p:sp>
          <p:nvSpPr>
            <p:cNvPr id="772" name="Rectangle 15"/>
            <p:cNvSpPr/>
            <p:nvPr/>
          </p:nvSpPr>
          <p:spPr>
            <a:xfrm>
              <a:off x="3810000" y="62984"/>
              <a:ext cx="2895600" cy="716283"/>
            </a:xfrm>
            <a:prstGeom prst="rect">
              <a:avLst/>
            </a:prstGeom>
            <a:solidFill>
              <a:srgbClr val="EB5406"/>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73" name="Rectangle 4"/>
            <p:cNvSpPr/>
            <p:nvPr/>
          </p:nvSpPr>
          <p:spPr>
            <a:xfrm>
              <a:off x="0" y="280884"/>
              <a:ext cx="3037529" cy="250353"/>
            </a:xfrm>
            <a:prstGeom prst="rect">
              <a:avLst/>
            </a:prstGeom>
            <a:solidFill>
              <a:srgbClr val="BFBFB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74" name="Rectangle 3"/>
            <p:cNvSpPr/>
            <p:nvPr/>
          </p:nvSpPr>
          <p:spPr>
            <a:xfrm>
              <a:off x="129072" y="347530"/>
              <a:ext cx="2775080" cy="124597"/>
            </a:xfrm>
            <a:prstGeom prst="rect">
              <a:avLst/>
            </a:prstGeom>
            <a:solidFill>
              <a:srgbClr val="34F20D"/>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75" name="Rectangle 5"/>
            <p:cNvSpPr/>
            <p:nvPr/>
          </p:nvSpPr>
          <p:spPr>
            <a:xfrm>
              <a:off x="3041830" y="280884"/>
              <a:ext cx="1217594" cy="250353"/>
            </a:xfrm>
            <a:prstGeom prst="rect">
              <a:avLst/>
            </a:prstGeom>
            <a:solidFill>
              <a:srgbClr val="6D6D6D"/>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76" name="TextBox 8"/>
            <p:cNvSpPr txBox="1"/>
            <p:nvPr/>
          </p:nvSpPr>
          <p:spPr>
            <a:xfrm>
              <a:off x="4648200" y="515009"/>
              <a:ext cx="1419809"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FFFFFF"/>
                  </a:solidFill>
                  <a:latin typeface="+mn-lt"/>
                  <a:ea typeface="+mn-ea"/>
                  <a:cs typeface="+mn-cs"/>
                  <a:sym typeface="Arial"/>
                </a:defRPr>
              </a:lvl1pPr>
            </a:lstStyle>
            <a:p>
              <a:r>
                <a:t>Reactor core</a:t>
              </a:r>
            </a:p>
          </p:txBody>
        </p:sp>
        <p:sp>
          <p:nvSpPr>
            <p:cNvPr id="777" name="TextBox 10"/>
            <p:cNvSpPr txBox="1"/>
            <p:nvPr/>
          </p:nvSpPr>
          <p:spPr>
            <a:xfrm>
              <a:off x="516293" y="0"/>
              <a:ext cx="187156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FFFFFF"/>
                  </a:solidFill>
                  <a:latin typeface="+mn-lt"/>
                  <a:ea typeface="+mn-ea"/>
                  <a:cs typeface="+mn-cs"/>
                  <a:sym typeface="Arial"/>
                </a:defRPr>
              </a:lvl1pPr>
            </a:lstStyle>
            <a:p>
              <a:r>
                <a:t>Neutron absorber</a:t>
              </a:r>
            </a:p>
          </p:txBody>
        </p:sp>
        <p:sp>
          <p:nvSpPr>
            <p:cNvPr id="778" name="TextBox 13"/>
            <p:cNvSpPr txBox="1"/>
            <p:nvPr/>
          </p:nvSpPr>
          <p:spPr>
            <a:xfrm>
              <a:off x="2667000" y="237599"/>
              <a:ext cx="1871566"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FFFFFF"/>
                  </a:solidFill>
                  <a:latin typeface="+mn-lt"/>
                  <a:ea typeface="+mn-ea"/>
                  <a:cs typeface="+mn-cs"/>
                  <a:sym typeface="Arial"/>
                </a:defRPr>
              </a:lvl1pPr>
            </a:lstStyle>
            <a:p>
              <a:r>
                <a:t> Displacer</a:t>
              </a:r>
            </a:p>
          </p:txBody>
        </p:sp>
        <p:sp>
          <p:nvSpPr>
            <p:cNvPr id="779" name="Rectangle 16"/>
            <p:cNvSpPr/>
            <p:nvPr/>
          </p:nvSpPr>
          <p:spPr>
            <a:xfrm>
              <a:off x="4267200" y="280882"/>
              <a:ext cx="2438400" cy="250352"/>
            </a:xfrm>
            <a:prstGeom prst="rect">
              <a:avLst/>
            </a:prstGeom>
            <a:solidFill>
              <a:srgbClr val="9ABADD"/>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80" name="TextBox 17"/>
            <p:cNvSpPr txBox="1"/>
            <p:nvPr/>
          </p:nvSpPr>
          <p:spPr>
            <a:xfrm>
              <a:off x="4529234" y="251907"/>
              <a:ext cx="187156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b="0">
                  <a:solidFill>
                    <a:srgbClr val="FFFFFF"/>
                  </a:solidFill>
                  <a:latin typeface="+mn-lt"/>
                  <a:ea typeface="+mn-ea"/>
                  <a:cs typeface="+mn-cs"/>
                  <a:sym typeface="Arial"/>
                </a:defRPr>
              </a:lvl1pPr>
            </a:lstStyle>
            <a:p>
              <a:r>
                <a:t> Water</a:t>
              </a:r>
            </a:p>
          </p:txBody>
        </p:sp>
      </p:grpSp>
      <p:grpSp>
        <p:nvGrpSpPr>
          <p:cNvPr id="787" name="Group 28"/>
          <p:cNvGrpSpPr/>
          <p:nvPr/>
        </p:nvGrpSpPr>
        <p:grpSpPr>
          <a:xfrm>
            <a:off x="1142999" y="5029200"/>
            <a:ext cx="6629401" cy="304801"/>
            <a:chOff x="0" y="0"/>
            <a:chExt cx="6629399" cy="304799"/>
          </a:xfrm>
        </p:grpSpPr>
        <p:sp>
          <p:nvSpPr>
            <p:cNvPr id="782" name="Straight Connector 20"/>
            <p:cNvSpPr/>
            <p:nvPr/>
          </p:nvSpPr>
          <p:spPr>
            <a:xfrm>
              <a:off x="-1" y="130434"/>
              <a:ext cx="2205879" cy="907"/>
            </a:xfrm>
            <a:prstGeom prst="line">
              <a:avLst/>
            </a:prstGeom>
            <a:solidFill>
              <a:schemeClr val="accent1"/>
            </a:solid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83" name="Straight Connector 21"/>
            <p:cNvSpPr/>
            <p:nvPr/>
          </p:nvSpPr>
          <p:spPr>
            <a:xfrm>
              <a:off x="2205878" y="0"/>
              <a:ext cx="2205879" cy="906"/>
            </a:xfrm>
            <a:prstGeom prst="line">
              <a:avLst/>
            </a:prstGeom>
            <a:solidFill>
              <a:schemeClr val="accent1"/>
            </a:solid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84" name="Straight Connector 22"/>
            <p:cNvSpPr/>
            <p:nvPr/>
          </p:nvSpPr>
          <p:spPr>
            <a:xfrm>
              <a:off x="4423521" y="303440"/>
              <a:ext cx="2205879" cy="907"/>
            </a:xfrm>
            <a:prstGeom prst="line">
              <a:avLst/>
            </a:prstGeom>
            <a:solidFill>
              <a:schemeClr val="accent1"/>
            </a:solidFill>
            <a:ln w="38100" cap="flat">
              <a:solidFill>
                <a:srgbClr val="FFFFFF"/>
              </a:solidFill>
              <a:prstDash val="solid"/>
              <a:round/>
              <a:tailEnd type="triangle" w="med" len="med"/>
            </a:ln>
            <a:effectLst/>
          </p:spPr>
          <p:txBody>
            <a:bodyPr wrap="square" lIns="45719" tIns="45719" rIns="45719" bIns="45719" numCol="1" anchor="t">
              <a:noAutofit/>
            </a:bodyPr>
            <a:lstStyle/>
            <a:p>
              <a:pPr>
                <a:defRPr>
                  <a:solidFill>
                    <a:srgbClr val="FFFFFF"/>
                  </a:solidFill>
                </a:defRPr>
              </a:pPr>
              <a:endParaRPr/>
            </a:p>
          </p:txBody>
        </p:sp>
        <p:sp>
          <p:nvSpPr>
            <p:cNvPr id="785" name="Straight Connector 23"/>
            <p:cNvSpPr/>
            <p:nvPr/>
          </p:nvSpPr>
          <p:spPr>
            <a:xfrm flipV="1">
              <a:off x="2204959" y="453"/>
              <a:ext cx="1839" cy="130435"/>
            </a:xfrm>
            <a:prstGeom prst="line">
              <a:avLst/>
            </a:prstGeom>
            <a:solidFill>
              <a:schemeClr val="accent1"/>
            </a:solid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786" name="Straight Connector 26"/>
            <p:cNvSpPr/>
            <p:nvPr/>
          </p:nvSpPr>
          <p:spPr>
            <a:xfrm flipV="1">
              <a:off x="4410837" y="454"/>
              <a:ext cx="1839" cy="304347"/>
            </a:xfrm>
            <a:prstGeom prst="line">
              <a:avLst/>
            </a:prstGeom>
            <a:solidFill>
              <a:schemeClr val="accent1"/>
            </a:solid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788" name="Rectangle 2"/>
          <p:cNvSpPr txBox="1">
            <a:spLocks noGrp="1"/>
          </p:cNvSpPr>
          <p:nvPr>
            <p:ph type="title"/>
          </p:nvPr>
        </p:nvSpPr>
        <p:spPr>
          <a:xfrm>
            <a:off x="304800" y="76200"/>
            <a:ext cx="8534400" cy="533400"/>
          </a:xfrm>
          <a:prstGeom prst="rect">
            <a:avLst/>
          </a:prstGeom>
        </p:spPr>
        <p:txBody>
          <a:bodyPr/>
          <a:lstStyle/>
          <a:p>
            <a:pPr>
              <a:defRPr sz="2000"/>
            </a:pPr>
            <a:r>
              <a:t>Chernobyl’s 2</a:t>
            </a:r>
            <a:r>
              <a:rPr baseline="30000"/>
              <a:t>nd</a:t>
            </a:r>
            <a:r>
              <a:t> positive feedback loop: Its strange control rods</a:t>
            </a:r>
          </a:p>
        </p:txBody>
      </p:sp>
      <p:sp>
        <p:nvSpPr>
          <p:cNvPr id="789" name="Control rod's job is to slow nuclear fission when it's pushed into the reactor core…"/>
          <p:cNvSpPr txBox="1"/>
          <p:nvPr/>
        </p:nvSpPr>
        <p:spPr>
          <a:xfrm>
            <a:off x="353114" y="1662626"/>
            <a:ext cx="8209172" cy="3208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spAutoFit/>
          </a:bodyPr>
          <a:lstStyle/>
          <a:p>
            <a:pPr>
              <a:defRPr b="0">
                <a:solidFill>
                  <a:srgbClr val="FFFFFF"/>
                </a:solidFill>
                <a:effectLst>
                  <a:outerShdw blurRad="12700" dist="63500" dir="18900000" rotWithShape="0">
                    <a:srgbClr val="000000"/>
                  </a:outerShdw>
                </a:effectLst>
                <a:latin typeface="+mn-lt"/>
                <a:ea typeface="+mn-ea"/>
                <a:cs typeface="+mn-cs"/>
                <a:sym typeface="Arial"/>
              </a:defRPr>
            </a:pPr>
            <a:r>
              <a:t>Control rod's job is to </a:t>
            </a:r>
            <a:r>
              <a:rPr>
                <a:solidFill>
                  <a:srgbClr val="00FDFF"/>
                </a:solidFill>
              </a:rPr>
              <a:t>slow nuclear fission</a:t>
            </a:r>
            <a:r>
              <a:t> when it's pushed into the reactor core</a:t>
            </a:r>
          </a:p>
          <a:p>
            <a:pPr>
              <a:defRPr sz="1000" b="0">
                <a:solidFill>
                  <a:srgbClr val="FFFFFF"/>
                </a:solidFill>
                <a:effectLst>
                  <a:outerShdw blurRad="12700" dist="63500" dir="18900000" rotWithShape="0">
                    <a:srgbClr val="000000"/>
                  </a:outerShdw>
                </a:effectLst>
                <a:latin typeface="+mn-lt"/>
                <a:ea typeface="+mn-ea"/>
                <a:cs typeface="+mn-cs"/>
                <a:sym typeface="Arial"/>
              </a:defRPr>
            </a:pPr>
            <a:endParaRPr/>
          </a:p>
          <a:p>
            <a:pPr lvl="1">
              <a:defRPr b="0">
                <a:solidFill>
                  <a:srgbClr val="FFFFFF"/>
                </a:solidFill>
                <a:effectLst>
                  <a:outerShdw blurRad="12700" dist="63500" dir="18900000" rotWithShape="0">
                    <a:srgbClr val="000000"/>
                  </a:outerShdw>
                </a:effectLst>
                <a:latin typeface="+mn-lt"/>
                <a:ea typeface="+mn-ea"/>
                <a:cs typeface="+mn-cs"/>
                <a:sym typeface="Arial"/>
              </a:defRPr>
            </a:pPr>
            <a:r>
              <a:t>But before control rod enters reactor core, its hole is filled with water</a:t>
            </a:r>
          </a:p>
          <a:p>
            <a:pPr>
              <a:defRPr sz="1000" b="0">
                <a:solidFill>
                  <a:srgbClr val="FFFFFF"/>
                </a:solidFill>
                <a:effectLst>
                  <a:outerShdw blurRad="12700" dist="63500" dir="18900000" rotWithShape="0">
                    <a:srgbClr val="000000"/>
                  </a:outerShdw>
                </a:effectLst>
                <a:latin typeface="+mn-lt"/>
                <a:ea typeface="+mn-ea"/>
                <a:cs typeface="+mn-cs"/>
                <a:sym typeface="Arial"/>
              </a:defRPr>
            </a:pPr>
            <a:endParaRPr/>
          </a:p>
          <a:p>
            <a:pPr lvl="1">
              <a:defRPr b="0">
                <a:solidFill>
                  <a:srgbClr val="FFFFFF"/>
                </a:solidFill>
                <a:effectLst>
                  <a:outerShdw blurRad="12700" dist="63500" dir="18900000" rotWithShape="0">
                    <a:srgbClr val="000000"/>
                  </a:outerShdw>
                </a:effectLst>
                <a:latin typeface="+mn-lt"/>
                <a:ea typeface="+mn-ea"/>
                <a:cs typeface="+mn-cs"/>
                <a:sym typeface="Arial"/>
              </a:defRPr>
            </a:pPr>
            <a:r>
              <a:t>Which (per discussion above) already absorbs some neutrons</a:t>
            </a:r>
          </a:p>
          <a:p>
            <a:pPr>
              <a:defRPr sz="1500" b="0">
                <a:solidFill>
                  <a:srgbClr val="FFFFFF"/>
                </a:solidFill>
                <a:effectLst>
                  <a:outerShdw blurRad="12700" dist="63500" dir="18900000" rotWithShape="0">
                    <a:srgbClr val="000000"/>
                  </a:outerShdw>
                </a:effectLst>
                <a:latin typeface="+mn-lt"/>
                <a:ea typeface="+mn-ea"/>
                <a:cs typeface="+mn-cs"/>
                <a:sym typeface="Arial"/>
              </a:defRPr>
            </a:pPr>
            <a:endParaRPr/>
          </a:p>
          <a:p>
            <a:pPr>
              <a:defRPr b="0">
                <a:solidFill>
                  <a:srgbClr val="FFFFFF"/>
                </a:solidFill>
                <a:effectLst>
                  <a:outerShdw blurRad="12700" dist="63500" dir="18900000" rotWithShape="0">
                    <a:srgbClr val="000000"/>
                  </a:outerShdw>
                </a:effectLst>
                <a:latin typeface="+mn-lt"/>
                <a:ea typeface="+mn-ea"/>
                <a:cs typeface="+mn-cs"/>
                <a:sym typeface="Arial"/>
              </a:defRPr>
            </a:pPr>
            <a:r>
              <a:t>Designers wanted strongest possible drop in neutrons when </a:t>
            </a:r>
            <a:r>
              <a:rPr>
                <a:solidFill>
                  <a:srgbClr val="00F900"/>
                </a:solidFill>
              </a:rPr>
              <a:t>absorber</a:t>
            </a:r>
            <a:r>
              <a:t> entered</a:t>
            </a:r>
          </a:p>
          <a:p>
            <a:pPr>
              <a:defRPr sz="1500" b="0">
                <a:solidFill>
                  <a:srgbClr val="FFFFFF"/>
                </a:solidFill>
                <a:effectLst>
                  <a:outerShdw blurRad="12700" dist="63500" dir="18900000" rotWithShape="0">
                    <a:srgbClr val="000000"/>
                  </a:outerShdw>
                </a:effectLst>
                <a:latin typeface="+mn-lt"/>
                <a:ea typeface="+mn-ea"/>
                <a:cs typeface="+mn-cs"/>
                <a:sym typeface="Arial"/>
              </a:defRPr>
            </a:pPr>
            <a:endParaRPr/>
          </a:p>
          <a:p>
            <a:pPr>
              <a:defRPr b="0">
                <a:solidFill>
                  <a:srgbClr val="FFFFFF"/>
                </a:solidFill>
                <a:effectLst>
                  <a:outerShdw blurRad="12700" dist="63500" dir="18900000" rotWithShape="0">
                    <a:srgbClr val="000000"/>
                  </a:outerShdw>
                </a:effectLst>
                <a:latin typeface="+mn-lt"/>
                <a:ea typeface="+mn-ea"/>
                <a:cs typeface="+mn-cs"/>
                <a:sym typeface="Arial"/>
              </a:defRPr>
            </a:pPr>
            <a:r>
              <a:t>So they decided to kill off the initial absorption of the neutrons in water,</a:t>
            </a:r>
          </a:p>
          <a:p>
            <a:pPr>
              <a:defRPr sz="1000" b="0">
                <a:solidFill>
                  <a:srgbClr val="FFFFFF"/>
                </a:solidFill>
                <a:effectLst>
                  <a:outerShdw blurRad="12700" dist="63500" dir="18900000" rotWithShape="0">
                    <a:srgbClr val="000000"/>
                  </a:outerShdw>
                </a:effectLst>
                <a:latin typeface="+mn-lt"/>
                <a:ea typeface="+mn-ea"/>
                <a:cs typeface="+mn-cs"/>
                <a:sym typeface="Arial"/>
              </a:defRPr>
            </a:pPr>
            <a:endParaRPr/>
          </a:p>
          <a:p>
            <a:pPr lvl="1">
              <a:defRPr b="0">
                <a:solidFill>
                  <a:srgbClr val="FFFFFF"/>
                </a:solidFill>
                <a:effectLst>
                  <a:outerShdw blurRad="12700" dist="63500" dir="18900000" rotWithShape="0">
                    <a:srgbClr val="000000"/>
                  </a:outerShdw>
                </a:effectLst>
                <a:latin typeface="+mn-lt"/>
                <a:ea typeface="+mn-ea"/>
                <a:cs typeface="+mn-cs"/>
                <a:sym typeface="Arial"/>
              </a:defRPr>
            </a:pPr>
            <a:r>
              <a:t>by first pushing out water (via a "Displacer" extension of the control rod)</a:t>
            </a:r>
          </a:p>
          <a:p>
            <a:pPr>
              <a:defRPr sz="1200" b="0">
                <a:solidFill>
                  <a:srgbClr val="FFFFFF"/>
                </a:solidFill>
                <a:effectLst>
                  <a:outerShdw blurRad="12700" dist="63500" dir="18900000" rotWithShape="0">
                    <a:srgbClr val="000000"/>
                  </a:outerShdw>
                </a:effectLst>
                <a:latin typeface="+mn-lt"/>
                <a:ea typeface="+mn-ea"/>
                <a:cs typeface="+mn-cs"/>
                <a:sym typeface="Arial"/>
              </a:defRPr>
            </a:pPr>
            <a:endParaRPr/>
          </a:p>
          <a:p>
            <a:pPr>
              <a:defRPr b="0">
                <a:solidFill>
                  <a:srgbClr val="FFFFFF"/>
                </a:solidFill>
                <a:effectLst>
                  <a:outerShdw blurRad="12700" dist="63500" dir="18900000" rotWithShape="0">
                    <a:srgbClr val="000000"/>
                  </a:outerShdw>
                </a:effectLst>
                <a:latin typeface="+mn-lt"/>
                <a:ea typeface="+mn-ea"/>
                <a:cs typeface="+mn-cs"/>
                <a:sym typeface="Arial"/>
              </a:defRPr>
            </a:pPr>
            <a:r>
              <a:t>But that meant as control rod entered reactor, neutron population changed as:</a:t>
            </a:r>
          </a:p>
        </p:txBody>
      </p:sp>
      <p:sp>
        <p:nvSpPr>
          <p:cNvPr id="790" name="Text"/>
          <p:cNvSpPr txBox="1"/>
          <p:nvPr/>
        </p:nvSpPr>
        <p:spPr>
          <a:xfrm>
            <a:off x="4265489" y="3243579"/>
            <a:ext cx="613022" cy="370841"/>
          </a:xfrm>
          <a:prstGeom prst="rect">
            <a:avLst/>
          </a:prstGeom>
          <a:ln w="12700">
            <a:miter lim="400000"/>
          </a:ln>
        </p:spPr>
        <p:txBody>
          <a:bodyPr wrap="none" lIns="45719" rIns="45719">
            <a:spAutoFit/>
          </a:bodyPr>
          <a:lstStyle/>
          <a:p>
            <a:endParaRPr/>
          </a:p>
        </p:txBody>
      </p:sp>
      <p:sp>
        <p:nvSpPr>
          <p:cNvPr id="791" name="Medium (due to water) =&gt; High (no loss in displacer) =&gt; Low (due to absorber)"/>
          <p:cNvSpPr txBox="1"/>
          <p:nvPr/>
        </p:nvSpPr>
        <p:spPr>
          <a:xfrm>
            <a:off x="1224963" y="5387340"/>
            <a:ext cx="6280781"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spAutoFit/>
          </a:bodyPr>
          <a:lstStyle>
            <a:lvl1pPr algn="ctr">
              <a:defRPr sz="1400" b="0">
                <a:solidFill>
                  <a:srgbClr val="FFFFFF"/>
                </a:solidFill>
                <a:latin typeface="+mn-lt"/>
                <a:ea typeface="+mn-ea"/>
                <a:cs typeface="+mn-cs"/>
                <a:sym typeface="Arial"/>
              </a:defRPr>
            </a:lvl1pPr>
          </a:lstStyle>
          <a:p>
            <a:r>
              <a:t>Medium (due to water) =&gt; High (no loss in displacer) =&gt; Low (due to absorber)</a:t>
            </a:r>
          </a:p>
        </p:txBody>
      </p:sp>
      <p:sp>
        <p:nvSpPr>
          <p:cNvPr id="792" name="In the middle (with only displacer inserted) nuclear fission accelerated…"/>
          <p:cNvSpPr txBox="1"/>
          <p:nvPr/>
        </p:nvSpPr>
        <p:spPr>
          <a:xfrm>
            <a:off x="454895" y="5735320"/>
            <a:ext cx="7487318" cy="909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none" lIns="45719" rIns="45719">
            <a:spAutoFit/>
          </a:bodyPr>
          <a:lstStyle/>
          <a:p>
            <a:pPr>
              <a:defRPr sz="1100" b="0">
                <a:solidFill>
                  <a:srgbClr val="FFFFFF"/>
                </a:solidFill>
                <a:effectLst>
                  <a:outerShdw blurRad="12700" dist="63500" dir="18900000" rotWithShape="0">
                    <a:srgbClr val="000000"/>
                  </a:outerShdw>
                </a:effectLst>
                <a:latin typeface="+mn-lt"/>
                <a:ea typeface="+mn-ea"/>
                <a:cs typeface="+mn-cs"/>
                <a:sym typeface="Arial"/>
              </a:defRPr>
            </a:pPr>
            <a:endParaRPr/>
          </a:p>
          <a:p>
            <a:pPr>
              <a:defRPr>
                <a:effectLst>
                  <a:outerShdw blurRad="12700" dist="63500" dir="18900000" rotWithShape="0">
                    <a:srgbClr val="000000"/>
                  </a:outerShdw>
                </a:effectLst>
                <a:latin typeface="+mn-lt"/>
                <a:ea typeface="+mn-ea"/>
                <a:cs typeface="+mn-cs"/>
                <a:sym typeface="Arial"/>
              </a:defRPr>
            </a:pPr>
            <a:r>
              <a:rPr b="0">
                <a:solidFill>
                  <a:srgbClr val="FBC901"/>
                </a:solidFill>
              </a:rPr>
              <a:t>In the middle (with only displacer inserted)</a:t>
            </a:r>
            <a:r>
              <a:rPr b="0">
                <a:solidFill>
                  <a:srgbClr val="FFFFFF"/>
                </a:solidFill>
              </a:rPr>
              <a:t> </a:t>
            </a:r>
            <a:r>
              <a:rPr b="0">
                <a:solidFill>
                  <a:srgbClr val="FF2600"/>
                </a:solidFill>
              </a:rPr>
              <a:t>nuclear fission accelerated</a:t>
            </a:r>
            <a:endParaRPr b="0">
              <a:solidFill>
                <a:srgbClr val="FFFFFF"/>
              </a:solidFill>
            </a:endParaRPr>
          </a:p>
          <a:p>
            <a:pPr>
              <a:defRPr sz="1000">
                <a:effectLst>
                  <a:outerShdw blurRad="12700" dist="63500" dir="18900000" rotWithShape="0">
                    <a:srgbClr val="000000"/>
                  </a:outerShdw>
                </a:effectLst>
                <a:latin typeface="+mn-lt"/>
                <a:ea typeface="+mn-ea"/>
                <a:cs typeface="+mn-cs"/>
                <a:sym typeface="Arial"/>
              </a:defRPr>
            </a:pPr>
            <a:endParaRPr b="0">
              <a:solidFill>
                <a:srgbClr val="FFFFFF"/>
              </a:solidFill>
            </a:endParaRPr>
          </a:p>
          <a:p>
            <a:pPr lvl="1">
              <a:defRPr>
                <a:effectLst>
                  <a:outerShdw blurRad="12700" dist="63500" dir="18900000" rotWithShape="0">
                    <a:srgbClr val="000000"/>
                  </a:outerShdw>
                </a:effectLst>
                <a:latin typeface="+mn-lt"/>
                <a:ea typeface="+mn-ea"/>
                <a:cs typeface="+mn-cs"/>
                <a:sym typeface="Arial"/>
              </a:defRPr>
            </a:pPr>
            <a:r>
              <a:rPr b="0">
                <a:solidFill>
                  <a:srgbClr val="FBC901"/>
                </a:solidFill>
              </a:rPr>
              <a:t>because they made the displacer out of</a:t>
            </a:r>
            <a:r>
              <a:rPr b="0">
                <a:solidFill>
                  <a:srgbClr val="FFFFFF"/>
                </a:solidFill>
              </a:rPr>
              <a:t> </a:t>
            </a:r>
            <a:r>
              <a:rPr b="0">
                <a:solidFill>
                  <a:srgbClr val="FF2600"/>
                </a:solidFill>
              </a:rPr>
              <a:t>neutron moderating graphite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4" name="Rectangle 2"/>
          <p:cNvSpPr txBox="1">
            <a:spLocks noGrp="1"/>
          </p:cNvSpPr>
          <p:nvPr>
            <p:ph type="title"/>
          </p:nvPr>
        </p:nvSpPr>
        <p:spPr>
          <a:xfrm>
            <a:off x="304800" y="152400"/>
            <a:ext cx="8534400" cy="533400"/>
          </a:xfrm>
          <a:prstGeom prst="rect">
            <a:avLst/>
          </a:prstGeom>
        </p:spPr>
        <p:txBody>
          <a:bodyPr/>
          <a:lstStyle/>
          <a:p>
            <a:pPr>
              <a:defRPr sz="2000"/>
            </a:pPr>
            <a:r>
              <a:t>Chernobyl’s 3</a:t>
            </a:r>
            <a:r>
              <a:rPr baseline="30000"/>
              <a:t>nd</a:t>
            </a:r>
            <a:r>
              <a:t> positive feedback loop: Neutron "poisons" </a:t>
            </a:r>
          </a:p>
        </p:txBody>
      </p:sp>
      <p:sp>
        <p:nvSpPr>
          <p:cNvPr id="795" name="Rectangle 3"/>
          <p:cNvSpPr txBox="1">
            <a:spLocks noGrp="1"/>
          </p:cNvSpPr>
          <p:nvPr>
            <p:ph type="body" idx="1"/>
          </p:nvPr>
        </p:nvSpPr>
        <p:spPr>
          <a:xfrm>
            <a:off x="228600" y="838200"/>
            <a:ext cx="8915400" cy="5580301"/>
          </a:xfrm>
          <a:prstGeom prst="rect">
            <a:avLst/>
          </a:prstGeom>
        </p:spPr>
        <p:txBody>
          <a:bodyPr/>
          <a:lstStyle/>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I mentioned earlier that things like Xenon, Boron &amp; Iodine are </a:t>
            </a:r>
            <a:r>
              <a:rPr b="1">
                <a:solidFill>
                  <a:srgbClr val="00FF00"/>
                </a:solidFill>
              </a:rPr>
              <a:t>neutron poisons</a:t>
            </a:r>
            <a:endParaRPr>
              <a:solidFill>
                <a:srgbClr val="00FF00"/>
              </a:solidFill>
            </a:endParaRPr>
          </a:p>
          <a:p>
            <a:pPr defTabSz="868680">
              <a:tabLst>
                <a:tab pos="419100" algn="l"/>
                <a:tab pos="8509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Absorbing but not re-emitting any neutrons (taking them out of play)</a:t>
            </a:r>
          </a:p>
          <a:p>
            <a:pPr defTabSz="868680">
              <a:tabLst>
                <a:tab pos="419100" algn="l"/>
                <a:tab pos="8509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solidFill>
                  <a:srgbClr val="FFCC00"/>
                </a:solidFill>
                <a:effectLst>
                  <a:outerShdw blurRad="36195" dist="36195" dir="2700000" rotWithShape="0">
                    <a:srgbClr val="000000"/>
                  </a:outerShdw>
                </a:effectLst>
                <a:latin typeface="+mn-lt"/>
                <a:ea typeface="+mn-ea"/>
                <a:cs typeface="+mn-cs"/>
                <a:sym typeface="Arial"/>
              </a:defRPr>
            </a:pPr>
            <a:r>
              <a:t>Fission reactions themselves produce "poisons" such as these</a:t>
            </a:r>
          </a:p>
          <a:p>
            <a:pPr defTabSz="868680">
              <a:tabLst>
                <a:tab pos="419100" algn="l"/>
                <a:tab pos="8509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As poisons accumulate, reactor control rods must be withdrawn farther </a:t>
            </a:r>
          </a:p>
          <a:p>
            <a:pPr defTabSz="868680">
              <a:tabLst>
                <a:tab pos="419100" algn="l"/>
                <a:tab pos="8509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Compensating for poisons by reducing rod's neutron absorption</a:t>
            </a:r>
          </a:p>
          <a:p>
            <a:pPr defTabSz="868680">
              <a:tabLst>
                <a:tab pos="419100" algn="l"/>
                <a:tab pos="850900" algn="l"/>
              </a:tabLst>
              <a:defRPr sz="133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solidFill>
                  <a:srgbClr val="FFCC00"/>
                </a:solidFill>
                <a:effectLst>
                  <a:outerShdw blurRad="36195" dist="36195" dir="2700000" rotWithShape="0">
                    <a:srgbClr val="000000"/>
                  </a:outerShdw>
                </a:effectLst>
                <a:latin typeface="+mn-lt"/>
                <a:ea typeface="+mn-ea"/>
                <a:cs typeface="+mn-cs"/>
                <a:sym typeface="Arial"/>
              </a:defRPr>
            </a:pPr>
            <a:r>
              <a:t>But neutrons from the reactor can also make some of these </a:t>
            </a:r>
            <a:r>
              <a:rPr b="1">
                <a:solidFill>
                  <a:srgbClr val="00FF00"/>
                </a:solidFill>
              </a:rPr>
              <a:t>poisons</a:t>
            </a:r>
            <a:r>
              <a:t> radioactive</a:t>
            </a:r>
          </a:p>
          <a:p>
            <a:pPr defTabSz="868680">
              <a:tabLst>
                <a:tab pos="419100" algn="l"/>
                <a:tab pos="8509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Causing them to fission into new non-poison elements</a:t>
            </a:r>
          </a:p>
          <a:p>
            <a:pPr defTabSz="868680">
              <a:tabLst>
                <a:tab pos="419100" algn="l"/>
                <a:tab pos="850900" algn="l"/>
              </a:tabLst>
              <a:defRPr sz="104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Sort of like a hot furnace burning soot out of narrowing chimney</a:t>
            </a:r>
          </a:p>
          <a:p>
            <a:pPr defTabSz="868680">
              <a:tabLst>
                <a:tab pos="419100" algn="l"/>
                <a:tab pos="850900" algn="l"/>
              </a:tabLst>
              <a:defRPr sz="1330">
                <a:solidFill>
                  <a:srgbClr val="FFCC00"/>
                </a:solidFill>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solidFill>
                  <a:srgbClr val="FFCC00"/>
                </a:solidFill>
                <a:effectLst>
                  <a:outerShdw blurRad="36195" dist="36195" dir="2700000" rotWithShape="0">
                    <a:srgbClr val="000000"/>
                  </a:outerShdw>
                </a:effectLst>
                <a:latin typeface="+mn-lt"/>
                <a:ea typeface="+mn-ea"/>
                <a:cs typeface="+mn-cs"/>
                <a:sym typeface="Arial"/>
              </a:defRPr>
            </a:pPr>
            <a:r>
              <a:t>But when reactor is turned down, neutron poisons tend to build back up</a:t>
            </a:r>
          </a:p>
          <a:p>
            <a:pPr defTabSz="868680">
              <a:tabLst>
                <a:tab pos="419100" algn="l"/>
                <a:tab pos="850900" algn="l"/>
              </a:tabLst>
              <a:defRPr sz="855">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Which, in turn, drives nuclear fission rate down even further</a:t>
            </a:r>
          </a:p>
          <a:p>
            <a:pPr defTabSz="868680">
              <a:tabLst>
                <a:tab pos="419100" algn="l"/>
                <a:tab pos="850900" algn="l"/>
              </a:tabLst>
              <a:defRPr sz="950">
                <a:effectLst>
                  <a:outerShdw blurRad="36195" dist="36195" dir="2700000" rotWithShape="0">
                    <a:srgbClr val="000000"/>
                  </a:outerShdw>
                </a:effectLst>
                <a:latin typeface="+mn-lt"/>
                <a:ea typeface="+mn-ea"/>
                <a:cs typeface="+mn-cs"/>
                <a:sym typeface="Arial"/>
              </a:defRPr>
            </a:pPr>
            <a:endParaRPr/>
          </a:p>
          <a:p>
            <a:pPr defTabSz="868680">
              <a:tabLst>
                <a:tab pos="419100" algn="l"/>
                <a:tab pos="850900" algn="l"/>
              </a:tabLst>
              <a:defRPr sz="1710">
                <a:effectLst>
                  <a:outerShdw blurRad="36195" dist="36195" dir="2700000" rotWithShape="0">
                    <a:srgbClr val="000000"/>
                  </a:outerShdw>
                </a:effectLst>
                <a:latin typeface="+mn-lt"/>
                <a:ea typeface="+mn-ea"/>
                <a:cs typeface="+mn-cs"/>
                <a:sym typeface="Arial"/>
              </a:defRPr>
            </a:pPr>
            <a:r>
              <a:t>		=&gt; Positive feedback loop trying to shut reactor down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7" name="Rectangle 2"/>
          <p:cNvSpPr txBox="1">
            <a:spLocks noGrp="1"/>
          </p:cNvSpPr>
          <p:nvPr>
            <p:ph type="title"/>
          </p:nvPr>
        </p:nvSpPr>
        <p:spPr>
          <a:xfrm>
            <a:off x="304800" y="76200"/>
            <a:ext cx="8534400" cy="533400"/>
          </a:xfrm>
          <a:prstGeom prst="rect">
            <a:avLst/>
          </a:prstGeom>
        </p:spPr>
        <p:txBody>
          <a:bodyPr/>
          <a:lstStyle/>
          <a:p>
            <a:r>
              <a:t>But this then works in reverse when turning up reactor</a:t>
            </a:r>
          </a:p>
        </p:txBody>
      </p:sp>
      <p:sp>
        <p:nvSpPr>
          <p:cNvPr id="798" name="Rectangle 3"/>
          <p:cNvSpPr txBox="1">
            <a:spLocks noGrp="1"/>
          </p:cNvSpPr>
          <p:nvPr>
            <p:ph type="body" idx="1"/>
          </p:nvPr>
        </p:nvSpPr>
        <p:spPr>
          <a:xfrm>
            <a:off x="228600" y="838200"/>
            <a:ext cx="8763000" cy="5617846"/>
          </a:xfrm>
          <a:prstGeom prst="rect">
            <a:avLst/>
          </a:prstGeom>
        </p:spPr>
        <p:txBody>
          <a:bodyPr/>
          <a:lstStyle/>
          <a:p>
            <a:pPr>
              <a:defRPr sz="1800">
                <a:latin typeface="+mn-lt"/>
                <a:ea typeface="+mn-ea"/>
                <a:cs typeface="+mn-cs"/>
                <a:sym typeface="Arial"/>
              </a:defRPr>
            </a:pPr>
            <a:r>
              <a:t>If reactor has been off, or running very low, </a:t>
            </a:r>
            <a:r>
              <a:rPr>
                <a:solidFill>
                  <a:srgbClr val="00FF00"/>
                </a:solidFill>
              </a:rPr>
              <a:t>neutron poisons </a:t>
            </a:r>
            <a:r>
              <a:t>build back up</a:t>
            </a:r>
          </a:p>
          <a:p>
            <a:pPr>
              <a:defRPr sz="1400">
                <a:latin typeface="+mn-lt"/>
                <a:ea typeface="+mn-ea"/>
                <a:cs typeface="+mn-cs"/>
                <a:sym typeface="Arial"/>
              </a:defRPr>
            </a:pPr>
            <a:endParaRPr/>
          </a:p>
          <a:p>
            <a:pPr>
              <a:defRPr sz="1800">
                <a:latin typeface="+mn-lt"/>
                <a:ea typeface="+mn-ea"/>
                <a:cs typeface="+mn-cs"/>
                <a:sym typeface="Arial"/>
              </a:defRPr>
            </a:pPr>
            <a:r>
              <a:t>Normal withdrawal of control rods will then not accelerate fission as intended</a:t>
            </a:r>
          </a:p>
          <a:p>
            <a:pPr>
              <a:defRPr sz="900">
                <a:latin typeface="+mn-lt"/>
                <a:ea typeface="+mn-ea"/>
                <a:cs typeface="+mn-cs"/>
                <a:sym typeface="Arial"/>
              </a:defRPr>
            </a:pPr>
            <a:endParaRPr/>
          </a:p>
          <a:p>
            <a:pPr>
              <a:defRPr sz="1800">
                <a:latin typeface="+mn-lt"/>
                <a:ea typeface="+mn-ea"/>
                <a:cs typeface="+mn-cs"/>
                <a:sym typeface="Arial"/>
              </a:defRPr>
            </a:pPr>
            <a:r>
              <a:t>	So they pull out </a:t>
            </a:r>
            <a:r>
              <a:rPr b="1"/>
              <a:t>more</a:t>
            </a:r>
            <a:r>
              <a:t> rods than normal (or rods further) to get running</a:t>
            </a:r>
          </a:p>
          <a:p>
            <a:pPr>
              <a:defRPr sz="1600">
                <a:latin typeface="+mn-lt"/>
                <a:ea typeface="+mn-ea"/>
                <a:cs typeface="+mn-cs"/>
                <a:sym typeface="Arial"/>
              </a:defRPr>
            </a:pPr>
            <a:endParaRPr/>
          </a:p>
          <a:p>
            <a:pPr>
              <a:defRPr sz="1800">
                <a:latin typeface="+mn-lt"/>
                <a:ea typeface="+mn-ea"/>
                <a:cs typeface="+mn-cs"/>
                <a:sym typeface="Arial"/>
              </a:defRPr>
            </a:pPr>
            <a:r>
              <a:t>But as fission reaction finally accelerates, neutrons begin to "burn off" poisons</a:t>
            </a:r>
          </a:p>
          <a:p>
            <a:pPr>
              <a:defRPr sz="900">
                <a:latin typeface="+mn-lt"/>
                <a:ea typeface="+mn-ea"/>
                <a:cs typeface="+mn-cs"/>
                <a:sym typeface="Arial"/>
              </a:defRPr>
            </a:pPr>
            <a:endParaRPr/>
          </a:p>
          <a:p>
            <a:pPr>
              <a:defRPr sz="1800">
                <a:latin typeface="+mn-lt"/>
                <a:ea typeface="+mn-ea"/>
                <a:cs typeface="+mn-cs"/>
                <a:sym typeface="Arial"/>
              </a:defRPr>
            </a:pPr>
            <a:r>
              <a:t>	Causing fission reaction to further </a:t>
            </a:r>
            <a:r>
              <a:rPr b="1"/>
              <a:t>surge</a:t>
            </a:r>
            <a:r>
              <a:t> upwards</a:t>
            </a:r>
          </a:p>
          <a:p>
            <a:pPr>
              <a:defRPr sz="1000">
                <a:latin typeface="+mn-lt"/>
                <a:ea typeface="+mn-ea"/>
                <a:cs typeface="+mn-cs"/>
                <a:sym typeface="Arial"/>
              </a:defRPr>
            </a:pPr>
            <a:endParaRPr/>
          </a:p>
          <a:p>
            <a:pPr algn="ctr">
              <a:defRPr sz="1800">
                <a:solidFill>
                  <a:srgbClr val="FFCC00"/>
                </a:solidFill>
                <a:latin typeface="+mn-lt"/>
                <a:ea typeface="+mn-ea"/>
                <a:cs typeface="+mn-cs"/>
                <a:sym typeface="Arial"/>
              </a:defRPr>
            </a:pPr>
            <a:r>
              <a:t>(NOTE: These surges are also an issue in non-RBMK reactors) </a:t>
            </a:r>
          </a:p>
          <a:p>
            <a:pPr>
              <a:defRPr>
                <a:latin typeface="+mn-lt"/>
                <a:ea typeface="+mn-ea"/>
                <a:cs typeface="+mn-cs"/>
                <a:sym typeface="Arial"/>
              </a:defRPr>
            </a:pPr>
            <a:endParaRPr/>
          </a:p>
          <a:p>
            <a:pPr>
              <a:defRPr sz="1800" b="1">
                <a:latin typeface="+mn-lt"/>
                <a:ea typeface="+mn-ea"/>
                <a:cs typeface="+mn-cs"/>
                <a:sym typeface="Arial"/>
              </a:defRPr>
            </a:pPr>
            <a:r>
              <a:t>Safe way to start reactor </a:t>
            </a:r>
            <a:r>
              <a:rPr b="0"/>
              <a:t>(done elsewhere, and </a:t>
            </a:r>
            <a:r>
              <a:rPr>
                <a:solidFill>
                  <a:srgbClr val="FFCC00"/>
                </a:solidFill>
              </a:rPr>
              <a:t>normally</a:t>
            </a:r>
            <a:r>
              <a:rPr b="0"/>
              <a:t> done at Chernobyl):</a:t>
            </a:r>
          </a:p>
          <a:p>
            <a:pPr>
              <a:defRPr sz="800">
                <a:latin typeface="+mn-lt"/>
                <a:ea typeface="+mn-ea"/>
                <a:cs typeface="+mn-cs"/>
                <a:sym typeface="Arial"/>
              </a:defRPr>
            </a:pPr>
            <a:endParaRPr/>
          </a:p>
          <a:p>
            <a:pPr>
              <a:defRPr sz="1800">
                <a:latin typeface="+mn-lt"/>
                <a:ea typeface="+mn-ea"/>
                <a:cs typeface="+mn-cs"/>
                <a:sym typeface="Arial"/>
              </a:defRPr>
            </a:pPr>
            <a:r>
              <a:t>	</a:t>
            </a:r>
            <a:r>
              <a:rPr b="1"/>
              <a:t>Leave IN enough control rods that surge cannot go supercritical</a:t>
            </a:r>
          </a:p>
          <a:p>
            <a:pPr>
              <a:defRPr sz="2400">
                <a:latin typeface="+mn-lt"/>
                <a:ea typeface="+mn-ea"/>
                <a:cs typeface="+mn-cs"/>
                <a:sym typeface="Arial"/>
              </a:defRPr>
            </a:pPr>
            <a:endParaRPr/>
          </a:p>
          <a:p>
            <a:pPr algn="ctr">
              <a:defRPr sz="1800">
                <a:solidFill>
                  <a:srgbClr val="FBC901"/>
                </a:solidFill>
                <a:latin typeface="+mn-lt"/>
                <a:ea typeface="+mn-ea"/>
                <a:cs typeface="+mn-cs"/>
                <a:sym typeface="Arial"/>
              </a:defRPr>
            </a:pPr>
            <a:r>
              <a:t>But doing a much delayed test, missing key reactor experts, they were in a hurry</a:t>
            </a:r>
          </a:p>
          <a:p>
            <a:pPr algn="ctr">
              <a:defRPr sz="1000">
                <a:solidFill>
                  <a:srgbClr val="FBC901"/>
                </a:solidFill>
                <a:latin typeface="+mn-lt"/>
                <a:ea typeface="+mn-ea"/>
                <a:cs typeface="+mn-cs"/>
                <a:sym typeface="Arial"/>
              </a:defRPr>
            </a:pPr>
            <a:endParaRPr/>
          </a:p>
          <a:p>
            <a:pPr algn="ctr">
              <a:defRPr sz="1800" b="1">
                <a:solidFill>
                  <a:srgbClr val="FBC901"/>
                </a:solidFill>
                <a:latin typeface="+mn-lt"/>
                <a:ea typeface="+mn-ea"/>
                <a:cs typeface="+mn-cs"/>
                <a:sym typeface="Arial"/>
              </a:defRPr>
            </a:pPr>
            <a:r>
              <a:t>And withdrew many more than the recommended number of rods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0" name="Rectangle 2"/>
          <p:cNvSpPr txBox="1">
            <a:spLocks noGrp="1"/>
          </p:cNvSpPr>
          <p:nvPr>
            <p:ph type="title"/>
          </p:nvPr>
        </p:nvSpPr>
        <p:spPr>
          <a:xfrm>
            <a:off x="0" y="76200"/>
            <a:ext cx="9144000" cy="609600"/>
          </a:xfrm>
          <a:prstGeom prst="rect">
            <a:avLst/>
          </a:prstGeom>
        </p:spPr>
        <p:txBody>
          <a:bodyPr/>
          <a:lstStyle>
            <a:lvl1pPr>
              <a:defRPr sz="2000">
                <a:solidFill>
                  <a:srgbClr val="FFFFFF"/>
                </a:solidFill>
              </a:defRPr>
            </a:lvl1pPr>
          </a:lstStyle>
          <a:p>
            <a:r>
              <a:t>Three positive feedback loops =&gt; Instability =&gt; Sudden spike in fission</a:t>
            </a:r>
          </a:p>
        </p:txBody>
      </p:sp>
      <p:sp>
        <p:nvSpPr>
          <p:cNvPr id="801" name="Rectangle 3"/>
          <p:cNvSpPr txBox="1">
            <a:spLocks noGrp="1"/>
          </p:cNvSpPr>
          <p:nvPr>
            <p:ph type="body" idx="1"/>
          </p:nvPr>
        </p:nvSpPr>
        <p:spPr>
          <a:xfrm>
            <a:off x="152400" y="838200"/>
            <a:ext cx="8991600" cy="5822593"/>
          </a:xfrm>
          <a:prstGeom prst="rect">
            <a:avLst/>
          </a:prstGeom>
        </p:spPr>
        <p:txBody>
          <a:bodyPr/>
          <a:lstStyle/>
          <a:p>
            <a:pPr>
              <a:defRPr sz="1800">
                <a:latin typeface="+mn-lt"/>
                <a:ea typeface="+mn-ea"/>
                <a:cs typeface="+mn-cs"/>
                <a:sym typeface="Arial"/>
              </a:defRPr>
            </a:pPr>
            <a:r>
              <a:t>And, due to their abnormal procedures, they’d left themselves no margin for error</a:t>
            </a:r>
          </a:p>
          <a:p>
            <a:pPr>
              <a:defRPr sz="1200">
                <a:latin typeface="+mn-lt"/>
                <a:ea typeface="+mn-ea"/>
                <a:cs typeface="+mn-cs"/>
                <a:sym typeface="Arial"/>
              </a:defRPr>
            </a:pPr>
            <a:endParaRPr/>
          </a:p>
          <a:p>
            <a:pPr>
              <a:defRPr sz="1800">
                <a:latin typeface="+mn-lt"/>
                <a:ea typeface="+mn-ea"/>
                <a:cs typeface="+mn-cs"/>
                <a:sym typeface="Arial"/>
              </a:defRPr>
            </a:pPr>
            <a:r>
              <a:t>Likely leading to ("likely" because witnesses were dead / damage overwhelming): </a:t>
            </a:r>
          </a:p>
          <a:p>
            <a:pPr>
              <a:defRPr sz="900">
                <a:latin typeface="+mn-lt"/>
                <a:ea typeface="+mn-ea"/>
                <a:cs typeface="+mn-cs"/>
                <a:sym typeface="Arial"/>
              </a:defRPr>
            </a:pPr>
            <a:endParaRPr/>
          </a:p>
          <a:p>
            <a:pPr>
              <a:defRPr sz="1800">
                <a:latin typeface="+mn-lt"/>
                <a:ea typeface="+mn-ea"/>
                <a:cs typeface="+mn-cs"/>
                <a:sym typeface="Arial"/>
              </a:defRPr>
            </a:pPr>
            <a:r>
              <a:t>	- Steam explosion blowing lid off reactor</a:t>
            </a:r>
          </a:p>
          <a:p>
            <a:pPr>
              <a:defRPr sz="1000">
                <a:latin typeface="+mn-lt"/>
                <a:ea typeface="+mn-ea"/>
                <a:cs typeface="+mn-cs"/>
                <a:sym typeface="Arial"/>
              </a:defRPr>
            </a:pPr>
            <a:endParaRPr/>
          </a:p>
          <a:p>
            <a:pPr>
              <a:defRPr sz="1800">
                <a:latin typeface="+mn-lt"/>
                <a:ea typeface="+mn-ea"/>
                <a:cs typeface="+mn-cs"/>
                <a:sym typeface="Arial"/>
              </a:defRPr>
            </a:pPr>
            <a:r>
              <a:t>	- Which was enough to effectively open things up</a:t>
            </a:r>
          </a:p>
          <a:p>
            <a:pPr>
              <a:defRPr sz="900">
                <a:latin typeface="+mn-lt"/>
                <a:ea typeface="+mn-ea"/>
                <a:cs typeface="+mn-cs"/>
                <a:sym typeface="Arial"/>
              </a:defRPr>
            </a:pPr>
            <a:endParaRPr/>
          </a:p>
          <a:p>
            <a:pPr>
              <a:defRPr sz="1800">
                <a:latin typeface="+mn-lt"/>
                <a:ea typeface="+mn-ea"/>
                <a:cs typeface="+mn-cs"/>
                <a:sym typeface="Arial"/>
              </a:defRPr>
            </a:pPr>
            <a:r>
              <a:t>		Because RBMK's were built </a:t>
            </a:r>
            <a:r>
              <a:rPr b="1"/>
              <a:t>without</a:t>
            </a:r>
            <a:r>
              <a:t> western-style containment</a:t>
            </a:r>
          </a:p>
          <a:p>
            <a:pPr>
              <a:defRPr sz="1200">
                <a:latin typeface="+mn-lt"/>
                <a:ea typeface="+mn-ea"/>
                <a:cs typeface="+mn-cs"/>
                <a:sym typeface="Arial"/>
              </a:defRPr>
            </a:pPr>
            <a:endParaRPr/>
          </a:p>
          <a:p>
            <a:pPr>
              <a:defRPr sz="1800">
                <a:latin typeface="+mn-lt"/>
                <a:ea typeface="+mn-ea"/>
                <a:cs typeface="+mn-cs"/>
                <a:sym typeface="Arial"/>
              </a:defRPr>
            </a:pPr>
            <a:r>
              <a:t>	- Allowing air (w/ oxygen) to reach super hot graphite moderator blocks</a:t>
            </a:r>
          </a:p>
          <a:p>
            <a:pPr>
              <a:defRPr sz="900">
                <a:latin typeface="+mn-lt"/>
                <a:ea typeface="+mn-ea"/>
                <a:cs typeface="+mn-cs"/>
                <a:sym typeface="Arial"/>
              </a:defRPr>
            </a:pPr>
            <a:endParaRPr/>
          </a:p>
          <a:p>
            <a:pPr>
              <a:defRPr sz="1800">
                <a:latin typeface="+mn-lt"/>
                <a:ea typeface="+mn-ea"/>
                <a:cs typeface="+mn-cs"/>
                <a:sym typeface="Arial"/>
              </a:defRPr>
            </a:pPr>
            <a:r>
              <a:t>		Which had, to that point, been bathed in inert cooling gasses</a:t>
            </a:r>
          </a:p>
          <a:p>
            <a:pPr>
              <a:defRPr sz="1200">
                <a:latin typeface="+mn-lt"/>
                <a:ea typeface="+mn-ea"/>
                <a:cs typeface="+mn-cs"/>
                <a:sym typeface="Arial"/>
              </a:defRPr>
            </a:pPr>
            <a:endParaRPr/>
          </a:p>
          <a:p>
            <a:pPr>
              <a:defRPr sz="1800">
                <a:latin typeface="+mn-lt"/>
                <a:ea typeface="+mn-ea"/>
                <a:cs typeface="+mn-cs"/>
                <a:sym typeface="Arial"/>
              </a:defRPr>
            </a:pPr>
            <a:r>
              <a:t>	- Causing them to near instantaneously catch fire </a:t>
            </a:r>
          </a:p>
          <a:p>
            <a:pPr>
              <a:defRPr sz="1200">
                <a:latin typeface="+mn-lt"/>
                <a:ea typeface="+mn-ea"/>
                <a:cs typeface="+mn-cs"/>
                <a:sym typeface="Arial"/>
              </a:defRPr>
            </a:pPr>
            <a:endParaRPr/>
          </a:p>
          <a:p>
            <a:pPr>
              <a:defRPr sz="1800">
                <a:latin typeface="+mn-lt"/>
                <a:ea typeface="+mn-ea"/>
                <a:cs typeface="+mn-cs"/>
                <a:sym typeface="Arial"/>
              </a:defRPr>
            </a:pPr>
            <a:r>
              <a:t>	- Producing strong smoke plumes and thermal updrafts </a:t>
            </a:r>
          </a:p>
          <a:p>
            <a:pPr>
              <a:defRPr sz="1000">
                <a:latin typeface="+mn-lt"/>
                <a:ea typeface="+mn-ea"/>
                <a:cs typeface="+mn-cs"/>
                <a:sym typeface="Arial"/>
              </a:defRPr>
            </a:pPr>
            <a:endParaRPr/>
          </a:p>
          <a:p>
            <a:pPr>
              <a:defRPr sz="1800">
                <a:latin typeface="+mn-lt"/>
                <a:ea typeface="+mn-ea"/>
                <a:cs typeface="+mn-cs"/>
                <a:sym typeface="Arial"/>
              </a:defRPr>
            </a:pPr>
            <a:r>
              <a:t>		Distributing radioactive debris and dust far and wide</a:t>
            </a:r>
          </a:p>
          <a:p>
            <a:pPr algn="ctr">
              <a:defRPr sz="1400">
                <a:latin typeface="+mn-lt"/>
                <a:ea typeface="+mn-ea"/>
                <a:cs typeface="+mn-cs"/>
                <a:sym typeface="Arial"/>
              </a:defRPr>
            </a:pPr>
            <a:endParaRPr/>
          </a:p>
          <a:p>
            <a:pPr algn="ctr">
              <a:defRPr sz="1800">
                <a:solidFill>
                  <a:srgbClr val="FFCC00"/>
                </a:solidFill>
                <a:latin typeface="+mn-lt"/>
                <a:ea typeface="+mn-ea"/>
                <a:cs typeface="+mn-cs"/>
                <a:sym typeface="Arial"/>
              </a:defRPr>
            </a:pPr>
            <a:r>
              <a:t>Exceptionally bad reactor design?  Or (once again): Key role of the "human factor?"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3" name="Rectangle 2"/>
          <p:cNvSpPr txBox="1">
            <a:spLocks noGrp="1"/>
          </p:cNvSpPr>
          <p:nvPr>
            <p:ph type="title"/>
          </p:nvPr>
        </p:nvSpPr>
        <p:spPr>
          <a:xfrm>
            <a:off x="304800" y="76200"/>
            <a:ext cx="8534400" cy="685800"/>
          </a:xfrm>
          <a:prstGeom prst="rect">
            <a:avLst/>
          </a:prstGeom>
        </p:spPr>
        <p:txBody>
          <a:bodyPr/>
          <a:lstStyle>
            <a:lvl1pPr>
              <a:defRPr sz="2400"/>
            </a:lvl1pPr>
          </a:lstStyle>
          <a:p>
            <a:r>
              <a:t>FUKUSHIMA DAI ICHI – 11 March 2011</a:t>
            </a:r>
          </a:p>
        </p:txBody>
      </p:sp>
      <p:sp>
        <p:nvSpPr>
          <p:cNvPr id="804" name="Rectangle 3"/>
          <p:cNvSpPr txBox="1">
            <a:spLocks noGrp="1"/>
          </p:cNvSpPr>
          <p:nvPr>
            <p:ph type="body" idx="1"/>
          </p:nvPr>
        </p:nvSpPr>
        <p:spPr>
          <a:xfrm>
            <a:off x="228600" y="838200"/>
            <a:ext cx="8915400" cy="5755998"/>
          </a:xfrm>
          <a:prstGeom prst="rect">
            <a:avLst/>
          </a:prstGeom>
        </p:spPr>
        <p:txBody>
          <a:bodyPr/>
          <a:lstStyle/>
          <a:p>
            <a:pPr>
              <a:defRPr sz="1800">
                <a:latin typeface="+mn-lt"/>
                <a:ea typeface="+mn-ea"/>
                <a:cs typeface="+mn-cs"/>
                <a:sym typeface="Arial"/>
              </a:defRPr>
            </a:pPr>
            <a:r>
              <a:t>Which is a location (140 miles Northeast of Tokyo) where there are SIX reactors</a:t>
            </a:r>
          </a:p>
          <a:p>
            <a:pPr>
              <a:defRPr sz="900">
                <a:latin typeface="+mn-lt"/>
                <a:ea typeface="+mn-ea"/>
                <a:cs typeface="+mn-cs"/>
                <a:sym typeface="Arial"/>
              </a:defRPr>
            </a:pPr>
            <a:endParaRPr/>
          </a:p>
          <a:p>
            <a:pPr>
              <a:defRPr sz="1800">
                <a:latin typeface="+mn-lt"/>
                <a:ea typeface="+mn-ea"/>
                <a:cs typeface="+mn-cs"/>
                <a:sym typeface="Arial"/>
              </a:defRPr>
            </a:pPr>
            <a:r>
              <a:t>	Four of which were involved in the accident (and critically damaged)</a:t>
            </a:r>
          </a:p>
          <a:p>
            <a:pPr>
              <a:defRPr sz="900">
                <a:latin typeface="+mn-lt"/>
                <a:ea typeface="+mn-ea"/>
                <a:cs typeface="+mn-cs"/>
                <a:sym typeface="Arial"/>
              </a:defRPr>
            </a:pPr>
            <a:endParaRPr/>
          </a:p>
          <a:p>
            <a:pPr>
              <a:defRPr sz="1800">
                <a:latin typeface="+mn-lt"/>
                <a:ea typeface="+mn-ea"/>
                <a:cs typeface="+mn-cs"/>
                <a:sym typeface="Arial"/>
              </a:defRPr>
            </a:pPr>
            <a:r>
              <a:t>		While the other two were shut down for maintenance at the time</a:t>
            </a:r>
          </a:p>
          <a:p>
            <a:pPr>
              <a:defRPr sz="1200">
                <a:latin typeface="+mn-lt"/>
                <a:ea typeface="+mn-ea"/>
                <a:cs typeface="+mn-cs"/>
                <a:sym typeface="Arial"/>
              </a:defRPr>
            </a:pPr>
            <a:endParaRPr/>
          </a:p>
          <a:p>
            <a:pPr>
              <a:defRPr sz="1800">
                <a:latin typeface="+mn-lt"/>
                <a:ea typeface="+mn-ea"/>
                <a:cs typeface="+mn-cs"/>
                <a:sym typeface="Arial"/>
              </a:defRPr>
            </a:pPr>
            <a:r>
              <a:t>I came up with reams of data on this accident, much more than on TMI or Chernobyl</a:t>
            </a:r>
          </a:p>
          <a:p>
            <a:pPr>
              <a:defRPr sz="1600">
                <a:latin typeface="+mn-lt"/>
                <a:ea typeface="+mn-ea"/>
                <a:cs typeface="+mn-cs"/>
                <a:sym typeface="Arial"/>
              </a:defRPr>
            </a:pPr>
            <a:endParaRPr/>
          </a:p>
          <a:p>
            <a:pPr>
              <a:defRPr sz="1800">
                <a:latin typeface="+mn-lt"/>
                <a:ea typeface="+mn-ea"/>
                <a:cs typeface="+mn-cs"/>
                <a:sym typeface="Arial"/>
              </a:defRPr>
            </a:pPr>
            <a:r>
              <a:t>But it really wasn't necessary, because this accident was easy to figure out:</a:t>
            </a:r>
          </a:p>
          <a:p>
            <a:pPr>
              <a:defRPr sz="900">
                <a:latin typeface="+mn-lt"/>
                <a:ea typeface="+mn-ea"/>
                <a:cs typeface="+mn-cs"/>
                <a:sym typeface="Arial"/>
              </a:defRPr>
            </a:pPr>
            <a:endParaRPr/>
          </a:p>
          <a:p>
            <a:pPr>
              <a:defRPr sz="1800">
                <a:latin typeface="+mn-lt"/>
                <a:ea typeface="+mn-ea"/>
                <a:cs typeface="+mn-cs"/>
                <a:sym typeface="Arial"/>
              </a:defRPr>
            </a:pPr>
            <a:r>
              <a:t>	</a:t>
            </a:r>
            <a:r>
              <a:rPr b="1"/>
              <a:t>It wasn't due to unpredictable equipment breakdowns</a:t>
            </a:r>
          </a:p>
          <a:p>
            <a:pPr>
              <a:defRPr sz="900">
                <a:latin typeface="+mn-lt"/>
                <a:ea typeface="+mn-ea"/>
                <a:cs typeface="+mn-cs"/>
                <a:sym typeface="Arial"/>
              </a:defRPr>
            </a:pPr>
            <a:endParaRPr/>
          </a:p>
          <a:p>
            <a:pPr>
              <a:defRPr sz="1800">
                <a:latin typeface="+mn-lt"/>
                <a:ea typeface="+mn-ea"/>
                <a:cs typeface="+mn-cs"/>
                <a:sym typeface="Arial"/>
              </a:defRPr>
            </a:pPr>
            <a:r>
              <a:t>	</a:t>
            </a:r>
            <a:r>
              <a:rPr b="1"/>
              <a:t>It wasn't due to operator errors</a:t>
            </a:r>
          </a:p>
          <a:p>
            <a:pPr>
              <a:defRPr sz="900">
                <a:latin typeface="+mn-lt"/>
                <a:ea typeface="+mn-ea"/>
                <a:cs typeface="+mn-cs"/>
                <a:sym typeface="Arial"/>
              </a:defRPr>
            </a:pPr>
            <a:endParaRPr/>
          </a:p>
          <a:p>
            <a:pPr>
              <a:defRPr sz="1800">
                <a:latin typeface="+mn-lt"/>
                <a:ea typeface="+mn-ea"/>
                <a:cs typeface="+mn-cs"/>
                <a:sym typeface="Arial"/>
              </a:defRPr>
            </a:pPr>
            <a:r>
              <a:t>		Both instead worked essentially as intended and as hoped for</a:t>
            </a:r>
          </a:p>
          <a:p>
            <a:pPr>
              <a:defRPr sz="1800">
                <a:latin typeface="+mn-lt"/>
                <a:ea typeface="+mn-ea"/>
                <a:cs typeface="+mn-cs"/>
                <a:sym typeface="Arial"/>
              </a:defRPr>
            </a:pPr>
            <a:endParaRPr/>
          </a:p>
          <a:p>
            <a:pPr>
              <a:defRPr sz="1800" b="1">
                <a:latin typeface="+mn-lt"/>
                <a:ea typeface="+mn-ea"/>
                <a:cs typeface="+mn-cs"/>
                <a:sym typeface="Arial"/>
              </a:defRPr>
            </a:pPr>
            <a:r>
              <a:t>It was instead due to design shortcomings</a:t>
            </a:r>
          </a:p>
          <a:p>
            <a:pPr>
              <a:defRPr sz="900">
                <a:solidFill>
                  <a:srgbClr val="FFCC00"/>
                </a:solidFill>
                <a:latin typeface="+mn-lt"/>
                <a:ea typeface="+mn-ea"/>
                <a:cs typeface="+mn-cs"/>
                <a:sym typeface="Arial"/>
              </a:defRPr>
            </a:pPr>
            <a:endParaRPr/>
          </a:p>
          <a:p>
            <a:pPr>
              <a:defRPr sz="1800">
                <a:solidFill>
                  <a:srgbClr val="FFCC00"/>
                </a:solidFill>
                <a:latin typeface="+mn-lt"/>
                <a:ea typeface="+mn-ea"/>
                <a:cs typeface="+mn-cs"/>
                <a:sym typeface="Arial"/>
              </a:defRPr>
            </a:pPr>
            <a:r>
              <a:t>	That were longstanding and well known (indeed known for decades!)</a:t>
            </a:r>
          </a:p>
          <a:p>
            <a:pPr>
              <a:defRPr sz="800">
                <a:solidFill>
                  <a:srgbClr val="FFCC00"/>
                </a:solidFill>
                <a:latin typeface="+mn-lt"/>
                <a:ea typeface="+mn-ea"/>
                <a:cs typeface="+mn-cs"/>
                <a:sym typeface="Arial"/>
              </a:defRPr>
            </a:pPr>
            <a:endParaRPr/>
          </a:p>
          <a:p>
            <a:pPr>
              <a:defRPr sz="1800">
                <a:solidFill>
                  <a:srgbClr val="FFCC00"/>
                </a:solidFill>
                <a:latin typeface="+mn-lt"/>
                <a:ea typeface="+mn-ea"/>
                <a:cs typeface="+mn-cs"/>
                <a:sym typeface="Arial"/>
              </a:defRPr>
            </a:pPr>
            <a:r>
              <a:t>	But accepted by designers, utility company, and government regulators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6" name="Rectangle 2"/>
          <p:cNvSpPr txBox="1">
            <a:spLocks noGrp="1"/>
          </p:cNvSpPr>
          <p:nvPr>
            <p:ph type="title"/>
          </p:nvPr>
        </p:nvSpPr>
        <p:spPr>
          <a:xfrm>
            <a:off x="304800" y="76200"/>
            <a:ext cx="8534400" cy="609600"/>
          </a:xfrm>
          <a:prstGeom prst="rect">
            <a:avLst/>
          </a:prstGeom>
        </p:spPr>
        <p:txBody>
          <a:bodyPr/>
          <a:lstStyle/>
          <a:p>
            <a:r>
              <a:t>Fukushima design shortcoming #1 (</a:t>
            </a:r>
            <a:r>
              <a:rPr u="sng"/>
              <a:t>shared by ~ all reactors</a:t>
            </a:r>
            <a:r>
              <a:t>):</a:t>
            </a:r>
          </a:p>
        </p:txBody>
      </p:sp>
      <p:sp>
        <p:nvSpPr>
          <p:cNvPr id="807" name="Rectangle 3"/>
          <p:cNvSpPr txBox="1">
            <a:spLocks noGrp="1"/>
          </p:cNvSpPr>
          <p:nvPr>
            <p:ph type="body" idx="1"/>
          </p:nvPr>
        </p:nvSpPr>
        <p:spPr>
          <a:xfrm>
            <a:off x="228600" y="838200"/>
            <a:ext cx="8915400" cy="5867400"/>
          </a:xfrm>
          <a:prstGeom prst="rect">
            <a:avLst/>
          </a:prstGeom>
        </p:spPr>
        <p:txBody>
          <a:bodyPr/>
          <a:lstStyle/>
          <a:p>
            <a:pPr>
              <a:defRPr b="1">
                <a:solidFill>
                  <a:srgbClr val="FFCC00"/>
                </a:solidFill>
                <a:latin typeface="+mn-lt"/>
                <a:ea typeface="+mn-ea"/>
                <a:cs typeface="+mn-cs"/>
                <a:sym typeface="Arial"/>
              </a:defRPr>
            </a:pPr>
            <a:r>
              <a:t>Turning a reactor off doesn't really turn it off</a:t>
            </a:r>
          </a:p>
          <a:p>
            <a:pPr>
              <a:defRPr sz="1400">
                <a:latin typeface="+mn-lt"/>
                <a:ea typeface="+mn-ea"/>
                <a:cs typeface="+mn-cs"/>
                <a:sym typeface="Arial"/>
              </a:defRPr>
            </a:pPr>
            <a:endParaRPr/>
          </a:p>
          <a:p>
            <a:pPr>
              <a:defRPr sz="1800">
                <a:latin typeface="+mn-lt"/>
                <a:ea typeface="+mn-ea"/>
                <a:cs typeface="+mn-cs"/>
                <a:sym typeface="Arial"/>
              </a:defRPr>
            </a:pPr>
            <a:r>
              <a:t>A reactor is turned off (including in emergency "scram") by inserting control rods</a:t>
            </a:r>
          </a:p>
          <a:p>
            <a:pPr>
              <a:defRPr sz="1100">
                <a:latin typeface="+mn-lt"/>
                <a:ea typeface="+mn-ea"/>
                <a:cs typeface="+mn-cs"/>
                <a:sym typeface="Arial"/>
              </a:defRPr>
            </a:pPr>
            <a:endParaRPr/>
          </a:p>
          <a:p>
            <a:pPr>
              <a:defRPr sz="1800">
                <a:latin typeface="+mn-lt"/>
                <a:ea typeface="+mn-ea"/>
                <a:cs typeface="+mn-cs"/>
                <a:sym typeface="Arial"/>
              </a:defRPr>
            </a:pPr>
            <a:r>
              <a:t>	=&gt; </a:t>
            </a:r>
            <a:r>
              <a:rPr>
                <a:solidFill>
                  <a:srgbClr val="28E824"/>
                </a:solidFill>
              </a:rPr>
              <a:t>Neutron poisons </a:t>
            </a:r>
            <a:r>
              <a:t>absorb so many neutrons that </a:t>
            </a:r>
            <a:r>
              <a:rPr baseline="30000"/>
              <a:t>235</a:t>
            </a:r>
            <a:r>
              <a:t>U stops fissioning</a:t>
            </a:r>
          </a:p>
          <a:p>
            <a:pPr>
              <a:defRPr sz="1200">
                <a:latin typeface="+mn-lt"/>
                <a:ea typeface="+mn-ea"/>
                <a:cs typeface="+mn-cs"/>
                <a:sym typeface="Arial"/>
              </a:defRPr>
            </a:pPr>
            <a:endParaRPr/>
          </a:p>
          <a:p>
            <a:pPr>
              <a:defRPr sz="1800" b="1">
                <a:latin typeface="+mn-lt"/>
                <a:ea typeface="+mn-ea"/>
                <a:cs typeface="+mn-cs"/>
                <a:sym typeface="Arial"/>
              </a:defRPr>
            </a:pPr>
            <a:r>
              <a:t>But firstly: There is still a huge amount of heat in the reactor core</a:t>
            </a:r>
          </a:p>
          <a:p>
            <a:pPr>
              <a:defRPr sz="900">
                <a:latin typeface="+mn-lt"/>
                <a:ea typeface="+mn-ea"/>
                <a:cs typeface="+mn-cs"/>
                <a:sym typeface="Arial"/>
              </a:defRPr>
            </a:pPr>
            <a:endParaRPr/>
          </a:p>
          <a:p>
            <a:pPr>
              <a:defRPr sz="1800">
                <a:latin typeface="+mn-lt"/>
                <a:ea typeface="+mn-ea"/>
                <a:cs typeface="+mn-cs"/>
                <a:sym typeface="Arial"/>
              </a:defRPr>
            </a:pPr>
            <a:r>
              <a:t>	And while the core itself may be able to withstand these temperatures</a:t>
            </a:r>
          </a:p>
          <a:p>
            <a:pPr>
              <a:defRPr sz="900">
                <a:latin typeface="+mn-lt"/>
                <a:ea typeface="+mn-ea"/>
                <a:cs typeface="+mn-cs"/>
                <a:sym typeface="Arial"/>
              </a:defRPr>
            </a:pPr>
            <a:endParaRPr/>
          </a:p>
          <a:p>
            <a:pPr>
              <a:defRPr sz="1800">
                <a:latin typeface="+mn-lt"/>
                <a:ea typeface="+mn-ea"/>
                <a:cs typeface="+mn-cs"/>
                <a:sym typeface="Arial"/>
              </a:defRPr>
            </a:pPr>
            <a:r>
              <a:t>		Because it employs exotic/expensive high temperature materials</a:t>
            </a:r>
          </a:p>
          <a:p>
            <a:pPr>
              <a:defRPr sz="1000">
                <a:latin typeface="+mn-lt"/>
                <a:ea typeface="+mn-ea"/>
                <a:cs typeface="+mn-cs"/>
                <a:sym typeface="Arial"/>
              </a:defRPr>
            </a:pPr>
            <a:endParaRPr/>
          </a:p>
          <a:p>
            <a:pPr>
              <a:defRPr sz="1800">
                <a:latin typeface="+mn-lt"/>
                <a:ea typeface="+mn-ea"/>
                <a:cs typeface="+mn-cs"/>
                <a:sym typeface="Arial"/>
              </a:defRPr>
            </a:pPr>
            <a:r>
              <a:t>	Steels of reactor shell and piping may not withstand such temperatures</a:t>
            </a:r>
          </a:p>
          <a:p>
            <a:pPr>
              <a:spcBef>
                <a:spcPts val="300"/>
              </a:spcBef>
              <a:defRPr sz="1600">
                <a:latin typeface="+mn-lt"/>
                <a:ea typeface="+mn-ea"/>
                <a:cs typeface="+mn-cs"/>
                <a:sym typeface="Arial"/>
              </a:defRPr>
            </a:pPr>
            <a:r>
              <a:t> </a:t>
            </a:r>
          </a:p>
          <a:p>
            <a:pPr>
              <a:defRPr sz="1800" b="1">
                <a:latin typeface="+mn-lt"/>
                <a:ea typeface="+mn-ea"/>
                <a:cs typeface="+mn-cs"/>
                <a:sym typeface="Arial"/>
              </a:defRPr>
            </a:pPr>
            <a:r>
              <a:t>And secondly: Fission is not an instantaneous process</a:t>
            </a:r>
          </a:p>
          <a:p>
            <a:pPr>
              <a:defRPr sz="900">
                <a:latin typeface="+mn-lt"/>
                <a:ea typeface="+mn-ea"/>
                <a:cs typeface="+mn-cs"/>
                <a:sym typeface="Arial"/>
              </a:defRPr>
            </a:pPr>
            <a:endParaRPr/>
          </a:p>
          <a:p>
            <a:pPr>
              <a:defRPr sz="1800">
                <a:latin typeface="+mn-lt"/>
                <a:ea typeface="+mn-ea"/>
                <a:cs typeface="+mn-cs"/>
                <a:sym typeface="Arial"/>
              </a:defRPr>
            </a:pPr>
            <a:r>
              <a:t>	</a:t>
            </a:r>
            <a:r>
              <a:rPr baseline="30000"/>
              <a:t>235</a:t>
            </a:r>
            <a:r>
              <a:t>U does not =&gt; End products in one quick energy releasing step</a:t>
            </a:r>
          </a:p>
          <a:p>
            <a:pPr>
              <a:spcBef>
                <a:spcPts val="200"/>
              </a:spcBef>
              <a:defRPr sz="900">
                <a:latin typeface="+mn-lt"/>
                <a:ea typeface="+mn-ea"/>
                <a:cs typeface="+mn-cs"/>
                <a:sym typeface="Arial"/>
              </a:defRPr>
            </a:pPr>
            <a:r>
              <a:t> </a:t>
            </a:r>
          </a:p>
          <a:p>
            <a:pPr>
              <a:defRPr sz="1800">
                <a:latin typeface="+mn-lt"/>
                <a:ea typeface="+mn-ea"/>
                <a:cs typeface="+mn-cs"/>
                <a:sym typeface="Arial"/>
              </a:defRPr>
            </a:pPr>
            <a:r>
              <a:t>	It instead decays into something else, which decays to something else  . . .</a:t>
            </a:r>
          </a:p>
          <a:p>
            <a:pPr>
              <a:defRPr sz="1000">
                <a:latin typeface="+mn-lt"/>
                <a:ea typeface="+mn-ea"/>
                <a:cs typeface="+mn-cs"/>
                <a:sym typeface="Arial"/>
              </a:defRPr>
            </a:pPr>
            <a:endParaRPr/>
          </a:p>
          <a:p>
            <a:pPr>
              <a:defRPr sz="1800">
                <a:latin typeface="+mn-lt"/>
                <a:ea typeface="+mn-ea"/>
                <a:cs typeface="+mn-cs"/>
                <a:sym typeface="Arial"/>
              </a:defRPr>
            </a:pPr>
            <a:r>
              <a:t>	With each radioactive decay along the way releasing more energy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 name="Rectangle 2"/>
          <p:cNvSpPr txBox="1">
            <a:spLocks noGrp="1"/>
          </p:cNvSpPr>
          <p:nvPr>
            <p:ph type="title"/>
          </p:nvPr>
        </p:nvSpPr>
        <p:spPr>
          <a:xfrm>
            <a:off x="304800" y="76200"/>
            <a:ext cx="8534400" cy="838200"/>
          </a:xfrm>
          <a:prstGeom prst="rect">
            <a:avLst/>
          </a:prstGeom>
        </p:spPr>
        <p:txBody>
          <a:bodyPr/>
          <a:lstStyle/>
          <a:p>
            <a:r>
              <a:t>Meaning that while control rods stop </a:t>
            </a:r>
            <a:r>
              <a:rPr baseline="30000"/>
              <a:t>235</a:t>
            </a:r>
            <a:r>
              <a:t>U + </a:t>
            </a:r>
            <a:r>
              <a:rPr baseline="30000"/>
              <a:t>238</a:t>
            </a:r>
            <a:r>
              <a:t>U fission:</a:t>
            </a:r>
          </a:p>
        </p:txBody>
      </p:sp>
      <p:sp>
        <p:nvSpPr>
          <p:cNvPr id="810" name="Rectangle 3"/>
          <p:cNvSpPr txBox="1">
            <a:spLocks noGrp="1"/>
          </p:cNvSpPr>
          <p:nvPr>
            <p:ph type="body" idx="1"/>
          </p:nvPr>
        </p:nvSpPr>
        <p:spPr>
          <a:xfrm>
            <a:off x="228600" y="990600"/>
            <a:ext cx="8534400" cy="5617568"/>
          </a:xfrm>
          <a:prstGeom prst="rect">
            <a:avLst/>
          </a:prstGeom>
        </p:spPr>
        <p:txBody>
          <a:bodyPr/>
          <a:lstStyle/>
          <a:p>
            <a:pPr>
              <a:defRPr sz="1800" b="1">
                <a:solidFill>
                  <a:srgbClr val="FFCC00"/>
                </a:solidFill>
                <a:latin typeface="+mn-lt"/>
                <a:ea typeface="+mn-ea"/>
                <a:cs typeface="+mn-cs"/>
                <a:sym typeface="Arial"/>
              </a:defRPr>
            </a:pPr>
            <a:r>
              <a:t>The overall fission decay process continues </a:t>
            </a:r>
          </a:p>
          <a:p>
            <a:pPr>
              <a:defRPr sz="800">
                <a:solidFill>
                  <a:srgbClr val="FFCC00"/>
                </a:solidFill>
                <a:latin typeface="+mn-lt"/>
                <a:ea typeface="+mn-ea"/>
                <a:cs typeface="+mn-cs"/>
                <a:sym typeface="Arial"/>
              </a:defRPr>
            </a:pPr>
            <a:endParaRPr/>
          </a:p>
          <a:p>
            <a:pPr>
              <a:defRPr sz="1800">
                <a:solidFill>
                  <a:srgbClr val="FFCC00"/>
                </a:solidFill>
                <a:latin typeface="+mn-lt"/>
                <a:ea typeface="+mn-ea"/>
                <a:cs typeface="+mn-cs"/>
                <a:sym typeface="Arial"/>
              </a:defRPr>
            </a:pPr>
            <a:r>
              <a:t>	</a:t>
            </a:r>
            <a:r>
              <a:rPr b="1"/>
              <a:t>Until ALL radioactive products </a:t>
            </a:r>
          </a:p>
          <a:p>
            <a:pPr>
              <a:defRPr sz="800" b="1">
                <a:solidFill>
                  <a:srgbClr val="FFCC00"/>
                </a:solidFill>
                <a:latin typeface="+mn-lt"/>
                <a:ea typeface="+mn-ea"/>
                <a:cs typeface="+mn-cs"/>
                <a:sym typeface="Arial"/>
              </a:defRPr>
            </a:pPr>
            <a:endParaRPr/>
          </a:p>
          <a:p>
            <a:pPr>
              <a:defRPr sz="1800" b="1">
                <a:solidFill>
                  <a:srgbClr val="FFCC00"/>
                </a:solidFill>
                <a:latin typeface="+mn-lt"/>
                <a:ea typeface="+mn-ea"/>
                <a:cs typeface="+mn-cs"/>
                <a:sym typeface="Arial"/>
              </a:defRPr>
            </a:pPr>
            <a:r>
              <a:t>		Have decayed into final NON-radioactive elements</a:t>
            </a:r>
          </a:p>
          <a:p>
            <a:pPr>
              <a:defRPr sz="1800">
                <a:latin typeface="+mn-lt"/>
                <a:ea typeface="+mn-ea"/>
                <a:cs typeface="+mn-cs"/>
                <a:sym typeface="Arial"/>
              </a:defRPr>
            </a:pPr>
            <a:endParaRPr/>
          </a:p>
          <a:p>
            <a:pPr>
              <a:defRPr sz="1800">
                <a:latin typeface="+mn-lt"/>
                <a:ea typeface="+mn-ea"/>
                <a:cs typeface="+mn-cs"/>
                <a:sym typeface="Arial"/>
              </a:defRPr>
            </a:pPr>
            <a:r>
              <a:t>Which means control rods cannot instantaneously cut energy release to zero</a:t>
            </a:r>
          </a:p>
          <a:p>
            <a:pPr>
              <a:defRPr sz="1000">
                <a:latin typeface="+mn-lt"/>
                <a:ea typeface="+mn-ea"/>
                <a:cs typeface="+mn-cs"/>
                <a:sym typeface="Arial"/>
              </a:defRPr>
            </a:pPr>
            <a:endParaRPr/>
          </a:p>
          <a:p>
            <a:pPr>
              <a:defRPr sz="1800">
                <a:latin typeface="+mn-lt"/>
                <a:ea typeface="+mn-ea"/>
                <a:cs typeface="+mn-cs"/>
                <a:sym typeface="Arial"/>
              </a:defRPr>
            </a:pPr>
            <a:r>
              <a:t>	Instead, energy release may only fall by ~ 95%</a:t>
            </a:r>
          </a:p>
          <a:p>
            <a:pPr>
              <a:defRPr sz="1000">
                <a:latin typeface="+mn-lt"/>
                <a:ea typeface="+mn-ea"/>
                <a:cs typeface="+mn-cs"/>
                <a:sym typeface="Arial"/>
              </a:defRPr>
            </a:pPr>
            <a:endParaRPr/>
          </a:p>
          <a:p>
            <a:pPr>
              <a:defRPr sz="1800">
                <a:latin typeface="+mn-lt"/>
                <a:ea typeface="+mn-ea"/>
                <a:cs typeface="+mn-cs"/>
                <a:sym typeface="Arial"/>
              </a:defRPr>
            </a:pPr>
            <a:r>
              <a:t>	With the remaining 5% (due to radioactive decay of fission products)</a:t>
            </a:r>
          </a:p>
          <a:p>
            <a:pPr>
              <a:defRPr sz="1000">
                <a:latin typeface="+mn-lt"/>
                <a:ea typeface="+mn-ea"/>
                <a:cs typeface="+mn-cs"/>
                <a:sym typeface="Arial"/>
              </a:defRPr>
            </a:pPr>
            <a:endParaRPr/>
          </a:p>
          <a:p>
            <a:pPr>
              <a:defRPr sz="1800">
                <a:latin typeface="+mn-lt"/>
                <a:ea typeface="+mn-ea"/>
                <a:cs typeface="+mn-cs"/>
                <a:sym typeface="Arial"/>
              </a:defRPr>
            </a:pPr>
            <a:r>
              <a:t>		then taking hours or days to fall away</a:t>
            </a:r>
          </a:p>
          <a:p>
            <a:pPr>
              <a:defRPr sz="1800" b="1">
                <a:latin typeface="+mn-lt"/>
                <a:ea typeface="+mn-ea"/>
                <a:cs typeface="+mn-cs"/>
                <a:sym typeface="Arial"/>
              </a:defRPr>
            </a:pPr>
            <a:endParaRPr/>
          </a:p>
          <a:p>
            <a:pPr>
              <a:defRPr sz="1800" b="1">
                <a:latin typeface="+mn-lt"/>
                <a:ea typeface="+mn-ea"/>
                <a:cs typeface="+mn-cs"/>
                <a:sym typeface="Arial"/>
              </a:defRPr>
            </a:pPr>
            <a:r>
              <a:t>STORED ENERGY in core + FISSION ENERGY STILL BEING PRODUCED</a:t>
            </a:r>
          </a:p>
          <a:p>
            <a:pPr>
              <a:defRPr sz="1000" b="1">
                <a:latin typeface="+mn-lt"/>
                <a:ea typeface="+mn-ea"/>
                <a:cs typeface="+mn-cs"/>
                <a:sym typeface="Arial"/>
              </a:defRPr>
            </a:pPr>
            <a:endParaRPr/>
          </a:p>
          <a:p>
            <a:pPr>
              <a:defRPr sz="1800" b="1">
                <a:latin typeface="+mn-lt"/>
                <a:ea typeface="+mn-ea"/>
                <a:cs typeface="+mn-cs"/>
                <a:sym typeface="Arial"/>
              </a:defRPr>
            </a:pPr>
            <a:r>
              <a:t>	</a:t>
            </a:r>
            <a:r>
              <a:rPr b="0"/>
              <a:t>=&gt; Reactor MUST be actively cooled for additional day/days</a:t>
            </a:r>
          </a:p>
          <a:p>
            <a:pPr>
              <a:defRPr sz="1800">
                <a:solidFill>
                  <a:srgbClr val="FBC901"/>
                </a:solidFill>
                <a:latin typeface="+mn-lt"/>
                <a:ea typeface="+mn-ea"/>
                <a:cs typeface="+mn-cs"/>
                <a:sym typeface="Arial"/>
              </a:defRPr>
            </a:pPr>
            <a:endParaRPr/>
          </a:p>
          <a:p>
            <a:pPr algn="ctr">
              <a:defRPr sz="1800" b="1">
                <a:solidFill>
                  <a:srgbClr val="FBC901"/>
                </a:solidFill>
                <a:latin typeface="+mn-lt"/>
                <a:ea typeface="+mn-ea"/>
                <a:cs typeface="+mn-cs"/>
                <a:sym typeface="Arial"/>
              </a:defRPr>
            </a:pPr>
            <a:r>
              <a:t>"Active cooling" = Electrically powered, fully functioning cooling pumps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 name="Rectangle 2"/>
          <p:cNvSpPr txBox="1">
            <a:spLocks noGrp="1"/>
          </p:cNvSpPr>
          <p:nvPr>
            <p:ph type="title"/>
          </p:nvPr>
        </p:nvSpPr>
        <p:spPr>
          <a:xfrm>
            <a:off x="304800" y="76200"/>
            <a:ext cx="8534400" cy="533400"/>
          </a:xfrm>
          <a:prstGeom prst="rect">
            <a:avLst/>
          </a:prstGeom>
        </p:spPr>
        <p:txBody>
          <a:bodyPr/>
          <a:lstStyle/>
          <a:p>
            <a:r>
              <a:t>Showing all of that schematically for </a:t>
            </a:r>
            <a:r>
              <a:rPr baseline="30000"/>
              <a:t>12</a:t>
            </a:r>
            <a:r>
              <a:t>C and </a:t>
            </a:r>
            <a:r>
              <a:rPr baseline="30000"/>
              <a:t>13</a:t>
            </a:r>
            <a:r>
              <a:t>C:</a:t>
            </a:r>
          </a:p>
        </p:txBody>
      </p:sp>
      <p:sp>
        <p:nvSpPr>
          <p:cNvPr id="130" name="Rectangle 3"/>
          <p:cNvSpPr txBox="1">
            <a:spLocks noGrp="1"/>
          </p:cNvSpPr>
          <p:nvPr>
            <p:ph type="body" idx="1"/>
          </p:nvPr>
        </p:nvSpPr>
        <p:spPr>
          <a:xfrm>
            <a:off x="228600" y="762000"/>
            <a:ext cx="8915400" cy="5951511"/>
          </a:xfrm>
          <a:prstGeom prst="rect">
            <a:avLst/>
          </a:prstGeom>
        </p:spPr>
        <p:txBody>
          <a:bodyPr/>
          <a:lstStyle/>
          <a:p>
            <a:pPr>
              <a:spcBef>
                <a:spcPts val="500"/>
              </a:spcBef>
              <a:defRPr sz="2400" b="1" baseline="30000">
                <a:solidFill>
                  <a:srgbClr val="FFCC00"/>
                </a:solidFill>
                <a:latin typeface="+mn-lt"/>
                <a:ea typeface="+mn-ea"/>
                <a:cs typeface="+mn-cs"/>
                <a:sym typeface="Arial"/>
              </a:defRPr>
            </a:pPr>
            <a:r>
              <a:t>12</a:t>
            </a:r>
            <a:r>
              <a:rPr baseline="0"/>
              <a:t>C:					</a:t>
            </a:r>
            <a:r>
              <a:t>13</a:t>
            </a:r>
            <a:r>
              <a:rPr baseline="0"/>
              <a:t>C:</a:t>
            </a: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endParaRPr/>
          </a:p>
          <a:p>
            <a:pPr>
              <a:spcBef>
                <a:spcPts val="300"/>
              </a:spcBef>
              <a:defRPr sz="1600">
                <a:latin typeface="+mn-lt"/>
                <a:ea typeface="+mn-ea"/>
                <a:cs typeface="+mn-cs"/>
                <a:sym typeface="Arial"/>
              </a:defRPr>
            </a:pPr>
            <a:r>
              <a:t>Protons =</a:t>
            </a:r>
            <a:r>
              <a:rPr b="1">
                <a:solidFill>
                  <a:srgbClr val="FFCC00"/>
                </a:solidFill>
              </a:rPr>
              <a:t> 6 </a:t>
            </a:r>
            <a:r>
              <a:t>= Electrons = Atomic Number	Protons = </a:t>
            </a:r>
            <a:r>
              <a:rPr b="1">
                <a:solidFill>
                  <a:srgbClr val="FFCC00"/>
                </a:solidFill>
              </a:rPr>
              <a:t>6</a:t>
            </a:r>
            <a:r>
              <a:t> = Electrons = Atomic Number</a:t>
            </a:r>
          </a:p>
          <a:p>
            <a:pPr>
              <a:defRPr sz="1600">
                <a:latin typeface="+mn-lt"/>
                <a:ea typeface="+mn-ea"/>
                <a:cs typeface="+mn-cs"/>
                <a:sym typeface="Arial"/>
              </a:defRPr>
            </a:pPr>
            <a:endParaRPr/>
          </a:p>
          <a:p>
            <a:pPr>
              <a:spcBef>
                <a:spcPts val="300"/>
              </a:spcBef>
              <a:defRPr sz="1600">
                <a:latin typeface="+mn-lt"/>
                <a:ea typeface="+mn-ea"/>
                <a:cs typeface="+mn-cs"/>
                <a:sym typeface="Arial"/>
              </a:defRPr>
            </a:pPr>
            <a:r>
              <a:t>Neutrons = </a:t>
            </a:r>
            <a:r>
              <a:rPr b="1">
                <a:solidFill>
                  <a:srgbClr val="FFCC00"/>
                </a:solidFill>
              </a:rPr>
              <a:t>6</a:t>
            </a:r>
            <a:r>
              <a:t>				Neutrons = </a:t>
            </a:r>
            <a:r>
              <a:rPr b="1">
                <a:solidFill>
                  <a:srgbClr val="FFCC00"/>
                </a:solidFill>
              </a:rPr>
              <a:t>7</a:t>
            </a:r>
          </a:p>
          <a:p>
            <a:pPr>
              <a:defRPr sz="1600">
                <a:latin typeface="+mn-lt"/>
                <a:ea typeface="+mn-ea"/>
                <a:cs typeface="+mn-cs"/>
                <a:sym typeface="Arial"/>
              </a:defRPr>
            </a:pPr>
            <a:endParaRPr/>
          </a:p>
          <a:p>
            <a:pPr>
              <a:defRPr sz="1800">
                <a:latin typeface="+mn-lt"/>
                <a:ea typeface="+mn-ea"/>
                <a:cs typeface="+mn-cs"/>
                <a:sym typeface="Arial"/>
              </a:defRPr>
            </a:pPr>
            <a:r>
              <a:t>But natural atomic abundances are </a:t>
            </a:r>
            <a:r>
              <a:rPr b="1">
                <a:solidFill>
                  <a:srgbClr val="FFCC00"/>
                </a:solidFill>
              </a:rPr>
              <a:t>98.93% </a:t>
            </a:r>
            <a:r>
              <a:rPr b="1" baseline="30000">
                <a:solidFill>
                  <a:srgbClr val="FFCC00"/>
                </a:solidFill>
              </a:rPr>
              <a:t>12</a:t>
            </a:r>
            <a:r>
              <a:rPr b="1">
                <a:solidFill>
                  <a:srgbClr val="FFCC00"/>
                </a:solidFill>
              </a:rPr>
              <a:t>C</a:t>
            </a:r>
            <a:r>
              <a:t>,  and only </a:t>
            </a:r>
            <a:r>
              <a:rPr b="1">
                <a:solidFill>
                  <a:srgbClr val="FFCC00"/>
                </a:solidFill>
              </a:rPr>
              <a:t>1.07% </a:t>
            </a:r>
            <a:r>
              <a:rPr b="1" baseline="30000">
                <a:solidFill>
                  <a:srgbClr val="FFCC00"/>
                </a:solidFill>
              </a:rPr>
              <a:t>13</a:t>
            </a:r>
            <a:r>
              <a:rPr b="1">
                <a:solidFill>
                  <a:srgbClr val="FFCC00"/>
                </a:solidFill>
              </a:rPr>
              <a:t>C</a:t>
            </a:r>
          </a:p>
          <a:p>
            <a:pPr>
              <a:defRPr sz="1200">
                <a:latin typeface="+mn-lt"/>
                <a:ea typeface="+mn-ea"/>
                <a:cs typeface="+mn-cs"/>
                <a:sym typeface="Arial"/>
              </a:defRPr>
            </a:pPr>
            <a:endParaRPr/>
          </a:p>
          <a:p>
            <a:pPr>
              <a:defRPr sz="1800">
                <a:latin typeface="+mn-lt"/>
                <a:ea typeface="+mn-ea"/>
                <a:cs typeface="+mn-cs"/>
                <a:sym typeface="Arial"/>
              </a:defRPr>
            </a:pPr>
            <a:r>
              <a:t>	So (averaged) atomic mass in nature works out to be 12.0107</a:t>
            </a:r>
          </a:p>
        </p:txBody>
      </p:sp>
      <p:grpSp>
        <p:nvGrpSpPr>
          <p:cNvPr id="146" name="Group 62"/>
          <p:cNvGrpSpPr/>
          <p:nvPr/>
        </p:nvGrpSpPr>
        <p:grpSpPr>
          <a:xfrm>
            <a:off x="5791200" y="914400"/>
            <a:ext cx="2819400" cy="2737506"/>
            <a:chOff x="0" y="0"/>
            <a:chExt cx="2819400" cy="2737505"/>
          </a:xfrm>
        </p:grpSpPr>
        <p:sp>
          <p:nvSpPr>
            <p:cNvPr id="131" name="Oval 38"/>
            <p:cNvSpPr/>
            <p:nvPr/>
          </p:nvSpPr>
          <p:spPr>
            <a:xfrm>
              <a:off x="0" y="0"/>
              <a:ext cx="2819400" cy="2737506"/>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2" name="Oval 7"/>
            <p:cNvSpPr/>
            <p:nvPr/>
          </p:nvSpPr>
          <p:spPr>
            <a:xfrm>
              <a:off x="1419409" y="1195856"/>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3" name="Oval 40"/>
            <p:cNvSpPr/>
            <p:nvPr/>
          </p:nvSpPr>
          <p:spPr>
            <a:xfrm>
              <a:off x="1240753" y="1195856"/>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4" name="Oval 41"/>
            <p:cNvSpPr/>
            <p:nvPr/>
          </p:nvSpPr>
          <p:spPr>
            <a:xfrm>
              <a:off x="1249704" y="1369779"/>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5" name="Oval 42"/>
            <p:cNvSpPr/>
            <p:nvPr/>
          </p:nvSpPr>
          <p:spPr>
            <a:xfrm>
              <a:off x="1428360" y="1363776"/>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6" name="Oval 7"/>
            <p:cNvSpPr/>
            <p:nvPr/>
          </p:nvSpPr>
          <p:spPr>
            <a:xfrm>
              <a:off x="1074057" y="1076084"/>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7" name="Oval 52"/>
            <p:cNvSpPr/>
            <p:nvPr/>
          </p:nvSpPr>
          <p:spPr>
            <a:xfrm>
              <a:off x="989027" y="1266457"/>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8" name="Oval 53"/>
            <p:cNvSpPr/>
            <p:nvPr/>
          </p:nvSpPr>
          <p:spPr>
            <a:xfrm>
              <a:off x="1637937" y="1383780"/>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39" name="Oval 54"/>
            <p:cNvSpPr/>
            <p:nvPr/>
          </p:nvSpPr>
          <p:spPr>
            <a:xfrm>
              <a:off x="1499204" y="997196"/>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0" name="Oval 55"/>
            <p:cNvSpPr/>
            <p:nvPr/>
          </p:nvSpPr>
          <p:spPr>
            <a:xfrm>
              <a:off x="1288868" y="1588910"/>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1" name="Oval 56"/>
            <p:cNvSpPr/>
            <p:nvPr/>
          </p:nvSpPr>
          <p:spPr>
            <a:xfrm>
              <a:off x="1065106" y="1495264"/>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2" name="Oval 57"/>
            <p:cNvSpPr/>
            <p:nvPr/>
          </p:nvSpPr>
          <p:spPr>
            <a:xfrm>
              <a:off x="1275442" y="963221"/>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3" name="Oval 7"/>
            <p:cNvSpPr/>
            <p:nvPr/>
          </p:nvSpPr>
          <p:spPr>
            <a:xfrm>
              <a:off x="1502973" y="1542937"/>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4" name="Oval 59"/>
            <p:cNvSpPr/>
            <p:nvPr/>
          </p:nvSpPr>
          <p:spPr>
            <a:xfrm>
              <a:off x="1651362" y="1154973"/>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5" name="TextBox 60"/>
            <p:cNvSpPr txBox="1"/>
            <p:nvPr/>
          </p:nvSpPr>
          <p:spPr>
            <a:xfrm>
              <a:off x="469900" y="2006709"/>
              <a:ext cx="1879600"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a:solidFill>
                    <a:srgbClr val="5CADFF"/>
                  </a:solidFill>
                </a:defRPr>
              </a:lvl1pPr>
            </a:lstStyle>
            <a:p>
              <a:r>
                <a:t>Electrons</a:t>
              </a:r>
            </a:p>
          </p:txBody>
        </p:sp>
      </p:grpSp>
      <p:grpSp>
        <p:nvGrpSpPr>
          <p:cNvPr id="161" name="Group 63"/>
          <p:cNvGrpSpPr/>
          <p:nvPr/>
        </p:nvGrpSpPr>
        <p:grpSpPr>
          <a:xfrm>
            <a:off x="1066800" y="920094"/>
            <a:ext cx="2819400" cy="2737507"/>
            <a:chOff x="0" y="0"/>
            <a:chExt cx="2819400" cy="2737505"/>
          </a:xfrm>
        </p:grpSpPr>
        <p:sp>
          <p:nvSpPr>
            <p:cNvPr id="147" name="Oval 4"/>
            <p:cNvSpPr/>
            <p:nvPr/>
          </p:nvSpPr>
          <p:spPr>
            <a:xfrm>
              <a:off x="0" y="0"/>
              <a:ext cx="2819400" cy="2737506"/>
            </a:xfrm>
            <a:prstGeom prst="ellipse">
              <a:avLst/>
            </a:prstGeom>
            <a:solidFill>
              <a:srgbClr val="5CADFF">
                <a:alpha val="36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8" name="Oval 7"/>
            <p:cNvSpPr/>
            <p:nvPr/>
          </p:nvSpPr>
          <p:spPr>
            <a:xfrm>
              <a:off x="1419409" y="1195856"/>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49" name="Oval 7"/>
            <p:cNvSpPr/>
            <p:nvPr/>
          </p:nvSpPr>
          <p:spPr>
            <a:xfrm>
              <a:off x="1240753" y="1195856"/>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0" name="Oval 8"/>
            <p:cNvSpPr/>
            <p:nvPr/>
          </p:nvSpPr>
          <p:spPr>
            <a:xfrm>
              <a:off x="1249704" y="1369779"/>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1" name="Oval 9"/>
            <p:cNvSpPr/>
            <p:nvPr/>
          </p:nvSpPr>
          <p:spPr>
            <a:xfrm>
              <a:off x="1428360" y="1363776"/>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2" name="Oval 7"/>
            <p:cNvSpPr/>
            <p:nvPr/>
          </p:nvSpPr>
          <p:spPr>
            <a:xfrm>
              <a:off x="1114334" y="1063867"/>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3" name="Oval 21"/>
            <p:cNvSpPr/>
            <p:nvPr/>
          </p:nvSpPr>
          <p:spPr>
            <a:xfrm>
              <a:off x="1020354" y="1254239"/>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4" name="Oval 22"/>
            <p:cNvSpPr/>
            <p:nvPr/>
          </p:nvSpPr>
          <p:spPr>
            <a:xfrm>
              <a:off x="1642412" y="1264538"/>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5" name="Oval 23"/>
            <p:cNvSpPr/>
            <p:nvPr/>
          </p:nvSpPr>
          <p:spPr>
            <a:xfrm>
              <a:off x="1566333" y="1026812"/>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6" name="Oval 24"/>
            <p:cNvSpPr/>
            <p:nvPr/>
          </p:nvSpPr>
          <p:spPr>
            <a:xfrm>
              <a:off x="1355997" y="1576693"/>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7" name="Oval 25"/>
            <p:cNvSpPr/>
            <p:nvPr/>
          </p:nvSpPr>
          <p:spPr>
            <a:xfrm>
              <a:off x="1096433" y="1474128"/>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8" name="Oval 26"/>
            <p:cNvSpPr/>
            <p:nvPr/>
          </p:nvSpPr>
          <p:spPr>
            <a:xfrm>
              <a:off x="1333620" y="968840"/>
              <a:ext cx="148391" cy="144081"/>
            </a:xfrm>
            <a:prstGeom prst="ellipse">
              <a:avLst/>
            </a:prstGeom>
            <a:solidFill>
              <a:srgbClr val="FF0000"/>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59" name="Oval 7"/>
            <p:cNvSpPr/>
            <p:nvPr/>
          </p:nvSpPr>
          <p:spPr>
            <a:xfrm>
              <a:off x="1588002" y="1486126"/>
              <a:ext cx="148391" cy="144081"/>
            </a:xfrm>
            <a:prstGeom prst="ellipse">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0" name="TextBox 61"/>
            <p:cNvSpPr txBox="1"/>
            <p:nvPr/>
          </p:nvSpPr>
          <p:spPr>
            <a:xfrm>
              <a:off x="483325" y="2001712"/>
              <a:ext cx="1879601" cy="3073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lgn="ctr">
                <a:defRPr sz="1400">
                  <a:solidFill>
                    <a:srgbClr val="5CADFF"/>
                  </a:solidFill>
                </a:defRPr>
              </a:lvl1pPr>
            </a:lstStyle>
            <a:p>
              <a:r>
                <a:t>Electrons</a:t>
              </a: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2" name="Rectangle 5"/>
          <p:cNvSpPr txBox="1"/>
          <p:nvPr/>
        </p:nvSpPr>
        <p:spPr>
          <a:xfrm>
            <a:off x="6553200" y="2190020"/>
            <a:ext cx="1981200" cy="79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www.hsci2012.org/is-the-fukushima-daiichi-nuclear-disaster-a-threat-to-west-coast-usa/</a:t>
            </a:r>
          </a:p>
        </p:txBody>
      </p:sp>
      <p:sp>
        <p:nvSpPr>
          <p:cNvPr id="813" name="Rectangle 3"/>
          <p:cNvSpPr txBox="1">
            <a:spLocks noGrp="1"/>
          </p:cNvSpPr>
          <p:nvPr>
            <p:ph type="body" idx="1"/>
          </p:nvPr>
        </p:nvSpPr>
        <p:spPr>
          <a:xfrm>
            <a:off x="152400" y="685800"/>
            <a:ext cx="8991600" cy="6019800"/>
          </a:xfrm>
          <a:prstGeom prst="rect">
            <a:avLst/>
          </a:prstGeom>
        </p:spPr>
        <p:txBody>
          <a:bodyPr/>
          <a:lstStyle/>
          <a:p>
            <a:pPr>
              <a:tabLst>
                <a:tab pos="444500" algn="l"/>
                <a:tab pos="901700" algn="l"/>
              </a:tabLst>
              <a:defRPr sz="1800">
                <a:latin typeface="+mn-lt"/>
                <a:ea typeface="+mn-ea"/>
                <a:cs typeface="+mn-cs"/>
                <a:sym typeface="Arial"/>
              </a:defRPr>
            </a:pPr>
            <a:r>
              <a:t>On the edge of one of the world's most seismically active / tsunami prone coasts:</a:t>
            </a: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endParaRPr/>
          </a:p>
          <a:p>
            <a:pPr>
              <a:tabLst>
                <a:tab pos="444500" algn="l"/>
                <a:tab pos="901700" algn="l"/>
              </a:tabLst>
              <a:defRPr sz="1800">
                <a:latin typeface="+mn-lt"/>
                <a:ea typeface="+mn-ea"/>
                <a:cs typeface="+mn-cs"/>
                <a:sym typeface="Arial"/>
              </a:defRPr>
            </a:pPr>
            <a:r>
              <a:t>And where were the back-up generators for these essential pumps placed?</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In the basements (i.e. as close to sea level as you could possibly put them)</a:t>
            </a:r>
          </a:p>
          <a:p>
            <a:pPr>
              <a:tabLst>
                <a:tab pos="444500" algn="l"/>
                <a:tab pos="901700" algn="l"/>
              </a:tabLst>
              <a:defRPr sz="1400">
                <a:latin typeface="+mn-lt"/>
                <a:ea typeface="+mn-ea"/>
                <a:cs typeface="+mn-cs"/>
                <a:sym typeface="Arial"/>
              </a:defRPr>
            </a:pPr>
            <a:endParaRPr/>
          </a:p>
          <a:p>
            <a:pPr>
              <a:tabLst>
                <a:tab pos="444500" algn="l"/>
                <a:tab pos="901700" algn="l"/>
              </a:tabLst>
              <a:defRPr sz="1800" b="1">
                <a:solidFill>
                  <a:srgbClr val="FFCC00"/>
                </a:solidFill>
                <a:latin typeface="+mn-lt"/>
                <a:ea typeface="+mn-ea"/>
                <a:cs typeface="+mn-cs"/>
                <a:sym typeface="Arial"/>
              </a:defRPr>
            </a:pPr>
            <a:r>
              <a:t>Why locate plant and pumps essentially AT sea level?</a:t>
            </a:r>
          </a:p>
          <a:p>
            <a:pPr>
              <a:tabLst>
                <a:tab pos="444500" algn="l"/>
                <a:tab pos="901700" algn="l"/>
              </a:tabLst>
              <a:defRPr sz="800">
                <a:solidFill>
                  <a:srgbClr val="FFCC00"/>
                </a:solidFill>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	To save a </a:t>
            </a:r>
            <a:r>
              <a:rPr b="1"/>
              <a:t>little money </a:t>
            </a:r>
            <a:r>
              <a:t>by using smaller water cooling pumps and piping?</a:t>
            </a:r>
          </a:p>
        </p:txBody>
      </p:sp>
      <p:sp>
        <p:nvSpPr>
          <p:cNvPr id="814" name="Rectangle 2"/>
          <p:cNvSpPr txBox="1">
            <a:spLocks noGrp="1"/>
          </p:cNvSpPr>
          <p:nvPr>
            <p:ph type="title"/>
          </p:nvPr>
        </p:nvSpPr>
        <p:spPr>
          <a:xfrm>
            <a:off x="304800" y="76200"/>
            <a:ext cx="8534400" cy="457200"/>
          </a:xfrm>
          <a:prstGeom prst="rect">
            <a:avLst/>
          </a:prstGeom>
        </p:spPr>
        <p:txBody>
          <a:bodyPr/>
          <a:lstStyle/>
          <a:p>
            <a:pPr>
              <a:defRPr sz="2000"/>
            </a:pPr>
            <a:r>
              <a:t>So with days of active cooling </a:t>
            </a:r>
            <a:r>
              <a:rPr b="1" i="0">
                <a:latin typeface="Tahoma"/>
                <a:ea typeface="Tahoma"/>
                <a:cs typeface="Tahoma"/>
                <a:sym typeface="Tahoma"/>
              </a:rPr>
              <a:t>essential</a:t>
            </a:r>
            <a:r>
              <a:t>, where was Fukushima built?</a:t>
            </a:r>
          </a:p>
        </p:txBody>
      </p:sp>
      <p:pic>
        <p:nvPicPr>
          <p:cNvPr id="815" name="Picture 4" descr="Picture 4"/>
          <p:cNvPicPr>
            <a:picLocks noChangeAspect="1"/>
          </p:cNvPicPr>
          <p:nvPr/>
        </p:nvPicPr>
        <p:blipFill>
          <a:blip r:embed="rId2">
            <a:extLst/>
          </a:blip>
          <a:stretch>
            <a:fillRect/>
          </a:stretch>
        </p:blipFill>
        <p:spPr>
          <a:xfrm>
            <a:off x="2514600" y="1219200"/>
            <a:ext cx="3733800" cy="2847086"/>
          </a:xfrm>
          <a:prstGeom prst="rect">
            <a:avLst/>
          </a:prstGeom>
          <a:ln w="12700">
            <a:miter lim="400000"/>
          </a:ln>
        </p:spPr>
      </p:pic>
      <p:sp>
        <p:nvSpPr>
          <p:cNvPr id="81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8" name="Rectangle 2"/>
          <p:cNvSpPr txBox="1">
            <a:spLocks noGrp="1"/>
          </p:cNvSpPr>
          <p:nvPr>
            <p:ph type="title"/>
          </p:nvPr>
        </p:nvSpPr>
        <p:spPr>
          <a:xfrm>
            <a:off x="304800" y="76200"/>
            <a:ext cx="8534400" cy="533400"/>
          </a:xfrm>
          <a:prstGeom prst="rect">
            <a:avLst/>
          </a:prstGeom>
        </p:spPr>
        <p:txBody>
          <a:bodyPr/>
          <a:lstStyle>
            <a:lvl1pPr>
              <a:defRPr sz="2400"/>
            </a:lvl1pPr>
          </a:lstStyle>
          <a:p>
            <a:r>
              <a:t>Tsunami protection (?)</a:t>
            </a:r>
          </a:p>
        </p:txBody>
      </p:sp>
      <p:sp>
        <p:nvSpPr>
          <p:cNvPr id="819" name="Rectangle 3"/>
          <p:cNvSpPr txBox="1">
            <a:spLocks noGrp="1"/>
          </p:cNvSpPr>
          <p:nvPr>
            <p:ph type="body" idx="1"/>
          </p:nvPr>
        </p:nvSpPr>
        <p:spPr>
          <a:xfrm>
            <a:off x="76200" y="762000"/>
            <a:ext cx="8915400" cy="6096000"/>
          </a:xfrm>
          <a:prstGeom prst="rect">
            <a:avLst/>
          </a:prstGeom>
        </p:spPr>
        <p:txBody>
          <a:bodyPr/>
          <a:lstStyle/>
          <a:p>
            <a:pPr>
              <a:defRPr sz="1800">
                <a:latin typeface="+mn-lt"/>
                <a:ea typeface="+mn-ea"/>
                <a:cs typeface="+mn-cs"/>
                <a:sym typeface="Arial"/>
              </a:defRPr>
            </a:pPr>
            <a:r>
              <a:t>Immediately offshore a system of barriers WAS built (at right edge of previous photo)</a:t>
            </a:r>
          </a:p>
          <a:p>
            <a:pPr>
              <a:defRPr sz="600">
                <a:latin typeface="+mn-lt"/>
                <a:ea typeface="+mn-ea"/>
                <a:cs typeface="+mn-cs"/>
                <a:sym typeface="Arial"/>
              </a:defRPr>
            </a:pPr>
            <a:endParaRPr/>
          </a:p>
          <a:p>
            <a:pPr>
              <a:tabLst>
                <a:tab pos="444500" algn="l"/>
                <a:tab pos="901700" algn="l"/>
              </a:tabLst>
              <a:defRPr sz="1800">
                <a:latin typeface="+mn-lt"/>
                <a:ea typeface="+mn-ea"/>
                <a:cs typeface="+mn-cs"/>
                <a:sym typeface="Arial"/>
              </a:defRPr>
            </a:pPr>
            <a:r>
              <a:t>	With design goal of blocking tsunami's of up to </a:t>
            </a:r>
            <a:r>
              <a:rPr b="1"/>
              <a:t>10 METERS </a:t>
            </a:r>
            <a:r>
              <a:t>in height</a:t>
            </a:r>
          </a:p>
          <a:p>
            <a:pPr>
              <a:tabLst>
                <a:tab pos="444500" algn="l"/>
                <a:tab pos="901700" algn="l"/>
              </a:tabLst>
              <a:defRPr sz="1200">
                <a:latin typeface="+mn-lt"/>
                <a:ea typeface="+mn-ea"/>
                <a:cs typeface="+mn-cs"/>
                <a:sym typeface="Arial"/>
              </a:defRPr>
            </a:pPr>
            <a:endParaRPr/>
          </a:p>
          <a:p>
            <a:pPr>
              <a:tabLst>
                <a:tab pos="444500" algn="l"/>
                <a:tab pos="901700" algn="l"/>
              </a:tabLst>
              <a:defRPr sz="1800">
                <a:latin typeface="+mn-lt"/>
                <a:ea typeface="+mn-ea"/>
                <a:cs typeface="+mn-cs"/>
                <a:sym typeface="Arial"/>
              </a:defRPr>
            </a:pPr>
            <a:r>
              <a:t>But subsequent studies suggested that risk of larger tsunamis was too high</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And that barrier height should be significantly increased</a:t>
            </a:r>
          </a:p>
          <a:p>
            <a:pPr>
              <a:tabLst>
                <a:tab pos="444500" algn="l"/>
                <a:tab pos="901700" algn="l"/>
              </a:tabLst>
              <a:defRPr sz="1200">
                <a:latin typeface="+mn-lt"/>
                <a:ea typeface="+mn-ea"/>
                <a:cs typeface="+mn-cs"/>
                <a:sym typeface="Arial"/>
              </a:defRPr>
            </a:pPr>
            <a:endParaRPr/>
          </a:p>
          <a:p>
            <a:pPr>
              <a:tabLst>
                <a:tab pos="444500" algn="l"/>
                <a:tab pos="901700" algn="l"/>
              </a:tabLst>
              <a:defRPr sz="1800">
                <a:latin typeface="+mn-lt"/>
                <a:ea typeface="+mn-ea"/>
                <a:cs typeface="+mn-cs"/>
                <a:sym typeface="Arial"/>
              </a:defRPr>
            </a:pPr>
            <a:r>
              <a:t>TEPCO considered these studies but decided against higher barriers</a:t>
            </a:r>
          </a:p>
          <a:p>
            <a:pPr>
              <a:tabLst>
                <a:tab pos="444500" algn="l"/>
                <a:tab pos="901700" algn="l"/>
              </a:tabLst>
              <a:defRPr sz="600">
                <a:latin typeface="+mn-lt"/>
                <a:ea typeface="+mn-ea"/>
                <a:cs typeface="+mn-cs"/>
                <a:sym typeface="Arial"/>
              </a:defRPr>
            </a:pPr>
            <a:endParaRPr/>
          </a:p>
          <a:p>
            <a:pPr>
              <a:tabLst>
                <a:tab pos="444500" algn="l"/>
                <a:tab pos="901700" algn="l"/>
              </a:tabLst>
              <a:defRPr sz="1800">
                <a:latin typeface="+mn-lt"/>
                <a:ea typeface="+mn-ea"/>
                <a:cs typeface="+mn-cs"/>
                <a:sym typeface="Arial"/>
              </a:defRPr>
            </a:pPr>
            <a:r>
              <a:t>	Fearing that admission of error might lead to calls for</a:t>
            </a:r>
          </a:p>
          <a:p>
            <a:pPr>
              <a:tabLst>
                <a:tab pos="444500" algn="l"/>
                <a:tab pos="901700" algn="l"/>
              </a:tabLst>
              <a:defRPr sz="600">
                <a:latin typeface="+mn-lt"/>
                <a:ea typeface="+mn-ea"/>
                <a:cs typeface="+mn-cs"/>
                <a:sym typeface="Arial"/>
              </a:defRPr>
            </a:pPr>
            <a:endParaRPr/>
          </a:p>
          <a:p>
            <a:pPr>
              <a:tabLst>
                <a:tab pos="444500" algn="l"/>
                <a:tab pos="901700" algn="l"/>
              </a:tabLst>
              <a:defRPr sz="1800">
                <a:latin typeface="+mn-lt"/>
                <a:ea typeface="+mn-ea"/>
                <a:cs typeface="+mn-cs"/>
                <a:sym typeface="Arial"/>
              </a:defRPr>
            </a:pPr>
            <a:r>
              <a:t>		similar barriers, or barrier heightening, at nuclear plants elsewhere</a:t>
            </a:r>
          </a:p>
          <a:p>
            <a:pPr>
              <a:tabLst>
                <a:tab pos="444500" algn="l"/>
                <a:tab pos="901700" algn="l"/>
              </a:tabLst>
              <a:defRPr sz="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(Including at sites where tsunami threat was less acute)</a:t>
            </a:r>
          </a:p>
          <a:p>
            <a:pPr>
              <a:tabLst>
                <a:tab pos="444500" algn="l"/>
                <a:tab pos="901700" algn="l"/>
              </a:tabLst>
              <a:defRPr sz="1200" b="1">
                <a:solidFill>
                  <a:srgbClr val="FBC901"/>
                </a:solidFill>
                <a:latin typeface="+mn-lt"/>
                <a:ea typeface="+mn-ea"/>
                <a:cs typeface="+mn-cs"/>
                <a:sym typeface="Arial"/>
              </a:defRPr>
            </a:pPr>
            <a:endParaRPr/>
          </a:p>
          <a:p>
            <a:pPr>
              <a:tabLst>
                <a:tab pos="444500" algn="l"/>
                <a:tab pos="901700" algn="l"/>
                <a:tab pos="1371600" algn="l"/>
              </a:tabLst>
              <a:defRPr sz="1800" b="1">
                <a:solidFill>
                  <a:srgbClr val="FBC901"/>
                </a:solidFill>
                <a:latin typeface="+mn-lt"/>
                <a:ea typeface="+mn-ea"/>
                <a:cs typeface="+mn-cs"/>
                <a:sym typeface="Arial"/>
              </a:defRPr>
            </a:pPr>
            <a:r>
              <a:t>Instead they moved SOME of the backup generators to the top of the hill</a:t>
            </a:r>
          </a:p>
          <a:p>
            <a:pPr>
              <a:tabLst>
                <a:tab pos="444500" algn="l"/>
                <a:tab pos="901700" algn="l"/>
                <a:tab pos="1371600" algn="l"/>
              </a:tabLst>
              <a:defRPr sz="7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t>
            </a:r>
            <a:r>
              <a:rPr b="1">
                <a:solidFill>
                  <a:srgbClr val="FBC901"/>
                </a:solidFill>
              </a:rPr>
              <a:t>But they left power lines / circuit breakers in the oceanside basements</a:t>
            </a:r>
          </a:p>
          <a:p>
            <a:pPr>
              <a:tabLst>
                <a:tab pos="444500" algn="l"/>
                <a:tab pos="901700" algn="l"/>
                <a:tab pos="1371600" algn="l"/>
              </a:tabLst>
              <a:defRPr sz="800" b="1">
                <a:solidFill>
                  <a:srgbClr val="FBC901"/>
                </a:solidFill>
                <a:latin typeface="+mn-lt"/>
                <a:ea typeface="+mn-ea"/>
                <a:cs typeface="+mn-cs"/>
                <a:sym typeface="Arial"/>
              </a:defRPr>
            </a:pPr>
            <a:endParaRPr/>
          </a:p>
          <a:p>
            <a:pPr>
              <a:tabLst>
                <a:tab pos="444500" algn="l"/>
                <a:tab pos="901700" algn="l"/>
                <a:tab pos="1371600" algn="l"/>
              </a:tabLst>
              <a:defRPr sz="1800" b="1">
                <a:solidFill>
                  <a:srgbClr val="FBC901"/>
                </a:solidFill>
                <a:latin typeface="+mn-lt"/>
                <a:ea typeface="+mn-ea"/>
                <a:cs typeface="+mn-cs"/>
                <a:sym typeface="Arial"/>
              </a:defRPr>
            </a:pPr>
            <a:r>
              <a:t>		Where they were flooded when the 14 METER tsunami hit</a:t>
            </a:r>
          </a:p>
          <a:p>
            <a:pPr algn="ctr">
              <a:tabLst>
                <a:tab pos="444500" algn="l"/>
                <a:tab pos="901700" algn="l"/>
                <a:tab pos="1371600" algn="l"/>
              </a:tabLst>
              <a:defRPr sz="1000" b="1">
                <a:solidFill>
                  <a:srgbClr val="FBC901"/>
                </a:solidFill>
                <a:latin typeface="+mn-lt"/>
                <a:ea typeface="+mn-ea"/>
                <a:cs typeface="+mn-cs"/>
                <a:sym typeface="Arial"/>
              </a:defRPr>
            </a:pPr>
            <a:endParaRPr/>
          </a:p>
          <a:p>
            <a:pPr>
              <a:tabLst>
                <a:tab pos="444500" algn="l"/>
                <a:tab pos="901700" algn="l"/>
                <a:tab pos="1371600" algn="l"/>
              </a:tabLst>
              <a:defRPr sz="1800" b="1">
                <a:solidFill>
                  <a:srgbClr val="FBC901"/>
                </a:solidFill>
                <a:latin typeface="+mn-lt"/>
                <a:ea typeface="+mn-ea"/>
                <a:cs typeface="+mn-cs"/>
                <a:sym typeface="Arial"/>
              </a:defRPr>
            </a:pPr>
            <a:r>
              <a:t>			</a:t>
            </a:r>
            <a:r>
              <a:rPr>
                <a:solidFill>
                  <a:srgbClr val="FF0000"/>
                </a:solidFill>
              </a:rPr>
              <a:t>So three now uncooled reactors began to melt-down</a:t>
            </a: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1" name="Rectangle 2"/>
          <p:cNvSpPr txBox="1">
            <a:spLocks noGrp="1"/>
          </p:cNvSpPr>
          <p:nvPr>
            <p:ph type="title"/>
          </p:nvPr>
        </p:nvSpPr>
        <p:spPr>
          <a:xfrm>
            <a:off x="304800" y="76200"/>
            <a:ext cx="8534400" cy="533400"/>
          </a:xfrm>
          <a:prstGeom prst="rect">
            <a:avLst/>
          </a:prstGeom>
        </p:spPr>
        <p:txBody>
          <a:bodyPr/>
          <a:lstStyle>
            <a:lvl1pPr>
              <a:defRPr sz="2400"/>
            </a:lvl1pPr>
          </a:lstStyle>
          <a:p>
            <a:r>
              <a:t>A Short Digression:</a:t>
            </a:r>
          </a:p>
        </p:txBody>
      </p:sp>
      <p:sp>
        <p:nvSpPr>
          <p:cNvPr id="822" name="Rectangle 3"/>
          <p:cNvSpPr txBox="1">
            <a:spLocks noGrp="1"/>
          </p:cNvSpPr>
          <p:nvPr>
            <p:ph type="body" idx="1"/>
          </p:nvPr>
        </p:nvSpPr>
        <p:spPr>
          <a:xfrm>
            <a:off x="228600" y="762000"/>
            <a:ext cx="8915400" cy="5943600"/>
          </a:xfrm>
          <a:prstGeom prst="rect">
            <a:avLst/>
          </a:prstGeom>
        </p:spPr>
        <p:txBody>
          <a:bodyPr/>
          <a:lstStyle/>
          <a:p>
            <a:pPr>
              <a:defRPr sz="1800">
                <a:latin typeface="+mn-lt"/>
                <a:ea typeface="+mn-ea"/>
                <a:cs typeface="+mn-cs"/>
                <a:sym typeface="Arial"/>
              </a:defRPr>
            </a:pPr>
            <a:r>
              <a:t>To fully understand my </a:t>
            </a:r>
            <a:r>
              <a:rPr b="1"/>
              <a:t>empathy</a:t>
            </a:r>
            <a:r>
              <a:t> for the Fukushima plant operators,</a:t>
            </a:r>
          </a:p>
          <a:p>
            <a:pPr>
              <a:defRPr sz="900">
                <a:latin typeface="+mn-lt"/>
                <a:ea typeface="+mn-ea"/>
                <a:cs typeface="+mn-cs"/>
                <a:sym typeface="Arial"/>
              </a:defRPr>
            </a:pPr>
            <a:endParaRPr/>
          </a:p>
          <a:p>
            <a:pPr>
              <a:defRPr sz="1800">
                <a:latin typeface="+mn-lt"/>
                <a:ea typeface="+mn-ea"/>
                <a:cs typeface="+mn-cs"/>
                <a:sym typeface="Arial"/>
              </a:defRPr>
            </a:pPr>
            <a:r>
              <a:t>	and my </a:t>
            </a:r>
            <a:r>
              <a:rPr b="1"/>
              <a:t>disgust</a:t>
            </a:r>
            <a:r>
              <a:t> with TEPCO and Japanese Government "regulators"</a:t>
            </a:r>
          </a:p>
          <a:p>
            <a:pPr>
              <a:defRPr sz="1100">
                <a:latin typeface="+mn-lt"/>
                <a:ea typeface="+mn-ea"/>
                <a:cs typeface="+mn-cs"/>
                <a:sym typeface="Arial"/>
              </a:defRPr>
            </a:pPr>
            <a:endParaRPr/>
          </a:p>
          <a:p>
            <a:pPr>
              <a:defRPr sz="1800">
                <a:latin typeface="+mn-lt"/>
                <a:ea typeface="+mn-ea"/>
                <a:cs typeface="+mn-cs"/>
                <a:sym typeface="Arial"/>
              </a:defRPr>
            </a:pPr>
            <a:r>
              <a:t>		I STRONGLY RECOMMEND viewing this PBS Nova documentary:</a:t>
            </a:r>
          </a:p>
          <a:p>
            <a:pPr>
              <a:defRPr sz="1800">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lgn="ctr">
              <a:defRPr sz="1800" b="1">
                <a:latin typeface="+mn-lt"/>
                <a:ea typeface="+mn-ea"/>
                <a:cs typeface="+mn-cs"/>
                <a:sym typeface="Arial"/>
              </a:defRPr>
            </a:pPr>
            <a:endParaRPr/>
          </a:p>
          <a:p>
            <a:pPr>
              <a:defRPr sz="1800">
                <a:latin typeface="+mn-lt"/>
                <a:ea typeface="+mn-ea"/>
                <a:cs typeface="+mn-cs"/>
                <a:sym typeface="Arial"/>
              </a:defRPr>
            </a:pPr>
            <a:endParaRPr/>
          </a:p>
          <a:p>
            <a:pPr>
              <a:defRPr sz="700">
                <a:latin typeface="+mn-lt"/>
                <a:ea typeface="+mn-ea"/>
                <a:cs typeface="+mn-cs"/>
                <a:sym typeface="Arial"/>
              </a:defRPr>
            </a:pPr>
            <a:endParaRPr/>
          </a:p>
          <a:p>
            <a:pPr algn="ctr">
              <a:spcBef>
                <a:spcPts val="300"/>
              </a:spcBef>
              <a:defRPr sz="1600">
                <a:latin typeface="+mn-lt"/>
                <a:ea typeface="+mn-ea"/>
                <a:cs typeface="+mn-cs"/>
                <a:sym typeface="Arial"/>
              </a:defRPr>
            </a:pPr>
            <a:r>
              <a:t>Available to Public TV members via their PBS station</a:t>
            </a:r>
          </a:p>
          <a:p>
            <a:pPr algn="ctr">
              <a:defRPr sz="200">
                <a:latin typeface="+mn-lt"/>
                <a:ea typeface="+mn-ea"/>
                <a:cs typeface="+mn-cs"/>
                <a:sym typeface="Arial"/>
              </a:defRPr>
            </a:pPr>
            <a:endParaRPr/>
          </a:p>
          <a:p>
            <a:pPr algn="ctr">
              <a:spcBef>
                <a:spcPts val="300"/>
              </a:spcBef>
              <a:defRPr sz="1600">
                <a:latin typeface="+mn-lt"/>
                <a:ea typeface="+mn-ea"/>
                <a:cs typeface="+mn-cs"/>
                <a:sym typeface="Arial"/>
              </a:defRPr>
            </a:pPr>
            <a:r>
              <a:t>Or viewable by all at this </a:t>
            </a:r>
            <a:r>
              <a:rPr u="sng">
                <a:solidFill>
                  <a:srgbClr val="00CCFF"/>
                </a:solidFill>
                <a:uFill>
                  <a:solidFill>
                    <a:srgbClr val="00CCFF"/>
                  </a:solidFill>
                </a:uFill>
                <a:hlinkClick r:id="rId2"/>
              </a:rPr>
              <a:t>YouTube link</a:t>
            </a:r>
          </a:p>
        </p:txBody>
      </p:sp>
      <p:pic>
        <p:nvPicPr>
          <p:cNvPr id="823" name="Picture 4" descr="Picture 4"/>
          <p:cNvPicPr>
            <a:picLocks noChangeAspect="1"/>
          </p:cNvPicPr>
          <p:nvPr/>
        </p:nvPicPr>
        <p:blipFill>
          <a:blip r:embed="rId3">
            <a:extLst/>
          </a:blip>
          <a:stretch>
            <a:fillRect/>
          </a:stretch>
        </p:blipFill>
        <p:spPr>
          <a:xfrm>
            <a:off x="2743200" y="2362200"/>
            <a:ext cx="3429000" cy="34290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5" name="Rectangle 5"/>
          <p:cNvSpPr txBox="1"/>
          <p:nvPr/>
        </p:nvSpPr>
        <p:spPr>
          <a:xfrm>
            <a:off x="-76200" y="3217889"/>
            <a:ext cx="4800600" cy="37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100" i="1">
                <a:solidFill>
                  <a:srgbClr val="E5FFFF"/>
                </a:solidFill>
                <a:effectLst>
                  <a:outerShdw blurRad="38100" dist="38100" dir="2700000" rotWithShape="0">
                    <a:srgbClr val="000000"/>
                  </a:outerShdw>
                </a:effectLst>
                <a:latin typeface="+mn-lt"/>
                <a:ea typeface="+mn-ea"/>
                <a:cs typeface="+mn-cs"/>
                <a:sym typeface="Arial"/>
              </a:defRPr>
            </a:pPr>
            <a:r>
              <a:t>SAN ONOFRE CALIFORNIA  (closing)</a:t>
            </a:r>
            <a:endParaRPr sz="1200" b="0"/>
          </a:p>
          <a:p>
            <a:pPr algn="ctr">
              <a:defRPr sz="1000" b="0" i="1">
                <a:solidFill>
                  <a:schemeClr val="accent1"/>
                </a:solidFill>
                <a:effectLst>
                  <a:outerShdw blurRad="38100" dist="38100" dir="2700000" rotWithShape="0">
                    <a:srgbClr val="000000"/>
                  </a:outerShdw>
                </a:effectLst>
                <a:latin typeface="+mn-lt"/>
                <a:ea typeface="+mn-ea"/>
                <a:cs typeface="+mn-cs"/>
                <a:sym typeface="Arial"/>
              </a:defRPr>
            </a:pPr>
            <a:r>
              <a:t>www.kpbs.org/news/2011/mar/24/san-onofre-operators-welcome-nrc-review/</a:t>
            </a:r>
          </a:p>
        </p:txBody>
      </p:sp>
      <p:sp>
        <p:nvSpPr>
          <p:cNvPr id="826" name="Rectangle 2"/>
          <p:cNvSpPr txBox="1">
            <a:spLocks noGrp="1"/>
          </p:cNvSpPr>
          <p:nvPr>
            <p:ph type="title"/>
          </p:nvPr>
        </p:nvSpPr>
        <p:spPr>
          <a:xfrm>
            <a:off x="0" y="76200"/>
            <a:ext cx="9144000" cy="533400"/>
          </a:xfrm>
          <a:prstGeom prst="rect">
            <a:avLst/>
          </a:prstGeom>
        </p:spPr>
        <p:txBody>
          <a:bodyPr/>
          <a:lstStyle/>
          <a:p>
            <a:r>
              <a:t>Have we in the U.S. been smarter, wiser, or less penny pinching?</a:t>
            </a:r>
          </a:p>
        </p:txBody>
      </p:sp>
      <p:pic>
        <p:nvPicPr>
          <p:cNvPr id="827" name="Picture 4" descr="Picture 4"/>
          <p:cNvPicPr>
            <a:picLocks noChangeAspect="1"/>
          </p:cNvPicPr>
          <p:nvPr/>
        </p:nvPicPr>
        <p:blipFill>
          <a:blip r:embed="rId2">
            <a:extLst/>
          </a:blip>
          <a:stretch>
            <a:fillRect/>
          </a:stretch>
        </p:blipFill>
        <p:spPr>
          <a:xfrm>
            <a:off x="304800" y="1066800"/>
            <a:ext cx="3657600" cy="2027618"/>
          </a:xfrm>
          <a:prstGeom prst="rect">
            <a:avLst/>
          </a:prstGeom>
          <a:ln w="12700">
            <a:miter lim="400000"/>
          </a:ln>
        </p:spPr>
      </p:pic>
      <p:sp>
        <p:nvSpPr>
          <p:cNvPr id="828" name="Rectangle 5"/>
          <p:cNvSpPr txBox="1"/>
          <p:nvPr/>
        </p:nvSpPr>
        <p:spPr>
          <a:xfrm>
            <a:off x="4724400" y="3189730"/>
            <a:ext cx="4267200" cy="391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100" i="1">
                <a:solidFill>
                  <a:srgbClr val="E5FFFF"/>
                </a:solidFill>
                <a:effectLst>
                  <a:outerShdw blurRad="38100" dist="38100" dir="2700000" rotWithShape="0">
                    <a:srgbClr val="000000"/>
                  </a:outerShdw>
                </a:effectLst>
                <a:latin typeface="+mn-lt"/>
                <a:ea typeface="+mn-ea"/>
                <a:cs typeface="+mn-cs"/>
                <a:sym typeface="Arial"/>
              </a:defRPr>
            </a:pPr>
            <a:r>
              <a:t>DIABLO CANYON CALIFORNIA </a:t>
            </a:r>
            <a:r>
              <a:rPr b="0"/>
              <a:t>(closure planned)</a:t>
            </a: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r>
              <a:t>www.ojaipost.com/2011/03/diablo-canyon-nuclear-plant/</a:t>
            </a:r>
          </a:p>
        </p:txBody>
      </p:sp>
      <p:sp>
        <p:nvSpPr>
          <p:cNvPr id="829" name="Rectangle 5"/>
          <p:cNvSpPr txBox="1"/>
          <p:nvPr/>
        </p:nvSpPr>
        <p:spPr>
          <a:xfrm>
            <a:off x="7315200" y="4771296"/>
            <a:ext cx="1752600" cy="79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i="1">
                <a:solidFill>
                  <a:srgbClr val="FFCC00"/>
                </a:solidFill>
                <a:effectLst>
                  <a:outerShdw blurRad="38100" dist="38100" dir="2700000" rotWithShape="0">
                    <a:srgbClr val="000000"/>
                  </a:outerShdw>
                </a:effectLst>
                <a:latin typeface="+mn-lt"/>
                <a:ea typeface="+mn-ea"/>
                <a:cs typeface="+mn-cs"/>
                <a:sym typeface="Arial"/>
              </a:defRPr>
            </a:pPr>
            <a:r>
              <a:t>Minor natural protection</a:t>
            </a:r>
            <a:endParaRPr>
              <a:solidFill>
                <a:srgbClr val="FFFFFF"/>
              </a:solidFill>
            </a:endParaRPr>
          </a:p>
          <a:p>
            <a:pPr algn="ctr">
              <a:defRPr sz="1200" i="1">
                <a:solidFill>
                  <a:srgbClr val="E5FFFF"/>
                </a:solidFill>
                <a:effectLst>
                  <a:outerShdw blurRad="38100" dist="38100" dir="2700000" rotWithShape="0">
                    <a:srgbClr val="000000"/>
                  </a:outerShdw>
                </a:effectLst>
                <a:latin typeface="+mn-lt"/>
                <a:ea typeface="+mn-ea"/>
                <a:cs typeface="+mn-cs"/>
                <a:sym typeface="Arial"/>
              </a:defRPr>
            </a:pPr>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(Google Earth)</a:t>
            </a:r>
          </a:p>
        </p:txBody>
      </p:sp>
      <p:pic>
        <p:nvPicPr>
          <p:cNvPr id="830" name="Picture 8" descr="Picture 8"/>
          <p:cNvPicPr>
            <a:picLocks noChangeAspect="1"/>
          </p:cNvPicPr>
          <p:nvPr/>
        </p:nvPicPr>
        <p:blipFill>
          <a:blip r:embed="rId3">
            <a:extLst/>
          </a:blip>
          <a:stretch>
            <a:fillRect/>
          </a:stretch>
        </p:blipFill>
        <p:spPr>
          <a:xfrm>
            <a:off x="5276193" y="1066800"/>
            <a:ext cx="3334407" cy="1981200"/>
          </a:xfrm>
          <a:prstGeom prst="rect">
            <a:avLst/>
          </a:prstGeom>
          <a:ln w="12700">
            <a:miter lim="400000"/>
          </a:ln>
        </p:spPr>
      </p:pic>
      <p:sp>
        <p:nvSpPr>
          <p:cNvPr id="831" name="Rectangle 3"/>
          <p:cNvSpPr txBox="1">
            <a:spLocks noGrp="1"/>
          </p:cNvSpPr>
          <p:nvPr>
            <p:ph type="body" sz="quarter" idx="1"/>
          </p:nvPr>
        </p:nvSpPr>
        <p:spPr>
          <a:xfrm>
            <a:off x="228600" y="685800"/>
            <a:ext cx="3733800" cy="457200"/>
          </a:xfrm>
          <a:prstGeom prst="rect">
            <a:avLst/>
          </a:prstGeom>
        </p:spPr>
        <p:txBody>
          <a:bodyPr/>
          <a:lstStyle/>
          <a:p>
            <a:pPr>
              <a:defRPr sz="1600">
                <a:solidFill>
                  <a:srgbClr val="FFCC00"/>
                </a:solidFill>
                <a:latin typeface="+mn-lt"/>
                <a:ea typeface="+mn-ea"/>
                <a:cs typeface="+mn-cs"/>
                <a:sym typeface="Arial"/>
              </a:defRPr>
            </a:pPr>
            <a:r>
              <a:t>Beachfront / at sea level:</a:t>
            </a:r>
            <a:r>
              <a:rPr sz="1800"/>
              <a:t>	</a:t>
            </a:r>
          </a:p>
        </p:txBody>
      </p:sp>
      <p:pic>
        <p:nvPicPr>
          <p:cNvPr id="832" name="Picture 11" descr="Picture 11"/>
          <p:cNvPicPr>
            <a:picLocks noChangeAspect="1"/>
          </p:cNvPicPr>
          <p:nvPr/>
        </p:nvPicPr>
        <p:blipFill>
          <a:blip r:embed="rId4">
            <a:extLst/>
          </a:blip>
          <a:stretch>
            <a:fillRect/>
          </a:stretch>
        </p:blipFill>
        <p:spPr>
          <a:xfrm>
            <a:off x="685800" y="4044950"/>
            <a:ext cx="3542723" cy="2051050"/>
          </a:xfrm>
          <a:prstGeom prst="rect">
            <a:avLst/>
          </a:prstGeom>
          <a:ln w="12700">
            <a:miter lim="400000"/>
          </a:ln>
        </p:spPr>
      </p:pic>
      <p:pic>
        <p:nvPicPr>
          <p:cNvPr id="833" name="Picture 12" descr="Picture 12"/>
          <p:cNvPicPr>
            <a:picLocks noChangeAspect="1"/>
          </p:cNvPicPr>
          <p:nvPr/>
        </p:nvPicPr>
        <p:blipFill>
          <a:blip r:embed="rId5">
            <a:extLst/>
          </a:blip>
          <a:stretch>
            <a:fillRect/>
          </a:stretch>
        </p:blipFill>
        <p:spPr>
          <a:xfrm>
            <a:off x="4533324" y="4044950"/>
            <a:ext cx="3048001" cy="2007545"/>
          </a:xfrm>
          <a:prstGeom prst="rect">
            <a:avLst/>
          </a:prstGeom>
          <a:ln w="12700">
            <a:miter lim="400000"/>
          </a:ln>
        </p:spPr>
      </p:pic>
      <p:sp>
        <p:nvSpPr>
          <p:cNvPr id="834" name="TextBox 13"/>
          <p:cNvSpPr txBox="1"/>
          <p:nvPr/>
        </p:nvSpPr>
        <p:spPr>
          <a:xfrm>
            <a:off x="6172200" y="5264151"/>
            <a:ext cx="38100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defRPr>
                <a:solidFill>
                  <a:srgbClr val="FFCC00"/>
                </a:solidFill>
              </a:defRPr>
            </a:lvl1pPr>
          </a:lstStyle>
          <a:p>
            <a:r>
              <a:t>X</a:t>
            </a:r>
          </a:p>
        </p:txBody>
      </p:sp>
      <p:sp>
        <p:nvSpPr>
          <p:cNvPr id="835" name="Rectangle 5"/>
          <p:cNvSpPr txBox="1"/>
          <p:nvPr/>
        </p:nvSpPr>
        <p:spPr>
          <a:xfrm>
            <a:off x="1981200" y="6237730"/>
            <a:ext cx="5067878" cy="39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100" i="1">
                <a:solidFill>
                  <a:srgbClr val="E5FFFF"/>
                </a:solidFill>
                <a:effectLst>
                  <a:outerShdw blurRad="38100" dist="38100" dir="2700000" rotWithShape="0">
                    <a:srgbClr val="000000"/>
                  </a:outerShdw>
                </a:effectLst>
                <a:latin typeface="+mn-lt"/>
                <a:ea typeface="+mn-ea"/>
                <a:cs typeface="+mn-cs"/>
                <a:sym typeface="Arial"/>
              </a:defRPr>
            </a:pPr>
            <a:r>
              <a:t>HUMBOLDT BAY CALIFORNIA (closing) </a:t>
            </a:r>
            <a:endParaRPr>
              <a:solidFill>
                <a:srgbClr val="FFFFFF"/>
              </a:solidFill>
            </a:endParaRP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r>
              <a:t>en.wikipedia.org/wiki/Humboldt_Bay_Nuclear_Power_Plant</a:t>
            </a:r>
          </a:p>
        </p:txBody>
      </p:sp>
      <p:sp>
        <p:nvSpPr>
          <p:cNvPr id="836" name="Straight Connector 17"/>
          <p:cNvSpPr/>
          <p:nvPr/>
        </p:nvSpPr>
        <p:spPr>
          <a:xfrm flipH="1" flipV="1">
            <a:off x="6019799" y="4425951"/>
            <a:ext cx="1600201" cy="533401"/>
          </a:xfrm>
          <a:prstGeom prst="line">
            <a:avLst/>
          </a:prstGeom>
          <a:solidFill>
            <a:schemeClr val="accent1"/>
          </a:solidFill>
          <a:ln w="12700">
            <a:solidFill>
              <a:srgbClr val="FFFFFF"/>
            </a:solidFill>
          </a:ln>
        </p:spPr>
        <p:txBody>
          <a:bodyPr lIns="45719" rIns="45719"/>
          <a:lstStyle/>
          <a:p>
            <a:pPr>
              <a:defRPr>
                <a:solidFill>
                  <a:srgbClr val="FFFFFF"/>
                </a:solidFill>
              </a:defRPr>
            </a:pPr>
            <a:endParaRPr/>
          </a:p>
        </p:txBody>
      </p:sp>
      <p:sp>
        <p:nvSpPr>
          <p:cNvPr id="837" name="Straight Connector 18"/>
          <p:cNvSpPr/>
          <p:nvPr/>
        </p:nvSpPr>
        <p:spPr>
          <a:xfrm flipH="1">
            <a:off x="5562601" y="4959351"/>
            <a:ext cx="2057399" cy="76201"/>
          </a:xfrm>
          <a:prstGeom prst="line">
            <a:avLst/>
          </a:prstGeom>
          <a:solidFill>
            <a:schemeClr val="accent1"/>
          </a:solidFill>
          <a:ln w="12700">
            <a:solidFill>
              <a:srgbClr val="FFFFFF"/>
            </a:solidFill>
          </a:ln>
        </p:spPr>
        <p:txBody>
          <a:bodyPr lIns="45719" rIns="45719"/>
          <a:lstStyle/>
          <a:p>
            <a:pPr>
              <a:defRPr>
                <a:solidFill>
                  <a:srgbClr val="FFFFFF"/>
                </a:solidFill>
              </a:defRPr>
            </a:pPr>
            <a:endParaRPr/>
          </a:p>
        </p:txBody>
      </p:sp>
      <p:sp>
        <p:nvSpPr>
          <p:cNvPr id="838" name="Rectangle 3"/>
          <p:cNvSpPr txBox="1"/>
          <p:nvPr/>
        </p:nvSpPr>
        <p:spPr>
          <a:xfrm>
            <a:off x="5181600" y="685800"/>
            <a:ext cx="3657600"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CC00"/>
                </a:solidFill>
                <a:effectLst>
                  <a:outerShdw blurRad="38100" dist="38100" dir="2700000" rotWithShape="0">
                    <a:srgbClr val="000000"/>
                  </a:outerShdw>
                </a:effectLst>
                <a:latin typeface="+mn-lt"/>
                <a:ea typeface="+mn-ea"/>
                <a:cs typeface="+mn-cs"/>
                <a:sym typeface="Arial"/>
              </a:defRPr>
            </a:lvl1pPr>
          </a:lstStyle>
          <a:p>
            <a:r>
              <a:t>Just above sea level:</a:t>
            </a:r>
          </a:p>
        </p:txBody>
      </p:sp>
      <p:sp>
        <p:nvSpPr>
          <p:cNvPr id="839" name="Rectangle 3"/>
          <p:cNvSpPr txBox="1"/>
          <p:nvPr/>
        </p:nvSpPr>
        <p:spPr>
          <a:xfrm>
            <a:off x="2743200" y="3657600"/>
            <a:ext cx="3581400"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sz="1600" b="0">
                <a:solidFill>
                  <a:srgbClr val="FFCC00"/>
                </a:solidFill>
                <a:latin typeface="+mn-lt"/>
                <a:ea typeface="+mn-ea"/>
                <a:cs typeface="+mn-cs"/>
                <a:sym typeface="Arial"/>
              </a:defRPr>
            </a:pPr>
            <a:r>
              <a:t>Beachfront / at sea level</a:t>
            </a:r>
            <a:r>
              <a:rPr>
                <a:effectLst>
                  <a:outerShdw blurRad="38100" dist="38100" dir="2700000" rotWithShape="0">
                    <a:srgbClr val="000000"/>
                  </a:outerShdw>
                </a:effectLst>
              </a:rPr>
              <a:t>:</a:t>
            </a:r>
            <a:r>
              <a:rPr sz="1800">
                <a:effectLst>
                  <a:outerShdw blurRad="38100" dist="38100" dir="2700000" rotWithShape="0">
                    <a:srgbClr val="000000"/>
                  </a:outerShdw>
                </a:effectLst>
              </a:rP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1" name="Rectangle 2"/>
          <p:cNvSpPr txBox="1">
            <a:spLocks noGrp="1"/>
          </p:cNvSpPr>
          <p:nvPr>
            <p:ph type="title"/>
          </p:nvPr>
        </p:nvSpPr>
        <p:spPr>
          <a:xfrm>
            <a:off x="304800" y="76200"/>
            <a:ext cx="8534400" cy="609600"/>
          </a:xfrm>
          <a:prstGeom prst="rect">
            <a:avLst/>
          </a:prstGeom>
        </p:spPr>
        <p:txBody>
          <a:bodyPr/>
          <a:lstStyle/>
          <a:p>
            <a:r>
              <a:t>Fukushima design shortcoming #2 (</a:t>
            </a:r>
            <a:r>
              <a:rPr u="sng"/>
              <a:t>shared by ~ all reactors</a:t>
            </a:r>
            <a:r>
              <a:t>):</a:t>
            </a:r>
          </a:p>
        </p:txBody>
      </p:sp>
      <p:sp>
        <p:nvSpPr>
          <p:cNvPr id="842" name="Rectangle 3"/>
          <p:cNvSpPr txBox="1">
            <a:spLocks noGrp="1"/>
          </p:cNvSpPr>
          <p:nvPr>
            <p:ph type="body" idx="1"/>
          </p:nvPr>
        </p:nvSpPr>
        <p:spPr>
          <a:xfrm>
            <a:off x="228600" y="838200"/>
            <a:ext cx="8915400" cy="5867400"/>
          </a:xfrm>
          <a:prstGeom prst="rect">
            <a:avLst/>
          </a:prstGeom>
        </p:spPr>
        <p:txBody>
          <a:bodyPr/>
          <a:lstStyle/>
          <a:p>
            <a:pPr>
              <a:defRPr b="1">
                <a:solidFill>
                  <a:srgbClr val="FFCC00"/>
                </a:solidFill>
                <a:latin typeface="+mn-lt"/>
                <a:ea typeface="+mn-ea"/>
                <a:cs typeface="+mn-cs"/>
                <a:sym typeface="Arial"/>
              </a:defRPr>
            </a:pPr>
            <a:r>
              <a:t>Spent nuclear fuel is stored inside the reactor enclosure</a:t>
            </a:r>
          </a:p>
          <a:p>
            <a:pPr>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"Spent fuel" is really not all that spent:</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Atoms are still fissioning (in ever decreasing numbers)</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for hours, days, years, centuries and millennia afterwards</a:t>
            </a:r>
          </a:p>
          <a:p>
            <a:pPr>
              <a:tabLst>
                <a:tab pos="444500" algn="l"/>
                <a:tab pos="901700" algn="l"/>
              </a:tabLst>
              <a:defRPr sz="1100">
                <a:latin typeface="+mn-lt"/>
                <a:ea typeface="+mn-ea"/>
                <a:cs typeface="+mn-cs"/>
                <a:sym typeface="Arial"/>
              </a:defRPr>
            </a:pPr>
            <a:endParaRPr/>
          </a:p>
          <a:p>
            <a:pPr>
              <a:tabLst>
                <a:tab pos="444500" algn="l"/>
                <a:tab pos="901700" algn="l"/>
              </a:tabLst>
              <a:defRPr sz="1800">
                <a:latin typeface="+mn-lt"/>
                <a:ea typeface="+mn-ea"/>
                <a:cs typeface="+mn-cs"/>
                <a:sym typeface="Arial"/>
              </a:defRPr>
            </a:pPr>
            <a:r>
              <a:t>And no country has yet agreed upon a long term storage site for this "spent" fuel</a:t>
            </a:r>
          </a:p>
          <a:p>
            <a:pPr>
              <a:tabLst>
                <a:tab pos="444500" algn="l"/>
                <a:tab pos="901700" algn="l"/>
              </a:tabLst>
              <a:defRPr sz="1600">
                <a:latin typeface="+mn-lt"/>
                <a:ea typeface="+mn-ea"/>
                <a:cs typeface="+mn-cs"/>
                <a:sym typeface="Arial"/>
              </a:defRPr>
            </a:pPr>
            <a:endParaRPr/>
          </a:p>
          <a:p>
            <a:pPr>
              <a:tabLst>
                <a:tab pos="444500" algn="l"/>
                <a:tab pos="901700" algn="l"/>
              </a:tabLst>
              <a:defRPr sz="1800">
                <a:latin typeface="+mn-lt"/>
                <a:ea typeface="+mn-ea"/>
                <a:cs typeface="+mn-cs"/>
                <a:sym typeface="Arial"/>
              </a:defRPr>
            </a:pPr>
            <a:r>
              <a:t>Further, </a:t>
            </a:r>
            <a:r>
              <a:rPr>
                <a:solidFill>
                  <a:srgbClr val="FFCC00"/>
                </a:solidFill>
              </a:rPr>
              <a:t>≤ 25% of </a:t>
            </a:r>
            <a:r>
              <a:rPr baseline="30000">
                <a:solidFill>
                  <a:srgbClr val="FFCC00"/>
                </a:solidFill>
              </a:rPr>
              <a:t>235</a:t>
            </a:r>
            <a:r>
              <a:rPr>
                <a:solidFill>
                  <a:srgbClr val="FFCC00"/>
                </a:solidFill>
              </a:rPr>
              <a:t>U &amp; </a:t>
            </a:r>
            <a:r>
              <a:rPr baseline="30000">
                <a:solidFill>
                  <a:srgbClr val="FFCC00"/>
                </a:solidFill>
              </a:rPr>
              <a:t>238</a:t>
            </a:r>
            <a:r>
              <a:rPr>
                <a:solidFill>
                  <a:srgbClr val="FFCC00"/>
                </a:solidFill>
              </a:rPr>
              <a:t>U fissions over the ~ 2 years it's in the reactor</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Providing a reason to hold on to it for later re-enrichment and reuse</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With no place to go, it is now generally stored AT the reactor site, indefinitely</a:t>
            </a:r>
          </a:p>
          <a:p>
            <a:pPr>
              <a:tabLst>
                <a:tab pos="444500" algn="l"/>
                <a:tab pos="901700" algn="l"/>
              </a:tabLst>
              <a:defRPr sz="1400">
                <a:latin typeface="+mn-lt"/>
                <a:ea typeface="+mn-ea"/>
                <a:cs typeface="+mn-cs"/>
                <a:sym typeface="Arial"/>
              </a:defRPr>
            </a:pPr>
            <a:endParaRPr/>
          </a:p>
          <a:p>
            <a:pPr>
              <a:tabLst>
                <a:tab pos="444500" algn="l"/>
                <a:tab pos="901700" algn="l"/>
              </a:tabLst>
              <a:defRPr sz="1800">
                <a:latin typeface="+mn-lt"/>
                <a:ea typeface="+mn-ea"/>
                <a:cs typeface="+mn-cs"/>
                <a:sym typeface="Arial"/>
              </a:defRPr>
            </a:pPr>
            <a:r>
              <a:t>It exits the reactor still highly radioactive, so one wants to minimize its handling</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Leading to common practice of storing it in INSIDE the reactor building </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		Until, less radioactive, it's moved to another facility at the site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4" name="Rectangle 5"/>
          <p:cNvSpPr txBox="1"/>
          <p:nvPr/>
        </p:nvSpPr>
        <p:spPr>
          <a:xfrm>
            <a:off x="228600" y="5984145"/>
            <a:ext cx="8534400" cy="721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600" b="0" i="1">
                <a:solidFill>
                  <a:srgbClr val="E5FFFF"/>
                </a:solidFill>
                <a:effectLst>
                  <a:outerShdw blurRad="38100" dist="38100" dir="2700000" rotWithShape="0">
                    <a:srgbClr val="000000"/>
                  </a:outerShdw>
                </a:effectLst>
                <a:latin typeface="+mn-lt"/>
                <a:ea typeface="+mn-ea"/>
                <a:cs typeface="+mn-cs"/>
                <a:sym typeface="Arial"/>
              </a:defRPr>
            </a:pPr>
            <a:r>
              <a:t>Vermont Yankee Nuclear Plant with same GE BWR design as Fukushima</a:t>
            </a:r>
            <a:endParaRPr sz="1200"/>
          </a:p>
          <a:p>
            <a:pPr algn="ctr">
              <a:defRPr sz="1600" b="0" i="1">
                <a:solidFill>
                  <a:srgbClr val="E5FFFF"/>
                </a:solidFill>
                <a:effectLst>
                  <a:outerShdw blurRad="38100" dist="38100" dir="2700000" rotWithShape="0">
                    <a:srgbClr val="000000"/>
                  </a:outerShdw>
                </a:effectLst>
                <a:latin typeface="+mn-lt"/>
                <a:ea typeface="+mn-ea"/>
                <a:cs typeface="+mn-cs"/>
                <a:sym typeface="Arial"/>
              </a:defRPr>
            </a:pPr>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www.cnn.com/2012/02/17/us/us-nuclear-reactor-concerns/</a:t>
            </a:r>
          </a:p>
        </p:txBody>
      </p:sp>
      <p:sp>
        <p:nvSpPr>
          <p:cNvPr id="845" name="Rectangle 2"/>
          <p:cNvSpPr txBox="1">
            <a:spLocks noGrp="1"/>
          </p:cNvSpPr>
          <p:nvPr>
            <p:ph type="title"/>
          </p:nvPr>
        </p:nvSpPr>
        <p:spPr>
          <a:xfrm>
            <a:off x="304800" y="76200"/>
            <a:ext cx="8534400" cy="685800"/>
          </a:xfrm>
          <a:prstGeom prst="rect">
            <a:avLst/>
          </a:prstGeom>
        </p:spPr>
        <p:txBody>
          <a:bodyPr/>
          <a:lstStyle/>
          <a:p>
            <a:r>
              <a:t>This increases radioactive material within the reactor building</a:t>
            </a:r>
          </a:p>
        </p:txBody>
      </p:sp>
      <p:sp>
        <p:nvSpPr>
          <p:cNvPr id="846" name="Rectangle 3"/>
          <p:cNvSpPr txBox="1">
            <a:spLocks noGrp="1"/>
          </p:cNvSpPr>
          <p:nvPr>
            <p:ph type="body" sz="half" idx="1"/>
          </p:nvPr>
        </p:nvSpPr>
        <p:spPr>
          <a:xfrm>
            <a:off x="304800" y="838200"/>
            <a:ext cx="8839200" cy="1752600"/>
          </a:xfrm>
          <a:prstGeom prst="rect">
            <a:avLst/>
          </a:prstGeom>
        </p:spPr>
        <p:txBody>
          <a:bodyPr/>
          <a:lstStyle/>
          <a:p>
            <a:pPr>
              <a:defRPr sz="1800" b="1">
                <a:latin typeface="+mn-lt"/>
                <a:ea typeface="+mn-ea"/>
                <a:cs typeface="+mn-cs"/>
                <a:sym typeface="Arial"/>
              </a:defRPr>
            </a:pPr>
            <a:r>
              <a:t>Stored spent fuel can easily exceed the amount INSIDE the reactor</a:t>
            </a:r>
          </a:p>
          <a:p>
            <a:pPr>
              <a:defRPr sz="900">
                <a:latin typeface="+mn-lt"/>
                <a:ea typeface="+mn-ea"/>
                <a:cs typeface="+mn-cs"/>
                <a:sym typeface="Arial"/>
              </a:defRPr>
            </a:pPr>
            <a:endParaRPr/>
          </a:p>
          <a:p>
            <a:pPr>
              <a:tabLst>
                <a:tab pos="444500" algn="l"/>
              </a:tabLst>
              <a:defRPr sz="1800">
                <a:latin typeface="+mn-lt"/>
                <a:ea typeface="+mn-ea"/>
                <a:cs typeface="+mn-cs"/>
                <a:sym typeface="Arial"/>
              </a:defRPr>
            </a:pPr>
            <a:r>
              <a:t>	And thus total amount of radioactive material doubles, triples, quadruples . . .</a:t>
            </a:r>
          </a:p>
          <a:p>
            <a:pPr>
              <a:defRPr sz="1200">
                <a:latin typeface="+mn-lt"/>
                <a:ea typeface="+mn-ea"/>
                <a:cs typeface="+mn-cs"/>
                <a:sym typeface="Arial"/>
              </a:defRPr>
            </a:pPr>
            <a:endParaRPr/>
          </a:p>
          <a:p>
            <a:pPr>
              <a:defRPr sz="1800">
                <a:latin typeface="+mn-lt"/>
                <a:ea typeface="+mn-ea"/>
                <a:cs typeface="+mn-cs"/>
                <a:sym typeface="Arial"/>
              </a:defRPr>
            </a:pPr>
            <a:r>
              <a:t>That "spent" fuel, still fissioning, must also be cooled, so it is held in water pools:</a:t>
            </a:r>
          </a:p>
        </p:txBody>
      </p:sp>
      <p:pic>
        <p:nvPicPr>
          <p:cNvPr id="847" name="Picture 4" descr="Picture 4"/>
          <p:cNvPicPr>
            <a:picLocks noChangeAspect="1"/>
          </p:cNvPicPr>
          <p:nvPr/>
        </p:nvPicPr>
        <p:blipFill>
          <a:blip r:embed="rId2">
            <a:extLst/>
          </a:blip>
          <a:stretch>
            <a:fillRect/>
          </a:stretch>
        </p:blipFill>
        <p:spPr>
          <a:xfrm>
            <a:off x="3175000" y="2760661"/>
            <a:ext cx="5359400" cy="3014664"/>
          </a:xfrm>
          <a:prstGeom prst="rect">
            <a:avLst/>
          </a:prstGeom>
          <a:ln w="12700">
            <a:miter lim="400000"/>
          </a:ln>
        </p:spPr>
      </p:pic>
      <p:sp>
        <p:nvSpPr>
          <p:cNvPr id="848" name="Rectangle 5"/>
          <p:cNvSpPr txBox="1"/>
          <p:nvPr/>
        </p:nvSpPr>
        <p:spPr>
          <a:xfrm>
            <a:off x="304800" y="3367263"/>
            <a:ext cx="27432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b="0" i="1">
                <a:solidFill>
                  <a:srgbClr val="E5FFFF"/>
                </a:solidFill>
                <a:effectLst>
                  <a:outerShdw blurRad="38100" dist="38100" dir="2700000" rotWithShape="0">
                    <a:srgbClr val="000000"/>
                  </a:outerShdw>
                </a:effectLst>
                <a:latin typeface="+mn-lt"/>
                <a:ea typeface="+mn-ea"/>
                <a:cs typeface="+mn-cs"/>
                <a:sym typeface="Arial"/>
              </a:defRPr>
            </a:lvl1pPr>
          </a:lstStyle>
          <a:p>
            <a:r>
              <a:t>Spent fuel storage pools</a:t>
            </a:r>
          </a:p>
        </p:txBody>
      </p:sp>
      <p:sp>
        <p:nvSpPr>
          <p:cNvPr id="849" name="Straight Connector 7"/>
          <p:cNvSpPr/>
          <p:nvPr/>
        </p:nvSpPr>
        <p:spPr>
          <a:xfrm flipV="1">
            <a:off x="3047999" y="3490912"/>
            <a:ext cx="2438401" cy="74613"/>
          </a:xfrm>
          <a:prstGeom prst="line">
            <a:avLst/>
          </a:prstGeom>
          <a:solidFill>
            <a:schemeClr val="accent1"/>
          </a:solidFill>
          <a:ln w="12700">
            <a:solidFill>
              <a:srgbClr val="FFFFFF"/>
            </a:solidFill>
          </a:ln>
        </p:spPr>
        <p:txBody>
          <a:bodyPr lIns="45719" rIns="45719"/>
          <a:lstStyle/>
          <a:p>
            <a:pPr>
              <a:defRPr>
                <a:solidFill>
                  <a:srgbClr val="FFFFFF"/>
                </a:solidFill>
              </a:defRPr>
            </a:pPr>
            <a:endParaRPr/>
          </a:p>
        </p:txBody>
      </p:sp>
      <p:sp>
        <p:nvSpPr>
          <p:cNvPr id="850" name="Straight Connector 10"/>
          <p:cNvSpPr/>
          <p:nvPr/>
        </p:nvSpPr>
        <p:spPr>
          <a:xfrm>
            <a:off x="3047999" y="3565525"/>
            <a:ext cx="3352802" cy="76200"/>
          </a:xfrm>
          <a:prstGeom prst="line">
            <a:avLst/>
          </a:prstGeom>
          <a:solidFill>
            <a:schemeClr val="accent1"/>
          </a:solidFill>
          <a:ln w="12700">
            <a:solidFill>
              <a:srgbClr val="FFFFFF"/>
            </a:solidFill>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5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http://en.wikipedia.org/wiki/Fukushima_Daiichi_Nuclear_Power_Plant</a:t>
            </a:r>
          </a:p>
        </p:txBody>
      </p:sp>
      <p:sp>
        <p:nvSpPr>
          <p:cNvPr id="853" name="Rectangle 2"/>
          <p:cNvSpPr txBox="1">
            <a:spLocks noGrp="1"/>
          </p:cNvSpPr>
          <p:nvPr>
            <p:ph type="title"/>
          </p:nvPr>
        </p:nvSpPr>
        <p:spPr>
          <a:xfrm>
            <a:off x="304800" y="76200"/>
            <a:ext cx="8534400" cy="533400"/>
          </a:xfrm>
          <a:prstGeom prst="rect">
            <a:avLst/>
          </a:prstGeom>
        </p:spPr>
        <p:txBody>
          <a:bodyPr/>
          <a:lstStyle>
            <a:lvl1pPr>
              <a:defRPr sz="2400"/>
            </a:lvl1pPr>
          </a:lstStyle>
          <a:p>
            <a:r>
              <a:t>Or diagrammatically:</a:t>
            </a:r>
          </a:p>
        </p:txBody>
      </p:sp>
      <p:sp>
        <p:nvSpPr>
          <p:cNvPr id="854" name="Rectangle 3"/>
          <p:cNvSpPr txBox="1">
            <a:spLocks noGrp="1"/>
          </p:cNvSpPr>
          <p:nvPr>
            <p:ph type="body" sz="half" idx="1"/>
          </p:nvPr>
        </p:nvSpPr>
        <p:spPr>
          <a:xfrm>
            <a:off x="4114800" y="1219200"/>
            <a:ext cx="4343400" cy="3124200"/>
          </a:xfrm>
          <a:prstGeom prst="rect">
            <a:avLst/>
          </a:prstGeom>
        </p:spPr>
        <p:txBody>
          <a:bodyPr/>
          <a:lstStyle/>
          <a:p>
            <a:pPr algn="ctr">
              <a:defRPr sz="1800">
                <a:latin typeface="+mn-lt"/>
                <a:ea typeface="+mn-ea"/>
                <a:cs typeface="+mn-cs"/>
                <a:sym typeface="Arial"/>
              </a:defRPr>
            </a:pPr>
            <a:r>
              <a:t>Crane for fuel rod loading / unloading</a:t>
            </a:r>
          </a:p>
          <a:p>
            <a:pPr algn="ctr">
              <a:defRPr sz="1800">
                <a:latin typeface="+mn-lt"/>
                <a:ea typeface="+mn-ea"/>
                <a:cs typeface="+mn-cs"/>
                <a:sym typeface="Arial"/>
              </a:defRPr>
            </a:pPr>
            <a:endParaRPr/>
          </a:p>
          <a:p>
            <a:pPr algn="ctr">
              <a:defRPr sz="1800">
                <a:latin typeface="+mn-lt"/>
                <a:ea typeface="+mn-ea"/>
                <a:cs typeface="+mn-cs"/>
                <a:sym typeface="Arial"/>
              </a:defRPr>
            </a:pPr>
            <a:r>
              <a:t>"Spent" fuel rod storage pool</a:t>
            </a:r>
          </a:p>
          <a:p>
            <a:pPr algn="ctr">
              <a:defRPr sz="1800">
                <a:latin typeface="+mn-lt"/>
                <a:ea typeface="+mn-ea"/>
                <a:cs typeface="+mn-cs"/>
                <a:sym typeface="Arial"/>
              </a:defRPr>
            </a:pPr>
            <a:endParaRPr/>
          </a:p>
          <a:p>
            <a:pPr algn="ctr">
              <a:defRPr sz="1800">
                <a:latin typeface="+mn-lt"/>
                <a:ea typeface="+mn-ea"/>
                <a:cs typeface="+mn-cs"/>
                <a:sym typeface="Arial"/>
              </a:defRPr>
            </a:pPr>
            <a:r>
              <a:t>Reactor vessel</a:t>
            </a:r>
          </a:p>
          <a:p>
            <a:pPr algn="ctr">
              <a:defRPr sz="1800">
                <a:latin typeface="+mn-lt"/>
                <a:ea typeface="+mn-ea"/>
                <a:cs typeface="+mn-cs"/>
                <a:sym typeface="Arial"/>
              </a:defRPr>
            </a:pPr>
            <a:endParaRPr/>
          </a:p>
          <a:p>
            <a:pPr algn="ctr">
              <a:defRPr sz="1800">
                <a:latin typeface="+mn-lt"/>
                <a:ea typeface="+mn-ea"/>
                <a:cs typeface="+mn-cs"/>
                <a:sym typeface="Arial"/>
              </a:defRPr>
            </a:pPr>
            <a:r>
              <a:t>Reinforced reactor enclosure</a:t>
            </a:r>
          </a:p>
        </p:txBody>
      </p:sp>
      <p:grpSp>
        <p:nvGrpSpPr>
          <p:cNvPr id="857" name="Group 6"/>
          <p:cNvGrpSpPr/>
          <p:nvPr/>
        </p:nvGrpSpPr>
        <p:grpSpPr>
          <a:xfrm>
            <a:off x="533400" y="762000"/>
            <a:ext cx="3048000" cy="3886200"/>
            <a:chOff x="0" y="0"/>
            <a:chExt cx="3048000" cy="3886200"/>
          </a:xfrm>
        </p:grpSpPr>
        <p:sp>
          <p:nvSpPr>
            <p:cNvPr id="855" name="Rectangle 5"/>
            <p:cNvSpPr/>
            <p:nvPr/>
          </p:nvSpPr>
          <p:spPr>
            <a:xfrm>
              <a:off x="0" y="0"/>
              <a:ext cx="3048000" cy="3886200"/>
            </a:xfrm>
            <a:prstGeom prst="rect">
              <a:avLst/>
            </a:pr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pic>
          <p:nvPicPr>
            <p:cNvPr id="856" name="Picture 4" descr="Picture 4"/>
            <p:cNvPicPr>
              <a:picLocks noChangeAspect="1"/>
            </p:cNvPicPr>
            <p:nvPr/>
          </p:nvPicPr>
          <p:blipFill>
            <a:blip r:embed="rId2">
              <a:extLst/>
            </a:blip>
            <a:stretch>
              <a:fillRect/>
            </a:stretch>
          </p:blipFill>
          <p:spPr>
            <a:xfrm>
              <a:off x="30657" y="50689"/>
              <a:ext cx="2995572" cy="3820492"/>
            </a:xfrm>
            <a:prstGeom prst="rect">
              <a:avLst/>
            </a:prstGeom>
            <a:ln w="12700" cap="flat">
              <a:noFill/>
              <a:miter lim="400000"/>
            </a:ln>
            <a:effectLst/>
          </p:spPr>
        </p:pic>
      </p:grpSp>
      <p:sp>
        <p:nvSpPr>
          <p:cNvPr id="858" name="Rectangle 3"/>
          <p:cNvSpPr txBox="1"/>
          <p:nvPr/>
        </p:nvSpPr>
        <p:spPr>
          <a:xfrm>
            <a:off x="381000" y="4800600"/>
            <a:ext cx="8534400" cy="1382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High position of storage pool DOES make it quicker and easier to reach</a:t>
            </a:r>
          </a:p>
          <a:p>
            <a:pPr>
              <a:spcBef>
                <a:spcPts val="400"/>
              </a:spcBef>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But it is already outside of the main reinforced reactor enclosure</a:t>
            </a:r>
          </a:p>
          <a:p>
            <a:pPr>
              <a:spcBef>
                <a:spcPts val="400"/>
              </a:spcBef>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defRPr b="0">
                <a:solidFill>
                  <a:srgbClr val="FFFFFF"/>
                </a:solidFill>
                <a:effectLst>
                  <a:outerShdw blurRad="38100" dist="38100" dir="2700000" rotWithShape="0">
                    <a:srgbClr val="000000"/>
                  </a:outerShdw>
                </a:effectLst>
                <a:latin typeface="+mn-lt"/>
                <a:ea typeface="+mn-ea"/>
                <a:cs typeface="+mn-cs"/>
                <a:sym typeface="Arial"/>
              </a:defRPr>
            </a:pPr>
            <a:r>
              <a:t>And, being high above the reactor, it is susceptible to damage and water loss</a:t>
            </a:r>
          </a:p>
        </p:txBody>
      </p:sp>
      <p:sp>
        <p:nvSpPr>
          <p:cNvPr id="859" name="Straight Connector 10"/>
          <p:cNvSpPr/>
          <p:nvPr/>
        </p:nvSpPr>
        <p:spPr>
          <a:xfrm flipH="1" flipV="1">
            <a:off x="2590799" y="1219200"/>
            <a:ext cx="1676401" cy="152400"/>
          </a:xfrm>
          <a:prstGeom prst="line">
            <a:avLst/>
          </a:prstGeom>
          <a:solidFill>
            <a:schemeClr val="accent1"/>
          </a:solidFill>
          <a:ln w="38100">
            <a:solidFill>
              <a:srgbClr val="EB5406"/>
            </a:solidFill>
          </a:ln>
        </p:spPr>
        <p:txBody>
          <a:bodyPr lIns="45719" rIns="45719"/>
          <a:lstStyle/>
          <a:p>
            <a:pPr>
              <a:defRPr>
                <a:solidFill>
                  <a:srgbClr val="FFFFFF"/>
                </a:solidFill>
              </a:defRPr>
            </a:pPr>
            <a:endParaRPr/>
          </a:p>
        </p:txBody>
      </p:sp>
      <p:sp>
        <p:nvSpPr>
          <p:cNvPr id="860" name="Straight Connector 12"/>
          <p:cNvSpPr/>
          <p:nvPr/>
        </p:nvSpPr>
        <p:spPr>
          <a:xfrm flipH="1" flipV="1">
            <a:off x="2743199" y="2057400"/>
            <a:ext cx="1981202" cy="45721"/>
          </a:xfrm>
          <a:prstGeom prst="line">
            <a:avLst/>
          </a:prstGeom>
          <a:solidFill>
            <a:schemeClr val="accent1"/>
          </a:solidFill>
          <a:ln w="38100">
            <a:solidFill>
              <a:srgbClr val="EB5406"/>
            </a:solidFill>
          </a:ln>
        </p:spPr>
        <p:txBody>
          <a:bodyPr lIns="45719" rIns="45719"/>
          <a:lstStyle/>
          <a:p>
            <a:pPr>
              <a:defRPr>
                <a:solidFill>
                  <a:srgbClr val="FFFFFF"/>
                </a:solidFill>
              </a:defRPr>
            </a:pPr>
            <a:endParaRPr/>
          </a:p>
        </p:txBody>
      </p:sp>
      <p:sp>
        <p:nvSpPr>
          <p:cNvPr id="861" name="Straight Connector 14"/>
          <p:cNvSpPr/>
          <p:nvPr/>
        </p:nvSpPr>
        <p:spPr>
          <a:xfrm flipH="1">
            <a:off x="2362200" y="2743198"/>
            <a:ext cx="3048000" cy="2"/>
          </a:xfrm>
          <a:prstGeom prst="line">
            <a:avLst/>
          </a:prstGeom>
          <a:solidFill>
            <a:schemeClr val="accent1"/>
          </a:solidFill>
          <a:ln w="38100">
            <a:solidFill>
              <a:srgbClr val="EB5406"/>
            </a:solidFill>
          </a:ln>
        </p:spPr>
        <p:txBody>
          <a:bodyPr lIns="45719" rIns="45719"/>
          <a:lstStyle/>
          <a:p>
            <a:pPr>
              <a:defRPr>
                <a:solidFill>
                  <a:srgbClr val="FFFFFF"/>
                </a:solidFill>
              </a:defRPr>
            </a:pPr>
            <a:endParaRPr/>
          </a:p>
        </p:txBody>
      </p:sp>
      <p:sp>
        <p:nvSpPr>
          <p:cNvPr id="862" name="Straight Connector 16"/>
          <p:cNvSpPr/>
          <p:nvPr/>
        </p:nvSpPr>
        <p:spPr>
          <a:xfrm flipH="1" flipV="1">
            <a:off x="2819400" y="3429000"/>
            <a:ext cx="1905000" cy="3"/>
          </a:xfrm>
          <a:prstGeom prst="line">
            <a:avLst/>
          </a:prstGeom>
          <a:solidFill>
            <a:schemeClr val="accent1"/>
          </a:solidFill>
          <a:ln w="38100">
            <a:solidFill>
              <a:srgbClr val="EB5406"/>
            </a:solidFill>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4" name="Rectangle 2"/>
          <p:cNvSpPr txBox="1">
            <a:spLocks noGrp="1"/>
          </p:cNvSpPr>
          <p:nvPr>
            <p:ph type="title"/>
          </p:nvPr>
        </p:nvSpPr>
        <p:spPr>
          <a:xfrm>
            <a:off x="304800" y="76200"/>
            <a:ext cx="8534400" cy="609600"/>
          </a:xfrm>
          <a:prstGeom prst="rect">
            <a:avLst/>
          </a:prstGeom>
        </p:spPr>
        <p:txBody>
          <a:bodyPr/>
          <a:lstStyle/>
          <a:p>
            <a:r>
              <a:t>Fukushima design shortcoming #3 (</a:t>
            </a:r>
            <a:r>
              <a:rPr u="sng"/>
              <a:t>shared by ~ all reactors</a:t>
            </a:r>
            <a:r>
              <a:t>):</a:t>
            </a:r>
          </a:p>
        </p:txBody>
      </p:sp>
      <p:sp>
        <p:nvSpPr>
          <p:cNvPr id="865" name="Rectangle 3"/>
          <p:cNvSpPr txBox="1">
            <a:spLocks noGrp="1"/>
          </p:cNvSpPr>
          <p:nvPr>
            <p:ph type="body" idx="1"/>
          </p:nvPr>
        </p:nvSpPr>
        <p:spPr>
          <a:xfrm>
            <a:off x="228600" y="838200"/>
            <a:ext cx="8915400" cy="5867400"/>
          </a:xfrm>
          <a:prstGeom prst="rect">
            <a:avLst/>
          </a:prstGeom>
        </p:spPr>
        <p:txBody>
          <a:bodyPr/>
          <a:lstStyle/>
          <a:p>
            <a:pPr>
              <a:defRPr b="1">
                <a:solidFill>
                  <a:srgbClr val="FFCC00"/>
                </a:solidFill>
                <a:latin typeface="+mn-lt"/>
                <a:ea typeface="+mn-ea"/>
                <a:cs typeface="+mn-cs"/>
                <a:sym typeface="Arial"/>
              </a:defRPr>
            </a:pPr>
            <a:r>
              <a:t>High temperature catalytic decomposition of H</a:t>
            </a:r>
            <a:r>
              <a:rPr baseline="-25000"/>
              <a:t>2</a:t>
            </a:r>
            <a:r>
              <a:t>O by zirconium</a:t>
            </a:r>
          </a:p>
          <a:p>
            <a:pPr>
              <a:defRPr sz="1400" b="1">
                <a:latin typeface="+mn-lt"/>
                <a:ea typeface="+mn-ea"/>
                <a:cs typeface="+mn-cs"/>
                <a:sym typeface="Arial"/>
              </a:defRPr>
            </a:pPr>
            <a:endParaRPr/>
          </a:p>
          <a:p>
            <a:pPr>
              <a:tabLst>
                <a:tab pos="444500" algn="l"/>
                <a:tab pos="901700" algn="l"/>
              </a:tabLst>
              <a:defRPr sz="1800">
                <a:latin typeface="+mn-lt"/>
                <a:ea typeface="+mn-ea"/>
                <a:cs typeface="+mn-cs"/>
                <a:sym typeface="Arial"/>
              </a:defRPr>
            </a:pPr>
            <a:r>
              <a:t>Fuel rods consist of enriched </a:t>
            </a:r>
            <a:r>
              <a:rPr baseline="30000"/>
              <a:t>235</a:t>
            </a:r>
            <a:r>
              <a:t>U held in </a:t>
            </a:r>
            <a:r>
              <a:rPr b="1"/>
              <a:t>zirconium metal </a:t>
            </a:r>
            <a:r>
              <a:t>alloy tubes</a:t>
            </a:r>
          </a:p>
          <a:p>
            <a:pPr>
              <a:tabLst>
                <a:tab pos="444500" algn="l"/>
                <a:tab pos="901700" algn="l"/>
              </a:tabLst>
              <a:defRPr sz="700">
                <a:latin typeface="+mn-lt"/>
                <a:ea typeface="+mn-ea"/>
                <a:cs typeface="+mn-cs"/>
                <a:sym typeface="Arial"/>
              </a:defRPr>
            </a:pPr>
            <a:endParaRPr/>
          </a:p>
          <a:p>
            <a:pPr>
              <a:tabLst>
                <a:tab pos="444500" algn="l"/>
                <a:tab pos="901700" algn="l"/>
              </a:tabLst>
              <a:defRPr sz="1800">
                <a:latin typeface="+mn-lt"/>
                <a:ea typeface="+mn-ea"/>
                <a:cs typeface="+mn-cs"/>
                <a:sym typeface="Arial"/>
              </a:defRPr>
            </a:pPr>
            <a:r>
              <a:t>	Because it's one of very few materials that can withstand full reactor heat! </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But at the 2000°C temperatures of an approaching/ongoing meltdown</a:t>
            </a:r>
          </a:p>
          <a:p>
            <a:pPr>
              <a:tabLst>
                <a:tab pos="444500" algn="l"/>
                <a:tab pos="901700" algn="l"/>
              </a:tabLst>
              <a:defRPr sz="700">
                <a:latin typeface="+mn-lt"/>
                <a:ea typeface="+mn-ea"/>
                <a:cs typeface="+mn-cs"/>
                <a:sym typeface="Arial"/>
              </a:defRPr>
            </a:pPr>
            <a:endParaRPr/>
          </a:p>
          <a:p>
            <a:pPr>
              <a:tabLst>
                <a:tab pos="444500" algn="l"/>
                <a:tab pos="901700" algn="l"/>
              </a:tabLst>
              <a:defRPr sz="1800">
                <a:latin typeface="+mn-lt"/>
                <a:ea typeface="+mn-ea"/>
                <a:cs typeface="+mn-cs"/>
                <a:sym typeface="Arial"/>
              </a:defRPr>
            </a:pPr>
            <a:r>
              <a:t>	Zirconium catalyzes steam/water decomposition: </a:t>
            </a:r>
            <a:r>
              <a:rPr b="1"/>
              <a:t>2 H</a:t>
            </a:r>
            <a:r>
              <a:rPr b="1" baseline="-25000"/>
              <a:t>2</a:t>
            </a:r>
            <a:r>
              <a:rPr b="1"/>
              <a:t>O =&gt; 2 H</a:t>
            </a:r>
            <a:r>
              <a:rPr b="1" baseline="-25000"/>
              <a:t>2</a:t>
            </a:r>
            <a:r>
              <a:rPr b="1"/>
              <a:t> + O</a:t>
            </a:r>
            <a:r>
              <a:rPr b="1" baseline="-25000"/>
              <a:t>2</a:t>
            </a:r>
          </a:p>
          <a:p>
            <a:pPr>
              <a:tabLst>
                <a:tab pos="444500" algn="l"/>
                <a:tab pos="901700" algn="l"/>
              </a:tabLst>
              <a:defRPr sz="1100">
                <a:latin typeface="+mn-lt"/>
                <a:ea typeface="+mn-ea"/>
                <a:cs typeface="+mn-cs"/>
                <a:sym typeface="Arial"/>
              </a:defRPr>
            </a:pPr>
            <a:endParaRPr/>
          </a:p>
          <a:p>
            <a:pPr>
              <a:tabLst>
                <a:tab pos="444500" algn="l"/>
                <a:tab pos="901700" algn="l"/>
              </a:tabLst>
              <a:defRPr sz="1800">
                <a:latin typeface="+mn-lt"/>
                <a:ea typeface="+mn-ea"/>
                <a:cs typeface="+mn-cs"/>
                <a:sym typeface="Arial"/>
              </a:defRPr>
            </a:pPr>
            <a:r>
              <a:t>These gases accumulate inside reactor until they reach an explosive level</a:t>
            </a:r>
          </a:p>
          <a:p>
            <a:pPr>
              <a:tabLst>
                <a:tab pos="444500" algn="l"/>
                <a:tab pos="901700" algn="l"/>
              </a:tabLst>
              <a:defRPr sz="600">
                <a:latin typeface="+mn-lt"/>
                <a:ea typeface="+mn-ea"/>
                <a:cs typeface="+mn-cs"/>
                <a:sym typeface="Arial"/>
              </a:defRPr>
            </a:pPr>
            <a:endParaRPr/>
          </a:p>
          <a:p>
            <a:pPr>
              <a:tabLst>
                <a:tab pos="444500" algn="l"/>
                <a:tab pos="901700" algn="l"/>
              </a:tabLst>
              <a:defRPr sz="1800">
                <a:latin typeface="+mn-lt"/>
                <a:ea typeface="+mn-ea"/>
                <a:cs typeface="+mn-cs"/>
                <a:sym typeface="Arial"/>
              </a:defRPr>
            </a:pPr>
            <a:r>
              <a:t>	And then an abundance of hot things can cause them to ignite:</a:t>
            </a:r>
          </a:p>
          <a:p>
            <a:pPr>
              <a:tabLst>
                <a:tab pos="444500" algn="l"/>
                <a:tab pos="901700" algn="l"/>
              </a:tabLst>
              <a:defRPr sz="700">
                <a:latin typeface="+mn-lt"/>
                <a:ea typeface="+mn-ea"/>
                <a:cs typeface="+mn-cs"/>
                <a:sym typeface="Arial"/>
              </a:defRPr>
            </a:pPr>
            <a:endParaRPr/>
          </a:p>
          <a:p>
            <a:pPr>
              <a:tabLst>
                <a:tab pos="444500" algn="l"/>
                <a:tab pos="901700" algn="l"/>
              </a:tabLst>
              <a:defRPr sz="1800">
                <a:latin typeface="+mn-lt"/>
                <a:ea typeface="+mn-ea"/>
                <a:cs typeface="+mn-cs"/>
                <a:sym typeface="Arial"/>
              </a:defRPr>
            </a:pPr>
            <a:r>
              <a:t>		</a:t>
            </a:r>
            <a:r>
              <a:rPr b="1"/>
              <a:t>2 H</a:t>
            </a:r>
            <a:r>
              <a:rPr b="1" baseline="-25000"/>
              <a:t>2</a:t>
            </a:r>
            <a:r>
              <a:rPr b="1"/>
              <a:t> + O</a:t>
            </a:r>
            <a:r>
              <a:rPr b="1" baseline="-25000"/>
              <a:t>2 </a:t>
            </a:r>
            <a:r>
              <a:rPr b="1"/>
              <a:t> =&gt; 2 H</a:t>
            </a:r>
            <a:r>
              <a:rPr b="1" baseline="-25000"/>
              <a:t>2</a:t>
            </a:r>
            <a:r>
              <a:rPr b="1"/>
              <a:t>O + large amount of energy (=explosion)</a:t>
            </a:r>
          </a:p>
          <a:p>
            <a:pPr>
              <a:tabLst>
                <a:tab pos="444500" algn="l"/>
                <a:tab pos="901700" algn="l"/>
              </a:tabLst>
              <a:defRPr sz="1200">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Despite the meltdowns, radiation </a:t>
            </a:r>
            <a:r>
              <a:rPr b="1"/>
              <a:t>HAD</a:t>
            </a:r>
            <a:r>
              <a:t> been confined to the reactor buildings</a:t>
            </a:r>
          </a:p>
          <a:p>
            <a:pPr>
              <a:tabLst>
                <a:tab pos="444500" algn="l"/>
                <a:tab pos="901700" algn="l"/>
              </a:tabLst>
              <a:defRPr sz="700">
                <a:solidFill>
                  <a:srgbClr val="FFCC00"/>
                </a:solidFill>
                <a:latin typeface="+mn-lt"/>
                <a:ea typeface="+mn-ea"/>
                <a:cs typeface="+mn-cs"/>
                <a:sym typeface="Arial"/>
              </a:defRPr>
            </a:pPr>
            <a:endParaRPr/>
          </a:p>
          <a:p>
            <a:pPr>
              <a:tabLst>
                <a:tab pos="444500" algn="l"/>
                <a:tab pos="901700" algn="l"/>
              </a:tabLst>
              <a:defRPr sz="1800">
                <a:solidFill>
                  <a:srgbClr val="FFCC00"/>
                </a:solidFill>
                <a:latin typeface="+mn-lt"/>
                <a:ea typeface="+mn-ea"/>
                <a:cs typeface="+mn-cs"/>
                <a:sym typeface="Arial"/>
              </a:defRPr>
            </a:pPr>
            <a:r>
              <a:t>	Because these "Containment Structures" </a:t>
            </a:r>
            <a:r>
              <a:rPr b="1"/>
              <a:t>had</a:t>
            </a:r>
            <a:r>
              <a:t> been doing their job!</a:t>
            </a:r>
          </a:p>
          <a:p>
            <a:pPr>
              <a:tabLst>
                <a:tab pos="444500" algn="l"/>
                <a:tab pos="901700" algn="l"/>
              </a:tabLst>
              <a:defRPr sz="1600">
                <a:solidFill>
                  <a:srgbClr val="FFCC00"/>
                </a:solidFill>
                <a:latin typeface="+mn-lt"/>
                <a:ea typeface="+mn-ea"/>
                <a:cs typeface="+mn-cs"/>
                <a:sym typeface="Arial"/>
              </a:defRPr>
            </a:pPr>
            <a:endParaRPr/>
          </a:p>
          <a:p>
            <a:pPr algn="ctr">
              <a:defRPr sz="1800" b="1">
                <a:solidFill>
                  <a:srgbClr val="FF0000"/>
                </a:solidFill>
                <a:latin typeface="+mn-lt"/>
                <a:ea typeface="+mn-ea"/>
                <a:cs typeface="+mn-cs"/>
                <a:sym typeface="Arial"/>
              </a:defRPr>
            </a:pPr>
            <a:r>
              <a:t>But hydrogen + oxygen explosions now blew open the containments!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7" name="Rectangle 3"/>
          <p:cNvSpPr txBox="1">
            <a:spLocks noGrp="1"/>
          </p:cNvSpPr>
          <p:nvPr>
            <p:ph type="body" idx="1"/>
          </p:nvPr>
        </p:nvSpPr>
        <p:spPr>
          <a:xfrm>
            <a:off x="228600" y="2971800"/>
            <a:ext cx="8915400" cy="3657600"/>
          </a:xfrm>
          <a:prstGeom prst="rect">
            <a:avLst/>
          </a:prstGeom>
        </p:spPr>
        <p:txBody>
          <a:bodyPr/>
          <a:lstStyle/>
          <a:p>
            <a:pPr>
              <a:tabLst>
                <a:tab pos="444500" algn="l"/>
                <a:tab pos="901700" algn="l"/>
              </a:tabLst>
              <a:defRPr sz="1800" b="1">
                <a:solidFill>
                  <a:srgbClr val="FF8000"/>
                </a:solidFill>
                <a:latin typeface="+mn-lt"/>
                <a:ea typeface="+mn-ea"/>
                <a:cs typeface="+mn-cs"/>
                <a:sym typeface="Arial"/>
              </a:defRPr>
            </a:pPr>
            <a:r>
              <a:t>Were these "nuclear explosions?" NO!</a:t>
            </a:r>
          </a:p>
          <a:p>
            <a:pPr>
              <a:tabLst>
                <a:tab pos="444500" algn="l"/>
                <a:tab pos="901700" algn="l"/>
              </a:tabLst>
              <a:defRPr sz="900" b="1">
                <a:solidFill>
                  <a:srgbClr val="FF8000"/>
                </a:solidFill>
                <a:latin typeface="+mn-lt"/>
                <a:ea typeface="+mn-ea"/>
                <a:cs typeface="+mn-cs"/>
                <a:sym typeface="Arial"/>
              </a:defRPr>
            </a:pPr>
            <a:endParaRPr/>
          </a:p>
          <a:p>
            <a:pPr>
              <a:tabLst>
                <a:tab pos="444500" algn="l"/>
                <a:tab pos="901700" algn="l"/>
              </a:tabLst>
              <a:defRPr sz="1800" b="1">
                <a:solidFill>
                  <a:srgbClr val="FF8000"/>
                </a:solidFill>
                <a:latin typeface="+mn-lt"/>
                <a:ea typeface="+mn-ea"/>
                <a:cs typeface="+mn-cs"/>
                <a:sym typeface="Arial"/>
              </a:defRPr>
            </a:pPr>
            <a:r>
              <a:t>	Were "nuclear fizzles" NO!</a:t>
            </a:r>
          </a:p>
          <a:p>
            <a:pPr>
              <a:tabLst>
                <a:tab pos="444500" algn="l"/>
                <a:tab pos="901700" algn="l"/>
              </a:tabLst>
              <a:defRPr sz="800" b="1">
                <a:solidFill>
                  <a:srgbClr val="FF8000"/>
                </a:solidFill>
                <a:latin typeface="+mn-lt"/>
                <a:ea typeface="+mn-ea"/>
                <a:cs typeface="+mn-cs"/>
                <a:sym typeface="Arial"/>
              </a:defRPr>
            </a:pPr>
            <a:endParaRPr/>
          </a:p>
          <a:p>
            <a:pPr>
              <a:tabLst>
                <a:tab pos="444500" algn="l"/>
                <a:tab pos="901700" algn="l"/>
                <a:tab pos="1371600" algn="l"/>
              </a:tabLst>
              <a:defRPr sz="1800" b="1">
                <a:solidFill>
                  <a:srgbClr val="FF8000"/>
                </a:solidFill>
                <a:latin typeface="+mn-lt"/>
                <a:ea typeface="+mn-ea"/>
                <a:cs typeface="+mn-cs"/>
                <a:sym typeface="Arial"/>
              </a:defRPr>
            </a:pPr>
            <a:r>
              <a:t>		These were classic chemical explosions, here: 2 H</a:t>
            </a:r>
            <a:r>
              <a:rPr baseline="-25000"/>
              <a:t>2</a:t>
            </a:r>
            <a:r>
              <a:t> + O</a:t>
            </a:r>
            <a:r>
              <a:rPr baseline="-25000"/>
              <a:t>2</a:t>
            </a:r>
            <a:r>
              <a:t> =&gt; 2 H</a:t>
            </a:r>
            <a:r>
              <a:rPr baseline="-25000"/>
              <a:t>2</a:t>
            </a:r>
            <a:r>
              <a:t>O</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And their energy was </a:t>
            </a:r>
            <a:r>
              <a:rPr b="1"/>
              <a:t>immensely less </a:t>
            </a:r>
            <a:r>
              <a:t>than even the earliest nuclear bombs</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	Even though fission heat drove zirconium to catalyze H</a:t>
            </a:r>
            <a:r>
              <a:rPr baseline="-25000"/>
              <a:t>2</a:t>
            </a:r>
            <a:r>
              <a:t> + O</a:t>
            </a:r>
            <a:r>
              <a:rPr baseline="-25000"/>
              <a:t>2</a:t>
            </a:r>
            <a:r>
              <a:t> liberation</a:t>
            </a:r>
          </a:p>
          <a:p>
            <a:pPr>
              <a:tabLst>
                <a:tab pos="444500" algn="l"/>
                <a:tab pos="901700" algn="l"/>
              </a:tabLst>
              <a:defRPr sz="900">
                <a:latin typeface="+mn-lt"/>
                <a:ea typeface="+mn-ea"/>
                <a:cs typeface="+mn-cs"/>
                <a:sym typeface="Arial"/>
              </a:defRPr>
            </a:pPr>
            <a:endParaRPr/>
          </a:p>
          <a:p>
            <a:pPr>
              <a:tabLst>
                <a:tab pos="444500" algn="l"/>
                <a:tab pos="901700" algn="l"/>
              </a:tabLst>
              <a:defRPr sz="1800" b="1">
                <a:latin typeface="+mn-lt"/>
                <a:ea typeface="+mn-ea"/>
                <a:cs typeface="+mn-cs"/>
                <a:sym typeface="Arial"/>
              </a:defRPr>
            </a:pPr>
            <a:r>
              <a:t>		</a:t>
            </a:r>
            <a:r>
              <a:rPr b="0"/>
              <a:t>And net effect was widespread dispersion of radioactive materials = </a:t>
            </a:r>
          </a:p>
          <a:p>
            <a:pPr>
              <a:tabLst>
                <a:tab pos="444500" algn="l"/>
                <a:tab pos="901700" algn="l"/>
              </a:tabLst>
              <a:defRPr sz="1200">
                <a:latin typeface="+mn-lt"/>
                <a:ea typeface="+mn-ea"/>
                <a:cs typeface="+mn-cs"/>
                <a:sym typeface="Arial"/>
              </a:defRPr>
            </a:pPr>
            <a:endParaRPr/>
          </a:p>
          <a:p>
            <a:pPr algn="ctr">
              <a:tabLst>
                <a:tab pos="444500" algn="l"/>
                <a:tab pos="901700" algn="l"/>
              </a:tabLst>
              <a:defRPr sz="1800" b="1">
                <a:solidFill>
                  <a:srgbClr val="FFCC00"/>
                </a:solidFill>
                <a:latin typeface="+mn-lt"/>
                <a:ea typeface="+mn-ea"/>
                <a:cs typeface="+mn-cs"/>
                <a:sym typeface="Arial"/>
              </a:defRPr>
            </a:pPr>
            <a:r>
              <a:t>A DIRTY BOMB:</a:t>
            </a:r>
            <a:r>
              <a:rPr b="0"/>
              <a:t> Radioactive materials dispersed by conventional explosives</a:t>
            </a:r>
          </a:p>
        </p:txBody>
      </p:sp>
      <p:sp>
        <p:nvSpPr>
          <p:cNvPr id="868" name="Rectangle 5"/>
          <p:cNvSpPr txBox="1"/>
          <p:nvPr/>
        </p:nvSpPr>
        <p:spPr>
          <a:xfrm>
            <a:off x="6553200" y="666020"/>
            <a:ext cx="2286000" cy="797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http://www.mirror.co.uk/news/uk-news/japan-nuclear-meltdown-fears-continue-176620</a:t>
            </a:r>
          </a:p>
        </p:txBody>
      </p:sp>
      <p:pic>
        <p:nvPicPr>
          <p:cNvPr id="869" name="Picture 8" descr="Picture 8"/>
          <p:cNvPicPr>
            <a:picLocks noChangeAspect="1"/>
          </p:cNvPicPr>
          <p:nvPr/>
        </p:nvPicPr>
        <p:blipFill>
          <a:blip r:embed="rId2">
            <a:extLst/>
          </a:blip>
          <a:stretch>
            <a:fillRect/>
          </a:stretch>
        </p:blipFill>
        <p:spPr>
          <a:xfrm>
            <a:off x="2469213" y="152400"/>
            <a:ext cx="4007788" cy="2667000"/>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1" name="Rectangle 2"/>
          <p:cNvSpPr txBox="1">
            <a:spLocks noGrp="1"/>
          </p:cNvSpPr>
          <p:nvPr>
            <p:ph type="title"/>
          </p:nvPr>
        </p:nvSpPr>
        <p:spPr>
          <a:xfrm>
            <a:off x="304800" y="76200"/>
            <a:ext cx="8534400" cy="762000"/>
          </a:xfrm>
          <a:prstGeom prst="rect">
            <a:avLst/>
          </a:prstGeom>
        </p:spPr>
        <p:txBody>
          <a:bodyPr/>
          <a:lstStyle/>
          <a:p>
            <a:r>
              <a:t>A hydrogen explosion </a:t>
            </a:r>
            <a:r>
              <a:rPr b="1" i="0">
                <a:latin typeface="Tahoma"/>
                <a:ea typeface="Tahoma"/>
                <a:cs typeface="Tahoma"/>
                <a:sym typeface="Tahoma"/>
              </a:rPr>
              <a:t>also</a:t>
            </a:r>
            <a:r>
              <a:t> occurred at Three Mile Island</a:t>
            </a:r>
            <a:br/>
            <a:r>
              <a:rPr sz="1800"/>
              <a:t>(thirty two years earlier)</a:t>
            </a:r>
          </a:p>
        </p:txBody>
      </p:sp>
      <p:sp>
        <p:nvSpPr>
          <p:cNvPr id="872" name="Rectangle 3"/>
          <p:cNvSpPr txBox="1">
            <a:spLocks noGrp="1"/>
          </p:cNvSpPr>
          <p:nvPr>
            <p:ph type="body" idx="1"/>
          </p:nvPr>
        </p:nvSpPr>
        <p:spPr>
          <a:xfrm>
            <a:off x="152400" y="1143000"/>
            <a:ext cx="8991600" cy="5334000"/>
          </a:xfrm>
          <a:prstGeom prst="rect">
            <a:avLst/>
          </a:prstGeom>
        </p:spPr>
        <p:txBody>
          <a:bodyPr/>
          <a:lstStyle/>
          <a:p>
            <a:pPr>
              <a:defRPr sz="1800">
                <a:solidFill>
                  <a:srgbClr val="FFCC00"/>
                </a:solidFill>
                <a:latin typeface="+mn-lt"/>
                <a:ea typeface="+mn-ea"/>
                <a:cs typeface="+mn-cs"/>
                <a:sym typeface="Arial"/>
              </a:defRPr>
            </a:pPr>
            <a:r>
              <a:t>High temperature zirconium catalysis of water was </a:t>
            </a:r>
            <a:r>
              <a:rPr b="1"/>
              <a:t>also</a:t>
            </a:r>
            <a:r>
              <a:t> identified as the cause</a:t>
            </a:r>
          </a:p>
          <a:p>
            <a:pPr>
              <a:defRPr sz="700">
                <a:latin typeface="+mn-lt"/>
                <a:ea typeface="+mn-ea"/>
                <a:cs typeface="+mn-cs"/>
                <a:sym typeface="Arial"/>
              </a:defRPr>
            </a:pPr>
            <a:endParaRPr/>
          </a:p>
          <a:p>
            <a:pPr>
              <a:defRPr sz="1800">
                <a:latin typeface="+mn-lt"/>
                <a:ea typeface="+mn-ea"/>
                <a:cs typeface="+mn-cs"/>
                <a:sym typeface="Arial"/>
              </a:defRPr>
            </a:pPr>
            <a:r>
              <a:t>	E.G. in the Presidential Commission's Report on TMI</a:t>
            </a:r>
          </a:p>
          <a:p>
            <a:pPr>
              <a:defRPr sz="1800">
                <a:latin typeface="+mn-lt"/>
                <a:ea typeface="+mn-ea"/>
                <a:cs typeface="+mn-cs"/>
                <a:sym typeface="Arial"/>
              </a:defRPr>
            </a:pPr>
            <a:endParaRPr/>
          </a:p>
          <a:p>
            <a:pPr>
              <a:defRPr sz="1800">
                <a:latin typeface="+mn-lt"/>
                <a:ea typeface="+mn-ea"/>
                <a:cs typeface="+mn-cs"/>
                <a:sym typeface="Arial"/>
              </a:defRPr>
            </a:pPr>
            <a:r>
              <a:t>And that hydrogen chemical explosion </a:t>
            </a:r>
            <a:r>
              <a:rPr b="1"/>
              <a:t>also</a:t>
            </a:r>
            <a:r>
              <a:t> moved the accident from</a:t>
            </a:r>
          </a:p>
          <a:p>
            <a:pPr>
              <a:defRPr sz="1800">
                <a:latin typeface="+mn-lt"/>
                <a:ea typeface="+mn-ea"/>
                <a:cs typeface="+mn-cs"/>
                <a:sym typeface="Arial"/>
              </a:defRPr>
            </a:pPr>
            <a:r>
              <a:t>	a </a:t>
            </a:r>
            <a:r>
              <a:rPr b="1"/>
              <a:t>contained meltdown </a:t>
            </a:r>
            <a:r>
              <a:t>to an external </a:t>
            </a:r>
            <a:r>
              <a:rPr b="1"/>
              <a:t>radiation release</a:t>
            </a:r>
          </a:p>
          <a:p>
            <a:pPr algn="r">
              <a:defRPr sz="1800" b="1">
                <a:latin typeface="+mn-lt"/>
                <a:ea typeface="+mn-ea"/>
                <a:cs typeface="+mn-cs"/>
                <a:sym typeface="Arial"/>
              </a:defRPr>
            </a:pPr>
            <a:endParaRPr/>
          </a:p>
          <a:p>
            <a:pPr>
              <a:defRPr sz="1800">
                <a:latin typeface="+mn-lt"/>
                <a:ea typeface="+mn-ea"/>
                <a:cs typeface="+mn-cs"/>
                <a:sym typeface="Arial"/>
              </a:defRPr>
            </a:pPr>
            <a:r>
              <a:t>That is, hydrogen explosion converted a problem </a:t>
            </a:r>
            <a:r>
              <a:rPr b="1"/>
              <a:t>inside a single reactor building</a:t>
            </a:r>
          </a:p>
          <a:p>
            <a:pPr>
              <a:defRPr sz="700">
                <a:latin typeface="+mn-lt"/>
                <a:ea typeface="+mn-ea"/>
                <a:cs typeface="+mn-cs"/>
                <a:sym typeface="Arial"/>
              </a:defRPr>
            </a:pPr>
            <a:endParaRPr/>
          </a:p>
          <a:p>
            <a:pPr>
              <a:defRPr sz="1800">
                <a:latin typeface="+mn-lt"/>
                <a:ea typeface="+mn-ea"/>
                <a:cs typeface="+mn-cs"/>
                <a:sym typeface="Arial"/>
              </a:defRPr>
            </a:pPr>
            <a:r>
              <a:t>	into the beginnings of a large area environmental disaster</a:t>
            </a:r>
          </a:p>
          <a:p>
            <a:pPr>
              <a:defRPr sz="1800">
                <a:latin typeface="+mn-lt"/>
                <a:ea typeface="+mn-ea"/>
                <a:cs typeface="+mn-cs"/>
                <a:sym typeface="Arial"/>
              </a:defRPr>
            </a:pPr>
            <a:r>
              <a:t>	</a:t>
            </a:r>
          </a:p>
          <a:p>
            <a:pPr>
              <a:defRPr sz="1800">
                <a:latin typeface="+mn-lt"/>
                <a:ea typeface="+mn-ea"/>
                <a:cs typeface="+mn-cs"/>
                <a:sym typeface="Arial"/>
              </a:defRPr>
            </a:pPr>
            <a:r>
              <a:t>But fortunately, the TMI hydrogen + oxygen explosion was much, much smaller</a:t>
            </a:r>
          </a:p>
          <a:p>
            <a:pPr>
              <a:defRPr sz="700">
                <a:latin typeface="+mn-lt"/>
                <a:ea typeface="+mn-ea"/>
                <a:cs typeface="+mn-cs"/>
                <a:sym typeface="Arial"/>
              </a:defRPr>
            </a:pPr>
            <a:endParaRPr/>
          </a:p>
          <a:p>
            <a:pPr>
              <a:defRPr sz="1800">
                <a:latin typeface="+mn-lt"/>
                <a:ea typeface="+mn-ea"/>
                <a:cs typeface="+mn-cs"/>
                <a:sym typeface="Arial"/>
              </a:defRPr>
            </a:pPr>
            <a:r>
              <a:t>	and the damage to the containment was proportionally reduced</a:t>
            </a:r>
          </a:p>
          <a:p>
            <a:pPr>
              <a:defRPr sz="900">
                <a:latin typeface="+mn-lt"/>
                <a:ea typeface="+mn-ea"/>
                <a:cs typeface="+mn-cs"/>
                <a:sym typeface="Arial"/>
              </a:defRPr>
            </a:pPr>
            <a:endParaRPr/>
          </a:p>
          <a:p>
            <a:pPr>
              <a:defRPr sz="1800">
                <a:latin typeface="+mn-lt"/>
                <a:ea typeface="+mn-ea"/>
                <a:cs typeface="+mn-cs"/>
                <a:sym typeface="Arial"/>
              </a:defRPr>
            </a:pPr>
            <a:r>
              <a:t>		such that radiation leakage at TMI was minimal </a:t>
            </a:r>
          </a:p>
          <a:p>
            <a:pPr>
              <a:defRPr sz="1800">
                <a:latin typeface="+mn-lt"/>
                <a:ea typeface="+mn-ea"/>
                <a:cs typeface="+mn-cs"/>
                <a:sym typeface="Arial"/>
              </a:defRPr>
            </a:pPr>
            <a:endParaRPr/>
          </a:p>
          <a:p>
            <a:pPr algn="ctr">
              <a:defRPr sz="1800">
                <a:solidFill>
                  <a:srgbClr val="FFCC00"/>
                </a:solidFill>
                <a:latin typeface="+mn-lt"/>
                <a:ea typeface="+mn-ea"/>
                <a:cs typeface="+mn-cs"/>
                <a:sym typeface="Arial"/>
              </a:defRPr>
            </a:pPr>
            <a:r>
              <a:t>And it took a 2nd go round (at Fukushima) to fully play out this disaster scenario:</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164" name="Rectangle 2"/>
          <p:cNvSpPr txBox="1">
            <a:spLocks noGrp="1"/>
          </p:cNvSpPr>
          <p:nvPr>
            <p:ph type="title"/>
          </p:nvPr>
        </p:nvSpPr>
        <p:spPr>
          <a:xfrm>
            <a:off x="304800" y="76200"/>
            <a:ext cx="8534400" cy="533400"/>
          </a:xfrm>
          <a:prstGeom prst="rect">
            <a:avLst/>
          </a:prstGeom>
        </p:spPr>
        <p:txBody>
          <a:bodyPr/>
          <a:lstStyle/>
          <a:p>
            <a:r>
              <a:t>In nuclear reactors (and bombs) a few atoms play major roles</a:t>
            </a:r>
          </a:p>
        </p:txBody>
      </p:sp>
      <p:sp>
        <p:nvSpPr>
          <p:cNvPr id="165" name="Rectangle 3"/>
          <p:cNvSpPr txBox="1">
            <a:spLocks noGrp="1"/>
          </p:cNvSpPr>
          <p:nvPr>
            <p:ph type="body" idx="1"/>
          </p:nvPr>
        </p:nvSpPr>
        <p:spPr>
          <a:xfrm>
            <a:off x="228600" y="762000"/>
            <a:ext cx="8763000" cy="5542821"/>
          </a:xfrm>
          <a:prstGeom prst="rect">
            <a:avLst/>
          </a:prstGeom>
        </p:spPr>
        <p:txBody>
          <a:bodyPr/>
          <a:lstStyle/>
          <a:p>
            <a:pPr>
              <a:defRPr sz="1800" b="1">
                <a:solidFill>
                  <a:srgbClr val="FFCC00"/>
                </a:solidFill>
                <a:latin typeface="+mn-lt"/>
                <a:ea typeface="+mn-ea"/>
                <a:cs typeface="+mn-cs"/>
                <a:sym typeface="Arial"/>
              </a:defRPr>
            </a:pPr>
            <a:r>
              <a:t>Uranium</a:t>
            </a:r>
            <a:r>
              <a:rPr b="0">
                <a:solidFill>
                  <a:srgbClr val="FFFFFF"/>
                </a:solidFill>
              </a:rPr>
              <a:t> (U), </a:t>
            </a:r>
            <a:r>
              <a:t>plutonium</a:t>
            </a:r>
            <a:r>
              <a:rPr b="0">
                <a:solidFill>
                  <a:srgbClr val="FFFFFF"/>
                </a:solidFill>
              </a:rPr>
              <a:t> (Pu) and, perhaps in the future, </a:t>
            </a:r>
            <a:r>
              <a:t>thorium</a:t>
            </a:r>
            <a:r>
              <a:rPr b="0">
                <a:solidFill>
                  <a:srgbClr val="FFFFFF"/>
                </a:solidFill>
              </a:rPr>
              <a:t> (Th)</a:t>
            </a:r>
          </a:p>
          <a:p>
            <a:pPr>
              <a:defRPr sz="1800">
                <a:latin typeface="+mn-lt"/>
                <a:ea typeface="+mn-ea"/>
                <a:cs typeface="+mn-cs"/>
                <a:sym typeface="Arial"/>
              </a:defRPr>
            </a:pPr>
            <a:endParaRPr/>
          </a:p>
          <a:p>
            <a:pPr>
              <a:defRPr sz="1800">
                <a:latin typeface="+mn-lt"/>
                <a:ea typeface="+mn-ea"/>
                <a:cs typeface="+mn-cs"/>
                <a:sym typeface="Arial"/>
              </a:defRPr>
            </a:pPr>
            <a:r>
              <a:t>Uranium, with an atomic mass of 238.02, is currently </a:t>
            </a:r>
            <a:r>
              <a:rPr b="1"/>
              <a:t>the</a:t>
            </a:r>
            <a:r>
              <a:t> major player</a:t>
            </a:r>
          </a:p>
          <a:p>
            <a:pPr>
              <a:defRPr sz="1800">
                <a:latin typeface="+mn-lt"/>
                <a:ea typeface="+mn-ea"/>
                <a:cs typeface="+mn-cs"/>
                <a:sym typeface="Arial"/>
              </a:defRPr>
            </a:pPr>
            <a:endParaRPr/>
          </a:p>
          <a:p>
            <a:pPr>
              <a:defRPr sz="1800">
                <a:latin typeface="+mn-lt"/>
                <a:ea typeface="+mn-ea"/>
                <a:cs typeface="+mn-cs"/>
                <a:sym typeface="Arial"/>
              </a:defRPr>
            </a:pPr>
            <a:r>
              <a:t>That mass suggests its main isotope is </a:t>
            </a:r>
            <a:r>
              <a:rPr baseline="30000"/>
              <a:t>238</a:t>
            </a:r>
            <a:r>
              <a:t>U, which is indeed the case:</a:t>
            </a:r>
          </a:p>
          <a:p>
            <a:pPr>
              <a:defRPr sz="1000">
                <a:latin typeface="+mn-lt"/>
                <a:ea typeface="+mn-ea"/>
                <a:cs typeface="+mn-cs"/>
                <a:sym typeface="Arial"/>
              </a:defRPr>
            </a:pPr>
            <a:endParaRPr/>
          </a:p>
          <a:p>
            <a:pPr>
              <a:defRPr sz="1800">
                <a:latin typeface="+mn-lt"/>
                <a:ea typeface="+mn-ea"/>
                <a:cs typeface="+mn-cs"/>
                <a:sym typeface="Arial"/>
              </a:defRPr>
            </a:pPr>
            <a:r>
              <a:t>		</a:t>
            </a:r>
            <a:r>
              <a:rPr b="1" baseline="30000">
                <a:solidFill>
                  <a:srgbClr val="FFCC00"/>
                </a:solidFill>
              </a:rPr>
              <a:t>238</a:t>
            </a:r>
            <a:r>
              <a:rPr b="1">
                <a:solidFill>
                  <a:srgbClr val="FFCC00"/>
                </a:solidFill>
              </a:rPr>
              <a:t>U:  	99.27%	Half-life: 4.6 billion years</a:t>
            </a:r>
          </a:p>
          <a:p>
            <a:pPr>
              <a:defRPr sz="1100">
                <a:latin typeface="+mn-lt"/>
                <a:ea typeface="+mn-ea"/>
                <a:cs typeface="+mn-cs"/>
                <a:sym typeface="Arial"/>
              </a:defRPr>
            </a:pPr>
            <a:endParaRPr/>
          </a:p>
          <a:p>
            <a:pPr>
              <a:defRPr sz="1800">
                <a:latin typeface="+mn-lt"/>
                <a:ea typeface="+mn-ea"/>
                <a:cs typeface="+mn-cs"/>
                <a:sym typeface="Arial"/>
              </a:defRPr>
            </a:pPr>
            <a:r>
              <a:t>		</a:t>
            </a:r>
            <a:r>
              <a:rPr b="1" baseline="30000">
                <a:solidFill>
                  <a:srgbClr val="FFCC00"/>
                </a:solidFill>
              </a:rPr>
              <a:t>235</a:t>
            </a:r>
            <a:r>
              <a:rPr b="1">
                <a:solidFill>
                  <a:srgbClr val="FFCC00"/>
                </a:solidFill>
              </a:rPr>
              <a:t>U:	0.72%		Half-life:  703.8 million years</a:t>
            </a:r>
          </a:p>
          <a:p>
            <a:pPr>
              <a:defRPr sz="1100">
                <a:latin typeface="+mn-lt"/>
                <a:ea typeface="+mn-ea"/>
                <a:cs typeface="+mn-cs"/>
                <a:sym typeface="Arial"/>
              </a:defRPr>
            </a:pPr>
            <a:endParaRPr/>
          </a:p>
          <a:p>
            <a:pPr>
              <a:defRPr sz="1800">
                <a:latin typeface="+mn-lt"/>
                <a:ea typeface="+mn-ea"/>
                <a:cs typeface="+mn-cs"/>
                <a:sym typeface="Arial"/>
              </a:defRPr>
            </a:pPr>
            <a:r>
              <a:t>		Plus other much less abundant isotopes (&lt;0.01%)</a:t>
            </a:r>
          </a:p>
          <a:p>
            <a:pPr>
              <a:defRPr sz="1800">
                <a:latin typeface="+mn-lt"/>
                <a:ea typeface="+mn-ea"/>
                <a:cs typeface="+mn-cs"/>
                <a:sym typeface="Arial"/>
              </a:defRPr>
            </a:pPr>
            <a:r>
              <a:t>	</a:t>
            </a:r>
          </a:p>
          <a:p>
            <a:pPr>
              <a:defRPr sz="1800">
                <a:latin typeface="+mn-lt"/>
                <a:ea typeface="+mn-ea"/>
                <a:cs typeface="+mn-cs"/>
                <a:sym typeface="Arial"/>
              </a:defRPr>
            </a:pPr>
            <a:r>
              <a:t>Finite lifetimes =&gt; They ARE radioactive, eventually falling apart (releasing energy)</a:t>
            </a:r>
          </a:p>
          <a:p>
            <a:pPr>
              <a:defRPr sz="1800">
                <a:latin typeface="+mn-lt"/>
                <a:ea typeface="+mn-ea"/>
                <a:cs typeface="+mn-cs"/>
                <a:sym typeface="Arial"/>
              </a:defRPr>
            </a:pPr>
            <a:endParaRPr/>
          </a:p>
          <a:p>
            <a:pPr>
              <a:defRPr sz="1800">
                <a:latin typeface="+mn-lt"/>
                <a:ea typeface="+mn-ea"/>
                <a:cs typeface="+mn-cs"/>
                <a:sym typeface="Arial"/>
              </a:defRPr>
            </a:pPr>
            <a:r>
              <a:t>Extremely long lifetimes mean that </a:t>
            </a:r>
            <a:r>
              <a:rPr b="1"/>
              <a:t>very few decay in a given amount of time</a:t>
            </a:r>
          </a:p>
          <a:p>
            <a:pPr algn="ctr">
              <a:defRPr sz="1800">
                <a:latin typeface="+mn-lt"/>
                <a:ea typeface="+mn-ea"/>
                <a:cs typeface="+mn-cs"/>
                <a:sym typeface="Arial"/>
              </a:defRPr>
            </a:pPr>
            <a:endParaRPr/>
          </a:p>
          <a:p>
            <a:pPr algn="ctr">
              <a:defRPr sz="1800">
                <a:solidFill>
                  <a:srgbClr val="FFCC00"/>
                </a:solidFill>
                <a:latin typeface="+mn-lt"/>
                <a:ea typeface="+mn-ea"/>
                <a:cs typeface="+mn-cs"/>
                <a:sym typeface="Arial"/>
              </a:defRPr>
            </a:pPr>
            <a:r>
              <a:t>So in reactors OR bombs </a:t>
            </a:r>
            <a:r>
              <a:rPr b="1"/>
              <a:t>something</a:t>
            </a:r>
            <a:r>
              <a:t> must vastly speed up the process of decay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4" name="Rectangle 2"/>
          <p:cNvSpPr txBox="1">
            <a:spLocks noGrp="1"/>
          </p:cNvSpPr>
          <p:nvPr>
            <p:ph type="title"/>
          </p:nvPr>
        </p:nvSpPr>
        <p:spPr>
          <a:xfrm>
            <a:off x="304800" y="76200"/>
            <a:ext cx="8534400" cy="762000"/>
          </a:xfrm>
          <a:prstGeom prst="rect">
            <a:avLst/>
          </a:prstGeom>
        </p:spPr>
        <p:txBody>
          <a:bodyPr/>
          <a:lstStyle/>
          <a:p>
            <a:r>
              <a:t>Fukushima:  Before and After</a:t>
            </a:r>
          </a:p>
        </p:txBody>
      </p:sp>
      <p:sp>
        <p:nvSpPr>
          <p:cNvPr id="875" name="Rectangle 3"/>
          <p:cNvSpPr txBox="1">
            <a:spLocks noGrp="1"/>
          </p:cNvSpPr>
          <p:nvPr>
            <p:ph type="body" sz="quarter" idx="1"/>
          </p:nvPr>
        </p:nvSpPr>
        <p:spPr>
          <a:xfrm>
            <a:off x="228600" y="1131738"/>
            <a:ext cx="4114800" cy="609601"/>
          </a:xfrm>
          <a:prstGeom prst="rect">
            <a:avLst/>
          </a:prstGeom>
        </p:spPr>
        <p:txBody>
          <a:bodyPr/>
          <a:lstStyle>
            <a:lvl1pPr>
              <a:spcBef>
                <a:spcPts val="300"/>
              </a:spcBef>
              <a:defRPr sz="1600">
                <a:latin typeface="+mn-lt"/>
                <a:ea typeface="+mn-ea"/>
                <a:cs typeface="+mn-cs"/>
                <a:sym typeface="Arial"/>
              </a:defRPr>
            </a:lvl1pPr>
          </a:lstStyle>
          <a:p>
            <a:r>
              <a:t>Barely discernible seaside reactors + surrounding countryside:</a:t>
            </a:r>
          </a:p>
        </p:txBody>
      </p:sp>
      <p:pic>
        <p:nvPicPr>
          <p:cNvPr id="876" name="Picture 3" descr="Picture 3"/>
          <p:cNvPicPr>
            <a:picLocks noChangeAspect="1"/>
          </p:cNvPicPr>
          <p:nvPr/>
        </p:nvPicPr>
        <p:blipFill>
          <a:blip r:embed="rId2">
            <a:extLst/>
          </a:blip>
          <a:stretch>
            <a:fillRect/>
          </a:stretch>
        </p:blipFill>
        <p:spPr>
          <a:xfrm>
            <a:off x="4672584" y="1906440"/>
            <a:ext cx="4323255" cy="2883577"/>
          </a:xfrm>
          <a:prstGeom prst="rect">
            <a:avLst/>
          </a:prstGeom>
          <a:ln w="12700">
            <a:miter lim="400000"/>
          </a:ln>
        </p:spPr>
      </p:pic>
      <p:sp>
        <p:nvSpPr>
          <p:cNvPr id="877" name="Rectangle 5"/>
          <p:cNvSpPr txBox="1"/>
          <p:nvPr/>
        </p:nvSpPr>
        <p:spPr>
          <a:xfrm>
            <a:off x="304800" y="5399947"/>
            <a:ext cx="8534400" cy="1153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Left: http://metro.co.uk/2011/03/14/pictures-japan-earthquake-aftermath-3053782/combination-photo-shows-satellite-images-of-fukushima-daiichi-nuclear-power-plant-in-japan-taken-by-the-geoeye-1-satellite-on-november-15-2009-l-and-on-march-11-2011-after-magnitude-8-9-earthquak/</a:t>
            </a:r>
            <a:endParaRPr>
              <a:solidFill>
                <a:srgbClr val="FFFFFF"/>
              </a:solidFill>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endParaRPr/>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Right: http://www.gettyimages.de/ereignis/fukushima-daiichi-nuclear-power-plant-five-years-after-meltdown-610095217#in-this-aerial-image-tokyo-electric-power-cos-fukushima-daiichi-on-picture-id515572706</a:t>
            </a:r>
          </a:p>
        </p:txBody>
      </p:sp>
      <p:pic>
        <p:nvPicPr>
          <p:cNvPr id="878" name="Picture 7" descr="Picture 7"/>
          <p:cNvPicPr>
            <a:picLocks noChangeAspect="1"/>
          </p:cNvPicPr>
          <p:nvPr/>
        </p:nvPicPr>
        <p:blipFill>
          <a:blip r:embed="rId3">
            <a:extLst/>
          </a:blip>
          <a:srcRect l="7605" t="18344" r="65915" b="9172"/>
          <a:stretch>
            <a:fillRect/>
          </a:stretch>
        </p:blipFill>
        <p:spPr>
          <a:xfrm rot="16200000">
            <a:off x="874422" y="1161811"/>
            <a:ext cx="2895601" cy="4381977"/>
          </a:xfrm>
          <a:prstGeom prst="rect">
            <a:avLst/>
          </a:prstGeom>
          <a:ln w="12700">
            <a:miter lim="400000"/>
          </a:ln>
        </p:spPr>
      </p:pic>
      <p:sp>
        <p:nvSpPr>
          <p:cNvPr id="879" name="Rectangle 3"/>
          <p:cNvSpPr txBox="1"/>
          <p:nvPr/>
        </p:nvSpPr>
        <p:spPr>
          <a:xfrm>
            <a:off x="4724400" y="1131738"/>
            <a:ext cx="3962400"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lvl1pPr>
          </a:lstStyle>
          <a:p>
            <a:r>
              <a:t>Barely discernible seaside reactors + massive clean-up / waste-storage facility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1" name="Rectangle 2"/>
          <p:cNvSpPr txBox="1">
            <a:spLocks noGrp="1"/>
          </p:cNvSpPr>
          <p:nvPr>
            <p:ph type="title"/>
          </p:nvPr>
        </p:nvSpPr>
        <p:spPr>
          <a:xfrm>
            <a:off x="304800" y="76200"/>
            <a:ext cx="8534400" cy="609600"/>
          </a:xfrm>
          <a:prstGeom prst="rect">
            <a:avLst/>
          </a:prstGeom>
        </p:spPr>
        <p:txBody>
          <a:bodyPr/>
          <a:lstStyle/>
          <a:p>
            <a:r>
              <a:t>Fukushima in the context of the two earlier accidents:</a:t>
            </a:r>
          </a:p>
        </p:txBody>
      </p:sp>
      <p:sp>
        <p:nvSpPr>
          <p:cNvPr id="882" name="Rectangle 3"/>
          <p:cNvSpPr txBox="1">
            <a:spLocks noGrp="1"/>
          </p:cNvSpPr>
          <p:nvPr>
            <p:ph type="body" idx="1"/>
          </p:nvPr>
        </p:nvSpPr>
        <p:spPr>
          <a:xfrm>
            <a:off x="228600" y="762000"/>
            <a:ext cx="8763000" cy="5791200"/>
          </a:xfrm>
          <a:prstGeom prst="rect">
            <a:avLst/>
          </a:prstGeom>
        </p:spPr>
        <p:txBody>
          <a:bodyPr/>
          <a:lstStyle/>
          <a:p>
            <a:pPr>
              <a:defRPr sz="1800">
                <a:latin typeface="+mn-lt"/>
                <a:ea typeface="+mn-ea"/>
                <a:cs typeface="+mn-cs"/>
                <a:sym typeface="Arial"/>
              </a:defRPr>
            </a:pPr>
            <a:r>
              <a:t>All THREE of Fukushima's critical shortcomings were well known</a:t>
            </a:r>
          </a:p>
          <a:p>
            <a:pPr>
              <a:defRPr sz="900">
                <a:latin typeface="+mn-lt"/>
                <a:ea typeface="+mn-ea"/>
                <a:cs typeface="+mn-cs"/>
                <a:sym typeface="Arial"/>
              </a:defRPr>
            </a:pPr>
            <a:endParaRPr/>
          </a:p>
          <a:p>
            <a:pPr>
              <a:defRPr sz="1800">
                <a:latin typeface="+mn-lt"/>
                <a:ea typeface="+mn-ea"/>
                <a:cs typeface="+mn-cs"/>
                <a:sym typeface="Arial"/>
              </a:defRPr>
            </a:pPr>
            <a:r>
              <a:t>Two (plant site / spent fuel storage) had easy (but not inexpensive) fixes</a:t>
            </a:r>
          </a:p>
          <a:p>
            <a:pPr>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Third (zirconium catalysis of H</a:t>
            </a:r>
            <a:r>
              <a:rPr baseline="-25000"/>
              <a:t>2</a:t>
            </a:r>
            <a:r>
              <a:t>O) had also caused TMI's radiation release</a:t>
            </a:r>
          </a:p>
          <a:p>
            <a:pPr>
              <a:tabLst>
                <a:tab pos="444500" algn="l"/>
                <a:tab pos="901700" algn="l"/>
              </a:tabLst>
              <a:defRPr sz="1000">
                <a:latin typeface="+mn-lt"/>
                <a:ea typeface="+mn-ea"/>
                <a:cs typeface="+mn-cs"/>
                <a:sym typeface="Arial"/>
              </a:defRPr>
            </a:pPr>
            <a:endParaRPr/>
          </a:p>
          <a:p>
            <a:pPr>
              <a:tabLst>
                <a:tab pos="444500" algn="l"/>
                <a:tab pos="901700" algn="l"/>
              </a:tabLst>
              <a:defRPr sz="1800">
                <a:latin typeface="+mn-lt"/>
                <a:ea typeface="+mn-ea"/>
                <a:cs typeface="+mn-cs"/>
                <a:sym typeface="Arial"/>
              </a:defRPr>
            </a:pPr>
            <a:r>
              <a:t>	And while its elimination may indeed be difficult</a:t>
            </a:r>
          </a:p>
          <a:p>
            <a:pPr>
              <a:tabLst>
                <a:tab pos="444500" algn="l"/>
                <a:tab pos="901700" algn="l"/>
              </a:tabLst>
              <a:defRPr sz="1000">
                <a:latin typeface="+mn-lt"/>
                <a:ea typeface="+mn-ea"/>
                <a:cs typeface="+mn-cs"/>
                <a:sym typeface="Arial"/>
              </a:defRPr>
            </a:pPr>
            <a:endParaRPr/>
          </a:p>
          <a:p>
            <a:pPr>
              <a:tabLst>
                <a:tab pos="444500" algn="l"/>
                <a:tab pos="901700" algn="l"/>
              </a:tabLst>
              <a:defRPr sz="1800">
                <a:latin typeface="+mn-lt"/>
                <a:ea typeface="+mn-ea"/>
                <a:cs typeface="+mn-cs"/>
                <a:sym typeface="Arial"/>
              </a:defRPr>
            </a:pPr>
            <a:r>
              <a:t>		32 years passed without any significant effort </a:t>
            </a:r>
            <a:r>
              <a:rPr b="1"/>
              <a:t>to</a:t>
            </a:r>
            <a:r>
              <a:t> eliminate it!</a:t>
            </a:r>
          </a:p>
          <a:p>
            <a:pPr>
              <a:tabLst>
                <a:tab pos="444500" algn="l"/>
                <a:tab pos="901700" algn="l"/>
              </a:tabLst>
              <a:defRPr sz="1800">
                <a:latin typeface="+mn-lt"/>
                <a:ea typeface="+mn-ea"/>
                <a:cs typeface="+mn-cs"/>
                <a:sym typeface="Arial"/>
              </a:defRPr>
            </a:pPr>
            <a:endParaRPr/>
          </a:p>
          <a:p>
            <a:pPr>
              <a:defRPr sz="2400">
                <a:latin typeface="+mn-lt"/>
                <a:ea typeface="+mn-ea"/>
                <a:cs typeface="+mn-cs"/>
                <a:sym typeface="Arial"/>
              </a:defRPr>
            </a:pPr>
            <a:endParaRPr/>
          </a:p>
          <a:p>
            <a:pPr>
              <a:defRPr sz="1800">
                <a:latin typeface="+mn-lt"/>
                <a:ea typeface="+mn-ea"/>
                <a:cs typeface="+mn-cs"/>
                <a:sym typeface="Arial"/>
              </a:defRPr>
            </a:pPr>
            <a:r>
              <a:t>Making that 32 year old TMI Presidential Commission Report seem prophetic:</a:t>
            </a:r>
          </a:p>
          <a:p>
            <a:pPr>
              <a:defRPr sz="1200">
                <a:latin typeface="+mn-lt"/>
                <a:ea typeface="+mn-ea"/>
                <a:cs typeface="+mn-cs"/>
                <a:sym typeface="Arial"/>
              </a:defRPr>
            </a:pPr>
            <a:endParaRPr/>
          </a:p>
          <a:p>
            <a:pPr algn="ctr">
              <a:defRPr sz="1800">
                <a:solidFill>
                  <a:srgbClr val="FFCC00"/>
                </a:solidFill>
                <a:latin typeface="+mn-lt"/>
                <a:ea typeface="+mn-ea"/>
                <a:cs typeface="+mn-cs"/>
                <a:sym typeface="Arial"/>
              </a:defRPr>
            </a:pPr>
            <a:r>
              <a:t> "No amount of technical 'fixes' will cure this underlying problem. </a:t>
            </a:r>
          </a:p>
          <a:p>
            <a:pPr algn="ctr">
              <a:defRPr sz="8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r>
              <a:t>As long as proposed improvements are carried out in a 'business as usual'</a:t>
            </a:r>
          </a:p>
          <a:p>
            <a:pPr algn="ctr">
              <a:defRPr sz="5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r>
              <a:t> atmosphere, the fundamental changes necessitated by the accident at </a:t>
            </a:r>
          </a:p>
          <a:p>
            <a:pPr algn="ctr">
              <a:defRPr sz="500">
                <a:solidFill>
                  <a:srgbClr val="FFCC00"/>
                </a:solidFill>
                <a:latin typeface="+mn-lt"/>
                <a:ea typeface="+mn-ea"/>
                <a:cs typeface="+mn-cs"/>
                <a:sym typeface="Arial"/>
              </a:defRPr>
            </a:pPr>
            <a:endParaRPr/>
          </a:p>
          <a:p>
            <a:pPr algn="ctr">
              <a:defRPr sz="1800">
                <a:solidFill>
                  <a:srgbClr val="FFCC00"/>
                </a:solidFill>
                <a:latin typeface="+mn-lt"/>
                <a:ea typeface="+mn-ea"/>
                <a:cs typeface="+mn-cs"/>
                <a:sym typeface="Arial"/>
              </a:defRPr>
            </a:pPr>
            <a:r>
              <a:t>Three Mile Island cannot be realized"</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4" name="Rectangle 3"/>
          <p:cNvSpPr txBox="1">
            <a:spLocks noGrp="1"/>
          </p:cNvSpPr>
          <p:nvPr>
            <p:ph type="body" idx="1"/>
          </p:nvPr>
        </p:nvSpPr>
        <p:spPr>
          <a:xfrm>
            <a:off x="228600" y="1447800"/>
            <a:ext cx="8915400" cy="4216559"/>
          </a:xfrm>
          <a:prstGeom prst="rect">
            <a:avLst/>
          </a:prstGeom>
        </p:spPr>
        <p:txBody>
          <a:bodyPr/>
          <a:lstStyle/>
          <a:p>
            <a:pPr>
              <a:tabLst>
                <a:tab pos="444500" algn="l"/>
                <a:tab pos="901700" algn="l"/>
                <a:tab pos="1371600" algn="l"/>
              </a:tabLst>
              <a:defRPr sz="1800">
                <a:latin typeface="+mn-lt"/>
                <a:ea typeface="+mn-ea"/>
                <a:cs typeface="+mn-cs"/>
                <a:sym typeface="Arial"/>
              </a:defRPr>
            </a:pPr>
            <a:r>
              <a:t>Why? Because nuclear </a:t>
            </a:r>
            <a:r>
              <a:rPr b="1"/>
              <a:t>reactors use massive amounts of concrete</a:t>
            </a:r>
          </a:p>
          <a:p>
            <a:pPr>
              <a:tabLst>
                <a:tab pos="444500" algn="l"/>
                <a:tab pos="901700" algn="l"/>
                <a:tab pos="1371600" algn="l"/>
              </a:tabLst>
              <a:defRPr sz="10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And the production of concrete liberates huge amounts of CO</a:t>
            </a:r>
            <a:r>
              <a:rPr baseline="-25000"/>
              <a:t>2</a:t>
            </a:r>
          </a:p>
          <a:p>
            <a:pPr>
              <a:tabLst>
                <a:tab pos="444500" algn="l"/>
                <a:tab pos="901700" algn="l"/>
                <a:tab pos="1371600" algn="l"/>
              </a:tabLst>
              <a:defRPr sz="2400" baseline="-250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This criticism is also leveled at hydroelectric dams</a:t>
            </a:r>
          </a:p>
          <a:p>
            <a:pPr>
              <a:tabLst>
                <a:tab pos="444500" algn="l"/>
                <a:tab pos="901700" algn="l"/>
                <a:tab pos="1371600" algn="l"/>
              </a:tabLst>
              <a:defRPr sz="18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To test its validity for nuclear power plants,</a:t>
            </a:r>
          </a:p>
          <a:p>
            <a:pPr>
              <a:tabLst>
                <a:tab pos="444500" algn="l"/>
                <a:tab pos="901700" algn="l"/>
                <a:tab pos="1371600" algn="l"/>
              </a:tabLst>
              <a:defRPr sz="9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let me now adapt the analysis I made in my </a:t>
            </a:r>
            <a:r>
              <a:rPr b="1"/>
              <a:t>Hydro Power</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 notes,</a:t>
            </a:r>
          </a:p>
          <a:p>
            <a:pPr>
              <a:tabLst>
                <a:tab pos="444500" algn="l"/>
                <a:tab pos="901700" algn="l"/>
                <a:tab pos="1371600" algn="l"/>
              </a:tabLst>
              <a:defRPr sz="10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repeating some of its content in the interest </a:t>
            </a:r>
          </a:p>
          <a:p>
            <a:pPr>
              <a:tabLst>
                <a:tab pos="444500" algn="l"/>
                <a:tab pos="901700" algn="l"/>
                <a:tab pos="1371600" algn="l"/>
              </a:tabLst>
              <a:defRPr sz="1000">
                <a:latin typeface="+mn-lt"/>
                <a:ea typeface="+mn-ea"/>
                <a:cs typeface="+mn-cs"/>
                <a:sym typeface="Arial"/>
              </a:defRPr>
            </a:pPr>
            <a:endParaRPr/>
          </a:p>
          <a:p>
            <a:pPr>
              <a:tabLst>
                <a:tab pos="444500" algn="l"/>
                <a:tab pos="901700" algn="l"/>
                <a:tab pos="1371600" algn="l"/>
              </a:tabLst>
              <a:defRPr sz="1800">
                <a:latin typeface="+mn-lt"/>
                <a:ea typeface="+mn-ea"/>
                <a:cs typeface="+mn-cs"/>
                <a:sym typeface="Arial"/>
              </a:defRPr>
            </a:pPr>
            <a:r>
              <a:t>				of keeping this note set on Nuclear largely self-contained</a:t>
            </a:r>
          </a:p>
        </p:txBody>
      </p:sp>
      <p:sp>
        <p:nvSpPr>
          <p:cNvPr id="885" name="Rectangle 2"/>
          <p:cNvSpPr txBox="1">
            <a:spLocks noGrp="1"/>
          </p:cNvSpPr>
          <p:nvPr>
            <p:ph type="title"/>
          </p:nvPr>
        </p:nvSpPr>
        <p:spPr>
          <a:xfrm>
            <a:off x="0" y="381000"/>
            <a:ext cx="9144000" cy="609600"/>
          </a:xfrm>
          <a:prstGeom prst="rect">
            <a:avLst/>
          </a:prstGeom>
        </p:spPr>
        <p:txBody>
          <a:bodyPr/>
          <a:lstStyle/>
          <a:p>
            <a:r>
              <a:t>A final criticism of nuclear: "It's carbon footprint is NOT really zero!"</a:t>
            </a:r>
          </a:p>
        </p:txBody>
      </p:sp>
      <p:sp>
        <p:nvSpPr>
          <p:cNvPr id="886" name="Rectangle 5"/>
          <p:cNvSpPr txBox="1"/>
          <p:nvPr/>
        </p:nvSpPr>
        <p:spPr>
          <a:xfrm>
            <a:off x="304800" y="62889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8" name="Rectangle 5"/>
          <p:cNvSpPr txBox="1"/>
          <p:nvPr/>
        </p:nvSpPr>
        <p:spPr>
          <a:xfrm>
            <a:off x="6593412" y="4454838"/>
            <a:ext cx="2402417" cy="1483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r>
              <a:t>1) Portland cement science: </a:t>
            </a:r>
            <a:endParaRPr sz="1200">
              <a:solidFill>
                <a:srgbClr val="E5FFFF"/>
              </a:solidFill>
            </a:endParaRP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r>
              <a:t>http://matse1.matse.illinois.edu/concrete/prin.html</a:t>
            </a:r>
            <a:endParaRPr sz="1200">
              <a:solidFill>
                <a:srgbClr val="E5FFFF"/>
              </a:solidFill>
            </a:endParaRP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endParaRP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endParaRPr/>
          </a:p>
          <a:p>
            <a:pPr algn="ctr">
              <a:defRPr sz="1100" b="0" i="1">
                <a:solidFill>
                  <a:schemeClr val="accent1"/>
                </a:solidFill>
                <a:effectLst>
                  <a:outerShdw blurRad="38100" dist="38100" dir="2700000" rotWithShape="0">
                    <a:srgbClr val="000000"/>
                  </a:outerShdw>
                </a:effectLst>
                <a:latin typeface="+mn-lt"/>
                <a:ea typeface="+mn-ea"/>
                <a:cs typeface="+mn-cs"/>
                <a:sym typeface="Arial"/>
              </a:defRPr>
            </a:pPr>
            <a:r>
              <a:t>2) Photo: https://www.cemnet.com/Articles/story/39950/acc-s-mega-kiln-line-project.html </a:t>
            </a:r>
            <a:endParaRPr sz="1200">
              <a:solidFill>
                <a:srgbClr val="E5FFFF"/>
              </a:solidFill>
            </a:endParaRPr>
          </a:p>
          <a:p>
            <a:pPr algn="ctr">
              <a:defRPr sz="1200" b="0" i="1">
                <a:solidFill>
                  <a:srgbClr val="E5FFFF"/>
                </a:solidFill>
                <a:effectLst>
                  <a:outerShdw blurRad="38100" dist="38100" dir="2700000" rotWithShape="0">
                    <a:srgbClr val="000000"/>
                  </a:outerShdw>
                </a:effectLst>
                <a:latin typeface="+mn-lt"/>
                <a:ea typeface="+mn-ea"/>
                <a:cs typeface="+mn-cs"/>
                <a:sym typeface="Arial"/>
              </a:defRPr>
            </a:pPr>
            <a:r>
              <a:t> </a:t>
            </a:r>
          </a:p>
        </p:txBody>
      </p:sp>
      <p:sp>
        <p:nvSpPr>
          <p:cNvPr id="889" name="Rectangle 2"/>
          <p:cNvSpPr txBox="1">
            <a:spLocks noGrp="1"/>
          </p:cNvSpPr>
          <p:nvPr>
            <p:ph type="title"/>
          </p:nvPr>
        </p:nvSpPr>
        <p:spPr>
          <a:xfrm>
            <a:off x="304800" y="76200"/>
            <a:ext cx="8534400" cy="537633"/>
          </a:xfrm>
          <a:prstGeom prst="rect">
            <a:avLst/>
          </a:prstGeom>
        </p:spPr>
        <p:txBody>
          <a:bodyPr/>
          <a:lstStyle/>
          <a:p>
            <a:r>
              <a:t>Concrete: What is it?</a:t>
            </a:r>
          </a:p>
        </p:txBody>
      </p:sp>
      <p:sp>
        <p:nvSpPr>
          <p:cNvPr id="890" name="Rectangle 3"/>
          <p:cNvSpPr txBox="1">
            <a:spLocks noGrp="1"/>
          </p:cNvSpPr>
          <p:nvPr>
            <p:ph type="body" idx="1"/>
          </p:nvPr>
        </p:nvSpPr>
        <p:spPr>
          <a:xfrm>
            <a:off x="133352" y="736606"/>
            <a:ext cx="9010647" cy="3295646"/>
          </a:xfrm>
          <a:prstGeom prst="rect">
            <a:avLst/>
          </a:prstGeom>
        </p:spPr>
        <p:txBody>
          <a:bodyPr/>
          <a:lstStyle/>
          <a:p>
            <a:pPr>
              <a:tabLst>
                <a:tab pos="457200" algn="l"/>
                <a:tab pos="914400" algn="l"/>
                <a:tab pos="1371600" algn="l"/>
                <a:tab pos="1828800" algn="l"/>
                <a:tab pos="2286000" algn="l"/>
              </a:tabLst>
              <a:defRPr sz="1800"/>
            </a:pPr>
            <a:r>
              <a:t>Concrete consists of gravel ("aggregate") glued together with a cement</a:t>
            </a:r>
          </a:p>
          <a:p>
            <a:pPr>
              <a:tabLst>
                <a:tab pos="457200" algn="l"/>
                <a:tab pos="914400" algn="l"/>
                <a:tab pos="1371600" algn="l"/>
                <a:tab pos="1828800" algn="l"/>
                <a:tab pos="2286000" algn="l"/>
              </a:tabLst>
              <a:defRPr sz="600"/>
            </a:pPr>
            <a:endParaRPr/>
          </a:p>
          <a:p>
            <a:pPr>
              <a:tabLst>
                <a:tab pos="457200" algn="l"/>
                <a:tab pos="914400" algn="l"/>
                <a:tab pos="1371600" algn="l"/>
                <a:tab pos="1828800" algn="l"/>
                <a:tab pos="2286000" algn="l"/>
              </a:tabLst>
              <a:defRPr sz="1800"/>
            </a:pPr>
            <a:r>
              <a:t>	</a:t>
            </a:r>
            <a:r>
              <a:rPr b="1">
                <a:solidFill>
                  <a:srgbClr val="A6A6A6"/>
                </a:solidFill>
              </a:rPr>
              <a:t>Portland cement </a:t>
            </a:r>
            <a:r>
              <a:t>is the most commonly used modern glue</a:t>
            </a:r>
          </a:p>
          <a:p>
            <a:pPr>
              <a:tabLst>
                <a:tab pos="457200" algn="l"/>
                <a:tab pos="914400" algn="l"/>
                <a:tab pos="1371600" algn="l"/>
                <a:tab pos="1828800" algn="l"/>
                <a:tab pos="2286000" algn="l"/>
              </a:tabLst>
              <a:defRPr sz="600"/>
            </a:pPr>
            <a:endParaRPr/>
          </a:p>
          <a:p>
            <a:pPr>
              <a:tabLst>
                <a:tab pos="457200" algn="l"/>
                <a:tab pos="914400" algn="l"/>
                <a:tab pos="1371600" algn="l"/>
                <a:tab pos="1828800" algn="l"/>
                <a:tab pos="2286000" algn="l"/>
              </a:tabLst>
              <a:defRPr sz="1800"/>
            </a:pPr>
            <a:r>
              <a:t>		It contains calcium silicates (e.g., Ca</a:t>
            </a:r>
            <a:r>
              <a:rPr baseline="-25000"/>
              <a:t>3</a:t>
            </a:r>
            <a:r>
              <a:t>SiO</a:t>
            </a:r>
            <a:r>
              <a:rPr baseline="-25000"/>
              <a:t>5</a:t>
            </a:r>
            <a:r>
              <a:t> and Ca</a:t>
            </a:r>
            <a:r>
              <a:rPr baseline="-25000"/>
              <a:t>2</a:t>
            </a:r>
            <a:r>
              <a:t>SiO</a:t>
            </a:r>
            <a:r>
              <a:rPr baseline="-25000"/>
              <a:t>4</a:t>
            </a:r>
            <a:r>
              <a:t>) which,</a:t>
            </a:r>
          </a:p>
          <a:p>
            <a:pPr>
              <a:tabLst>
                <a:tab pos="457200" algn="l"/>
                <a:tab pos="914400" algn="l"/>
                <a:tab pos="1371600" algn="l"/>
                <a:tab pos="1828800" algn="l"/>
                <a:tab pos="2286000" algn="l"/>
              </a:tabLst>
              <a:defRPr sz="600"/>
            </a:pPr>
            <a:endParaRPr/>
          </a:p>
          <a:p>
            <a:pPr>
              <a:tabLst>
                <a:tab pos="457200" algn="l"/>
                <a:tab pos="914400" algn="l"/>
                <a:tab pos="1371600" algn="l"/>
                <a:tab pos="1828800" algn="l"/>
                <a:tab pos="2286000" algn="l"/>
              </a:tabLst>
              <a:defRPr sz="1800"/>
            </a:pPr>
            <a:r>
              <a:t>			when exposed to water, form hydrates that bind the gravel together </a:t>
            </a:r>
            <a:r>
              <a:rPr baseline="30000"/>
              <a:t>1</a:t>
            </a:r>
          </a:p>
          <a:p>
            <a:pPr>
              <a:tabLst>
                <a:tab pos="457200" algn="l"/>
                <a:tab pos="914400" algn="l"/>
                <a:tab pos="1371600" algn="l"/>
                <a:tab pos="1828800" algn="l"/>
                <a:tab pos="2286000" algn="l"/>
              </a:tabLst>
              <a:defRPr sz="1300"/>
            </a:pPr>
            <a:endParaRPr/>
          </a:p>
          <a:p>
            <a:pPr>
              <a:tabLst>
                <a:tab pos="457200" algn="l"/>
                <a:tab pos="914400" algn="l"/>
                <a:tab pos="1371600" algn="l"/>
                <a:tab pos="1828800" algn="l"/>
                <a:tab pos="2286000" algn="l"/>
              </a:tabLst>
              <a:defRPr sz="1800"/>
            </a:pPr>
            <a:r>
              <a:t>The source of that Ca is naturally occurring limestone (CaCO</a:t>
            </a:r>
            <a:r>
              <a:rPr baseline="-25000"/>
              <a:t>3</a:t>
            </a:r>
            <a:r>
              <a:t>)</a:t>
            </a:r>
          </a:p>
          <a:p>
            <a:pPr>
              <a:tabLst>
                <a:tab pos="457200" algn="l"/>
                <a:tab pos="914400" algn="l"/>
                <a:tab pos="1371600" algn="l"/>
                <a:tab pos="1828800" algn="l"/>
                <a:tab pos="2286000" algn="l"/>
              </a:tabLst>
              <a:defRPr sz="600"/>
            </a:pPr>
            <a:endParaRPr/>
          </a:p>
          <a:p>
            <a:pPr>
              <a:tabLst>
                <a:tab pos="457200" algn="l"/>
                <a:tab pos="914400" algn="l"/>
                <a:tab pos="1371600" algn="l"/>
                <a:tab pos="1828800" algn="l"/>
                <a:tab pos="2286000" algn="l"/>
              </a:tabLst>
              <a:defRPr sz="1800"/>
            </a:pPr>
            <a:r>
              <a:t>	Ca is liberated by heating the limestone at 1400-1600°C in </a:t>
            </a:r>
            <a:r>
              <a:rPr b="1"/>
              <a:t>HUGE</a:t>
            </a:r>
            <a:r>
              <a:t> rotating kilns: </a:t>
            </a:r>
            <a:r>
              <a:rPr baseline="30000"/>
              <a:t>2</a:t>
            </a:r>
            <a:r>
              <a:t> </a:t>
            </a:r>
          </a:p>
        </p:txBody>
      </p:sp>
      <p:pic>
        <p:nvPicPr>
          <p:cNvPr id="891" name="Picture 4" descr="Picture 4"/>
          <p:cNvPicPr>
            <a:picLocks noChangeAspect="1"/>
          </p:cNvPicPr>
          <p:nvPr/>
        </p:nvPicPr>
        <p:blipFill>
          <a:blip r:embed="rId2">
            <a:extLst/>
          </a:blip>
          <a:stretch>
            <a:fillRect/>
          </a:stretch>
        </p:blipFill>
        <p:spPr>
          <a:xfrm>
            <a:off x="2103921" y="3905905"/>
            <a:ext cx="4187548" cy="2800422"/>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3" name="Rectangle 2"/>
          <p:cNvSpPr txBox="1">
            <a:spLocks noGrp="1"/>
          </p:cNvSpPr>
          <p:nvPr>
            <p:ph type="title"/>
          </p:nvPr>
        </p:nvSpPr>
        <p:spPr>
          <a:xfrm>
            <a:off x="304800" y="98286"/>
            <a:ext cx="8534400" cy="457201"/>
          </a:xfrm>
          <a:prstGeom prst="rect">
            <a:avLst/>
          </a:prstGeom>
        </p:spPr>
        <p:txBody>
          <a:bodyPr/>
          <a:lstStyle>
            <a:lvl1pPr>
              <a:defRPr sz="2000"/>
            </a:lvl1pPr>
          </a:lstStyle>
          <a:p>
            <a:r>
              <a:t>Concrete's Carbon Footprint:</a:t>
            </a:r>
          </a:p>
        </p:txBody>
      </p:sp>
      <p:sp>
        <p:nvSpPr>
          <p:cNvPr id="894" name="Rectangle 3"/>
          <p:cNvSpPr txBox="1">
            <a:spLocks noGrp="1"/>
          </p:cNvSpPr>
          <p:nvPr>
            <p:ph type="body" idx="1"/>
          </p:nvPr>
        </p:nvSpPr>
        <p:spPr>
          <a:xfrm>
            <a:off x="76200" y="641351"/>
            <a:ext cx="9067800" cy="5580021"/>
          </a:xfrm>
          <a:prstGeom prst="rect">
            <a:avLst/>
          </a:prstGeom>
        </p:spPr>
        <p:txBody>
          <a:bodyPr/>
          <a:lstStyle/>
          <a:p>
            <a:pPr>
              <a:tabLst>
                <a:tab pos="444500" algn="l"/>
                <a:tab pos="901700" algn="l"/>
              </a:tabLst>
              <a:defRPr sz="1800">
                <a:latin typeface="+mn-lt"/>
                <a:ea typeface="+mn-ea"/>
                <a:cs typeface="+mn-cs"/>
                <a:sym typeface="Arial"/>
              </a:defRPr>
            </a:pPr>
            <a:r>
              <a:t>The above process has a huge carbon footprint due to:</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 Burning of carbon fossil fuels to produce the 1400-1600°C kiln temperatures</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 The need to </a:t>
            </a:r>
            <a:r>
              <a:rPr b="1"/>
              <a:t>constantly</a:t>
            </a:r>
            <a:r>
              <a:t> heat those massive kilns, even when not in production</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 The release of CO</a:t>
            </a:r>
            <a:r>
              <a:rPr baseline="-25000"/>
              <a:t>2</a:t>
            </a:r>
            <a:r>
              <a:t> that occurs as Ca is liberated from the limestone (CaCO</a:t>
            </a:r>
            <a:r>
              <a:rPr baseline="-25000"/>
              <a:t>3</a:t>
            </a:r>
            <a:r>
              <a:t>)</a:t>
            </a:r>
          </a:p>
          <a:p>
            <a:pPr>
              <a:tabLst>
                <a:tab pos="444500" algn="l"/>
                <a:tab pos="901700" algn="l"/>
              </a:tabLst>
              <a:defRPr sz="900">
                <a:latin typeface="+mn-lt"/>
                <a:ea typeface="+mn-ea"/>
                <a:cs typeface="+mn-cs"/>
                <a:sym typeface="Arial"/>
              </a:defRPr>
            </a:pPr>
            <a:endParaRPr/>
          </a:p>
          <a:p>
            <a:pPr>
              <a:tabLst>
                <a:tab pos="444500" algn="l"/>
                <a:tab pos="901700" algn="l"/>
              </a:tabLst>
              <a:defRPr sz="1800">
                <a:latin typeface="+mn-lt"/>
                <a:ea typeface="+mn-ea"/>
                <a:cs typeface="+mn-cs"/>
                <a:sym typeface="Arial"/>
              </a:defRPr>
            </a:pPr>
            <a:r>
              <a:t>The now censored EPA Inventory of US Greenhouse Gas Emissions &amp; Sinks reported </a:t>
            </a:r>
            <a:r>
              <a:rPr baseline="30000"/>
              <a:t>1</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that 2012 U.S. Portland cement production produced a carbon footprint of:</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a:t>
            </a:r>
            <a:r>
              <a:rPr>
                <a:solidFill>
                  <a:srgbClr val="FBC901"/>
                </a:solidFill>
              </a:rPr>
              <a:t>35 million metric tonnes CO</a:t>
            </a:r>
            <a:r>
              <a:rPr baseline="-25000">
                <a:solidFill>
                  <a:srgbClr val="FBC901"/>
                </a:solidFill>
              </a:rPr>
              <a:t>2</a:t>
            </a:r>
            <a:r>
              <a:rPr>
                <a:solidFill>
                  <a:srgbClr val="FBC901"/>
                </a:solidFill>
              </a:rPr>
              <a:t> equivalent = 38.5 million tons CO</a:t>
            </a:r>
            <a:r>
              <a:rPr baseline="-25000">
                <a:solidFill>
                  <a:srgbClr val="FBC901"/>
                </a:solidFill>
              </a:rPr>
              <a:t>2</a:t>
            </a:r>
            <a:r>
              <a:rPr>
                <a:solidFill>
                  <a:srgbClr val="FBC901"/>
                </a:solidFill>
              </a:rPr>
              <a:t> equivalent</a:t>
            </a:r>
          </a:p>
          <a:p>
            <a:pPr>
              <a:tabLst>
                <a:tab pos="444500" algn="l"/>
                <a:tab pos="901700" algn="l"/>
              </a:tabLst>
              <a:defRPr sz="800">
                <a:latin typeface="+mn-lt"/>
                <a:ea typeface="+mn-ea"/>
                <a:cs typeface="+mn-cs"/>
                <a:sym typeface="Arial"/>
              </a:defRPr>
            </a:pPr>
            <a:endParaRPr/>
          </a:p>
          <a:p>
            <a:pPr>
              <a:tabLst>
                <a:tab pos="444500" algn="l"/>
                <a:tab pos="901700" algn="l"/>
              </a:tabLst>
              <a:defRPr sz="1800">
                <a:latin typeface="+mn-lt"/>
                <a:ea typeface="+mn-ea"/>
                <a:cs typeface="+mn-cs"/>
                <a:sym typeface="Arial"/>
              </a:defRPr>
            </a:pPr>
            <a:r>
              <a:t>Annual U.S. Portland cement production is ~ 86 million tons </a:t>
            </a:r>
            <a:r>
              <a:rPr baseline="30000"/>
              <a:t>2</a:t>
            </a:r>
            <a:r>
              <a:t> and thus:</a:t>
            </a:r>
          </a:p>
          <a:p>
            <a:pPr>
              <a:tabLst>
                <a:tab pos="444500" algn="l"/>
                <a:tab pos="901700" algn="l"/>
              </a:tabLst>
              <a:defRPr sz="500">
                <a:latin typeface="+mn-lt"/>
                <a:ea typeface="+mn-ea"/>
                <a:cs typeface="+mn-cs"/>
                <a:sym typeface="Arial"/>
              </a:defRPr>
            </a:pPr>
            <a:endParaRPr/>
          </a:p>
          <a:p>
            <a:pPr>
              <a:tabLst>
                <a:tab pos="444500" algn="l"/>
                <a:tab pos="901700" algn="l"/>
              </a:tabLst>
              <a:defRPr sz="1800">
                <a:latin typeface="+mn-lt"/>
                <a:ea typeface="+mn-ea"/>
                <a:cs typeface="+mn-cs"/>
                <a:sym typeface="Arial"/>
              </a:defRPr>
            </a:pPr>
            <a:r>
              <a:t>		</a:t>
            </a:r>
            <a:r>
              <a:rPr b="1">
                <a:solidFill>
                  <a:srgbClr val="FBC901"/>
                </a:solidFill>
              </a:rPr>
              <a:t>1 ton of </a:t>
            </a:r>
            <a:r>
              <a:rPr b="1">
                <a:solidFill>
                  <a:srgbClr val="A6A6A6"/>
                </a:solidFill>
              </a:rPr>
              <a:t>Portland cement </a:t>
            </a:r>
            <a:r>
              <a:rPr b="1">
                <a:solidFill>
                  <a:srgbClr val="FBC901"/>
                </a:solidFill>
              </a:rPr>
              <a:t>=&gt; 0.45 tons of CO</a:t>
            </a:r>
            <a:r>
              <a:rPr b="1" baseline="-25000">
                <a:solidFill>
                  <a:srgbClr val="FBC901"/>
                </a:solidFill>
              </a:rPr>
              <a:t>2</a:t>
            </a:r>
            <a:r>
              <a:rPr b="1">
                <a:solidFill>
                  <a:srgbClr val="FBC901"/>
                </a:solidFill>
              </a:rPr>
              <a:t> equivalent released</a:t>
            </a:r>
          </a:p>
          <a:p>
            <a:pPr>
              <a:tabLst>
                <a:tab pos="444500" algn="l"/>
                <a:tab pos="901700" algn="l"/>
              </a:tabLst>
              <a:defRPr sz="800">
                <a:solidFill>
                  <a:srgbClr val="FBC901"/>
                </a:solidFill>
                <a:latin typeface="+mn-lt"/>
                <a:ea typeface="+mn-ea"/>
                <a:cs typeface="+mn-cs"/>
                <a:sym typeface="Arial"/>
              </a:defRPr>
            </a:pPr>
            <a:endParaRPr/>
          </a:p>
          <a:p>
            <a:pPr>
              <a:tabLst>
                <a:tab pos="444500" algn="l"/>
                <a:tab pos="901700" algn="l"/>
              </a:tabLst>
              <a:defRPr sz="1800">
                <a:latin typeface="+mn-lt"/>
                <a:ea typeface="+mn-ea"/>
                <a:cs typeface="+mn-cs"/>
                <a:sym typeface="Arial"/>
              </a:defRPr>
            </a:pPr>
            <a:r>
              <a:t>Concrete (aggregate + Portland cement) is ~ 11% Portland cement by weight </a:t>
            </a:r>
            <a:r>
              <a:rPr baseline="30000"/>
              <a:t>3 </a:t>
            </a:r>
            <a:r>
              <a:t> =&gt;</a:t>
            </a:r>
          </a:p>
          <a:p>
            <a:pPr>
              <a:tabLst>
                <a:tab pos="444500" algn="l"/>
                <a:tab pos="901700" algn="l"/>
              </a:tabLst>
              <a:defRPr sz="500">
                <a:solidFill>
                  <a:srgbClr val="FBC901"/>
                </a:solidFill>
                <a:latin typeface="+mn-lt"/>
                <a:ea typeface="+mn-ea"/>
                <a:cs typeface="+mn-cs"/>
                <a:sym typeface="Arial"/>
              </a:defRPr>
            </a:pPr>
            <a:endParaRPr/>
          </a:p>
          <a:p>
            <a:pPr>
              <a:tabLst>
                <a:tab pos="444500" algn="l"/>
                <a:tab pos="901700" algn="l"/>
              </a:tabLst>
              <a:defRPr sz="1800">
                <a:solidFill>
                  <a:srgbClr val="FBC901"/>
                </a:solidFill>
                <a:latin typeface="+mn-lt"/>
                <a:ea typeface="+mn-ea"/>
                <a:cs typeface="+mn-cs"/>
                <a:sym typeface="Arial"/>
              </a:defRPr>
            </a:pPr>
            <a:r>
              <a:t>		1 ton of </a:t>
            </a:r>
            <a:r>
              <a:rPr b="1">
                <a:solidFill>
                  <a:srgbClr val="FFFFFF"/>
                </a:solidFill>
              </a:rPr>
              <a:t>Concrete</a:t>
            </a:r>
            <a:r>
              <a:t> =&gt; 0.05 tons of CO</a:t>
            </a:r>
            <a:r>
              <a:rPr baseline="-25000"/>
              <a:t>2</a:t>
            </a:r>
            <a:r>
              <a:t> equivalent released</a:t>
            </a:r>
          </a:p>
        </p:txBody>
      </p:sp>
      <p:sp>
        <p:nvSpPr>
          <p:cNvPr id="895" name="Rectangle 3"/>
          <p:cNvSpPr txBox="1"/>
          <p:nvPr/>
        </p:nvSpPr>
        <p:spPr>
          <a:xfrm>
            <a:off x="0" y="6114779"/>
            <a:ext cx="9067800" cy="697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ctr">
              <a:spcBef>
                <a:spcPts val="200"/>
              </a:spcBef>
              <a:tabLst>
                <a:tab pos="444500" algn="l"/>
                <a:tab pos="901700" algn="l"/>
              </a:tabLst>
              <a:defRPr sz="1200" b="0">
                <a:solidFill>
                  <a:schemeClr val="accent1"/>
                </a:solidFill>
                <a:effectLst>
                  <a:outerShdw blurRad="38100" dist="38100" dir="2700000" rotWithShape="0">
                    <a:srgbClr val="000000"/>
                  </a:outerShdw>
                </a:effectLst>
              </a:defRPr>
            </a:pPr>
            <a:r>
              <a:t>1) Deleted from the EPA website in April of 2017 "under the leadership of President Trump and Administrator Pruitt." </a:t>
            </a:r>
            <a:endParaRPr>
              <a:solidFill>
                <a:srgbClr val="FFFFFF"/>
              </a:solidFill>
            </a:endParaRPr>
          </a:p>
          <a:p>
            <a:pPr algn="ctr">
              <a:spcBef>
                <a:spcPts val="200"/>
              </a:spcBef>
              <a:tabLst>
                <a:tab pos="444500" algn="l"/>
                <a:tab pos="901700" algn="l"/>
              </a:tabLst>
              <a:defRPr sz="1200" b="0">
                <a:solidFill>
                  <a:schemeClr val="accent1"/>
                </a:solidFill>
                <a:effectLst>
                  <a:outerShdw blurRad="38100" dist="38100" dir="2700000" rotWithShape="0">
                    <a:srgbClr val="000000"/>
                  </a:outerShdw>
                </a:effectLst>
              </a:defRPr>
            </a:pPr>
            <a:r>
              <a:t>(but my copy can still be viewed/downloaded at </a:t>
            </a:r>
            <a:r>
              <a:rPr u="sng">
                <a:solidFill>
                  <a:srgbClr val="00CCFF"/>
                </a:solidFill>
                <a:uFill>
                  <a:solidFill>
                    <a:srgbClr val="00CCFF"/>
                  </a:solidFill>
                </a:uFill>
                <a:hlinkClick r:id="rId2"/>
              </a:rPr>
              <a:t>THIS LINK</a:t>
            </a:r>
            <a:r>
              <a:t>)</a:t>
            </a:r>
            <a:endParaRPr>
              <a:solidFill>
                <a:srgbClr val="FFFFFF"/>
              </a:solidFill>
            </a:endParaRPr>
          </a:p>
          <a:p>
            <a:pPr algn="ctr">
              <a:spcBef>
                <a:spcPts val="200"/>
              </a:spcBef>
              <a:tabLst>
                <a:tab pos="444500" algn="l"/>
                <a:tab pos="901700" algn="l"/>
              </a:tabLst>
              <a:defRPr sz="1200" b="0">
                <a:solidFill>
                  <a:schemeClr val="accent1"/>
                </a:solidFill>
                <a:effectLst>
                  <a:outerShdw blurRad="38100" dist="38100" dir="2700000" rotWithShape="0">
                    <a:srgbClr val="000000"/>
                  </a:outerShdw>
                </a:effectLst>
              </a:defRPr>
            </a:pPr>
            <a:r>
              <a:t>2) www.cement.org			3)</a:t>
            </a:r>
            <a:r>
              <a:rPr b="1">
                <a:solidFill>
                  <a:srgbClr val="FFFFFF"/>
                </a:solidFill>
              </a:rPr>
              <a:t> </a:t>
            </a:r>
            <a:r>
              <a:t>www.cement.org/cement-concrete-basics/concrete-materials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7" name="Rectangle 5"/>
          <p:cNvSpPr txBox="1"/>
          <p:nvPr/>
        </p:nvSpPr>
        <p:spPr>
          <a:xfrm>
            <a:off x="304800" y="6279420"/>
            <a:ext cx="8534400"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1) www.concreteconstruction.net/construction/construction-of-nuclear-power-stations.aspx</a:t>
            </a:r>
            <a:endParaRPr sz="900"/>
          </a:p>
          <a:p>
            <a:pPr algn="ctr">
              <a:defRPr sz="1200" b="0" i="1">
                <a:solidFill>
                  <a:schemeClr val="accent1"/>
                </a:solidFill>
                <a:effectLst>
                  <a:outerShdw blurRad="38100" dist="38100" dir="2700000" rotWithShape="0">
                    <a:srgbClr val="000000"/>
                  </a:outerShdw>
                </a:effectLst>
                <a:latin typeface="+mn-lt"/>
                <a:ea typeface="+mn-ea"/>
                <a:cs typeface="+mn-cs"/>
                <a:sym typeface="Arial"/>
              </a:defRPr>
            </a:pPr>
            <a:r>
              <a:t>2) http://hypertextbook.com/facts/1999/KatrinaJones.shtml</a:t>
            </a:r>
          </a:p>
        </p:txBody>
      </p:sp>
      <p:sp>
        <p:nvSpPr>
          <p:cNvPr id="898" name="Rectangle 2"/>
          <p:cNvSpPr txBox="1">
            <a:spLocks noGrp="1"/>
          </p:cNvSpPr>
          <p:nvPr>
            <p:ph type="title"/>
          </p:nvPr>
        </p:nvSpPr>
        <p:spPr>
          <a:xfrm>
            <a:off x="304800" y="152400"/>
            <a:ext cx="8534400" cy="609600"/>
          </a:xfrm>
          <a:prstGeom prst="rect">
            <a:avLst/>
          </a:prstGeom>
        </p:spPr>
        <p:txBody>
          <a:bodyPr/>
          <a:lstStyle/>
          <a:p>
            <a:r>
              <a:t>Using this to compute Nuclear's carbon footprint due to concrete:</a:t>
            </a:r>
          </a:p>
        </p:txBody>
      </p:sp>
      <p:sp>
        <p:nvSpPr>
          <p:cNvPr id="899" name="Rectangle 3"/>
          <p:cNvSpPr txBox="1">
            <a:spLocks noGrp="1"/>
          </p:cNvSpPr>
          <p:nvPr>
            <p:ph type="body" idx="1"/>
          </p:nvPr>
        </p:nvSpPr>
        <p:spPr>
          <a:xfrm>
            <a:off x="228600" y="914400"/>
            <a:ext cx="8788400" cy="5410200"/>
          </a:xfrm>
          <a:prstGeom prst="rect">
            <a:avLst/>
          </a:prstGeom>
        </p:spPr>
        <p:txBody>
          <a:bodyPr/>
          <a:lstStyle/>
          <a:p>
            <a:pPr defTabSz="859536">
              <a:tabLst>
                <a:tab pos="406400" algn="l"/>
              </a:tabLst>
              <a:defRPr sz="1692">
                <a:effectLst>
                  <a:outerShdw blurRad="35814" dist="35814" dir="2700000" rotWithShape="0">
                    <a:srgbClr val="000000"/>
                  </a:outerShdw>
                </a:effectLst>
              </a:defRPr>
            </a:pPr>
            <a:r>
              <a:t>A "typical</a:t>
            </a:r>
            <a:r>
              <a:rPr b="1"/>
              <a:t>" </a:t>
            </a:r>
            <a:r>
              <a:rPr b="1">
                <a:solidFill>
                  <a:srgbClr val="FFCC00"/>
                </a:solidFill>
              </a:rPr>
              <a:t>nuclear plant </a:t>
            </a:r>
            <a:r>
              <a:t>requires</a:t>
            </a:r>
            <a:r>
              <a:rPr b="1"/>
              <a:t> </a:t>
            </a:r>
            <a:r>
              <a:t>"</a:t>
            </a:r>
            <a:r>
              <a:rPr b="1"/>
              <a:t>up to 350,000 cubic yards</a:t>
            </a:r>
            <a:r>
              <a:t>" of concrete </a:t>
            </a:r>
            <a:r>
              <a:rPr baseline="29872"/>
              <a:t>1</a:t>
            </a:r>
          </a:p>
          <a:p>
            <a:pPr defTabSz="859536">
              <a:tabLst>
                <a:tab pos="406400" algn="l"/>
              </a:tabLst>
              <a:defRPr sz="658">
                <a:effectLst>
                  <a:outerShdw blurRad="35814" dist="35814" dir="2700000" rotWithShape="0">
                    <a:srgbClr val="000000"/>
                  </a:outerShdw>
                </a:effectLst>
              </a:defRPr>
            </a:pPr>
            <a:endParaRPr/>
          </a:p>
          <a:p>
            <a:pPr defTabSz="859536">
              <a:tabLst>
                <a:tab pos="406400" algn="l"/>
              </a:tabLst>
              <a:defRPr sz="1692">
                <a:effectLst>
                  <a:outerShdw blurRad="35814" dist="35814" dir="2700000" rotWithShape="0">
                    <a:srgbClr val="000000"/>
                  </a:outerShdw>
                </a:effectLst>
              </a:defRPr>
            </a:pPr>
            <a:r>
              <a:t>	Which, given </a:t>
            </a:r>
            <a:r>
              <a:rPr b="1"/>
              <a:t>concrete's density </a:t>
            </a:r>
            <a:r>
              <a:rPr b="1" baseline="29872"/>
              <a:t>2</a:t>
            </a:r>
            <a:r>
              <a:rPr b="1"/>
              <a:t> </a:t>
            </a:r>
            <a:r>
              <a:t>of 1.9 tons/</a:t>
            </a:r>
            <a:r>
              <a:rPr>
                <a:latin typeface="+mn-lt"/>
                <a:ea typeface="+mn-ea"/>
                <a:cs typeface="+mn-cs"/>
                <a:sym typeface="Arial"/>
              </a:rPr>
              <a:t>yd</a:t>
            </a:r>
            <a:r>
              <a:rPr baseline="29872">
                <a:latin typeface="+mn-lt"/>
                <a:ea typeface="+mn-ea"/>
                <a:cs typeface="+mn-cs"/>
                <a:sym typeface="Arial"/>
              </a:rPr>
              <a:t>3</a:t>
            </a:r>
            <a:r>
              <a:rPr baseline="29872"/>
              <a:t> </a:t>
            </a:r>
            <a:r>
              <a:t>=&gt; 665,000 tons </a:t>
            </a:r>
            <a:r>
              <a:rPr b="1"/>
              <a:t>Concrete</a:t>
            </a:r>
          </a:p>
          <a:p>
            <a:pPr defTabSz="859536">
              <a:tabLst>
                <a:tab pos="406400" algn="l"/>
                <a:tab pos="838200" algn="l"/>
              </a:tabLst>
              <a:defRPr sz="658">
                <a:effectLst>
                  <a:outerShdw blurRad="35814" dist="35814" dir="2700000" rotWithShape="0">
                    <a:srgbClr val="000000"/>
                  </a:outerShdw>
                </a:effectLst>
              </a:defRPr>
            </a:pPr>
            <a:endParaRPr/>
          </a:p>
          <a:p>
            <a:pPr defTabSz="859536">
              <a:tabLst>
                <a:tab pos="406400" algn="l"/>
                <a:tab pos="838200" algn="l"/>
              </a:tabLst>
              <a:defRPr sz="1692">
                <a:effectLst>
                  <a:outerShdw blurRad="35814" dist="35814" dir="2700000" rotWithShape="0">
                    <a:srgbClr val="000000"/>
                  </a:outerShdw>
                </a:effectLst>
              </a:defRPr>
            </a:pPr>
            <a:r>
              <a:t>		Which is 11% Portland cement =&gt; 73,000 tons </a:t>
            </a:r>
            <a:r>
              <a:rPr b="1">
                <a:solidFill>
                  <a:srgbClr val="A3A3A3"/>
                </a:solidFill>
              </a:rPr>
              <a:t>Portland cement </a:t>
            </a:r>
          </a:p>
          <a:p>
            <a:pPr defTabSz="859536">
              <a:tabLst>
                <a:tab pos="406400" algn="l"/>
                <a:tab pos="838200" algn="l"/>
              </a:tabLst>
              <a:defRPr sz="1034" b="1">
                <a:solidFill>
                  <a:srgbClr val="A3A3A3"/>
                </a:solidFill>
                <a:effectLst>
                  <a:outerShdw blurRad="35814" dist="35814" dir="2700000" rotWithShape="0">
                    <a:srgbClr val="000000"/>
                  </a:outerShdw>
                </a:effectLst>
              </a:defRPr>
            </a:pPr>
            <a:endParaRPr/>
          </a:p>
          <a:p>
            <a:pPr defTabSz="859536">
              <a:tabLst>
                <a:tab pos="406400" algn="l"/>
                <a:tab pos="838200" algn="l"/>
              </a:tabLst>
              <a:defRPr sz="1692">
                <a:effectLst>
                  <a:outerShdw blurRad="35814" dist="35814" dir="2700000" rotWithShape="0">
                    <a:srgbClr val="000000"/>
                  </a:outerShdw>
                </a:effectLst>
              </a:defRPr>
            </a:pPr>
            <a:r>
              <a:t>That typical nuclear plant produces ~ 1.5 GW of electrical power </a:t>
            </a:r>
          </a:p>
          <a:p>
            <a:pPr defTabSz="859536">
              <a:tabLst>
                <a:tab pos="406400" algn="l"/>
                <a:tab pos="838200" algn="l"/>
              </a:tabLst>
              <a:defRPr sz="658">
                <a:effectLst>
                  <a:outerShdw blurRad="35814" dist="35814" dir="2700000" rotWithShape="0">
                    <a:srgbClr val="000000"/>
                  </a:outerShdw>
                </a:effectLst>
              </a:defRPr>
            </a:pPr>
            <a:endParaRPr/>
          </a:p>
          <a:p>
            <a:pPr defTabSz="859536">
              <a:tabLst>
                <a:tab pos="406400" algn="l"/>
                <a:tab pos="838200" algn="l"/>
              </a:tabLst>
              <a:defRPr sz="1692">
                <a:effectLst>
                  <a:outerShdw blurRad="35814" dist="35814" dir="2700000" rotWithShape="0">
                    <a:srgbClr val="000000"/>
                  </a:outerShdw>
                </a:effectLst>
              </a:defRPr>
            </a:pPr>
            <a:r>
              <a:t>	Ratio of nuclear plant Portland cement use to power produced:</a:t>
            </a:r>
          </a:p>
          <a:p>
            <a:pPr defTabSz="859536">
              <a:tabLst>
                <a:tab pos="406400" algn="l"/>
                <a:tab pos="838200" algn="l"/>
              </a:tabLst>
              <a:defRPr sz="658">
                <a:effectLst>
                  <a:outerShdw blurRad="35814" dist="35814" dir="2700000" rotWithShape="0">
                    <a:srgbClr val="000000"/>
                  </a:outerShdw>
                </a:effectLst>
              </a:defRPr>
            </a:pPr>
            <a:endParaRPr/>
          </a:p>
          <a:p>
            <a:pPr defTabSz="859536">
              <a:tabLst>
                <a:tab pos="406400" algn="l"/>
                <a:tab pos="838200" algn="l"/>
              </a:tabLst>
              <a:defRPr sz="1692">
                <a:effectLst>
                  <a:outerShdw blurRad="35814" dist="35814" dir="2700000" rotWithShape="0">
                    <a:srgbClr val="000000"/>
                  </a:outerShdw>
                </a:effectLst>
              </a:defRPr>
            </a:pPr>
            <a:r>
              <a:t>		= 73 kilo-tons cement /1.5 GW =&gt; 0.049 tons </a:t>
            </a:r>
            <a:r>
              <a:rPr b="1">
                <a:solidFill>
                  <a:srgbClr val="A6A6A6"/>
                </a:solidFill>
              </a:rPr>
              <a:t>Portland cement </a:t>
            </a:r>
            <a:r>
              <a:t>/ kW </a:t>
            </a:r>
          </a:p>
          <a:p>
            <a:pPr defTabSz="859536">
              <a:tabLst>
                <a:tab pos="406400" algn="l"/>
                <a:tab pos="838200" algn="l"/>
              </a:tabLst>
              <a:defRPr sz="939" b="1">
                <a:solidFill>
                  <a:srgbClr val="FFCC00"/>
                </a:solidFill>
                <a:effectLst>
                  <a:outerShdw blurRad="35814" dist="35814" dir="2700000" rotWithShape="0">
                    <a:srgbClr val="000000"/>
                  </a:outerShdw>
                </a:effectLst>
              </a:defRPr>
            </a:pPr>
            <a:endParaRPr/>
          </a:p>
          <a:p>
            <a:pPr defTabSz="859536">
              <a:defRPr sz="1692">
                <a:effectLst>
                  <a:outerShdw blurRad="35814" dist="35814" dir="2700000" rotWithShape="0">
                    <a:srgbClr val="000000"/>
                  </a:outerShdw>
                </a:effectLst>
              </a:defRPr>
            </a:pPr>
            <a:r>
              <a:t>And given that Nuclear plants operate for at least 40 years, this translates into: </a:t>
            </a:r>
          </a:p>
          <a:p>
            <a:pPr defTabSz="859536">
              <a:tabLst>
                <a:tab pos="406400" algn="l"/>
              </a:tabLst>
              <a:defRPr sz="752">
                <a:effectLst>
                  <a:outerShdw blurRad="35814" dist="35814" dir="2700000" rotWithShape="0">
                    <a:srgbClr val="000000"/>
                  </a:outerShdw>
                </a:effectLst>
              </a:defRPr>
            </a:pPr>
            <a:endParaRPr/>
          </a:p>
          <a:p>
            <a:pPr defTabSz="859536">
              <a:tabLst>
                <a:tab pos="406400" algn="l"/>
              </a:tabLst>
              <a:defRPr sz="1692">
                <a:effectLst>
                  <a:outerShdw blurRad="35814" dist="35814" dir="2700000" rotWithShape="0">
                    <a:srgbClr val="000000"/>
                  </a:outerShdw>
                </a:effectLst>
              </a:defRPr>
            </a:pPr>
            <a:r>
              <a:t>	= </a:t>
            </a:r>
            <a:r>
              <a:rPr b="1">
                <a:solidFill>
                  <a:srgbClr val="FBC901"/>
                </a:solidFill>
              </a:rPr>
              <a:t>0.0012 tons </a:t>
            </a:r>
            <a:r>
              <a:rPr b="1">
                <a:solidFill>
                  <a:srgbClr val="A6A6A6"/>
                </a:solidFill>
              </a:rPr>
              <a:t>Portland cement </a:t>
            </a:r>
            <a:r>
              <a:rPr b="1">
                <a:solidFill>
                  <a:srgbClr val="FBC901"/>
                </a:solidFill>
              </a:rPr>
              <a:t>/ kW-yr for a nuclear plant</a:t>
            </a:r>
          </a:p>
          <a:p>
            <a:pPr defTabSz="859536">
              <a:tabLst>
                <a:tab pos="419100" algn="l"/>
                <a:tab pos="850900" algn="l"/>
                <a:tab pos="1282700" algn="l"/>
                <a:tab pos="1714500" algn="l"/>
                <a:tab pos="2146300" algn="l"/>
              </a:tabLst>
              <a:defRPr sz="939">
                <a:effectLst>
                  <a:outerShdw blurRad="35814" dist="35814" dir="2700000" rotWithShape="0">
                    <a:srgbClr val="000000"/>
                  </a:outerShdw>
                </a:effectLst>
              </a:defRPr>
            </a:pPr>
            <a:endParaRPr/>
          </a:p>
          <a:p>
            <a:pPr defTabSz="859536">
              <a:tabLst>
                <a:tab pos="419100" algn="l"/>
                <a:tab pos="850900" algn="l"/>
                <a:tab pos="1282700" algn="l"/>
                <a:tab pos="1714500" algn="l"/>
                <a:tab pos="2146300" algn="l"/>
              </a:tabLst>
              <a:defRPr sz="1692">
                <a:effectLst>
                  <a:outerShdw blurRad="35814" dist="35814" dir="2700000" rotWithShape="0">
                    <a:srgbClr val="000000"/>
                  </a:outerShdw>
                </a:effectLst>
              </a:defRPr>
            </a:pPr>
            <a:r>
              <a:t>Total U.S. power is ~ ½ Tera-Watts.  Nuclear produces 19.7% =&gt; 9.8 x 10</a:t>
            </a:r>
            <a:r>
              <a:rPr baseline="29872"/>
              <a:t>7</a:t>
            </a:r>
            <a:r>
              <a:t> kW</a:t>
            </a:r>
          </a:p>
          <a:p>
            <a:pPr defTabSz="859536">
              <a:tabLst>
                <a:tab pos="419100" algn="l"/>
                <a:tab pos="850900" algn="l"/>
                <a:tab pos="1282700" algn="l"/>
                <a:tab pos="1714500" algn="l"/>
                <a:tab pos="2146300" algn="l"/>
              </a:tabLst>
              <a:defRPr sz="752">
                <a:effectLst>
                  <a:outerShdw blurRad="35814" dist="35814" dir="2700000" rotWithShape="0">
                    <a:srgbClr val="000000"/>
                  </a:outerShdw>
                </a:effectLst>
              </a:defRPr>
            </a:pPr>
            <a:endParaRPr/>
          </a:p>
          <a:p>
            <a:pPr defTabSz="859536">
              <a:tabLst>
                <a:tab pos="419100" algn="l"/>
                <a:tab pos="850900" algn="l"/>
                <a:tab pos="1282700" algn="l"/>
                <a:tab pos="1714500" algn="l"/>
                <a:tab pos="2146300" algn="l"/>
              </a:tabLst>
              <a:defRPr sz="1692">
                <a:effectLst>
                  <a:outerShdw blurRad="35814" dist="35814" dir="2700000" rotWithShape="0">
                    <a:srgbClr val="000000"/>
                  </a:outerShdw>
                </a:effectLst>
              </a:defRPr>
            </a:pPr>
            <a:r>
              <a:t>	Which would require 117,600 tons </a:t>
            </a:r>
            <a:r>
              <a:rPr b="1">
                <a:solidFill>
                  <a:srgbClr val="A6A6A6"/>
                </a:solidFill>
              </a:rPr>
              <a:t>Portland cement </a:t>
            </a:r>
            <a:r>
              <a:t>/ yr, and thus:</a:t>
            </a:r>
          </a:p>
          <a:p>
            <a:pPr defTabSz="859536">
              <a:tabLst>
                <a:tab pos="419100" algn="l"/>
                <a:tab pos="850900" algn="l"/>
                <a:tab pos="1282700" algn="l"/>
                <a:tab pos="1714500" algn="l"/>
                <a:tab pos="2146300" algn="l"/>
              </a:tabLst>
              <a:defRPr sz="752" b="1">
                <a:solidFill>
                  <a:srgbClr val="FBC901"/>
                </a:solidFill>
                <a:effectLst>
                  <a:outerShdw blurRad="35814" dist="35814" dir="2700000" rotWithShape="0">
                    <a:srgbClr val="000000"/>
                  </a:outerShdw>
                </a:effectLst>
              </a:defRPr>
            </a:pPr>
            <a:endParaRPr/>
          </a:p>
          <a:p>
            <a:pPr defTabSz="859536">
              <a:tabLst>
                <a:tab pos="419100" algn="l"/>
                <a:tab pos="850900" algn="l"/>
                <a:tab pos="1282700" algn="l"/>
                <a:tab pos="1714500" algn="l"/>
                <a:tab pos="2146300" algn="l"/>
              </a:tabLst>
              <a:defRPr sz="1692" b="1">
                <a:solidFill>
                  <a:srgbClr val="FBC901"/>
                </a:solidFill>
                <a:effectLst>
                  <a:outerShdw blurRad="35814" dist="35814" dir="2700000" rotWithShape="0">
                    <a:srgbClr val="000000"/>
                  </a:outerShdw>
                </a:effectLst>
              </a:defRPr>
            </a:pPr>
            <a:r>
              <a:t>		</a:t>
            </a:r>
            <a:r>
              <a:rPr>
                <a:solidFill>
                  <a:srgbClr val="FFCC00"/>
                </a:solidFill>
              </a:rPr>
              <a:t>Total U.S. nuclear footprint = 52,920 tons of CO</a:t>
            </a:r>
            <a:r>
              <a:rPr baseline="-26212">
                <a:solidFill>
                  <a:srgbClr val="FFCC00"/>
                </a:solidFill>
              </a:rPr>
              <a:t>2</a:t>
            </a:r>
            <a:r>
              <a:rPr>
                <a:solidFill>
                  <a:srgbClr val="FFCC00"/>
                </a:solidFill>
              </a:rPr>
              <a:t> equivalent</a:t>
            </a:r>
            <a:r>
              <a:rPr>
                <a:solidFill>
                  <a:srgbClr val="FFFFFF"/>
                </a:solidFill>
              </a:rP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 name="Rectangle 2"/>
          <p:cNvSpPr txBox="1">
            <a:spLocks noGrp="1"/>
          </p:cNvSpPr>
          <p:nvPr>
            <p:ph type="title"/>
          </p:nvPr>
        </p:nvSpPr>
        <p:spPr>
          <a:xfrm>
            <a:off x="304800" y="152400"/>
            <a:ext cx="8534400" cy="457200"/>
          </a:xfrm>
          <a:prstGeom prst="rect">
            <a:avLst/>
          </a:prstGeom>
        </p:spPr>
        <p:txBody>
          <a:bodyPr/>
          <a:lstStyle>
            <a:lvl1pPr>
              <a:defRPr sz="2000"/>
            </a:lvl1pPr>
          </a:lstStyle>
          <a:p>
            <a:r>
              <a:t>Comparing this to Fossil Fuel power plant footprints:</a:t>
            </a:r>
          </a:p>
        </p:txBody>
      </p:sp>
      <p:sp>
        <p:nvSpPr>
          <p:cNvPr id="902" name="Rectangle 3"/>
          <p:cNvSpPr txBox="1">
            <a:spLocks noGrp="1"/>
          </p:cNvSpPr>
          <p:nvPr>
            <p:ph type="body" idx="1"/>
          </p:nvPr>
        </p:nvSpPr>
        <p:spPr>
          <a:xfrm>
            <a:off x="76200" y="762000"/>
            <a:ext cx="9067800" cy="6096000"/>
          </a:xfrm>
          <a:prstGeom prst="rect">
            <a:avLst/>
          </a:prstGeom>
        </p:spPr>
        <p:txBody>
          <a:bodyPr/>
          <a:lstStyle/>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rPr b="1"/>
              <a:t>Where Do We Go from Here?</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 analysis of carbon tax impact, found that:</a:t>
            </a:r>
          </a:p>
          <a:p>
            <a:pPr defTabSz="905255">
              <a:tabLst>
                <a:tab pos="431800" algn="l"/>
                <a:tab pos="889000" algn="l"/>
                <a:tab pos="1346200" algn="l"/>
              </a:tabLst>
              <a:defRPr sz="494" b="1">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Conventional Coal =&gt; 0.001 metric tonne CO</a:t>
            </a:r>
            <a:r>
              <a:rPr baseline="-25191"/>
              <a:t>2</a:t>
            </a:r>
            <a:r>
              <a:t> eq. / kW-hr =&gt; 9.6 ton / kW-yr</a:t>
            </a:r>
          </a:p>
          <a:p>
            <a:pPr defTabSz="905255">
              <a:tabLst>
                <a:tab pos="431800" algn="l"/>
                <a:tab pos="889000" algn="l"/>
                <a:tab pos="1346200" algn="l"/>
              </a:tabLst>
              <a:defRPr sz="4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OCGT Natural Gas =&gt;  0.0007 metric tonne CO</a:t>
            </a:r>
            <a:r>
              <a:rPr baseline="-25191"/>
              <a:t>2</a:t>
            </a:r>
            <a:r>
              <a:t> eq. / kW-hr =&gt; 6.7 ton / kW-yr</a:t>
            </a:r>
          </a:p>
          <a:p>
            <a:pPr defTabSz="905255">
              <a:tabLst>
                <a:tab pos="431800" algn="l"/>
                <a:tab pos="889000" algn="l"/>
                <a:tab pos="1346200" algn="l"/>
              </a:tabLst>
              <a:defRPr sz="5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CCGT Natural Gas =&gt; 0.00045 metric tonne CO</a:t>
            </a:r>
            <a:r>
              <a:rPr baseline="-25191"/>
              <a:t>2</a:t>
            </a:r>
            <a:r>
              <a:t> eq. / kW-hr =&gt; 4.3 ton / kW-yr</a:t>
            </a:r>
          </a:p>
          <a:p>
            <a:pPr defTabSz="905255">
              <a:tabLst>
                <a:tab pos="431800" algn="l"/>
                <a:tab pos="889000" algn="l"/>
                <a:tab pos="1346200" algn="l"/>
              </a:tabLst>
              <a:defRPr sz="1188">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In 2016 </a:t>
            </a:r>
            <a:r>
              <a:rPr b="1">
                <a:solidFill>
                  <a:srgbClr val="FBC901"/>
                </a:solidFill>
              </a:rPr>
              <a:t>coal</a:t>
            </a:r>
            <a:r>
              <a:t> provided 30.4% of U.S. power  =&gt; 1.52 x 10</a:t>
            </a:r>
            <a:r>
              <a:rPr baseline="29979"/>
              <a:t>8</a:t>
            </a:r>
            <a:r>
              <a:t> kW</a:t>
            </a:r>
          </a:p>
          <a:p>
            <a:pPr defTabSz="905255">
              <a:tabLst>
                <a:tab pos="431800" algn="l"/>
                <a:tab pos="889000" algn="l"/>
                <a:tab pos="1346200" algn="l"/>
              </a:tabLst>
              <a:defRPr sz="4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Carbon footprint = (1.52 x10</a:t>
            </a:r>
            <a:r>
              <a:rPr baseline="29979"/>
              <a:t>8</a:t>
            </a:r>
            <a:r>
              <a:t> kW)(9.6 ton/kW-yr) = 1.5 x 10</a:t>
            </a:r>
            <a:r>
              <a:rPr baseline="29979"/>
              <a:t>9</a:t>
            </a:r>
            <a:r>
              <a:t> tons CO</a:t>
            </a:r>
            <a:r>
              <a:rPr baseline="-25191"/>
              <a:t>2 </a:t>
            </a:r>
            <a:r>
              <a:t>/ yr</a:t>
            </a:r>
          </a:p>
          <a:p>
            <a:pPr defTabSz="905255">
              <a:tabLst>
                <a:tab pos="431800" algn="l"/>
                <a:tab pos="889000" algn="l"/>
                <a:tab pos="1346200" algn="l"/>
              </a:tabLst>
              <a:defRPr sz="4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a:t>
            </a:r>
            <a:r>
              <a:rPr b="1"/>
              <a:t>= 28,300 times Nuclear's current carbon footprint</a:t>
            </a:r>
            <a:endParaRPr sz="693" b="1">
              <a:solidFill>
                <a:srgbClr val="FBC901"/>
              </a:solidFill>
            </a:endParaRPr>
          </a:p>
          <a:p>
            <a:pPr defTabSz="905255">
              <a:tabLst>
                <a:tab pos="431800" algn="l"/>
                <a:tab pos="889000" algn="l"/>
                <a:tab pos="1346200" algn="l"/>
              </a:tabLst>
              <a:defRPr sz="1188">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In 2016 </a:t>
            </a:r>
            <a:r>
              <a:rPr b="1">
                <a:solidFill>
                  <a:srgbClr val="FBC901"/>
                </a:solidFill>
              </a:rPr>
              <a:t>natural gas </a:t>
            </a:r>
            <a:r>
              <a:t>provided 33.8% of U.S. power =&gt; 1.69 x 10</a:t>
            </a:r>
            <a:r>
              <a:rPr baseline="29979"/>
              <a:t>8</a:t>
            </a:r>
            <a:r>
              <a:t> kW</a:t>
            </a:r>
          </a:p>
          <a:p>
            <a:pPr defTabSz="905255">
              <a:tabLst>
                <a:tab pos="431800" algn="l"/>
                <a:tab pos="889000" algn="l"/>
                <a:tab pos="1346200" algn="l"/>
              </a:tabLst>
              <a:defRPr sz="5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Which, if it were produced using half OCGT and half CCGT, would represent</a:t>
            </a:r>
          </a:p>
          <a:p>
            <a:pPr defTabSz="905255">
              <a:tabLst>
                <a:tab pos="431800" algn="l"/>
                <a:tab pos="889000" algn="l"/>
                <a:tab pos="1346200" algn="l"/>
              </a:tabLst>
              <a:defRPr sz="594">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a:effectLst>
                  <a:outerShdw blurRad="37719" dist="37719" dir="2700000" rotWithShape="0">
                    <a:srgbClr val="000000"/>
                  </a:outerShdw>
                </a:effectLst>
                <a:latin typeface="+mn-lt"/>
                <a:ea typeface="+mn-ea"/>
                <a:cs typeface="+mn-cs"/>
                <a:sym typeface="Arial"/>
              </a:defRPr>
            </a:pPr>
            <a:r>
              <a:t>		Carbon footprint = (1.69 x10</a:t>
            </a:r>
            <a:r>
              <a:rPr baseline="29979"/>
              <a:t>8</a:t>
            </a:r>
            <a:r>
              <a:t> kW)(5.5 ton/kW-yr) = 9.3 x 10</a:t>
            </a:r>
            <a:r>
              <a:rPr baseline="29979"/>
              <a:t>8</a:t>
            </a:r>
            <a:r>
              <a:t> tons CO</a:t>
            </a:r>
            <a:r>
              <a:rPr baseline="-25191"/>
              <a:t>2 </a:t>
            </a:r>
            <a:r>
              <a:t>/ yr</a:t>
            </a:r>
          </a:p>
          <a:p>
            <a:pPr defTabSz="905255">
              <a:tabLst>
                <a:tab pos="431800" algn="l"/>
                <a:tab pos="889000" algn="l"/>
                <a:tab pos="1346200" algn="l"/>
              </a:tabLst>
              <a:defRPr sz="494" b="1">
                <a:solidFill>
                  <a:srgbClr val="FBC901"/>
                </a:solidFill>
                <a:effectLst>
                  <a:outerShdw blurRad="37719" dist="37719" dir="2700000" rotWithShape="0">
                    <a:srgbClr val="000000"/>
                  </a:outerShdw>
                </a:effectLst>
                <a:latin typeface="+mn-lt"/>
                <a:ea typeface="+mn-ea"/>
                <a:cs typeface="+mn-cs"/>
                <a:sym typeface="Arial"/>
              </a:defRPr>
            </a:pPr>
            <a:endParaRPr/>
          </a:p>
          <a:p>
            <a:pPr defTabSz="905255">
              <a:tabLst>
                <a:tab pos="431800" algn="l"/>
                <a:tab pos="889000" algn="l"/>
                <a:tab pos="1346200" algn="l"/>
              </a:tabLst>
              <a:defRPr sz="1782" b="1">
                <a:solidFill>
                  <a:srgbClr val="FBC901"/>
                </a:solidFill>
                <a:effectLst>
                  <a:outerShdw blurRad="37719" dist="37719" dir="2700000" rotWithShape="0">
                    <a:srgbClr val="000000"/>
                  </a:outerShdw>
                </a:effectLst>
                <a:latin typeface="+mn-lt"/>
                <a:ea typeface="+mn-ea"/>
                <a:cs typeface="+mn-cs"/>
                <a:sym typeface="Arial"/>
              </a:defRPr>
            </a:pPr>
            <a:r>
              <a:t>			</a:t>
            </a:r>
            <a:r>
              <a:rPr>
                <a:solidFill>
                  <a:srgbClr val="FFFFFF"/>
                </a:solidFill>
              </a:rPr>
              <a:t>= 17,600 times Nuclear's current carbon footprint</a:t>
            </a:r>
          </a:p>
          <a:p>
            <a:pPr defTabSz="905255">
              <a:tabLst>
                <a:tab pos="431800" algn="l"/>
                <a:tab pos="889000" algn="l"/>
                <a:tab pos="1346200" algn="l"/>
              </a:tabLst>
              <a:defRPr sz="1584" b="1">
                <a:solidFill>
                  <a:srgbClr val="FBC901"/>
                </a:solidFill>
                <a:effectLst>
                  <a:outerShdw blurRad="37719" dist="37719" dir="2700000" rotWithShape="0">
                    <a:srgbClr val="000000"/>
                  </a:outerShdw>
                </a:effectLst>
                <a:latin typeface="+mn-lt"/>
                <a:ea typeface="+mn-ea"/>
                <a:cs typeface="+mn-cs"/>
                <a:sym typeface="Arial"/>
              </a:defRPr>
            </a:pPr>
            <a:endParaRPr/>
          </a:p>
          <a:p>
            <a:pPr algn="ctr" defTabSz="905255">
              <a:tabLst>
                <a:tab pos="431800" algn="l"/>
                <a:tab pos="889000" algn="l"/>
                <a:tab pos="1346200" algn="l"/>
              </a:tabLst>
              <a:defRPr sz="1782" b="1">
                <a:solidFill>
                  <a:srgbClr val="FBC901"/>
                </a:solidFill>
                <a:effectLst>
                  <a:outerShdw blurRad="37719" dist="37719" dir="2700000" rotWithShape="0">
                    <a:srgbClr val="000000"/>
                  </a:outerShdw>
                </a:effectLst>
                <a:latin typeface="+mn-lt"/>
                <a:ea typeface="+mn-ea"/>
                <a:cs typeface="+mn-cs"/>
                <a:sym typeface="Arial"/>
              </a:defRPr>
            </a:pPr>
            <a:r>
              <a:t>Nuclear's CO</a:t>
            </a:r>
            <a:r>
              <a:rPr baseline="-25191"/>
              <a:t>2</a:t>
            </a:r>
            <a:r>
              <a:t> footprint is MINISCULE compared to our fossil fuel plants!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
        <p:nvSpPr>
          <p:cNvPr id="905" name="Rectangle 2"/>
          <p:cNvSpPr txBox="1">
            <a:spLocks noGrp="1"/>
          </p:cNvSpPr>
          <p:nvPr>
            <p:ph type="title"/>
          </p:nvPr>
        </p:nvSpPr>
        <p:spPr>
          <a:xfrm>
            <a:off x="304800" y="0"/>
            <a:ext cx="8534400" cy="685800"/>
          </a:xfrm>
          <a:prstGeom prst="rect">
            <a:avLst/>
          </a:prstGeom>
        </p:spPr>
        <p:txBody>
          <a:bodyPr/>
          <a:lstStyle>
            <a:lvl1pPr>
              <a:defRPr sz="2000"/>
            </a:lvl1pPr>
          </a:lstStyle>
          <a:p>
            <a:r>
              <a:t>Comparing carbon footprint for each kW-hour of power you consume:</a:t>
            </a:r>
          </a:p>
        </p:txBody>
      </p:sp>
      <p:sp>
        <p:nvSpPr>
          <p:cNvPr id="906" name="Rectangle 3"/>
          <p:cNvSpPr txBox="1">
            <a:spLocks noGrp="1"/>
          </p:cNvSpPr>
          <p:nvPr>
            <p:ph type="body" idx="1"/>
          </p:nvPr>
        </p:nvSpPr>
        <p:spPr>
          <a:xfrm>
            <a:off x="76200" y="838200"/>
            <a:ext cx="9067800" cy="4920377"/>
          </a:xfrm>
          <a:prstGeom prst="rect">
            <a:avLst/>
          </a:prstGeom>
        </p:spPr>
        <p:txBody>
          <a:bodyPr/>
          <a:lstStyle/>
          <a:p>
            <a:pPr>
              <a:tabLst>
                <a:tab pos="444500" algn="l"/>
                <a:tab pos="901700" algn="l"/>
                <a:tab pos="1371600" algn="l"/>
                <a:tab pos="2286000" algn="l"/>
                <a:tab pos="3086100" algn="l"/>
                <a:tab pos="5943600" algn="l"/>
              </a:tabLst>
              <a:defRPr sz="1800">
                <a:latin typeface="+mn-lt"/>
                <a:ea typeface="+mn-ea"/>
                <a:cs typeface="+mn-cs"/>
                <a:sym typeface="Arial"/>
              </a:defRPr>
            </a:pPr>
            <a:r>
              <a:t>From top of preceding page, converting kW-yr to kW-h, and ton to kg:</a:t>
            </a:r>
          </a:p>
          <a:p>
            <a:pPr>
              <a:tabLst>
                <a:tab pos="444500" algn="l"/>
                <a:tab pos="901700" algn="l"/>
                <a:tab pos="1371600" algn="l"/>
                <a:tab pos="2286000" algn="l"/>
                <a:tab pos="3086100" algn="l"/>
                <a:tab pos="5943600" algn="l"/>
              </a:tabLst>
              <a:defRPr sz="900" b="1">
                <a:latin typeface="+mn-lt"/>
                <a:ea typeface="+mn-ea"/>
                <a:cs typeface="+mn-cs"/>
                <a:sym typeface="Arial"/>
              </a:defRPr>
            </a:pPr>
            <a:endParaRPr/>
          </a:p>
          <a:p>
            <a:pPr>
              <a:tabLst>
                <a:tab pos="444500" algn="l"/>
                <a:tab pos="901700" algn="l"/>
                <a:tab pos="1371600" algn="l"/>
                <a:tab pos="2286000" algn="l"/>
                <a:tab pos="3086100" algn="l"/>
                <a:tab pos="5943600" algn="l"/>
              </a:tabLst>
              <a:defRPr sz="1800">
                <a:latin typeface="+mn-lt"/>
                <a:ea typeface="+mn-ea"/>
                <a:cs typeface="+mn-cs"/>
                <a:sym typeface="Arial"/>
              </a:defRPr>
            </a:pPr>
            <a:r>
              <a:t>	</a:t>
            </a:r>
            <a:r>
              <a:rPr sz="1600"/>
              <a:t>Conventional Coal Power:	9.6 ton CO</a:t>
            </a:r>
            <a:r>
              <a:rPr sz="1600" baseline="-25000"/>
              <a:t>2</a:t>
            </a:r>
            <a:r>
              <a:rPr sz="1600"/>
              <a:t> eq. / kW-yr=&gt;	0.99 kg CO</a:t>
            </a:r>
            <a:r>
              <a:rPr sz="1600" baseline="-25000"/>
              <a:t>2</a:t>
            </a:r>
            <a:r>
              <a:rPr sz="1600"/>
              <a:t> eq. / kW-hr</a:t>
            </a:r>
          </a:p>
          <a:p>
            <a:pPr>
              <a:tabLst>
                <a:tab pos="444500" algn="l"/>
                <a:tab pos="901700" algn="l"/>
                <a:tab pos="1371600" algn="l"/>
                <a:tab pos="2286000" algn="l"/>
                <a:tab pos="3086100" algn="l"/>
                <a:tab pos="5943600" algn="l"/>
              </a:tabLst>
              <a:defRPr sz="1000">
                <a:latin typeface="+mn-lt"/>
                <a:ea typeface="+mn-ea"/>
                <a:cs typeface="+mn-cs"/>
                <a:sym typeface="Arial"/>
              </a:defRPr>
            </a:pPr>
            <a:endParaRPr/>
          </a:p>
          <a:p>
            <a:pPr>
              <a:spcBef>
                <a:spcPts val="300"/>
              </a:spcBef>
              <a:tabLst>
                <a:tab pos="444500" algn="l"/>
                <a:tab pos="901700" algn="l"/>
                <a:tab pos="1371600" algn="l"/>
                <a:tab pos="2286000" algn="l"/>
                <a:tab pos="3086100" algn="l"/>
                <a:tab pos="5943600" algn="l"/>
              </a:tabLst>
              <a:defRPr sz="1600">
                <a:latin typeface="+mn-lt"/>
                <a:ea typeface="+mn-ea"/>
                <a:cs typeface="+mn-cs"/>
                <a:sym typeface="Arial"/>
              </a:defRPr>
            </a:pPr>
            <a:r>
              <a:t>	OCGT Natural Gas Power:	6.7 ton CO</a:t>
            </a:r>
            <a:r>
              <a:rPr baseline="-25000"/>
              <a:t>2</a:t>
            </a:r>
            <a:r>
              <a:t> eq. / kW-yr =&gt;	0.69 kg CO</a:t>
            </a:r>
            <a:r>
              <a:rPr baseline="-25000"/>
              <a:t>2</a:t>
            </a:r>
            <a:r>
              <a:t> eq. / kW-hr</a:t>
            </a:r>
          </a:p>
          <a:p>
            <a:pPr>
              <a:tabLst>
                <a:tab pos="444500" algn="l"/>
                <a:tab pos="901700" algn="l"/>
                <a:tab pos="1371600" algn="l"/>
                <a:tab pos="2286000" algn="l"/>
                <a:tab pos="3086100" algn="l"/>
                <a:tab pos="5943600" algn="l"/>
              </a:tabLst>
              <a:defRPr sz="1000">
                <a:latin typeface="+mn-lt"/>
                <a:ea typeface="+mn-ea"/>
                <a:cs typeface="+mn-cs"/>
                <a:sym typeface="Arial"/>
              </a:defRPr>
            </a:pPr>
            <a:endParaRPr/>
          </a:p>
          <a:p>
            <a:pPr>
              <a:spcBef>
                <a:spcPts val="300"/>
              </a:spcBef>
              <a:tabLst>
                <a:tab pos="444500" algn="l"/>
                <a:tab pos="901700" algn="l"/>
                <a:tab pos="1371600" algn="l"/>
                <a:tab pos="2286000" algn="l"/>
                <a:tab pos="3086100" algn="l"/>
                <a:tab pos="5943600" algn="l"/>
              </a:tabLst>
              <a:defRPr sz="1600">
                <a:latin typeface="+mn-lt"/>
                <a:ea typeface="+mn-ea"/>
                <a:cs typeface="+mn-cs"/>
                <a:sym typeface="Arial"/>
              </a:defRPr>
            </a:pPr>
            <a:r>
              <a:t>	CCGT Natural Gas Power:	4.3 ton CO</a:t>
            </a:r>
            <a:r>
              <a:rPr baseline="-25000"/>
              <a:t>2</a:t>
            </a:r>
            <a:r>
              <a:t> eq. / kW-yr =&gt;	0.44 kg CO</a:t>
            </a:r>
            <a:r>
              <a:rPr baseline="-25000"/>
              <a:t>2</a:t>
            </a:r>
            <a:r>
              <a:t> eq. / kW-hr</a:t>
            </a:r>
          </a:p>
          <a:p>
            <a:pPr>
              <a:tabLst>
                <a:tab pos="444500" algn="l"/>
                <a:tab pos="901700" algn="l"/>
                <a:tab pos="1371600" algn="l"/>
                <a:tab pos="2286000" algn="l"/>
                <a:tab pos="3086100" algn="l"/>
                <a:tab pos="5943600" algn="l"/>
              </a:tabLst>
              <a:defRPr sz="1600">
                <a:latin typeface="+mn-lt"/>
                <a:ea typeface="+mn-ea"/>
                <a:cs typeface="+mn-cs"/>
                <a:sym typeface="Arial"/>
              </a:defRPr>
            </a:pPr>
            <a:endParaRPr/>
          </a:p>
          <a:p>
            <a:pPr>
              <a:tabLst>
                <a:tab pos="444500" algn="l"/>
                <a:tab pos="901700" algn="l"/>
                <a:tab pos="1371600" algn="l"/>
                <a:tab pos="2286000" algn="l"/>
                <a:tab pos="3086100" algn="l"/>
                <a:tab pos="5943600" algn="l"/>
              </a:tabLst>
              <a:defRPr sz="1800">
                <a:latin typeface="+mn-lt"/>
                <a:ea typeface="+mn-ea"/>
                <a:cs typeface="+mn-cs"/>
                <a:sym typeface="Arial"/>
              </a:defRPr>
            </a:pPr>
            <a:r>
              <a:t>From two pages ago, converting GW-yr to kW-h, and ton to kg:</a:t>
            </a:r>
          </a:p>
          <a:p>
            <a:pPr>
              <a:tabLst>
                <a:tab pos="444500" algn="l"/>
                <a:tab pos="901700" algn="l"/>
                <a:tab pos="1371600" algn="l"/>
                <a:tab pos="2286000" algn="l"/>
                <a:tab pos="3086100" algn="l"/>
                <a:tab pos="5943600" algn="l"/>
              </a:tabLst>
              <a:defRPr sz="1000">
                <a:latin typeface="+mn-lt"/>
                <a:ea typeface="+mn-ea"/>
                <a:cs typeface="+mn-cs"/>
                <a:sym typeface="Arial"/>
              </a:defRPr>
            </a:pPr>
            <a:endParaRPr/>
          </a:p>
          <a:p>
            <a:pPr>
              <a:spcBef>
                <a:spcPts val="300"/>
              </a:spcBef>
              <a:tabLst>
                <a:tab pos="444500" algn="l"/>
                <a:tab pos="901700" algn="l"/>
                <a:tab pos="1371600" algn="l"/>
                <a:tab pos="2286000" algn="l"/>
                <a:tab pos="3086100" algn="l"/>
                <a:tab pos="5943600" algn="l"/>
              </a:tabLst>
              <a:defRPr sz="1600">
                <a:latin typeface="+mn-lt"/>
                <a:ea typeface="+mn-ea"/>
                <a:cs typeface="+mn-cs"/>
                <a:sym typeface="Arial"/>
              </a:defRPr>
            </a:pPr>
            <a:r>
              <a:t>	Nuclear Power:	 52,920 ton CO</a:t>
            </a:r>
            <a:r>
              <a:rPr baseline="-25000"/>
              <a:t>2</a:t>
            </a:r>
            <a:r>
              <a:t> eq. / 98 GW-yr =&gt; 	0.000055 kg CO</a:t>
            </a:r>
            <a:r>
              <a:rPr baseline="-25000"/>
              <a:t>2</a:t>
            </a:r>
            <a:r>
              <a:t> eq. / kW-hr</a:t>
            </a:r>
          </a:p>
          <a:p>
            <a:pPr>
              <a:tabLst>
                <a:tab pos="444500" algn="l"/>
                <a:tab pos="901700" algn="l"/>
                <a:tab pos="1371600" algn="l"/>
                <a:tab pos="2286000" algn="l"/>
                <a:tab pos="3086100" algn="l"/>
                <a:tab pos="5943600" algn="l"/>
              </a:tabLst>
              <a:defRPr sz="2800">
                <a:latin typeface="+mn-lt"/>
                <a:ea typeface="+mn-ea"/>
                <a:cs typeface="+mn-cs"/>
                <a:sym typeface="Arial"/>
              </a:defRPr>
            </a:pPr>
            <a:endParaRPr/>
          </a:p>
          <a:p>
            <a:pPr algn="ctr">
              <a:tabLst>
                <a:tab pos="444500" algn="l"/>
                <a:tab pos="901700" algn="l"/>
                <a:tab pos="1371600" algn="l"/>
                <a:tab pos="2286000" algn="l"/>
                <a:tab pos="3086100" algn="l"/>
                <a:tab pos="5943600" algn="l"/>
              </a:tabLst>
              <a:defRPr sz="1800" b="1">
                <a:solidFill>
                  <a:srgbClr val="FFCC00"/>
                </a:solidFill>
                <a:latin typeface="+mn-lt"/>
                <a:ea typeface="+mn-ea"/>
                <a:cs typeface="+mn-cs"/>
                <a:sym typeface="Arial"/>
              </a:defRPr>
            </a:pPr>
            <a:r>
              <a:t>Nuclear's carbon footprint / kW-hr is ~ 10,000 lower than for fossil fuels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8" name="Rectangle 2"/>
          <p:cNvSpPr txBox="1">
            <a:spLocks noGrp="1"/>
          </p:cNvSpPr>
          <p:nvPr>
            <p:ph type="title"/>
          </p:nvPr>
        </p:nvSpPr>
        <p:spPr>
          <a:xfrm>
            <a:off x="304800" y="228600"/>
            <a:ext cx="8534400" cy="609600"/>
          </a:xfrm>
          <a:prstGeom prst="rect">
            <a:avLst/>
          </a:prstGeom>
        </p:spPr>
        <p:txBody>
          <a:bodyPr/>
          <a:lstStyle/>
          <a:p>
            <a:r>
              <a:t>Other WeCanFigureThisOut.org note sets on nuclear energy:</a:t>
            </a:r>
          </a:p>
        </p:txBody>
      </p:sp>
      <p:sp>
        <p:nvSpPr>
          <p:cNvPr id="909" name="Rectangle 3"/>
          <p:cNvSpPr txBox="1">
            <a:spLocks noGrp="1"/>
          </p:cNvSpPr>
          <p:nvPr>
            <p:ph type="body" idx="1"/>
          </p:nvPr>
        </p:nvSpPr>
        <p:spPr>
          <a:xfrm>
            <a:off x="228600" y="1219200"/>
            <a:ext cx="8763000" cy="4990466"/>
          </a:xfrm>
          <a:prstGeom prst="rect">
            <a:avLst/>
          </a:prstGeom>
        </p:spPr>
        <p:txBody>
          <a:bodyPr/>
          <a:lstStyle/>
          <a:p>
            <a:pPr defTabSz="868680">
              <a:defRPr sz="1710">
                <a:effectLst>
                  <a:outerShdw blurRad="36195" dist="36195" dir="2700000" rotWithShape="0">
                    <a:srgbClr val="000000"/>
                  </a:outerShdw>
                </a:effectLst>
                <a:latin typeface="+mn-lt"/>
                <a:ea typeface="+mn-ea"/>
                <a:cs typeface="+mn-cs"/>
                <a:sym typeface="Arial"/>
              </a:defRPr>
            </a:pPr>
            <a:r>
              <a:t>A side trip to investigate a very strange possibility:</a:t>
            </a:r>
          </a:p>
          <a:p>
            <a:pPr defTabSz="868680">
              <a:defRPr sz="1330">
                <a:effectLst>
                  <a:outerShdw blurRad="36195" dist="36195" dir="2700000" rotWithShape="0">
                    <a:srgbClr val="000000"/>
                  </a:outerShdw>
                </a:effectLst>
                <a:latin typeface="+mn-lt"/>
                <a:ea typeface="+mn-ea"/>
                <a:cs typeface="+mn-cs"/>
                <a:sym typeface="Arial"/>
              </a:defRPr>
            </a:pPr>
            <a:endParaRPr/>
          </a:p>
          <a:p>
            <a:pPr algn="ctr" defTabSz="868680">
              <a:defRPr sz="1710" b="1">
                <a:effectLst>
                  <a:outerShdw blurRad="36195" dist="36195" dir="2700000" rotWithShape="0">
                    <a:srgbClr val="000000"/>
                  </a:outerShdw>
                </a:effectLst>
                <a:latin typeface="+mn-lt"/>
                <a:ea typeface="+mn-ea"/>
                <a:cs typeface="+mn-cs"/>
                <a:sym typeface="Arial"/>
              </a:defRPr>
            </a:pPr>
            <a:r>
              <a:t>Prehistoric Natural Nuclear Reactors?</a:t>
            </a:r>
          </a:p>
          <a:p>
            <a:pPr algn="ctr" defTabSz="868680">
              <a:defRPr sz="2280">
                <a:effectLst>
                  <a:outerShdw blurRad="36195" dist="36195" dir="2700000" rotWithShape="0">
                    <a:srgbClr val="000000"/>
                  </a:outerShdw>
                </a:effectLst>
                <a:latin typeface="+mn-lt"/>
                <a:ea typeface="+mn-ea"/>
                <a:cs typeface="+mn-cs"/>
                <a:sym typeface="Arial"/>
              </a:defRPr>
            </a:pPr>
            <a:endParaRPr/>
          </a:p>
          <a:p>
            <a:pPr defTabSz="868680">
              <a:defRPr sz="1710">
                <a:effectLst>
                  <a:outerShdw blurRad="36195" dist="36195" dir="2700000" rotWithShape="0">
                    <a:srgbClr val="000000"/>
                  </a:outerShdw>
                </a:effectLst>
                <a:latin typeface="+mn-lt"/>
                <a:ea typeface="+mn-ea"/>
                <a:cs typeface="+mn-cs"/>
                <a:sym typeface="Arial"/>
              </a:defRPr>
            </a:pPr>
            <a:r>
              <a:t>Plus three note sets on the possible future of nuclear energy:</a:t>
            </a:r>
          </a:p>
          <a:p>
            <a:pPr defTabSz="868680">
              <a:defRPr sz="1330">
                <a:effectLst>
                  <a:outerShdw blurRad="36195" dist="36195" dir="2700000" rotWithShape="0">
                    <a:srgbClr val="000000"/>
                  </a:outerShdw>
                </a:effectLst>
                <a:latin typeface="+mn-lt"/>
                <a:ea typeface="+mn-ea"/>
                <a:cs typeface="+mn-cs"/>
                <a:sym typeface="Arial"/>
              </a:defRPr>
            </a:pPr>
            <a:endParaRPr/>
          </a:p>
          <a:p>
            <a:pPr algn="ctr" defTabSz="868680">
              <a:defRPr sz="1710" b="1">
                <a:effectLst>
                  <a:outerShdw blurRad="36195" dist="36195" dir="2700000" rotWithShape="0">
                    <a:srgbClr val="000000"/>
                  </a:outerShdw>
                </a:effectLst>
                <a:latin typeface="+mn-lt"/>
                <a:ea typeface="+mn-ea"/>
                <a:cs typeface="+mn-cs"/>
                <a:sym typeface="Arial"/>
              </a:defRPr>
            </a:pPr>
            <a:r>
              <a:t>Gen III/III+ Reactors: Confronting Cost &amp; Operational Safety</a:t>
            </a:r>
          </a:p>
          <a:p>
            <a:pPr algn="ctr" defTabSz="868680">
              <a:defRPr sz="1710">
                <a:effectLst>
                  <a:outerShdw blurRad="36195" dist="36195" dir="2700000" rotWithShape="0">
                    <a:srgbClr val="000000"/>
                  </a:outerShdw>
                </a:effectLst>
                <a:latin typeface="+mn-lt"/>
                <a:ea typeface="+mn-ea"/>
                <a:cs typeface="+mn-cs"/>
                <a:sym typeface="Arial"/>
              </a:defRPr>
            </a:pPr>
            <a:endParaRPr/>
          </a:p>
          <a:p>
            <a:pPr algn="ctr" defTabSz="868680">
              <a:defRPr sz="1710" b="1">
                <a:effectLst>
                  <a:outerShdw blurRad="36195" dist="36195" dir="2700000" rotWithShape="0">
                    <a:srgbClr val="000000"/>
                  </a:outerShdw>
                </a:effectLst>
                <a:latin typeface="+mn-lt"/>
                <a:ea typeface="+mn-ea"/>
                <a:cs typeface="+mn-cs"/>
                <a:sym typeface="Arial"/>
              </a:defRPr>
            </a:pPr>
            <a:r>
              <a:t>Gen IV Reactors: Two Designs that Might Radically Reduce Nuclear Waste</a:t>
            </a:r>
          </a:p>
          <a:p>
            <a:pPr defTabSz="868680">
              <a:defRPr sz="1330">
                <a:effectLst>
                  <a:outerShdw blurRad="36195" dist="36195" dir="2700000" rotWithShape="0">
                    <a:srgbClr val="000000"/>
                  </a:outerShdw>
                </a:effectLst>
                <a:latin typeface="+mn-lt"/>
                <a:ea typeface="+mn-ea"/>
                <a:cs typeface="+mn-cs"/>
                <a:sym typeface="Arial"/>
              </a:defRPr>
            </a:pPr>
            <a:endParaRPr/>
          </a:p>
          <a:p>
            <a:pPr algn="ctr" defTabSz="868680">
              <a:defRPr sz="1710" b="1">
                <a:effectLst>
                  <a:outerShdw blurRad="36195" dist="36195" dir="2700000" rotWithShape="0">
                    <a:srgbClr val="000000"/>
                  </a:outerShdw>
                </a:effectLst>
                <a:latin typeface="+mn-lt"/>
                <a:ea typeface="+mn-ea"/>
                <a:cs typeface="+mn-cs"/>
                <a:sym typeface="Arial"/>
              </a:defRPr>
            </a:pPr>
            <a:r>
              <a:t>Other Gen IV Nuclear Reactors</a:t>
            </a:r>
          </a:p>
          <a:p>
            <a:pPr algn="ctr" defTabSz="868680">
              <a:defRPr sz="2280" b="1">
                <a:effectLst>
                  <a:outerShdw blurRad="36195" dist="36195" dir="2700000" rotWithShape="0">
                    <a:srgbClr val="000000"/>
                  </a:outerShdw>
                </a:effectLst>
                <a:latin typeface="+mn-lt"/>
                <a:ea typeface="+mn-ea"/>
                <a:cs typeface="+mn-cs"/>
                <a:sym typeface="Arial"/>
              </a:defRPr>
            </a:pPr>
            <a:endParaRPr/>
          </a:p>
          <a:p>
            <a:pPr algn="ctr" defTabSz="868680">
              <a:defRPr sz="2280" b="1">
                <a:effectLst>
                  <a:outerShdw blurRad="36195" dist="36195" dir="2700000" rotWithShape="0">
                    <a:srgbClr val="000000"/>
                  </a:outerShdw>
                </a:effectLst>
                <a:latin typeface="+mn-lt"/>
                <a:ea typeface="+mn-ea"/>
                <a:cs typeface="+mn-cs"/>
                <a:sym typeface="Arial"/>
              </a:defRPr>
            </a:pPr>
            <a:endParaRPr/>
          </a:p>
          <a:p>
            <a:pPr defTabSz="868680">
              <a:defRPr sz="1710">
                <a:effectLst>
                  <a:outerShdw blurRad="36195" dist="36195" dir="2700000" rotWithShape="0">
                    <a:srgbClr val="000000"/>
                  </a:outerShdw>
                </a:effectLst>
                <a:latin typeface="+mn-lt"/>
                <a:ea typeface="+mn-ea"/>
                <a:cs typeface="+mn-cs"/>
                <a:sym typeface="Arial"/>
              </a:defRPr>
            </a:pPr>
            <a:r>
              <a:t>For links to these note sets (and their accompanying resources webpages) visit:</a:t>
            </a:r>
          </a:p>
          <a:p>
            <a:pPr defTabSz="868680">
              <a:defRPr sz="1045">
                <a:effectLst>
                  <a:outerShdw blurRad="36195" dist="36195" dir="2700000" rotWithShape="0">
                    <a:srgbClr val="000000"/>
                  </a:outerShdw>
                </a:effectLst>
                <a:latin typeface="+mn-lt"/>
                <a:ea typeface="+mn-ea"/>
                <a:cs typeface="+mn-cs"/>
                <a:sym typeface="Arial"/>
              </a:defRPr>
            </a:pPr>
            <a:endParaRPr/>
          </a:p>
          <a:p>
            <a:pPr algn="ctr" defTabSz="868680">
              <a:defRPr sz="1710">
                <a:effectLst>
                  <a:outerShdw blurRad="36195" dist="36195" dir="2700000" rotWithShape="0">
                    <a:srgbClr val="000000"/>
                  </a:outerShdw>
                </a:effectLst>
                <a:latin typeface="+mn-lt"/>
                <a:ea typeface="+mn-ea"/>
                <a:cs typeface="+mn-cs"/>
                <a:sym typeface="Arial"/>
              </a:defRPr>
            </a:pPr>
            <a:r>
              <a:rPr u="sng">
                <a:solidFill>
                  <a:srgbClr val="00CCFF"/>
                </a:solidFill>
                <a:uFill>
                  <a:solidFill>
                    <a:srgbClr val="00CCFF"/>
                  </a:solidFill>
                </a:uFill>
                <a:hlinkClick r:id="rId2"/>
              </a:rPr>
              <a:t>www.WeCanFigureThisOut.org/ENERGY/Energy_home.htm</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912" name="Rectangle 3"/>
          <p:cNvSpPr txBox="1">
            <a:spLocks noGrp="1"/>
          </p:cNvSpPr>
          <p:nvPr>
            <p:ph type="body" idx="1"/>
          </p:nvPr>
        </p:nvSpPr>
        <p:spPr>
          <a:xfrm>
            <a:off x="304800" y="990600"/>
            <a:ext cx="8534400" cy="5410200"/>
          </a:xfrm>
          <a:prstGeom prst="rect">
            <a:avLst/>
          </a:prstGeom>
        </p:spPr>
        <p:txBody>
          <a:bodyPr/>
          <a:lstStyle/>
          <a:p>
            <a:pPr>
              <a:spcBef>
                <a:spcPts val="300"/>
              </a:spcBef>
              <a:defRPr sz="1400">
                <a:latin typeface="+mn-lt"/>
                <a:ea typeface="+mn-ea"/>
                <a:cs typeface="+mn-cs"/>
                <a:sym typeface="Arial"/>
              </a:defRPr>
            </a:pPr>
            <a:r>
              <a:t>Some materials used in this class were developed under a National Science Foundation "Research Initiation Grant in Engineering Education" (RIGEE).</a:t>
            </a:r>
          </a:p>
          <a:p>
            <a:pPr>
              <a:defRPr sz="1400">
                <a:latin typeface="+mn-lt"/>
                <a:ea typeface="+mn-ea"/>
                <a:cs typeface="+mn-cs"/>
                <a:sym typeface="Arial"/>
              </a:defRPr>
            </a:pPr>
            <a:endParaRPr/>
          </a:p>
          <a:p>
            <a:pPr>
              <a:spcBef>
                <a:spcPts val="300"/>
              </a:spcBef>
              <a:defRPr sz="1400">
                <a:latin typeface="+mn-lt"/>
                <a:ea typeface="+mn-ea"/>
                <a:cs typeface="+mn-cs"/>
                <a:sym typeface="Arial"/>
              </a:defRPr>
            </a:pPr>
            <a:r>
              <a:t>Other materials, including the "Virtual Lab" science education website, were developed under even earlier NSF "Course, Curriculum and Laboratory Improvement" (CCLI) and "Nanoscience Undergraduate Education" (NUE) awards.</a:t>
            </a:r>
          </a:p>
          <a:p>
            <a:pPr>
              <a:defRPr sz="1400">
                <a:latin typeface="+mn-lt"/>
                <a:ea typeface="+mn-ea"/>
                <a:cs typeface="+mn-cs"/>
                <a:sym typeface="Arial"/>
              </a:defRPr>
            </a:pPr>
            <a:endParaRPr/>
          </a:p>
          <a:p>
            <a:pPr>
              <a:spcBef>
                <a:spcPts val="300"/>
              </a:spcBef>
              <a:defRPr sz="1400">
                <a:latin typeface="+mn-lt"/>
                <a:ea typeface="+mn-ea"/>
                <a:cs typeface="+mn-cs"/>
                <a:sym typeface="Arial"/>
              </a:defRPr>
            </a:pPr>
            <a:r>
              <a:t>This set of notes was authored by John C. Bean who also created all figures not explicitly credited above.  </a:t>
            </a:r>
          </a:p>
          <a:p>
            <a:pPr>
              <a:defRPr sz="1400">
                <a:latin typeface="+mn-lt"/>
                <a:ea typeface="+mn-ea"/>
                <a:cs typeface="+mn-cs"/>
                <a:sym typeface="Arial"/>
              </a:defRPr>
            </a:pPr>
            <a:endParaRPr/>
          </a:p>
          <a:p>
            <a:pPr>
              <a:defRPr sz="1400">
                <a:latin typeface="+mn-lt"/>
                <a:ea typeface="+mn-ea"/>
                <a:cs typeface="+mn-cs"/>
                <a:sym typeface="Arial"/>
              </a:defRPr>
            </a:pPr>
            <a:endParaRPr/>
          </a:p>
          <a:p>
            <a:pPr>
              <a:defRPr sz="1400">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spcBef>
                <a:spcPts val="300"/>
              </a:spcBef>
              <a:defRPr sz="1400">
                <a:solidFill>
                  <a:srgbClr val="FF3300"/>
                </a:solidFill>
                <a:latin typeface="+mn-lt"/>
                <a:ea typeface="+mn-ea"/>
                <a:cs typeface="+mn-cs"/>
                <a:sym typeface="Arial"/>
              </a:defRPr>
            </a:pPr>
            <a:r>
              <a:t>Copyright John C. Bean</a:t>
            </a:r>
            <a:r>
              <a:rPr u="sng"/>
              <a:t> </a:t>
            </a:r>
          </a:p>
          <a:p>
            <a:pPr algn="ctr">
              <a:defRPr sz="800" u="sng">
                <a:latin typeface="+mn-lt"/>
                <a:ea typeface="+mn-ea"/>
                <a:cs typeface="+mn-cs"/>
                <a:sym typeface="Arial"/>
              </a:defRPr>
            </a:pPr>
            <a:endParaRPr/>
          </a:p>
          <a:p>
            <a:pPr algn="ctr">
              <a:spcBef>
                <a:spcPts val="200"/>
              </a:spcBef>
              <a:defRPr sz="1200">
                <a:latin typeface="+mn-lt"/>
                <a:ea typeface="+mn-ea"/>
                <a:cs typeface="+mn-cs"/>
                <a:sym typeface="Arial"/>
              </a:defRPr>
            </a:pPr>
            <a:r>
              <a:t>(However, permission is granted for use by individual instructors in non-profit academic institutions)</a:t>
            </a:r>
          </a:p>
        </p:txBody>
      </p:sp>
      <p:sp>
        <p:nvSpPr>
          <p:cNvPr id="913" name="Rectangle 5"/>
          <p:cNvSpPr txBox="1"/>
          <p:nvPr/>
        </p:nvSpPr>
        <p:spPr>
          <a:xfrm>
            <a:off x="304800" y="6288945"/>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An Introduction to Sustainable Energy Systems: WeCanFigureThisOut.org/ENERGY/Energy_home.htm</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 name="Rectangle 2"/>
          <p:cNvSpPr txBox="1">
            <a:spLocks noGrp="1"/>
          </p:cNvSpPr>
          <p:nvPr>
            <p:ph type="title"/>
          </p:nvPr>
        </p:nvSpPr>
        <p:spPr>
          <a:xfrm>
            <a:off x="304800" y="76200"/>
            <a:ext cx="8534400" cy="685800"/>
          </a:xfrm>
          <a:prstGeom prst="rect">
            <a:avLst/>
          </a:prstGeom>
        </p:spPr>
        <p:txBody>
          <a:bodyPr/>
          <a:lstStyle/>
          <a:p>
            <a:r>
              <a:t>Decay is stimulated by capture of neutrons of particular energies:</a:t>
            </a:r>
          </a:p>
        </p:txBody>
      </p:sp>
      <p:sp>
        <p:nvSpPr>
          <p:cNvPr id="168" name="Rectangle 3"/>
          <p:cNvSpPr txBox="1">
            <a:spLocks noGrp="1"/>
          </p:cNvSpPr>
          <p:nvPr>
            <p:ph type="body" idx="1"/>
          </p:nvPr>
        </p:nvSpPr>
        <p:spPr>
          <a:xfrm>
            <a:off x="228600" y="990600"/>
            <a:ext cx="8915400" cy="5715000"/>
          </a:xfrm>
          <a:prstGeom prst="rect">
            <a:avLst/>
          </a:prstGeom>
        </p:spPr>
        <p:txBody>
          <a:bodyPr/>
          <a:lstStyle/>
          <a:p>
            <a:pPr>
              <a:defRPr sz="1800">
                <a:latin typeface="+mn-lt"/>
                <a:ea typeface="+mn-ea"/>
                <a:cs typeface="+mn-cs"/>
                <a:sym typeface="Arial"/>
              </a:defRPr>
            </a:pPr>
            <a:r>
              <a:t>The dominant </a:t>
            </a:r>
            <a:r>
              <a:rPr b="1" baseline="30000">
                <a:solidFill>
                  <a:srgbClr val="FBC901"/>
                </a:solidFill>
              </a:rPr>
              <a:t>238</a:t>
            </a:r>
            <a:r>
              <a:rPr b="1">
                <a:solidFill>
                  <a:srgbClr val="FBC901"/>
                </a:solidFill>
              </a:rPr>
              <a:t>U</a:t>
            </a:r>
            <a:r>
              <a:t> isotope captures </a:t>
            </a:r>
            <a:r>
              <a:rPr b="1">
                <a:solidFill>
                  <a:srgbClr val="FF0000"/>
                </a:solidFill>
              </a:rPr>
              <a:t>high kinetic energy / "fast" neutrons</a:t>
            </a:r>
            <a:endParaRPr sz="100" b="1">
              <a:solidFill>
                <a:srgbClr val="FF0000"/>
              </a:solidFill>
            </a:endParaRPr>
          </a:p>
          <a:p>
            <a:pPr>
              <a:spcBef>
                <a:spcPts val="200"/>
              </a:spcBef>
              <a:defRPr sz="900">
                <a:latin typeface="+mn-lt"/>
                <a:ea typeface="+mn-ea"/>
                <a:cs typeface="+mn-cs"/>
                <a:sym typeface="Arial"/>
              </a:defRPr>
            </a:pPr>
            <a:r>
              <a:t>		</a:t>
            </a:r>
            <a:r>
              <a:rPr sz="1100"/>
              <a:t>		 	</a:t>
            </a:r>
          </a:p>
          <a:p>
            <a:pPr>
              <a:defRPr sz="1800" baseline="30000">
                <a:latin typeface="+mn-lt"/>
                <a:ea typeface="+mn-ea"/>
                <a:cs typeface="+mn-cs"/>
                <a:sym typeface="Arial"/>
              </a:defRPr>
            </a:pPr>
            <a:r>
              <a:t>	238</a:t>
            </a:r>
            <a:r>
              <a:rPr baseline="0"/>
              <a:t>U + </a:t>
            </a:r>
            <a:r>
              <a:rPr b="1">
                <a:solidFill>
                  <a:srgbClr val="FF0000"/>
                </a:solidFill>
              </a:rPr>
              <a:t>1</a:t>
            </a:r>
            <a:r>
              <a:rPr b="1" baseline="0">
                <a:solidFill>
                  <a:srgbClr val="FF0000"/>
                </a:solidFill>
              </a:rPr>
              <a:t>n (hot/fast) </a:t>
            </a:r>
            <a:r>
              <a:rPr baseline="0"/>
              <a:t>=&gt; </a:t>
            </a:r>
            <a:r>
              <a:t>239</a:t>
            </a:r>
            <a:r>
              <a:rPr baseline="0"/>
              <a:t>U  =&gt;  </a:t>
            </a:r>
            <a:r>
              <a:t>239</a:t>
            </a:r>
            <a:r>
              <a:rPr baseline="0"/>
              <a:t>Np + β     =&gt;  </a:t>
            </a:r>
            <a:r>
              <a:t>239</a:t>
            </a:r>
            <a:r>
              <a:rPr baseline="0"/>
              <a:t>Pu + β</a:t>
            </a:r>
          </a:p>
          <a:p>
            <a:pPr>
              <a:defRPr sz="1000">
                <a:latin typeface="+mn-lt"/>
                <a:ea typeface="+mn-ea"/>
                <a:cs typeface="+mn-cs"/>
                <a:sym typeface="Arial"/>
              </a:defRPr>
            </a:pPr>
            <a:endParaRPr/>
          </a:p>
          <a:p>
            <a:pPr>
              <a:defRPr sz="1800">
                <a:latin typeface="+mn-lt"/>
                <a:ea typeface="+mn-ea"/>
                <a:cs typeface="+mn-cs"/>
                <a:sym typeface="Arial"/>
              </a:defRPr>
            </a:pPr>
            <a:r>
              <a:t>		where β ("beta") = a released high energy electron</a:t>
            </a:r>
          </a:p>
          <a:p>
            <a:pPr>
              <a:defRPr sz="1600">
                <a:latin typeface="+mn-lt"/>
                <a:ea typeface="+mn-ea"/>
                <a:cs typeface="+mn-cs"/>
                <a:sym typeface="Arial"/>
              </a:defRPr>
            </a:pPr>
            <a:endParaRPr/>
          </a:p>
          <a:p>
            <a:pPr>
              <a:defRPr sz="1800" b="1">
                <a:latin typeface="+mn-lt"/>
                <a:ea typeface="+mn-ea"/>
                <a:cs typeface="+mn-cs"/>
                <a:sym typeface="Arial"/>
              </a:defRPr>
            </a:pPr>
            <a:r>
              <a:t>Significantly:  </a:t>
            </a:r>
            <a:r>
              <a:rPr>
                <a:solidFill>
                  <a:srgbClr val="FFCC00"/>
                </a:solidFill>
              </a:rPr>
              <a:t>This decay sequence does NOT produce more neutrons</a:t>
            </a:r>
          </a:p>
          <a:p>
            <a:pPr>
              <a:defRPr sz="1000">
                <a:latin typeface="+mn-lt"/>
                <a:ea typeface="+mn-ea"/>
                <a:cs typeface="+mn-cs"/>
                <a:sym typeface="Arial"/>
              </a:defRPr>
            </a:pPr>
            <a:endParaRPr/>
          </a:p>
          <a:p>
            <a:pPr>
              <a:defRPr sz="1800">
                <a:latin typeface="+mn-lt"/>
                <a:ea typeface="+mn-ea"/>
                <a:cs typeface="+mn-cs"/>
                <a:sym typeface="Arial"/>
              </a:defRPr>
            </a:pPr>
            <a:endParaRPr/>
          </a:p>
          <a:p>
            <a:pPr>
              <a:defRPr sz="1800">
                <a:latin typeface="+mn-lt"/>
                <a:ea typeface="+mn-ea"/>
                <a:cs typeface="+mn-cs"/>
                <a:sym typeface="Arial"/>
              </a:defRPr>
            </a:pPr>
            <a:r>
              <a:t>So while a neutron can CAUSE </a:t>
            </a:r>
            <a:r>
              <a:rPr baseline="30000"/>
              <a:t>238</a:t>
            </a:r>
            <a:r>
              <a:t>U to fission, that neutron is thereby consumed </a:t>
            </a:r>
          </a:p>
          <a:p>
            <a:pPr>
              <a:defRPr sz="900">
                <a:latin typeface="+mn-lt"/>
                <a:ea typeface="+mn-ea"/>
                <a:cs typeface="+mn-cs"/>
                <a:sym typeface="Arial"/>
              </a:defRPr>
            </a:pPr>
            <a:endParaRPr/>
          </a:p>
          <a:p>
            <a:pPr>
              <a:defRPr sz="1800">
                <a:latin typeface="+mn-lt"/>
                <a:ea typeface="+mn-ea"/>
                <a:cs typeface="+mn-cs"/>
                <a:sym typeface="Arial"/>
              </a:defRPr>
            </a:pPr>
            <a:r>
              <a:t>	And because it is not replaced, you cannot get a </a:t>
            </a:r>
            <a:r>
              <a:rPr baseline="30000"/>
              <a:t>238</a:t>
            </a:r>
            <a:r>
              <a:t>U chain reaction</a:t>
            </a:r>
          </a:p>
          <a:p>
            <a:pPr>
              <a:defRPr sz="900">
                <a:latin typeface="+mn-lt"/>
                <a:ea typeface="+mn-ea"/>
                <a:cs typeface="+mn-cs"/>
                <a:sym typeface="Arial"/>
              </a:defRPr>
            </a:pPr>
            <a:endParaRPr/>
          </a:p>
          <a:p>
            <a:pPr>
              <a:defRPr sz="1800">
                <a:latin typeface="+mn-lt"/>
                <a:ea typeface="+mn-ea"/>
                <a:cs typeface="+mn-cs"/>
                <a:sym typeface="Arial"/>
              </a:defRPr>
            </a:pPr>
            <a:r>
              <a:t>		Helping to explain </a:t>
            </a:r>
            <a:r>
              <a:rPr baseline="30000"/>
              <a:t>238</a:t>
            </a:r>
            <a:r>
              <a:t>U's surviving abundance</a:t>
            </a:r>
          </a:p>
          <a:p>
            <a:pPr>
              <a:defRPr sz="1800">
                <a:latin typeface="+mn-lt"/>
                <a:ea typeface="+mn-ea"/>
                <a:cs typeface="+mn-cs"/>
                <a:sym typeface="Arial"/>
              </a:defRPr>
            </a:pPr>
            <a:endParaRPr/>
          </a:p>
          <a:p>
            <a:pPr>
              <a:defRPr sz="1800">
                <a:latin typeface="+mn-lt"/>
                <a:ea typeface="+mn-ea"/>
                <a:cs typeface="+mn-cs"/>
                <a:sym typeface="Arial"/>
              </a:defRPr>
            </a:pPr>
            <a:r>
              <a:t>However, </a:t>
            </a:r>
            <a:r>
              <a:rPr baseline="30000"/>
              <a:t>238</a:t>
            </a:r>
            <a:r>
              <a:t>U's reaction DOES produce plutonium</a:t>
            </a:r>
          </a:p>
          <a:p>
            <a:pPr>
              <a:defRPr sz="900">
                <a:latin typeface="+mn-lt"/>
                <a:ea typeface="+mn-ea"/>
                <a:cs typeface="+mn-cs"/>
                <a:sym typeface="Arial"/>
              </a:defRPr>
            </a:pPr>
            <a:endParaRPr/>
          </a:p>
          <a:p>
            <a:pPr>
              <a:defRPr sz="1800">
                <a:latin typeface="+mn-lt"/>
                <a:ea typeface="+mn-ea"/>
                <a:cs typeface="+mn-cs"/>
                <a:sym typeface="Arial"/>
              </a:defRPr>
            </a:pPr>
            <a:r>
              <a:t>	Which works so well in bombs</a:t>
            </a:r>
          </a:p>
          <a:p>
            <a:pPr>
              <a:defRPr sz="900">
                <a:latin typeface="+mn-lt"/>
                <a:ea typeface="+mn-ea"/>
                <a:cs typeface="+mn-cs"/>
                <a:sym typeface="Arial"/>
              </a:defRPr>
            </a:pPr>
            <a:endParaRPr/>
          </a:p>
          <a:p>
            <a:pPr>
              <a:defRPr sz="1800">
                <a:latin typeface="+mn-lt"/>
                <a:ea typeface="+mn-ea"/>
                <a:cs typeface="+mn-cs"/>
                <a:sym typeface="Arial"/>
              </a:defRPr>
            </a:pPr>
            <a:r>
              <a:t>		Attracting would-be members of the "nuclear club"</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n-lt"/>
                <a:ea typeface="+mn-ea"/>
                <a:cs typeface="+mn-cs"/>
                <a:sym typeface="Arial"/>
              </a:defRPr>
            </a:lvl1pPr>
          </a:lstStyle>
          <a:p>
            <a:r>
              <a:t> 1) http://www.world-nuclear.org/information-library/nuclear-fuel-cycle/introduction/physics-of-nuclear-energy.aspx</a:t>
            </a:r>
          </a:p>
        </p:txBody>
      </p:sp>
      <p:sp>
        <p:nvSpPr>
          <p:cNvPr id="171" name="Rectangle 2"/>
          <p:cNvSpPr txBox="1">
            <a:spLocks noGrp="1"/>
          </p:cNvSpPr>
          <p:nvPr>
            <p:ph type="title"/>
          </p:nvPr>
        </p:nvSpPr>
        <p:spPr>
          <a:xfrm>
            <a:off x="304800" y="76200"/>
            <a:ext cx="8534400" cy="381000"/>
          </a:xfrm>
          <a:prstGeom prst="rect">
            <a:avLst/>
          </a:prstGeom>
        </p:spPr>
        <p:txBody>
          <a:bodyPr/>
          <a:lstStyle>
            <a:lvl1pPr defTabSz="804672">
              <a:defRPr sz="2112">
                <a:effectLst>
                  <a:outerShdw blurRad="33528" dist="33528" dir="2700000" rotWithShape="0">
                    <a:srgbClr val="000000"/>
                  </a:outerShdw>
                </a:effectLst>
              </a:defRPr>
            </a:lvl1pPr>
          </a:lstStyle>
          <a:p>
            <a:r>
              <a:t>Whereas:</a:t>
            </a:r>
          </a:p>
        </p:txBody>
      </p:sp>
      <p:sp>
        <p:nvSpPr>
          <p:cNvPr id="172" name="Rectangle 3"/>
          <p:cNvSpPr txBox="1">
            <a:spLocks noGrp="1"/>
          </p:cNvSpPr>
          <p:nvPr>
            <p:ph type="body" idx="1"/>
          </p:nvPr>
        </p:nvSpPr>
        <p:spPr>
          <a:xfrm>
            <a:off x="228600" y="609600"/>
            <a:ext cx="8763000" cy="6096000"/>
          </a:xfrm>
          <a:prstGeom prst="rect">
            <a:avLst/>
          </a:prstGeom>
        </p:spPr>
        <p:txBody>
          <a:bodyPr/>
          <a:lstStyle/>
          <a:p>
            <a:pPr>
              <a:defRPr sz="1800" b="1" baseline="30000">
                <a:solidFill>
                  <a:srgbClr val="FBC901"/>
                </a:solidFill>
                <a:latin typeface="+mn-lt"/>
                <a:ea typeface="+mn-ea"/>
                <a:cs typeface="+mn-cs"/>
                <a:sym typeface="Arial"/>
              </a:defRPr>
            </a:pPr>
            <a:r>
              <a:t>235</a:t>
            </a:r>
            <a:r>
              <a:rPr baseline="0"/>
              <a:t>U</a:t>
            </a:r>
            <a:r>
              <a:rPr b="0" baseline="0">
                <a:solidFill>
                  <a:srgbClr val="FFFFFF"/>
                </a:solidFill>
              </a:rPr>
              <a:t> prefers capture of </a:t>
            </a:r>
            <a:r>
              <a:rPr baseline="0">
                <a:solidFill>
                  <a:srgbClr val="00B1B2"/>
                </a:solidFill>
              </a:rPr>
              <a:t>low kinetic energy  / "slow" / "thermal" neutrons </a:t>
            </a:r>
          </a:p>
          <a:p>
            <a:pPr>
              <a:defRPr sz="1800">
                <a:latin typeface="+mn-lt"/>
                <a:ea typeface="+mn-ea"/>
                <a:cs typeface="+mn-cs"/>
                <a:sym typeface="Arial"/>
              </a:defRPr>
            </a:pPr>
            <a:r>
              <a:t>					</a:t>
            </a:r>
          </a:p>
          <a:p>
            <a:pPr>
              <a:defRPr sz="1800">
                <a:latin typeface="+mn-lt"/>
                <a:ea typeface="+mn-ea"/>
                <a:cs typeface="+mn-cs"/>
                <a:sym typeface="Arial"/>
              </a:defRPr>
            </a:pPr>
            <a:r>
              <a:t>	</a:t>
            </a:r>
            <a:r>
              <a:rPr baseline="30000"/>
              <a:t>235</a:t>
            </a:r>
            <a:r>
              <a:t>U + </a:t>
            </a:r>
            <a:r>
              <a:rPr b="1" baseline="30000">
                <a:solidFill>
                  <a:srgbClr val="00B1B2"/>
                </a:solidFill>
              </a:rPr>
              <a:t>1</a:t>
            </a:r>
            <a:r>
              <a:rPr b="1">
                <a:solidFill>
                  <a:srgbClr val="00B1B2"/>
                </a:solidFill>
              </a:rPr>
              <a:t>n (slow/thermal) </a:t>
            </a:r>
            <a:r>
              <a:t>=&gt; </a:t>
            </a:r>
            <a:r>
              <a:rPr baseline="30000"/>
              <a:t>236</a:t>
            </a:r>
            <a:r>
              <a:t>U =&gt; </a:t>
            </a:r>
            <a:r>
              <a:rPr baseline="30000"/>
              <a:t>89</a:t>
            </a:r>
            <a:r>
              <a:t>Kr + </a:t>
            </a:r>
            <a:r>
              <a:rPr baseline="30000"/>
              <a:t>144</a:t>
            </a:r>
            <a:r>
              <a:t>Ba + </a:t>
            </a:r>
            <a:r>
              <a:rPr b="1">
                <a:solidFill>
                  <a:srgbClr val="FBC901"/>
                </a:solidFill>
              </a:rPr>
              <a:t>2</a:t>
            </a:r>
            <a:r>
              <a:t> </a:t>
            </a:r>
            <a:r>
              <a:rPr b="1" baseline="30000">
                <a:solidFill>
                  <a:srgbClr val="FF0000"/>
                </a:solidFill>
              </a:rPr>
              <a:t>1</a:t>
            </a:r>
            <a:r>
              <a:rPr b="1">
                <a:solidFill>
                  <a:srgbClr val="FF0000"/>
                </a:solidFill>
              </a:rPr>
              <a:t>n</a:t>
            </a:r>
            <a:r>
              <a:t> + 200 MeV</a:t>
            </a:r>
          </a:p>
          <a:p>
            <a:pPr>
              <a:defRPr sz="1800">
                <a:latin typeface="+mn-lt"/>
                <a:ea typeface="+mn-ea"/>
                <a:cs typeface="+mn-cs"/>
                <a:sym typeface="Arial"/>
              </a:defRPr>
            </a:pPr>
            <a:endParaRPr/>
          </a:p>
          <a:p>
            <a:pPr>
              <a:defRPr sz="1800">
                <a:latin typeface="+mn-lt"/>
                <a:ea typeface="+mn-ea"/>
                <a:cs typeface="+mn-cs"/>
                <a:sym typeface="Arial"/>
              </a:defRPr>
            </a:pPr>
            <a:r>
              <a:t>With many other possible, but less likely, decay paths including: </a:t>
            </a:r>
            <a:r>
              <a:rPr baseline="30000"/>
              <a:t>1</a:t>
            </a:r>
          </a:p>
          <a:p>
            <a:pPr>
              <a:defRPr sz="1800">
                <a:latin typeface="+mn-lt"/>
                <a:ea typeface="+mn-ea"/>
                <a:cs typeface="+mn-cs"/>
                <a:sym typeface="Arial"/>
              </a:defRPr>
            </a:pPr>
            <a:r>
              <a:t>	</a:t>
            </a:r>
          </a:p>
          <a:p>
            <a:pPr>
              <a:defRPr sz="1800" baseline="30000">
                <a:latin typeface="+mn-lt"/>
                <a:ea typeface="+mn-ea"/>
                <a:cs typeface="+mn-cs"/>
                <a:sym typeface="Arial"/>
              </a:defRPr>
            </a:pPr>
            <a:r>
              <a:t>	235</a:t>
            </a:r>
            <a:r>
              <a:rPr baseline="0"/>
              <a:t>U + </a:t>
            </a:r>
            <a:r>
              <a:rPr b="1">
                <a:solidFill>
                  <a:srgbClr val="00B1B2"/>
                </a:solidFill>
              </a:rPr>
              <a:t>1</a:t>
            </a:r>
            <a:r>
              <a:rPr b="1" baseline="0">
                <a:solidFill>
                  <a:srgbClr val="00B1B2"/>
                </a:solidFill>
              </a:rPr>
              <a:t>n (slow/thermal) </a:t>
            </a:r>
            <a:r>
              <a:rPr baseline="0"/>
              <a:t>=&gt; </a:t>
            </a:r>
            <a:r>
              <a:t>236</a:t>
            </a:r>
            <a:r>
              <a:rPr baseline="0"/>
              <a:t>U =&gt; </a:t>
            </a:r>
            <a:r>
              <a:t>92</a:t>
            </a:r>
            <a:r>
              <a:rPr baseline="0"/>
              <a:t>Kr + </a:t>
            </a:r>
            <a:r>
              <a:t>141</a:t>
            </a:r>
            <a:r>
              <a:rPr baseline="0"/>
              <a:t>Ba + </a:t>
            </a:r>
            <a:r>
              <a:rPr b="1" baseline="0">
                <a:solidFill>
                  <a:srgbClr val="FBC901"/>
                </a:solidFill>
              </a:rPr>
              <a:t>3</a:t>
            </a:r>
            <a:r>
              <a:rPr baseline="0"/>
              <a:t> </a:t>
            </a:r>
            <a:r>
              <a:rPr b="1">
                <a:solidFill>
                  <a:srgbClr val="FF0000"/>
                </a:solidFill>
              </a:rPr>
              <a:t>1</a:t>
            </a:r>
            <a:r>
              <a:rPr b="1" baseline="0">
                <a:solidFill>
                  <a:srgbClr val="FF0000"/>
                </a:solidFill>
              </a:rPr>
              <a:t>n</a:t>
            </a:r>
            <a:r>
              <a:rPr baseline="0"/>
              <a:t> + 170 MeV</a:t>
            </a:r>
          </a:p>
          <a:p>
            <a:pPr>
              <a:defRPr sz="1800">
                <a:latin typeface="+mn-lt"/>
                <a:ea typeface="+mn-ea"/>
                <a:cs typeface="+mn-cs"/>
                <a:sym typeface="Arial"/>
              </a:defRPr>
            </a:pPr>
            <a:endParaRPr/>
          </a:p>
          <a:p>
            <a:pPr>
              <a:defRPr sz="1800" baseline="30000">
                <a:latin typeface="+mn-lt"/>
                <a:ea typeface="+mn-ea"/>
                <a:cs typeface="+mn-cs"/>
                <a:sym typeface="Arial"/>
              </a:defRPr>
            </a:pPr>
            <a:r>
              <a:t>	235</a:t>
            </a:r>
            <a:r>
              <a:rPr baseline="0"/>
              <a:t>U + </a:t>
            </a:r>
            <a:r>
              <a:rPr b="1">
                <a:solidFill>
                  <a:schemeClr val="accent1"/>
                </a:solidFill>
              </a:rPr>
              <a:t>1</a:t>
            </a:r>
            <a:r>
              <a:rPr b="1" baseline="0">
                <a:solidFill>
                  <a:srgbClr val="00B1B2"/>
                </a:solidFill>
              </a:rPr>
              <a:t>n (slow/thermal) </a:t>
            </a:r>
            <a:r>
              <a:rPr baseline="0"/>
              <a:t>=&gt; </a:t>
            </a:r>
            <a:r>
              <a:t>236</a:t>
            </a:r>
            <a:r>
              <a:rPr baseline="0"/>
              <a:t>U =&gt; </a:t>
            </a:r>
            <a:r>
              <a:t>94</a:t>
            </a:r>
            <a:r>
              <a:rPr baseline="0"/>
              <a:t>Zr + </a:t>
            </a:r>
            <a:r>
              <a:t>139</a:t>
            </a:r>
            <a:r>
              <a:rPr baseline="0"/>
              <a:t>Te + </a:t>
            </a:r>
            <a:r>
              <a:rPr b="1" baseline="0">
                <a:solidFill>
                  <a:srgbClr val="FBC901"/>
                </a:solidFill>
              </a:rPr>
              <a:t>3</a:t>
            </a:r>
            <a:r>
              <a:rPr baseline="0"/>
              <a:t> </a:t>
            </a:r>
            <a:r>
              <a:rPr b="1">
                <a:solidFill>
                  <a:srgbClr val="FF0000"/>
                </a:solidFill>
              </a:rPr>
              <a:t>1</a:t>
            </a:r>
            <a:r>
              <a:rPr b="1" baseline="0">
                <a:solidFill>
                  <a:srgbClr val="FF0000"/>
                </a:solidFill>
              </a:rPr>
              <a:t>n</a:t>
            </a:r>
            <a:r>
              <a:rPr baseline="0"/>
              <a:t> + 197 MeV				</a:t>
            </a:r>
            <a:endParaRPr sz="1400" baseline="29428"/>
          </a:p>
          <a:p>
            <a:pPr>
              <a:defRPr sz="1800">
                <a:latin typeface="+mn-lt"/>
                <a:ea typeface="+mn-ea"/>
                <a:cs typeface="+mn-cs"/>
                <a:sym typeface="Arial"/>
              </a:defRPr>
            </a:pPr>
            <a:r>
              <a:t>The weighted average of these paths =&gt; </a:t>
            </a:r>
            <a:r>
              <a:rPr b="1" baseline="30000">
                <a:solidFill>
                  <a:srgbClr val="FBC901"/>
                </a:solidFill>
              </a:rPr>
              <a:t>235</a:t>
            </a:r>
            <a:r>
              <a:rPr b="1">
                <a:solidFill>
                  <a:srgbClr val="FBC901"/>
                </a:solidFill>
              </a:rPr>
              <a:t>U fission produces ~ 2.4 neutrons</a:t>
            </a:r>
            <a:endParaRPr sz="1600"/>
          </a:p>
          <a:p>
            <a:pPr>
              <a:defRPr sz="1600">
                <a:latin typeface="+mn-lt"/>
                <a:ea typeface="+mn-ea"/>
                <a:cs typeface="+mn-cs"/>
                <a:sym typeface="Arial"/>
              </a:defRPr>
            </a:pPr>
            <a:endParaRPr/>
          </a:p>
          <a:p>
            <a:pPr>
              <a:defRPr sz="1800">
                <a:latin typeface="+mn-lt"/>
                <a:ea typeface="+mn-ea"/>
                <a:cs typeface="+mn-cs"/>
                <a:sym typeface="Arial"/>
              </a:defRPr>
            </a:pPr>
            <a:r>
              <a:t>Because these neutrons tend to have lots of kinetic energy =</a:t>
            </a:r>
            <a:r>
              <a:rPr>
                <a:solidFill>
                  <a:srgbClr val="FF3300"/>
                </a:solidFill>
              </a:rPr>
              <a:t> hot / fast</a:t>
            </a:r>
          </a:p>
          <a:p>
            <a:pPr>
              <a:defRPr sz="1000">
                <a:latin typeface="+mn-lt"/>
                <a:ea typeface="+mn-ea"/>
                <a:cs typeface="+mn-cs"/>
                <a:sym typeface="Arial"/>
              </a:defRPr>
            </a:pPr>
            <a:endParaRPr/>
          </a:p>
          <a:p>
            <a:pPr>
              <a:tabLst>
                <a:tab pos="444500" algn="l"/>
                <a:tab pos="850900" algn="l"/>
              </a:tabLst>
              <a:defRPr sz="1800">
                <a:latin typeface="+mn-lt"/>
                <a:ea typeface="+mn-ea"/>
                <a:cs typeface="+mn-cs"/>
                <a:sym typeface="Arial"/>
              </a:defRPr>
            </a:pPr>
            <a:r>
              <a:t>	they </a:t>
            </a:r>
            <a:r>
              <a:rPr b="1"/>
              <a:t>don't</a:t>
            </a:r>
            <a:r>
              <a:t> strongly stimulate </a:t>
            </a:r>
            <a:r>
              <a:rPr b="1"/>
              <a:t>other</a:t>
            </a:r>
            <a:r>
              <a:t> </a:t>
            </a:r>
            <a:r>
              <a:rPr b="1" baseline="30000"/>
              <a:t>235</a:t>
            </a:r>
            <a:r>
              <a:rPr b="1"/>
              <a:t>U</a:t>
            </a:r>
            <a:r>
              <a:t> atoms to decay</a:t>
            </a:r>
          </a:p>
          <a:p>
            <a:pPr>
              <a:tabLst>
                <a:tab pos="444500" algn="l"/>
                <a:tab pos="850900" algn="l"/>
              </a:tabLst>
              <a:defRPr sz="1000">
                <a:latin typeface="+mn-lt"/>
                <a:ea typeface="+mn-ea"/>
                <a:cs typeface="+mn-cs"/>
                <a:sym typeface="Arial"/>
              </a:defRPr>
            </a:pPr>
            <a:endParaRPr/>
          </a:p>
          <a:p>
            <a:pPr>
              <a:tabLst>
                <a:tab pos="444500" algn="l"/>
                <a:tab pos="850900" algn="l"/>
              </a:tabLst>
              <a:defRPr sz="1800">
                <a:latin typeface="+mn-lt"/>
                <a:ea typeface="+mn-ea"/>
                <a:cs typeface="+mn-cs"/>
                <a:sym typeface="Arial"/>
              </a:defRPr>
            </a:pPr>
            <a:r>
              <a:t>		But as </a:t>
            </a:r>
            <a:r>
              <a:rPr>
                <a:solidFill>
                  <a:srgbClr val="FF3300"/>
                </a:solidFill>
              </a:rPr>
              <a:t>hot / fast neutrons, </a:t>
            </a:r>
            <a:r>
              <a:t>they DO stimulate </a:t>
            </a:r>
            <a:r>
              <a:rPr b="1" baseline="30000"/>
              <a:t>238</a:t>
            </a:r>
            <a:r>
              <a:rPr b="1"/>
              <a:t>U</a:t>
            </a:r>
            <a:r>
              <a:t> atoms to decay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Lecture 1 - What is Nanoscience">
  <a:themeElements>
    <a:clrScheme name="Custom 69">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9961</Words>
  <Application>Microsoft Macintosh PowerPoint</Application>
  <PresentationFormat>On-screen Show (4:3)</PresentationFormat>
  <Paragraphs>1462</Paragraphs>
  <Slides>79</Slides>
  <Notes>0</Notes>
  <HiddenSlides>0</HiddenSlides>
  <MMClips>0</MMClips>
  <ScaleCrop>false</ScaleCrop>
  <HeadingPairs>
    <vt:vector size="4" baseType="variant">
      <vt:variant>
        <vt:lpstr>Design Template</vt:lpstr>
      </vt:variant>
      <vt:variant>
        <vt:i4>1</vt:i4>
      </vt:variant>
      <vt:variant>
        <vt:lpstr>Slide Titles</vt:lpstr>
      </vt:variant>
      <vt:variant>
        <vt:i4>79</vt:i4>
      </vt:variant>
    </vt:vector>
  </HeadingPairs>
  <TitlesOfParts>
    <vt:vector size="80" baseType="lpstr">
      <vt:lpstr>Lecture 1 - What is Nanoscience</vt:lpstr>
      <vt:lpstr>Nuclear Energy – "But they blow up!"</vt:lpstr>
      <vt:lpstr>Nuclear Energy – “But the blow up!”</vt:lpstr>
      <vt:lpstr>And I probably have more reason to be uneasy than you:</vt:lpstr>
      <vt:lpstr>"But they blow up!"</vt:lpstr>
      <vt:lpstr>Keeping track of atom's protons, electrons and neutrons:</vt:lpstr>
      <vt:lpstr>Showing all of that schematically for 12C and 13C:</vt:lpstr>
      <vt:lpstr>In nuclear reactors (and bombs) a few atoms play major roles</vt:lpstr>
      <vt:lpstr>Decay is stimulated by capture of neutrons of particular energies:</vt:lpstr>
      <vt:lpstr>Whereas:</vt:lpstr>
      <vt:lpstr>The ways  238U  and  235U  typically interact with neutrons:</vt:lpstr>
      <vt:lpstr>However, hot / fast neutrons can be slowed down:</vt:lpstr>
      <vt:lpstr>Summary schematic of things affecting neutrons:</vt:lpstr>
      <vt:lpstr>But some atoms act as both Moderator and Poison</vt:lpstr>
      <vt:lpstr>But for pure moderation one can instead use:</vt:lpstr>
      <vt:lpstr>But there is one more alternative: "Heavy Water"</vt:lpstr>
      <vt:lpstr>Using either form of water, the uranium chain reaction has these steps:</vt:lpstr>
      <vt:lpstr>But things really break down even further:</vt:lpstr>
      <vt:lpstr>On to how nuclear fission bombs and reactors are made:</vt:lpstr>
      <vt:lpstr>But bombs are different:</vt:lpstr>
      <vt:lpstr>But chain reactions ALSO require something else:</vt:lpstr>
      <vt:lpstr>Illustrative Examples:</vt:lpstr>
      <vt:lpstr>So its more about the critical concentration?</vt:lpstr>
      <vt:lpstr>Nuclear bombs require hyper-fast assembly of supercritical mass</vt:lpstr>
      <vt:lpstr>But isn't "fizzle" just a euphemism for "a slow explosion"</vt:lpstr>
      <vt:lpstr>Beating that fizzle required this (over Hiroshima): "Little Boy"</vt:lpstr>
      <vt:lpstr>So named because it was little and relatively simple:</vt:lpstr>
      <vt:lpstr>They didn't even test the Little Boy in advance</vt:lpstr>
      <vt:lpstr>They had PLANNED to use plutonium in same Little Boy design</vt:lpstr>
      <vt:lpstr>Nuclear bombs versus reactors:</vt:lpstr>
      <vt:lpstr>Reactor = Subcritical mass + Accelerator + Brake</vt:lpstr>
      <vt:lpstr>Finally, moving on to U.S. reactors:</vt:lpstr>
      <vt:lpstr>Our U.S. Light Water Reactors come in two types:</vt:lpstr>
      <vt:lpstr>Details of boiling water reactor (BWR) design:</vt:lpstr>
      <vt:lpstr>But recall that "light water" is both neutron moderator and absorber:</vt:lpstr>
      <vt:lpstr>Most reactors are designed so that water "moderation" dominates:</vt:lpstr>
      <vt:lpstr>But there is a potential problem with boiling water reactors:</vt:lpstr>
      <vt:lpstr>Alternate Pressurized Water Reactor (PWR):</vt:lpstr>
      <vt:lpstr>Subtleties of Pressurized Water Reactor (PWR):</vt:lpstr>
      <vt:lpstr>Putting basic schematics of these two designs side by side:</vt:lpstr>
      <vt:lpstr>Adding a bit more technical detail:</vt:lpstr>
      <vt:lpstr>Finally: Different "hot zones" =&gt; Different containment strategies:</vt:lpstr>
      <vt:lpstr>But we need to include one more type of reactor:</vt:lpstr>
      <vt:lpstr>RBMK Reactors</vt:lpstr>
      <vt:lpstr>Unique goals/characteristics of RMBK reactors:</vt:lpstr>
      <vt:lpstr>With this background, let's figure out WHY three reactors "exploded"</vt:lpstr>
      <vt:lpstr>THREE MILE ISLAND (TMI) – Eastern Pennsylvania - 28 March 1979</vt:lpstr>
      <vt:lpstr>The TMI blow by blow analysis (continued):</vt:lpstr>
      <vt:lpstr>The TMI blow by blow analysis (further continued):</vt:lpstr>
      <vt:lpstr>Partial list of faults and errors:</vt:lpstr>
      <vt:lpstr>Report Of The President's Commission On The Accident at Three Mile Island:</vt:lpstr>
      <vt:lpstr>CHERNOBYL – then USSR now Ukraine – 26 April 1986</vt:lpstr>
      <vt:lpstr>Leading to Chernobyl's 1st positive feedback loop:</vt:lpstr>
      <vt:lpstr>Chernobyl’s 2nd positive feedback loop: Its strange control rods</vt:lpstr>
      <vt:lpstr>Chernobyl’s 3nd positive feedback loop: Neutron "poisons" </vt:lpstr>
      <vt:lpstr>But this then works in reverse when turning up reactor</vt:lpstr>
      <vt:lpstr>Three positive feedback loops =&gt; Instability =&gt; Sudden spike in fission</vt:lpstr>
      <vt:lpstr>FUKUSHIMA DAI ICHI – 11 March 2011</vt:lpstr>
      <vt:lpstr>Fukushima design shortcoming #1 (shared by ~ all reactors):</vt:lpstr>
      <vt:lpstr>Meaning that while control rods stop 235U + 238U fission:</vt:lpstr>
      <vt:lpstr>So with days of active cooling essential, where was Fukushima built?</vt:lpstr>
      <vt:lpstr>Tsunami protection (?)</vt:lpstr>
      <vt:lpstr>A Short Digression:</vt:lpstr>
      <vt:lpstr>Have we in the U.S. been smarter, wiser, or less penny pinching?</vt:lpstr>
      <vt:lpstr>Fukushima design shortcoming #2 (shared by ~ all reactors):</vt:lpstr>
      <vt:lpstr>This increases radioactive material within the reactor building</vt:lpstr>
      <vt:lpstr>Or diagrammatically:</vt:lpstr>
      <vt:lpstr>Fukushima design shortcoming #3 (shared by ~ all reactors):</vt:lpstr>
      <vt:lpstr>Slide 68</vt:lpstr>
      <vt:lpstr>A hydrogen explosion also occurred at Three Mile Island (thirty two years earlier)</vt:lpstr>
      <vt:lpstr>Fukushima:  Before and After</vt:lpstr>
      <vt:lpstr>Fukushima in the context of the two earlier accidents:</vt:lpstr>
      <vt:lpstr>A final criticism of nuclear: "It's carbon footprint is NOT really zero!"</vt:lpstr>
      <vt:lpstr>Concrete: What is it?</vt:lpstr>
      <vt:lpstr>Concrete's Carbon Footprint:</vt:lpstr>
      <vt:lpstr>Using this to compute Nuclear's carbon footprint due to concrete:</vt:lpstr>
      <vt:lpstr>Comparing this to Fossil Fuel power plant footprints:</vt:lpstr>
      <vt:lpstr>Comparing carbon footprint for each kW-hour of power you consume:</vt:lpstr>
      <vt:lpstr>Other WeCanFigureThisOut.org note sets on nuclear energy:</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 "But they blow up!"</dc:title>
  <cp:lastModifiedBy>John Bean</cp:lastModifiedBy>
  <cp:revision>1</cp:revision>
  <dcterms:created xsi:type="dcterms:W3CDTF">2019-03-06T18:27:27Z</dcterms:created>
  <dcterms:modified xsi:type="dcterms:W3CDTF">2019-03-06T18:29:19Z</dcterms:modified>
</cp:coreProperties>
</file>