
<file path=[Content_Types].xml><?xml version="1.0" encoding="utf-8"?>
<Types xmlns="http://schemas.openxmlformats.org/package/2006/content-types">
  <Default Extension="rels" ContentType="application/vnd.openxmlformats-package.relationships+xml"/>
  <Override PartName="/ppt/slides/slide14.xml" ContentType="application/vnd.openxmlformats-officedocument.presentationml.slide+xml"/>
  <Override PartName="/ppt/slides/slide62.xml" ContentType="application/vnd.openxmlformats-officedocument.presentationml.slide+xml"/>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slides/slide28.xml" ContentType="application/vnd.openxmlformats-officedocument.presentationml.slide+xml"/>
  <Override PartName="/ppt/slides/slide54.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docProps/core.xml" ContentType="application/vnd.openxmlformats-package.core-properties+xml"/>
  <Override PartName="/ppt/slides/slide61.xml" ContentType="application/vnd.openxmlformats-officedocument.presentationml.slide+xml"/>
  <Override PartName="/ppt/slides/slide44.xml" ContentType="application/vnd.openxmlformats-officedocument.presentationml.slide+xml"/>
  <Override PartName="/ppt/slides/slide27.xml" ContentType="application/vnd.openxmlformats-officedocument.presentationml.slide+xml"/>
  <Override PartName="/ppt/slides/slide53.xml" ContentType="application/vnd.openxmlformats-officedocument.presentationml.slide+xml"/>
  <Override PartName="/ppt/slides/slide20.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slides/slide12.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slides/slide43.xml" ContentType="application/vnd.openxmlformats-officedocument.presentationml.slide+xml"/>
  <Override PartName="/ppt/slides/slide59.xml" ContentType="application/vnd.openxmlformats-officedocument.presentationml.slide+xml"/>
  <Override PartName="/ppt/slides/slide26.xml" ContentType="application/vnd.openxmlformats-officedocument.presentationml.slide+xml"/>
  <Override PartName="/ppt/slides/slide52.xml" ContentType="application/vnd.openxmlformats-officedocument.presentationml.slide+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slides/slide49.xml" ContentType="application/vnd.openxmlformats-officedocument.presentationml.slide+xml"/>
  <Override PartName="/ppt/slides/slide42.xml" ContentType="application/vnd.openxmlformats-officedocument.presentationml.slide+xml"/>
  <Override PartName="/ppt/slides/slide58.xml" ContentType="application/vnd.openxmlformats-officedocument.presentationml.slide+xml"/>
  <Override PartName="/ppt/slides/slide25.xml" ContentType="application/vnd.openxmlformats-officedocument.presentationml.slide+xml"/>
  <Override PartName="/ppt/slides/slide51.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slides/slide10.xml" ContentType="application/vnd.openxmlformats-officedocument.presentationml.slide+xml"/>
  <Override PartName="/docProps/app.xml" ContentType="application/vnd.openxmlformats-officedocument.extended-properties+xml"/>
  <Override PartName="/ppt/slides/slide48.xml" ContentType="application/vnd.openxmlformats-officedocument.presentationml.slide+xml"/>
  <Override PartName="/ppt/slides/slide41.xml" ContentType="application/vnd.openxmlformats-officedocument.presentationml.slide+xml"/>
  <Override PartName="/ppt/slides/slide57.xml" ContentType="application/vnd.openxmlformats-officedocument.presentationml.slide+xml"/>
  <Override PartName="/ppt/slides/slide24.xml" ContentType="application/vnd.openxmlformats-officedocument.presentationml.slide+xml"/>
  <Override PartName="/ppt/slides/slide50.xml" ContentType="application/vnd.openxmlformats-officedocument.presentationml.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Default Extension="jpeg" ContentType="image/jpeg"/>
  <Override PartName="/ppt/viewProps.xml" ContentType="application/vnd.openxmlformats-officedocument.presentationml.viewProps+xml"/>
  <Override PartName="/ppt/slides/slide47.xml" ContentType="application/vnd.openxmlformats-officedocument.presentationml.slide+xml"/>
  <Override PartName="/ppt/slides/slide40.xml" ContentType="application/vnd.openxmlformats-officedocument.presentationml.slide+xml"/>
  <Override PartName="/ppt/theme/theme2.xml" ContentType="application/vnd.openxmlformats-officedocument.theme+xml"/>
  <Override PartName="/ppt/slides/slide56.xml" ContentType="application/vnd.openxmlformats-officedocument.presentationml.slid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slides/slide63.xml" ContentType="application/vnd.openxmlformats-officedocument.presentationml.slide+xml"/>
  <Override PartName="/ppt/slides/slide46.xml" ContentType="application/vnd.openxmlformats-officedocument.presentationml.slide+xml"/>
  <Override PartName="/ppt/slides/slide29.xml" ContentType="application/vnd.openxmlformats-officedocument.presentationml.slide+xml"/>
  <Override PartName="/ppt/slides/slide55.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ldMasterIdLst>
    <p:sldMasterId id="2147483648" r:id="rId1"/>
  </p:sldMasterIdLst>
  <p:notesMasterIdLst>
    <p:notesMasterId r:id="rId6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mn-lt"/>
        <a:ea typeface="+mn-ea"/>
        <a:cs typeface="+mn-cs"/>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p:present/>
    <p:sldAll/>
    <p:penClr>
      <a:prstClr val="red"/>
    </p:penClr>
  </p:showPr>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3366"/>
        </a:fontRef>
        <a:srgbClr val="003366"/>
      </a:tcTxStyle>
      <a:tcStyle>
        <a:tcBdr>
          <a:left>
            <a:ln w="12700" cap="flat">
              <a:solidFill>
                <a:srgbClr val="666666"/>
              </a:solidFill>
              <a:prstDash val="solid"/>
              <a:round/>
            </a:ln>
          </a:left>
          <a:right>
            <a:ln w="12700" cap="flat">
              <a:solidFill>
                <a:srgbClr val="666666"/>
              </a:solidFill>
              <a:prstDash val="solid"/>
              <a:round/>
            </a:ln>
          </a:right>
          <a:top>
            <a:ln w="12700" cap="flat">
              <a:solidFill>
                <a:srgbClr val="666666"/>
              </a:solidFill>
              <a:prstDash val="solid"/>
              <a:round/>
            </a:ln>
          </a:top>
          <a:bottom>
            <a:ln w="12700" cap="flat">
              <a:solidFill>
                <a:srgbClr val="666666"/>
              </a:solidFill>
              <a:prstDash val="solid"/>
              <a:round/>
            </a:ln>
          </a:bottom>
          <a:insideH>
            <a:ln w="12700" cap="flat">
              <a:solidFill>
                <a:srgbClr val="666666"/>
              </a:solidFill>
              <a:prstDash val="solid"/>
              <a:round/>
            </a:ln>
          </a:insideH>
          <a:insideV>
            <a:ln w="12700" cap="flat">
              <a:solidFill>
                <a:srgbClr val="666666"/>
              </a:solidFill>
              <a:prstDash val="solid"/>
              <a:round/>
            </a:ln>
          </a:insideV>
        </a:tcBdr>
        <a:fill>
          <a:solidFill>
            <a:srgbClr val="CADDDD"/>
          </a:solidFill>
        </a:fill>
      </a:tcStyle>
    </a:wholeTbl>
    <a:band2H>
      <a:tcTxStyle/>
      <a:tcStyle>
        <a:tcBdr/>
        <a:fill>
          <a:solidFill>
            <a:srgbClr val="E6EFEF"/>
          </a:solidFill>
        </a:fill>
      </a:tcStyle>
    </a:band2H>
    <a:firstCol>
      <a:tcTxStyle b="on" i="off">
        <a:fontRef idx="minor">
          <a:srgbClr val="666666"/>
        </a:fontRef>
        <a:srgbClr val="666666"/>
      </a:tcTxStyle>
      <a:tcStyle>
        <a:tcBdr>
          <a:left>
            <a:ln w="12700" cap="flat">
              <a:solidFill>
                <a:srgbClr val="666666"/>
              </a:solidFill>
              <a:prstDash val="solid"/>
              <a:round/>
            </a:ln>
          </a:left>
          <a:right>
            <a:ln w="12700" cap="flat">
              <a:solidFill>
                <a:srgbClr val="666666"/>
              </a:solidFill>
              <a:prstDash val="solid"/>
              <a:round/>
            </a:ln>
          </a:right>
          <a:top>
            <a:ln w="12700" cap="flat">
              <a:solidFill>
                <a:srgbClr val="666666"/>
              </a:solidFill>
              <a:prstDash val="solid"/>
              <a:round/>
            </a:ln>
          </a:top>
          <a:bottom>
            <a:ln w="12700" cap="flat">
              <a:solidFill>
                <a:srgbClr val="666666"/>
              </a:solidFill>
              <a:prstDash val="solid"/>
              <a:round/>
            </a:ln>
          </a:bottom>
          <a:insideH>
            <a:ln w="12700" cap="flat">
              <a:solidFill>
                <a:srgbClr val="666666"/>
              </a:solidFill>
              <a:prstDash val="solid"/>
              <a:round/>
            </a:ln>
          </a:insideH>
          <a:insideV>
            <a:ln w="12700" cap="flat">
              <a:solidFill>
                <a:srgbClr val="666666"/>
              </a:solidFill>
              <a:prstDash val="solid"/>
              <a:round/>
            </a:ln>
          </a:insideV>
        </a:tcBdr>
        <a:fill>
          <a:solidFill>
            <a:schemeClr val="accent1"/>
          </a:solidFill>
        </a:fill>
      </a:tcStyle>
    </a:firstCol>
    <a:lastRow>
      <a:tcTxStyle b="on" i="off">
        <a:fontRef idx="minor">
          <a:srgbClr val="666666"/>
        </a:fontRef>
        <a:srgbClr val="666666"/>
      </a:tcTxStyle>
      <a:tcStyle>
        <a:tcBdr>
          <a:left>
            <a:ln w="12700" cap="flat">
              <a:solidFill>
                <a:srgbClr val="666666"/>
              </a:solidFill>
              <a:prstDash val="solid"/>
              <a:round/>
            </a:ln>
          </a:left>
          <a:right>
            <a:ln w="12700" cap="flat">
              <a:solidFill>
                <a:srgbClr val="666666"/>
              </a:solidFill>
              <a:prstDash val="solid"/>
              <a:round/>
            </a:ln>
          </a:right>
          <a:top>
            <a:ln w="38100" cap="flat">
              <a:solidFill>
                <a:srgbClr val="666666"/>
              </a:solidFill>
              <a:prstDash val="solid"/>
              <a:round/>
            </a:ln>
          </a:top>
          <a:bottom>
            <a:ln w="12700" cap="flat">
              <a:solidFill>
                <a:srgbClr val="666666"/>
              </a:solidFill>
              <a:prstDash val="solid"/>
              <a:round/>
            </a:ln>
          </a:bottom>
          <a:insideH>
            <a:ln w="12700" cap="flat">
              <a:solidFill>
                <a:srgbClr val="666666"/>
              </a:solidFill>
              <a:prstDash val="solid"/>
              <a:round/>
            </a:ln>
          </a:insideH>
          <a:insideV>
            <a:ln w="12700" cap="flat">
              <a:solidFill>
                <a:srgbClr val="666666"/>
              </a:solidFill>
              <a:prstDash val="solid"/>
              <a:round/>
            </a:ln>
          </a:insideV>
        </a:tcBdr>
        <a:fill>
          <a:solidFill>
            <a:schemeClr val="accent1"/>
          </a:solidFill>
        </a:fill>
      </a:tcStyle>
    </a:lastRow>
    <a:firstRow>
      <a:tcTxStyle b="on" i="off">
        <a:fontRef idx="minor">
          <a:srgbClr val="666666"/>
        </a:fontRef>
        <a:srgbClr val="666666"/>
      </a:tcTxStyle>
      <a:tcStyle>
        <a:tcBdr>
          <a:left>
            <a:ln w="12700" cap="flat">
              <a:solidFill>
                <a:srgbClr val="666666"/>
              </a:solidFill>
              <a:prstDash val="solid"/>
              <a:round/>
            </a:ln>
          </a:left>
          <a:right>
            <a:ln w="12700" cap="flat">
              <a:solidFill>
                <a:srgbClr val="666666"/>
              </a:solidFill>
              <a:prstDash val="solid"/>
              <a:round/>
            </a:ln>
          </a:right>
          <a:top>
            <a:ln w="12700" cap="flat">
              <a:solidFill>
                <a:srgbClr val="666666"/>
              </a:solidFill>
              <a:prstDash val="solid"/>
              <a:round/>
            </a:ln>
          </a:top>
          <a:bottom>
            <a:ln w="38100" cap="flat">
              <a:solidFill>
                <a:srgbClr val="666666"/>
              </a:solidFill>
              <a:prstDash val="solid"/>
              <a:round/>
            </a:ln>
          </a:bottom>
          <a:insideH>
            <a:ln w="12700" cap="flat">
              <a:solidFill>
                <a:srgbClr val="666666"/>
              </a:solidFill>
              <a:prstDash val="solid"/>
              <a:round/>
            </a:ln>
          </a:insideH>
          <a:insideV>
            <a:ln w="12700" cap="flat">
              <a:solidFill>
                <a:srgbClr val="666666"/>
              </a:solidFill>
              <a:prstDash val="solid"/>
              <a:round/>
            </a:ln>
          </a:insideV>
        </a:tcBdr>
        <a:fill>
          <a:solidFill>
            <a:schemeClr val="accent1"/>
          </a:solidFill>
        </a:fill>
      </a:tcStyle>
    </a:firstRow>
  </a:tblStyle>
  <a:tblStyle styleId="{C7B018BB-80A7-4F77-B60F-C8B233D01FF8}" styleName="">
    <a:tblBg/>
    <a:wholeTbl>
      <a:tcTxStyle b="off" i="off">
        <a:fontRef idx="minor">
          <a:srgbClr val="003366"/>
        </a:fontRef>
        <a:srgbClr val="003366"/>
      </a:tcTxStyle>
      <a:tcStyle>
        <a:tcBdr>
          <a:left>
            <a:ln w="12700" cap="flat">
              <a:solidFill>
                <a:srgbClr val="666666"/>
              </a:solidFill>
              <a:prstDash val="solid"/>
              <a:round/>
            </a:ln>
          </a:left>
          <a:right>
            <a:ln w="12700" cap="flat">
              <a:solidFill>
                <a:srgbClr val="666666"/>
              </a:solidFill>
              <a:prstDash val="solid"/>
              <a:round/>
            </a:ln>
          </a:right>
          <a:top>
            <a:ln w="12700" cap="flat">
              <a:solidFill>
                <a:srgbClr val="666666"/>
              </a:solidFill>
              <a:prstDash val="solid"/>
              <a:round/>
            </a:ln>
          </a:top>
          <a:bottom>
            <a:ln w="12700" cap="flat">
              <a:solidFill>
                <a:srgbClr val="666666"/>
              </a:solidFill>
              <a:prstDash val="solid"/>
              <a:round/>
            </a:ln>
          </a:bottom>
          <a:insideH>
            <a:ln w="12700" cap="flat">
              <a:solidFill>
                <a:srgbClr val="666666"/>
              </a:solidFill>
              <a:prstDash val="solid"/>
              <a:round/>
            </a:ln>
          </a:insideH>
          <a:insideV>
            <a:ln w="12700" cap="flat">
              <a:solidFill>
                <a:srgbClr val="666666"/>
              </a:solidFill>
              <a:prstDash val="solid"/>
              <a:round/>
            </a:ln>
          </a:insideV>
        </a:tcBdr>
        <a:fill>
          <a:solidFill>
            <a:srgbClr val="E2E4E9"/>
          </a:solidFill>
        </a:fill>
      </a:tcStyle>
    </a:wholeTbl>
    <a:band2H>
      <a:tcTxStyle/>
      <a:tcStyle>
        <a:tcBdr/>
        <a:fill>
          <a:solidFill>
            <a:srgbClr val="F1F2F4"/>
          </a:solidFill>
        </a:fill>
      </a:tcStyle>
    </a:band2H>
    <a:firstCol>
      <a:tcTxStyle b="on" i="off">
        <a:fontRef idx="minor">
          <a:srgbClr val="666666"/>
        </a:fontRef>
        <a:srgbClr val="666666"/>
      </a:tcTxStyle>
      <a:tcStyle>
        <a:tcBdr>
          <a:left>
            <a:ln w="12700" cap="flat">
              <a:solidFill>
                <a:srgbClr val="666666"/>
              </a:solidFill>
              <a:prstDash val="solid"/>
              <a:round/>
            </a:ln>
          </a:left>
          <a:right>
            <a:ln w="12700" cap="flat">
              <a:solidFill>
                <a:srgbClr val="666666"/>
              </a:solidFill>
              <a:prstDash val="solid"/>
              <a:round/>
            </a:ln>
          </a:right>
          <a:top>
            <a:ln w="12700" cap="flat">
              <a:solidFill>
                <a:srgbClr val="666666"/>
              </a:solidFill>
              <a:prstDash val="solid"/>
              <a:round/>
            </a:ln>
          </a:top>
          <a:bottom>
            <a:ln w="12700" cap="flat">
              <a:solidFill>
                <a:srgbClr val="666666"/>
              </a:solidFill>
              <a:prstDash val="solid"/>
              <a:round/>
            </a:ln>
          </a:bottom>
          <a:insideH>
            <a:ln w="12700" cap="flat">
              <a:solidFill>
                <a:srgbClr val="666666"/>
              </a:solidFill>
              <a:prstDash val="solid"/>
              <a:round/>
            </a:ln>
          </a:insideH>
          <a:insideV>
            <a:ln w="12700" cap="flat">
              <a:solidFill>
                <a:srgbClr val="666666"/>
              </a:solidFill>
              <a:prstDash val="solid"/>
              <a:round/>
            </a:ln>
          </a:insideV>
        </a:tcBdr>
        <a:fill>
          <a:solidFill>
            <a:schemeClr val="accent3"/>
          </a:solidFill>
        </a:fill>
      </a:tcStyle>
    </a:firstCol>
    <a:lastRow>
      <a:tcTxStyle b="on" i="off">
        <a:fontRef idx="minor">
          <a:srgbClr val="666666"/>
        </a:fontRef>
        <a:srgbClr val="666666"/>
      </a:tcTxStyle>
      <a:tcStyle>
        <a:tcBdr>
          <a:left>
            <a:ln w="12700" cap="flat">
              <a:solidFill>
                <a:srgbClr val="666666"/>
              </a:solidFill>
              <a:prstDash val="solid"/>
              <a:round/>
            </a:ln>
          </a:left>
          <a:right>
            <a:ln w="12700" cap="flat">
              <a:solidFill>
                <a:srgbClr val="666666"/>
              </a:solidFill>
              <a:prstDash val="solid"/>
              <a:round/>
            </a:ln>
          </a:right>
          <a:top>
            <a:ln w="38100" cap="flat">
              <a:solidFill>
                <a:srgbClr val="666666"/>
              </a:solidFill>
              <a:prstDash val="solid"/>
              <a:round/>
            </a:ln>
          </a:top>
          <a:bottom>
            <a:ln w="12700" cap="flat">
              <a:solidFill>
                <a:srgbClr val="666666"/>
              </a:solidFill>
              <a:prstDash val="solid"/>
              <a:round/>
            </a:ln>
          </a:bottom>
          <a:insideH>
            <a:ln w="12700" cap="flat">
              <a:solidFill>
                <a:srgbClr val="666666"/>
              </a:solidFill>
              <a:prstDash val="solid"/>
              <a:round/>
            </a:ln>
          </a:insideH>
          <a:insideV>
            <a:ln w="12700" cap="flat">
              <a:solidFill>
                <a:srgbClr val="666666"/>
              </a:solidFill>
              <a:prstDash val="solid"/>
              <a:round/>
            </a:ln>
          </a:insideV>
        </a:tcBdr>
        <a:fill>
          <a:solidFill>
            <a:schemeClr val="accent3"/>
          </a:solidFill>
        </a:fill>
      </a:tcStyle>
    </a:lastRow>
    <a:firstRow>
      <a:tcTxStyle b="on" i="off">
        <a:fontRef idx="minor">
          <a:srgbClr val="666666"/>
        </a:fontRef>
        <a:srgbClr val="666666"/>
      </a:tcTxStyle>
      <a:tcStyle>
        <a:tcBdr>
          <a:left>
            <a:ln w="12700" cap="flat">
              <a:solidFill>
                <a:srgbClr val="666666"/>
              </a:solidFill>
              <a:prstDash val="solid"/>
              <a:round/>
            </a:ln>
          </a:left>
          <a:right>
            <a:ln w="12700" cap="flat">
              <a:solidFill>
                <a:srgbClr val="666666"/>
              </a:solidFill>
              <a:prstDash val="solid"/>
              <a:round/>
            </a:ln>
          </a:right>
          <a:top>
            <a:ln w="12700" cap="flat">
              <a:solidFill>
                <a:srgbClr val="666666"/>
              </a:solidFill>
              <a:prstDash val="solid"/>
              <a:round/>
            </a:ln>
          </a:top>
          <a:bottom>
            <a:ln w="38100" cap="flat">
              <a:solidFill>
                <a:srgbClr val="666666"/>
              </a:solidFill>
              <a:prstDash val="solid"/>
              <a:round/>
            </a:ln>
          </a:bottom>
          <a:insideH>
            <a:ln w="12700" cap="flat">
              <a:solidFill>
                <a:srgbClr val="666666"/>
              </a:solidFill>
              <a:prstDash val="solid"/>
              <a:round/>
            </a:ln>
          </a:insideH>
          <a:insideV>
            <a:ln w="12700" cap="flat">
              <a:solidFill>
                <a:srgbClr val="666666"/>
              </a:solidFill>
              <a:prstDash val="solid"/>
              <a:round/>
            </a:ln>
          </a:insideV>
        </a:tcBdr>
        <a:fill>
          <a:solidFill>
            <a:schemeClr val="accent3"/>
          </a:solidFill>
        </a:fill>
      </a:tcStyle>
    </a:firstRow>
  </a:tblStyle>
  <a:tblStyle styleId="{EEE7283C-3CF3-47DC-8721-378D4A62B228}" styleName="">
    <a:tblBg/>
    <a:wholeTbl>
      <a:tcTxStyle b="off" i="off">
        <a:fontRef idx="minor">
          <a:srgbClr val="003366"/>
        </a:fontRef>
        <a:srgbClr val="003366"/>
      </a:tcTxStyle>
      <a:tcStyle>
        <a:tcBdr>
          <a:left>
            <a:ln w="12700" cap="flat">
              <a:solidFill>
                <a:srgbClr val="666666"/>
              </a:solidFill>
              <a:prstDash val="solid"/>
              <a:round/>
            </a:ln>
          </a:left>
          <a:right>
            <a:ln w="12700" cap="flat">
              <a:solidFill>
                <a:srgbClr val="666666"/>
              </a:solidFill>
              <a:prstDash val="solid"/>
              <a:round/>
            </a:ln>
          </a:right>
          <a:top>
            <a:ln w="12700" cap="flat">
              <a:solidFill>
                <a:srgbClr val="666666"/>
              </a:solidFill>
              <a:prstDash val="solid"/>
              <a:round/>
            </a:ln>
          </a:top>
          <a:bottom>
            <a:ln w="12700" cap="flat">
              <a:solidFill>
                <a:srgbClr val="666666"/>
              </a:solidFill>
              <a:prstDash val="solid"/>
              <a:round/>
            </a:ln>
          </a:bottom>
          <a:insideH>
            <a:ln w="12700" cap="flat">
              <a:solidFill>
                <a:srgbClr val="666666"/>
              </a:solidFill>
              <a:prstDash val="solid"/>
              <a:round/>
            </a:ln>
          </a:insideH>
          <a:insideV>
            <a:ln w="12700" cap="flat">
              <a:solidFill>
                <a:srgbClr val="666666"/>
              </a:solidFill>
              <a:prstDash val="solid"/>
              <a:round/>
            </a:ln>
          </a:insideV>
        </a:tcBdr>
        <a:fill>
          <a:solidFill>
            <a:srgbClr val="CCD1D9"/>
          </a:solidFill>
        </a:fill>
      </a:tcStyle>
    </a:wholeTbl>
    <a:band2H>
      <a:tcTxStyle/>
      <a:tcStyle>
        <a:tcBdr/>
        <a:fill>
          <a:solidFill>
            <a:srgbClr val="E7E9ED"/>
          </a:solidFill>
        </a:fill>
      </a:tcStyle>
    </a:band2H>
    <a:firstCol>
      <a:tcTxStyle b="on" i="off">
        <a:fontRef idx="minor">
          <a:srgbClr val="666666"/>
        </a:fontRef>
        <a:srgbClr val="666666"/>
      </a:tcTxStyle>
      <a:tcStyle>
        <a:tcBdr>
          <a:left>
            <a:ln w="12700" cap="flat">
              <a:solidFill>
                <a:srgbClr val="666666"/>
              </a:solidFill>
              <a:prstDash val="solid"/>
              <a:round/>
            </a:ln>
          </a:left>
          <a:right>
            <a:ln w="12700" cap="flat">
              <a:solidFill>
                <a:srgbClr val="666666"/>
              </a:solidFill>
              <a:prstDash val="solid"/>
              <a:round/>
            </a:ln>
          </a:right>
          <a:top>
            <a:ln w="12700" cap="flat">
              <a:solidFill>
                <a:srgbClr val="666666"/>
              </a:solidFill>
              <a:prstDash val="solid"/>
              <a:round/>
            </a:ln>
          </a:top>
          <a:bottom>
            <a:ln w="12700" cap="flat">
              <a:solidFill>
                <a:srgbClr val="666666"/>
              </a:solidFill>
              <a:prstDash val="solid"/>
              <a:round/>
            </a:ln>
          </a:bottom>
          <a:insideH>
            <a:ln w="12700" cap="flat">
              <a:solidFill>
                <a:srgbClr val="666666"/>
              </a:solidFill>
              <a:prstDash val="solid"/>
              <a:round/>
            </a:ln>
          </a:insideH>
          <a:insideV>
            <a:ln w="12700" cap="flat">
              <a:solidFill>
                <a:srgbClr val="666666"/>
              </a:solidFill>
              <a:prstDash val="solid"/>
              <a:round/>
            </a:ln>
          </a:insideV>
        </a:tcBdr>
        <a:fill>
          <a:solidFill>
            <a:schemeClr val="accent6"/>
          </a:solidFill>
        </a:fill>
      </a:tcStyle>
    </a:firstCol>
    <a:lastRow>
      <a:tcTxStyle b="on" i="off">
        <a:fontRef idx="minor">
          <a:srgbClr val="666666"/>
        </a:fontRef>
        <a:srgbClr val="666666"/>
      </a:tcTxStyle>
      <a:tcStyle>
        <a:tcBdr>
          <a:left>
            <a:ln w="12700" cap="flat">
              <a:solidFill>
                <a:srgbClr val="666666"/>
              </a:solidFill>
              <a:prstDash val="solid"/>
              <a:round/>
            </a:ln>
          </a:left>
          <a:right>
            <a:ln w="12700" cap="flat">
              <a:solidFill>
                <a:srgbClr val="666666"/>
              </a:solidFill>
              <a:prstDash val="solid"/>
              <a:round/>
            </a:ln>
          </a:right>
          <a:top>
            <a:ln w="38100" cap="flat">
              <a:solidFill>
                <a:srgbClr val="666666"/>
              </a:solidFill>
              <a:prstDash val="solid"/>
              <a:round/>
            </a:ln>
          </a:top>
          <a:bottom>
            <a:ln w="12700" cap="flat">
              <a:solidFill>
                <a:srgbClr val="666666"/>
              </a:solidFill>
              <a:prstDash val="solid"/>
              <a:round/>
            </a:ln>
          </a:bottom>
          <a:insideH>
            <a:ln w="12700" cap="flat">
              <a:solidFill>
                <a:srgbClr val="666666"/>
              </a:solidFill>
              <a:prstDash val="solid"/>
              <a:round/>
            </a:ln>
          </a:insideH>
          <a:insideV>
            <a:ln w="12700" cap="flat">
              <a:solidFill>
                <a:srgbClr val="666666"/>
              </a:solidFill>
              <a:prstDash val="solid"/>
              <a:round/>
            </a:ln>
          </a:insideV>
        </a:tcBdr>
        <a:fill>
          <a:solidFill>
            <a:schemeClr val="accent6"/>
          </a:solidFill>
        </a:fill>
      </a:tcStyle>
    </a:lastRow>
    <a:firstRow>
      <a:tcTxStyle b="on" i="off">
        <a:fontRef idx="minor">
          <a:srgbClr val="666666"/>
        </a:fontRef>
        <a:srgbClr val="666666"/>
      </a:tcTxStyle>
      <a:tcStyle>
        <a:tcBdr>
          <a:left>
            <a:ln w="12700" cap="flat">
              <a:solidFill>
                <a:srgbClr val="666666"/>
              </a:solidFill>
              <a:prstDash val="solid"/>
              <a:round/>
            </a:ln>
          </a:left>
          <a:right>
            <a:ln w="12700" cap="flat">
              <a:solidFill>
                <a:srgbClr val="666666"/>
              </a:solidFill>
              <a:prstDash val="solid"/>
              <a:round/>
            </a:ln>
          </a:right>
          <a:top>
            <a:ln w="12700" cap="flat">
              <a:solidFill>
                <a:srgbClr val="666666"/>
              </a:solidFill>
              <a:prstDash val="solid"/>
              <a:round/>
            </a:ln>
          </a:top>
          <a:bottom>
            <a:ln w="38100" cap="flat">
              <a:solidFill>
                <a:srgbClr val="666666"/>
              </a:solidFill>
              <a:prstDash val="solid"/>
              <a:round/>
            </a:ln>
          </a:bottom>
          <a:insideH>
            <a:ln w="12700" cap="flat">
              <a:solidFill>
                <a:srgbClr val="666666"/>
              </a:solidFill>
              <a:prstDash val="solid"/>
              <a:round/>
            </a:ln>
          </a:insideH>
          <a:insideV>
            <a:ln w="12700" cap="flat">
              <a:solidFill>
                <a:srgbClr val="666666"/>
              </a:solidFill>
              <a:prstDash val="solid"/>
              <a:round/>
            </a:ln>
          </a:insideV>
        </a:tcBdr>
        <a:fill>
          <a:solidFill>
            <a:schemeClr val="accent6"/>
          </a:solidFill>
        </a:fill>
      </a:tcStyle>
    </a:firstRow>
  </a:tblStyle>
  <a:tblStyle styleId="{CF821DB8-F4EB-4A41-A1BA-3FCAFE7338EE}" styleName="">
    <a:tblBg/>
    <a:wholeTbl>
      <a:tcTxStyle b="off" i="off">
        <a:fontRef idx="minor">
          <a:srgbClr val="003366"/>
        </a:fontRef>
        <a:srgbClr val="003366"/>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666666"/>
          </a:solidFill>
        </a:fill>
      </a:tcStyle>
    </a:band2H>
    <a:firstCol>
      <a:tcTxStyle b="on" i="off">
        <a:fontRef idx="minor">
          <a:srgbClr val="666666"/>
        </a:fontRef>
        <a:srgbClr val="666666"/>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3366"/>
        </a:fontRef>
        <a:srgbClr val="003366"/>
      </a:tcTxStyle>
      <a:tcStyle>
        <a:tcBdr>
          <a:left>
            <a:ln w="12700" cap="flat">
              <a:noFill/>
              <a:miter lim="400000"/>
            </a:ln>
          </a:left>
          <a:right>
            <a:ln w="12700" cap="flat">
              <a:noFill/>
              <a:miter lim="400000"/>
            </a:ln>
          </a:right>
          <a:top>
            <a:ln w="50800" cap="flat">
              <a:solidFill>
                <a:srgbClr val="003366"/>
              </a:solidFill>
              <a:prstDash val="solid"/>
              <a:round/>
            </a:ln>
          </a:top>
          <a:bottom>
            <a:ln w="25400" cap="flat">
              <a:solidFill>
                <a:srgbClr val="003366"/>
              </a:solidFill>
              <a:prstDash val="solid"/>
              <a:round/>
            </a:ln>
          </a:bottom>
          <a:insideH>
            <a:ln w="12700" cap="flat">
              <a:noFill/>
              <a:miter lim="400000"/>
            </a:ln>
          </a:insideH>
          <a:insideV>
            <a:ln w="12700" cap="flat">
              <a:noFill/>
              <a:miter lim="400000"/>
            </a:ln>
          </a:insideV>
        </a:tcBdr>
        <a:fill>
          <a:solidFill>
            <a:srgbClr val="666666"/>
          </a:solidFill>
        </a:fill>
      </a:tcStyle>
    </a:lastRow>
    <a:firstRow>
      <a:tcTxStyle b="on" i="off">
        <a:fontRef idx="minor">
          <a:srgbClr val="666666"/>
        </a:fontRef>
        <a:srgbClr val="666666"/>
      </a:tcTxStyle>
      <a:tcStyle>
        <a:tcBdr>
          <a:left>
            <a:ln w="12700" cap="flat">
              <a:noFill/>
              <a:miter lim="400000"/>
            </a:ln>
          </a:left>
          <a:right>
            <a:ln w="12700" cap="flat">
              <a:noFill/>
              <a:miter lim="400000"/>
            </a:ln>
          </a:right>
          <a:top>
            <a:ln w="25400" cap="flat">
              <a:solidFill>
                <a:srgbClr val="003366"/>
              </a:solidFill>
              <a:prstDash val="solid"/>
              <a:round/>
            </a:ln>
          </a:top>
          <a:bottom>
            <a:ln w="25400" cap="flat">
              <a:solidFill>
                <a:srgbClr val="003366"/>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3366"/>
        </a:fontRef>
        <a:srgbClr val="003366"/>
      </a:tcTxStyle>
      <a:tcStyle>
        <a:tcBdr>
          <a:left>
            <a:ln w="12700" cap="flat">
              <a:solidFill>
                <a:srgbClr val="666666"/>
              </a:solidFill>
              <a:prstDash val="solid"/>
              <a:round/>
            </a:ln>
          </a:left>
          <a:right>
            <a:ln w="12700" cap="flat">
              <a:solidFill>
                <a:srgbClr val="666666"/>
              </a:solidFill>
              <a:prstDash val="solid"/>
              <a:round/>
            </a:ln>
          </a:right>
          <a:top>
            <a:ln w="12700" cap="flat">
              <a:solidFill>
                <a:srgbClr val="666666"/>
              </a:solidFill>
              <a:prstDash val="solid"/>
              <a:round/>
            </a:ln>
          </a:top>
          <a:bottom>
            <a:ln w="12700" cap="flat">
              <a:solidFill>
                <a:srgbClr val="666666"/>
              </a:solidFill>
              <a:prstDash val="solid"/>
              <a:round/>
            </a:ln>
          </a:bottom>
          <a:insideH>
            <a:ln w="12700" cap="flat">
              <a:solidFill>
                <a:srgbClr val="666666"/>
              </a:solidFill>
              <a:prstDash val="solid"/>
              <a:round/>
            </a:ln>
          </a:insideH>
          <a:insideV>
            <a:ln w="12700" cap="flat">
              <a:solidFill>
                <a:srgbClr val="666666"/>
              </a:solidFill>
              <a:prstDash val="solid"/>
              <a:round/>
            </a:ln>
          </a:insideV>
        </a:tcBdr>
        <a:fill>
          <a:solidFill>
            <a:srgbClr val="CACCD2"/>
          </a:solidFill>
        </a:fill>
      </a:tcStyle>
    </a:wholeTbl>
    <a:band2H>
      <a:tcTxStyle/>
      <a:tcStyle>
        <a:tcBdr/>
        <a:fill>
          <a:solidFill>
            <a:srgbClr val="E6E7EA"/>
          </a:solidFill>
        </a:fill>
      </a:tcStyle>
    </a:band2H>
    <a:firstCol>
      <a:tcTxStyle b="on" i="off">
        <a:fontRef idx="minor">
          <a:srgbClr val="666666"/>
        </a:fontRef>
        <a:srgbClr val="666666"/>
      </a:tcTxStyle>
      <a:tcStyle>
        <a:tcBdr>
          <a:left>
            <a:ln w="12700" cap="flat">
              <a:solidFill>
                <a:srgbClr val="666666"/>
              </a:solidFill>
              <a:prstDash val="solid"/>
              <a:round/>
            </a:ln>
          </a:left>
          <a:right>
            <a:ln w="12700" cap="flat">
              <a:solidFill>
                <a:srgbClr val="666666"/>
              </a:solidFill>
              <a:prstDash val="solid"/>
              <a:round/>
            </a:ln>
          </a:right>
          <a:top>
            <a:ln w="12700" cap="flat">
              <a:solidFill>
                <a:srgbClr val="666666"/>
              </a:solidFill>
              <a:prstDash val="solid"/>
              <a:round/>
            </a:ln>
          </a:top>
          <a:bottom>
            <a:ln w="12700" cap="flat">
              <a:solidFill>
                <a:srgbClr val="666666"/>
              </a:solidFill>
              <a:prstDash val="solid"/>
              <a:round/>
            </a:ln>
          </a:bottom>
          <a:insideH>
            <a:ln w="12700" cap="flat">
              <a:solidFill>
                <a:srgbClr val="666666"/>
              </a:solidFill>
              <a:prstDash val="solid"/>
              <a:round/>
            </a:ln>
          </a:insideH>
          <a:insideV>
            <a:ln w="12700" cap="flat">
              <a:solidFill>
                <a:srgbClr val="666666"/>
              </a:solidFill>
              <a:prstDash val="solid"/>
              <a:round/>
            </a:ln>
          </a:insideV>
        </a:tcBdr>
        <a:fill>
          <a:solidFill>
            <a:srgbClr val="003366"/>
          </a:solidFill>
        </a:fill>
      </a:tcStyle>
    </a:firstCol>
    <a:lastRow>
      <a:tcTxStyle b="on" i="off">
        <a:fontRef idx="minor">
          <a:srgbClr val="666666"/>
        </a:fontRef>
        <a:srgbClr val="666666"/>
      </a:tcTxStyle>
      <a:tcStyle>
        <a:tcBdr>
          <a:left>
            <a:ln w="12700" cap="flat">
              <a:solidFill>
                <a:srgbClr val="666666"/>
              </a:solidFill>
              <a:prstDash val="solid"/>
              <a:round/>
            </a:ln>
          </a:left>
          <a:right>
            <a:ln w="12700" cap="flat">
              <a:solidFill>
                <a:srgbClr val="666666"/>
              </a:solidFill>
              <a:prstDash val="solid"/>
              <a:round/>
            </a:ln>
          </a:right>
          <a:top>
            <a:ln w="38100" cap="flat">
              <a:solidFill>
                <a:srgbClr val="666666"/>
              </a:solidFill>
              <a:prstDash val="solid"/>
              <a:round/>
            </a:ln>
          </a:top>
          <a:bottom>
            <a:ln w="12700" cap="flat">
              <a:solidFill>
                <a:srgbClr val="666666"/>
              </a:solidFill>
              <a:prstDash val="solid"/>
              <a:round/>
            </a:ln>
          </a:bottom>
          <a:insideH>
            <a:ln w="12700" cap="flat">
              <a:solidFill>
                <a:srgbClr val="666666"/>
              </a:solidFill>
              <a:prstDash val="solid"/>
              <a:round/>
            </a:ln>
          </a:insideH>
          <a:insideV>
            <a:ln w="12700" cap="flat">
              <a:solidFill>
                <a:srgbClr val="666666"/>
              </a:solidFill>
              <a:prstDash val="solid"/>
              <a:round/>
            </a:ln>
          </a:insideV>
        </a:tcBdr>
        <a:fill>
          <a:solidFill>
            <a:srgbClr val="003366"/>
          </a:solidFill>
        </a:fill>
      </a:tcStyle>
    </a:lastRow>
    <a:firstRow>
      <a:tcTxStyle b="on" i="off">
        <a:fontRef idx="minor">
          <a:srgbClr val="666666"/>
        </a:fontRef>
        <a:srgbClr val="666666"/>
      </a:tcTxStyle>
      <a:tcStyle>
        <a:tcBdr>
          <a:left>
            <a:ln w="12700" cap="flat">
              <a:solidFill>
                <a:srgbClr val="666666"/>
              </a:solidFill>
              <a:prstDash val="solid"/>
              <a:round/>
            </a:ln>
          </a:left>
          <a:right>
            <a:ln w="12700" cap="flat">
              <a:solidFill>
                <a:srgbClr val="666666"/>
              </a:solidFill>
              <a:prstDash val="solid"/>
              <a:round/>
            </a:ln>
          </a:right>
          <a:top>
            <a:ln w="12700" cap="flat">
              <a:solidFill>
                <a:srgbClr val="666666"/>
              </a:solidFill>
              <a:prstDash val="solid"/>
              <a:round/>
            </a:ln>
          </a:top>
          <a:bottom>
            <a:ln w="38100" cap="flat">
              <a:solidFill>
                <a:srgbClr val="666666"/>
              </a:solidFill>
              <a:prstDash val="solid"/>
              <a:round/>
            </a:ln>
          </a:bottom>
          <a:insideH>
            <a:ln w="12700" cap="flat">
              <a:solidFill>
                <a:srgbClr val="666666"/>
              </a:solidFill>
              <a:prstDash val="solid"/>
              <a:round/>
            </a:ln>
          </a:insideH>
          <a:insideV>
            <a:ln w="12700" cap="flat">
              <a:solidFill>
                <a:srgbClr val="666666"/>
              </a:solidFill>
              <a:prstDash val="solid"/>
              <a:round/>
            </a:ln>
          </a:insideV>
        </a:tcBdr>
        <a:fill>
          <a:solidFill>
            <a:srgbClr val="003366"/>
          </a:solidFill>
        </a:fill>
      </a:tcStyle>
    </a:firstRow>
  </a:tblStyle>
  <a:tblStyle styleId="{2708684C-4D16-4618-839F-0558EEFCDFE6}" styleName="">
    <a:tblBg/>
    <a:wholeTbl>
      <a:tcTxStyle b="off" i="off">
        <a:fontRef idx="minor">
          <a:srgbClr val="003366"/>
        </a:fontRef>
        <a:srgbClr val="003366"/>
      </a:tcTxStyle>
      <a:tcStyle>
        <a:tcBdr>
          <a:left>
            <a:ln w="12700" cap="flat">
              <a:solidFill>
                <a:srgbClr val="003366"/>
              </a:solidFill>
              <a:prstDash val="solid"/>
              <a:round/>
            </a:ln>
          </a:left>
          <a:right>
            <a:ln w="12700" cap="flat">
              <a:solidFill>
                <a:srgbClr val="003366"/>
              </a:solidFill>
              <a:prstDash val="solid"/>
              <a:round/>
            </a:ln>
          </a:right>
          <a:top>
            <a:ln w="12700" cap="flat">
              <a:solidFill>
                <a:srgbClr val="003366"/>
              </a:solidFill>
              <a:prstDash val="solid"/>
              <a:round/>
            </a:ln>
          </a:top>
          <a:bottom>
            <a:ln w="12700" cap="flat">
              <a:solidFill>
                <a:srgbClr val="003366"/>
              </a:solidFill>
              <a:prstDash val="solid"/>
              <a:round/>
            </a:ln>
          </a:bottom>
          <a:insideH>
            <a:ln w="12700" cap="flat">
              <a:solidFill>
                <a:srgbClr val="003366"/>
              </a:solidFill>
              <a:prstDash val="solid"/>
              <a:round/>
            </a:ln>
          </a:insideH>
          <a:insideV>
            <a:ln w="12700" cap="flat">
              <a:solidFill>
                <a:srgbClr val="003366"/>
              </a:solidFill>
              <a:prstDash val="solid"/>
              <a:round/>
            </a:ln>
          </a:insideV>
        </a:tcBdr>
        <a:fill>
          <a:solidFill>
            <a:srgbClr val="003366">
              <a:alpha val="20000"/>
            </a:srgbClr>
          </a:solidFill>
        </a:fill>
      </a:tcStyle>
    </a:wholeTbl>
    <a:band2H>
      <a:tcTxStyle/>
      <a:tcStyle>
        <a:tcBdr/>
        <a:fill>
          <a:solidFill>
            <a:srgbClr val="FFFFFF"/>
          </a:solidFill>
        </a:fill>
      </a:tcStyle>
    </a:band2H>
    <a:firstCol>
      <a:tcTxStyle b="on" i="off">
        <a:fontRef idx="minor">
          <a:srgbClr val="003366"/>
        </a:fontRef>
        <a:srgbClr val="003366"/>
      </a:tcTxStyle>
      <a:tcStyle>
        <a:tcBdr>
          <a:left>
            <a:ln w="12700" cap="flat">
              <a:solidFill>
                <a:srgbClr val="003366"/>
              </a:solidFill>
              <a:prstDash val="solid"/>
              <a:round/>
            </a:ln>
          </a:left>
          <a:right>
            <a:ln w="12700" cap="flat">
              <a:solidFill>
                <a:srgbClr val="003366"/>
              </a:solidFill>
              <a:prstDash val="solid"/>
              <a:round/>
            </a:ln>
          </a:right>
          <a:top>
            <a:ln w="12700" cap="flat">
              <a:solidFill>
                <a:srgbClr val="003366"/>
              </a:solidFill>
              <a:prstDash val="solid"/>
              <a:round/>
            </a:ln>
          </a:top>
          <a:bottom>
            <a:ln w="12700" cap="flat">
              <a:solidFill>
                <a:srgbClr val="003366"/>
              </a:solidFill>
              <a:prstDash val="solid"/>
              <a:round/>
            </a:ln>
          </a:bottom>
          <a:insideH>
            <a:ln w="12700" cap="flat">
              <a:solidFill>
                <a:srgbClr val="003366"/>
              </a:solidFill>
              <a:prstDash val="solid"/>
              <a:round/>
            </a:ln>
          </a:insideH>
          <a:insideV>
            <a:ln w="12700" cap="flat">
              <a:solidFill>
                <a:srgbClr val="003366"/>
              </a:solidFill>
              <a:prstDash val="solid"/>
              <a:round/>
            </a:ln>
          </a:insideV>
        </a:tcBdr>
        <a:fill>
          <a:solidFill>
            <a:srgbClr val="003366">
              <a:alpha val="20000"/>
            </a:srgbClr>
          </a:solidFill>
        </a:fill>
      </a:tcStyle>
    </a:firstCol>
    <a:lastRow>
      <a:tcTxStyle b="on" i="off">
        <a:fontRef idx="minor">
          <a:srgbClr val="003366"/>
        </a:fontRef>
        <a:srgbClr val="003366"/>
      </a:tcTxStyle>
      <a:tcStyle>
        <a:tcBdr>
          <a:left>
            <a:ln w="12700" cap="flat">
              <a:solidFill>
                <a:srgbClr val="003366"/>
              </a:solidFill>
              <a:prstDash val="solid"/>
              <a:round/>
            </a:ln>
          </a:left>
          <a:right>
            <a:ln w="12700" cap="flat">
              <a:solidFill>
                <a:srgbClr val="003366"/>
              </a:solidFill>
              <a:prstDash val="solid"/>
              <a:round/>
            </a:ln>
          </a:right>
          <a:top>
            <a:ln w="50800" cap="flat">
              <a:solidFill>
                <a:srgbClr val="003366"/>
              </a:solidFill>
              <a:prstDash val="solid"/>
              <a:round/>
            </a:ln>
          </a:top>
          <a:bottom>
            <a:ln w="12700" cap="flat">
              <a:solidFill>
                <a:srgbClr val="003366"/>
              </a:solidFill>
              <a:prstDash val="solid"/>
              <a:round/>
            </a:ln>
          </a:bottom>
          <a:insideH>
            <a:ln w="12700" cap="flat">
              <a:solidFill>
                <a:srgbClr val="003366"/>
              </a:solidFill>
              <a:prstDash val="solid"/>
              <a:round/>
            </a:ln>
          </a:insideH>
          <a:insideV>
            <a:ln w="12700" cap="flat">
              <a:solidFill>
                <a:srgbClr val="003366"/>
              </a:solidFill>
              <a:prstDash val="solid"/>
              <a:round/>
            </a:ln>
          </a:insideV>
        </a:tcBdr>
        <a:fill>
          <a:noFill/>
        </a:fill>
      </a:tcStyle>
    </a:lastRow>
    <a:firstRow>
      <a:tcTxStyle b="on" i="off">
        <a:fontRef idx="minor">
          <a:srgbClr val="003366"/>
        </a:fontRef>
        <a:srgbClr val="003366"/>
      </a:tcTxStyle>
      <a:tcStyle>
        <a:tcBdr>
          <a:left>
            <a:ln w="12700" cap="flat">
              <a:solidFill>
                <a:srgbClr val="003366"/>
              </a:solidFill>
              <a:prstDash val="solid"/>
              <a:round/>
            </a:ln>
          </a:left>
          <a:right>
            <a:ln w="12700" cap="flat">
              <a:solidFill>
                <a:srgbClr val="003366"/>
              </a:solidFill>
              <a:prstDash val="solid"/>
              <a:round/>
            </a:ln>
          </a:right>
          <a:top>
            <a:ln w="12700" cap="flat">
              <a:solidFill>
                <a:srgbClr val="003366"/>
              </a:solidFill>
              <a:prstDash val="solid"/>
              <a:round/>
            </a:ln>
          </a:top>
          <a:bottom>
            <a:ln w="25400" cap="flat">
              <a:solidFill>
                <a:srgbClr val="003366"/>
              </a:solidFill>
              <a:prstDash val="solid"/>
              <a:round/>
            </a:ln>
          </a:bottom>
          <a:insideH>
            <a:ln w="12700" cap="flat">
              <a:solidFill>
                <a:srgbClr val="003366"/>
              </a:solidFill>
              <a:prstDash val="solid"/>
              <a:round/>
            </a:ln>
          </a:insideH>
          <a:insideV>
            <a:ln w="12700" cap="flat">
              <a:solidFill>
                <a:srgbClr val="003366"/>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horzBarState="maximized">
    <p:restoredLeft sz="15620"/>
    <p:restoredTop sz="94660"/>
  </p:normalViewPr>
  <p:slideViewPr>
    <p:cSldViewPr snapToGrid="0" snapToObjects="1">
      <p:cViewPr varScale="1">
        <p:scale>
          <a:sx n="119" d="100"/>
          <a:sy n="119" d="100"/>
        </p:scale>
        <p:origin x="-584" y="-11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notesMaster" Target="notesMasters/notesMaster1.xml"/><Relationship Id="rId66" Type="http://schemas.openxmlformats.org/officeDocument/2006/relationships/printerSettings" Target="printerSettings/printerSettings1.bin"/><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n-lt"/>
        <a:ea typeface="+mn-ea"/>
        <a:cs typeface="+mn-cs"/>
        <a:sym typeface="Arial"/>
      </a:defRPr>
    </a:lvl1pPr>
    <a:lvl2pPr indent="228600" latinLnBrk="0">
      <a:spcBef>
        <a:spcPts val="400"/>
      </a:spcBef>
      <a:defRPr sz="1200">
        <a:latin typeface="+mn-lt"/>
        <a:ea typeface="+mn-ea"/>
        <a:cs typeface="+mn-cs"/>
        <a:sym typeface="Arial"/>
      </a:defRPr>
    </a:lvl2pPr>
    <a:lvl3pPr indent="457200" latinLnBrk="0">
      <a:spcBef>
        <a:spcPts val="400"/>
      </a:spcBef>
      <a:defRPr sz="1200">
        <a:latin typeface="+mn-lt"/>
        <a:ea typeface="+mn-ea"/>
        <a:cs typeface="+mn-cs"/>
        <a:sym typeface="Arial"/>
      </a:defRPr>
    </a:lvl3pPr>
    <a:lvl4pPr indent="685800" latinLnBrk="0">
      <a:spcBef>
        <a:spcPts val="400"/>
      </a:spcBef>
      <a:defRPr sz="1200">
        <a:latin typeface="+mn-lt"/>
        <a:ea typeface="+mn-ea"/>
        <a:cs typeface="+mn-cs"/>
        <a:sym typeface="Arial"/>
      </a:defRPr>
    </a:lvl4pPr>
    <a:lvl5pPr indent="914400" latinLnBrk="0">
      <a:spcBef>
        <a:spcPts val="400"/>
      </a:spcBef>
      <a:defRPr sz="1200">
        <a:latin typeface="+mn-lt"/>
        <a:ea typeface="+mn-ea"/>
        <a:cs typeface="+mn-cs"/>
        <a:sym typeface="Arial"/>
      </a:defRPr>
    </a:lvl5pPr>
    <a:lvl6pPr indent="1143000" latinLnBrk="0">
      <a:spcBef>
        <a:spcPts val="400"/>
      </a:spcBef>
      <a:defRPr sz="1200">
        <a:latin typeface="+mn-lt"/>
        <a:ea typeface="+mn-ea"/>
        <a:cs typeface="+mn-cs"/>
        <a:sym typeface="Arial"/>
      </a:defRPr>
    </a:lvl6pPr>
    <a:lvl7pPr indent="1371600" latinLnBrk="0">
      <a:spcBef>
        <a:spcPts val="400"/>
      </a:spcBef>
      <a:defRPr sz="1200">
        <a:latin typeface="+mn-lt"/>
        <a:ea typeface="+mn-ea"/>
        <a:cs typeface="+mn-cs"/>
        <a:sym typeface="Arial"/>
      </a:defRPr>
    </a:lvl7pPr>
    <a:lvl8pPr indent="1600200" latinLnBrk="0">
      <a:spcBef>
        <a:spcPts val="400"/>
      </a:spcBef>
      <a:defRPr sz="1200">
        <a:latin typeface="+mn-lt"/>
        <a:ea typeface="+mn-ea"/>
        <a:cs typeface="+mn-cs"/>
        <a:sym typeface="Arial"/>
      </a:defRPr>
    </a:lvl8pPr>
    <a:lvl9pPr indent="1828800" latinLnBrk="0">
      <a:spcBef>
        <a:spcPts val="400"/>
      </a:spcBef>
      <a:defRPr sz="1200">
        <a:latin typeface="+mn-lt"/>
        <a:ea typeface="+mn-ea"/>
        <a:cs typeface="+mn-cs"/>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xfrm>
            <a:off x="457200" y="381000"/>
            <a:ext cx="8229600" cy="1371600"/>
          </a:xfrm>
          <a:prstGeom prst="rect">
            <a:avLst/>
          </a:prstGeom>
        </p:spPr>
        <p:txBody>
          <a:bodyPr/>
          <a:lstStyle>
            <a:lvl1pPr>
              <a:defRPr sz="4400"/>
            </a:lvl1pPr>
          </a:lstStyle>
          <a:p>
            <a:r>
              <a:t>Title Text</a:t>
            </a:r>
          </a:p>
        </p:txBody>
      </p:sp>
      <p:sp>
        <p:nvSpPr>
          <p:cNvPr id="93" name="Body Level One…"/>
          <p:cNvSpPr txBox="1">
            <a:spLocks noGrp="1"/>
          </p:cNvSpPr>
          <p:nvPr>
            <p:ph type="body" idx="1"/>
          </p:nvPr>
        </p:nvSpPr>
        <p:spPr>
          <a:xfrm>
            <a:off x="457200" y="1981200"/>
            <a:ext cx="8229600" cy="4114800"/>
          </a:xfrm>
          <a:prstGeom prst="rect">
            <a:avLst/>
          </a:prstGeom>
        </p:spPr>
        <p:txBody>
          <a:bodyPr/>
          <a:lstStyle>
            <a:lvl1pPr marL="342900" indent="-342900">
              <a:spcBef>
                <a:spcPts val="700"/>
              </a:spcBef>
              <a:buClr>
                <a:srgbClr val="00CCFF"/>
              </a:buClr>
              <a:buSzPct val="65000"/>
              <a:buChar char="■"/>
              <a:defRPr sz="3200"/>
            </a:lvl1pPr>
            <a:lvl2pPr marL="783771" indent="-326571">
              <a:spcBef>
                <a:spcPts val="700"/>
              </a:spcBef>
              <a:buClr>
                <a:srgbClr val="00CCFF"/>
              </a:buClr>
              <a:defRPr sz="3200"/>
            </a:lvl2pPr>
            <a:lvl3pPr marL="1219200" indent="-304800">
              <a:spcBef>
                <a:spcPts val="700"/>
              </a:spcBef>
              <a:buClr>
                <a:srgbClr val="00CCFF"/>
              </a:buClr>
              <a:defRPr sz="3200"/>
            </a:lvl3pPr>
            <a:lvl4pPr marL="1737360" indent="-365760">
              <a:spcBef>
                <a:spcPts val="700"/>
              </a:spcBef>
              <a:buClr>
                <a:srgbClr val="00CCFF"/>
              </a:buClr>
              <a:defRPr sz="3200"/>
            </a:lvl4pPr>
            <a:lvl5pPr marL="2194560" indent="-365760">
              <a:spcBef>
                <a:spcPts val="700"/>
              </a:spcBef>
              <a:buClr>
                <a:srgbClr val="00CCFF"/>
              </a:buClr>
              <a:defRPr sz="3200"/>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xfrm>
            <a:off x="8384894" y="6432655"/>
            <a:ext cx="301907" cy="288822"/>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6629400" y="381000"/>
            <a:ext cx="2057400" cy="5715000"/>
          </a:xfrm>
          <a:prstGeom prst="rect">
            <a:avLst/>
          </a:prstGeom>
        </p:spPr>
        <p:txBody>
          <a:bodyPr/>
          <a:lstStyle>
            <a:lvl1pPr>
              <a:defRPr sz="4400"/>
            </a:lvl1pPr>
          </a:lstStyle>
          <a:p>
            <a:r>
              <a:t>Title Text</a:t>
            </a:r>
          </a:p>
        </p:txBody>
      </p:sp>
      <p:sp>
        <p:nvSpPr>
          <p:cNvPr id="102" name="Body Level One…"/>
          <p:cNvSpPr txBox="1">
            <a:spLocks noGrp="1"/>
          </p:cNvSpPr>
          <p:nvPr>
            <p:ph type="body" idx="1"/>
          </p:nvPr>
        </p:nvSpPr>
        <p:spPr>
          <a:xfrm>
            <a:off x="457200" y="381000"/>
            <a:ext cx="6019800" cy="5715000"/>
          </a:xfrm>
          <a:prstGeom prst="rect">
            <a:avLst/>
          </a:prstGeom>
        </p:spPr>
        <p:txBody>
          <a:bodyPr/>
          <a:lstStyle>
            <a:lvl1pPr marL="342900" indent="-342900">
              <a:spcBef>
                <a:spcPts val="700"/>
              </a:spcBef>
              <a:buClr>
                <a:srgbClr val="00CCFF"/>
              </a:buClr>
              <a:buSzPct val="65000"/>
              <a:buChar char="■"/>
              <a:defRPr sz="3200"/>
            </a:lvl1pPr>
            <a:lvl2pPr marL="783771" indent="-326571">
              <a:spcBef>
                <a:spcPts val="700"/>
              </a:spcBef>
              <a:buClr>
                <a:srgbClr val="00CCFF"/>
              </a:buClr>
              <a:defRPr sz="3200"/>
            </a:lvl2pPr>
            <a:lvl3pPr marL="1219200" indent="-304800">
              <a:spcBef>
                <a:spcPts val="700"/>
              </a:spcBef>
              <a:buClr>
                <a:srgbClr val="00CCFF"/>
              </a:buClr>
              <a:defRPr sz="3200"/>
            </a:lvl3pPr>
            <a:lvl4pPr marL="1737360" indent="-365760">
              <a:spcBef>
                <a:spcPts val="700"/>
              </a:spcBef>
              <a:buClr>
                <a:srgbClr val="00CCFF"/>
              </a:buClr>
              <a:defRPr sz="3200"/>
            </a:lvl4pPr>
            <a:lvl5pPr marL="2194560" indent="-365760">
              <a:spcBef>
                <a:spcPts val="700"/>
              </a:spcBef>
              <a:buClr>
                <a:srgbClr val="00CCFF"/>
              </a:buClr>
              <a:defRPr sz="3200"/>
            </a:lvl5p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xfrm>
            <a:off x="8384894" y="6432655"/>
            <a:ext cx="301907" cy="288822"/>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xfrm>
            <a:off x="457200" y="381000"/>
            <a:ext cx="8229600" cy="1371600"/>
          </a:xfrm>
          <a:prstGeom prst="rect">
            <a:avLst/>
          </a:prstGeom>
        </p:spPr>
        <p:txBody>
          <a:bodyPr/>
          <a:lstStyle>
            <a:lvl1pPr>
              <a:defRPr sz="4400"/>
            </a:lvl1pPr>
          </a:lstStyle>
          <a:p>
            <a:r>
              <a:t>Title Text</a:t>
            </a:r>
          </a:p>
        </p:txBody>
      </p:sp>
      <p:sp>
        <p:nvSpPr>
          <p:cNvPr id="21" name="Body Level One…"/>
          <p:cNvSpPr txBox="1">
            <a:spLocks noGrp="1"/>
          </p:cNvSpPr>
          <p:nvPr>
            <p:ph type="body" idx="1"/>
          </p:nvPr>
        </p:nvSpPr>
        <p:spPr>
          <a:xfrm>
            <a:off x="457200" y="1981200"/>
            <a:ext cx="8229600" cy="4114800"/>
          </a:xfrm>
          <a:prstGeom prst="rect">
            <a:avLst/>
          </a:prstGeom>
        </p:spPr>
        <p:txBody>
          <a:bodyPr/>
          <a:lstStyle>
            <a:lvl1pPr marL="342900" indent="-342900">
              <a:spcBef>
                <a:spcPts val="700"/>
              </a:spcBef>
              <a:buClr>
                <a:srgbClr val="00CCFF"/>
              </a:buClr>
              <a:buSzPct val="65000"/>
              <a:buChar char="■"/>
              <a:defRPr sz="3200"/>
            </a:lvl1pPr>
            <a:lvl2pPr marL="783771" indent="-326571">
              <a:spcBef>
                <a:spcPts val="700"/>
              </a:spcBef>
              <a:buClr>
                <a:srgbClr val="00CCFF"/>
              </a:buClr>
              <a:defRPr sz="3200"/>
            </a:lvl2pPr>
            <a:lvl3pPr marL="1219200" indent="-304800">
              <a:spcBef>
                <a:spcPts val="700"/>
              </a:spcBef>
              <a:buClr>
                <a:srgbClr val="00CCFF"/>
              </a:buClr>
              <a:defRPr sz="3200"/>
            </a:lvl3pPr>
            <a:lvl4pPr marL="1737360" indent="-365760">
              <a:spcBef>
                <a:spcPts val="700"/>
              </a:spcBef>
              <a:buClr>
                <a:srgbClr val="00CCFF"/>
              </a:buClr>
              <a:defRPr sz="3200"/>
            </a:lvl4pPr>
            <a:lvl5pPr marL="2194560" indent="-365760">
              <a:spcBef>
                <a:spcPts val="700"/>
              </a:spcBef>
              <a:buClr>
                <a:srgbClr val="00CCFF"/>
              </a:buClr>
              <a:defRPr sz="3200"/>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xfrm>
            <a:off x="8384894" y="6432655"/>
            <a:ext cx="301907" cy="288822"/>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Body Level One…"/>
          <p:cNvSpPr txBox="1">
            <a:spLocks noGrp="1"/>
          </p:cNvSpPr>
          <p:nvPr>
            <p:ph type="body" sz="quarter" idx="1"/>
          </p:nvPr>
        </p:nvSpPr>
        <p:spPr>
          <a:xfrm>
            <a:off x="722312" y="2906713"/>
            <a:ext cx="7772401" cy="1500189"/>
          </a:xfrm>
          <a:prstGeom prst="rect">
            <a:avLst/>
          </a:prstGeom>
        </p:spPr>
        <p:txBody>
          <a:bodyPr anchor="b"/>
          <a:lstStyle>
            <a:lvl2pPr marL="0" indent="0">
              <a:buSzTx/>
              <a:buNone/>
            </a:lvl2pPr>
            <a:lvl3pPr marL="0" indent="0">
              <a:buSzTx/>
              <a:buNone/>
            </a:lvl3pPr>
            <a:lvl4pPr marL="0" indent="0">
              <a:buSzTx/>
              <a:buNone/>
            </a:lvl4pPr>
            <a:lvl5pPr marL="0" indent="0">
              <a:buSzTx/>
              <a:buNone/>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xfrm>
            <a:off x="8384894" y="6432655"/>
            <a:ext cx="301907" cy="288822"/>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xfrm>
            <a:off x="457200" y="381000"/>
            <a:ext cx="8229600" cy="1371600"/>
          </a:xfrm>
          <a:prstGeom prst="rect">
            <a:avLst/>
          </a:prstGeom>
        </p:spPr>
        <p:txBody>
          <a:bodyPr/>
          <a:lstStyle>
            <a:lvl1pPr>
              <a:defRPr sz="4400"/>
            </a:lvl1pPr>
          </a:lstStyle>
          <a:p>
            <a:r>
              <a:t>Title Text</a:t>
            </a:r>
          </a:p>
        </p:txBody>
      </p:sp>
      <p:sp>
        <p:nvSpPr>
          <p:cNvPr id="39" name="Body Level One…"/>
          <p:cNvSpPr txBox="1">
            <a:spLocks noGrp="1"/>
          </p:cNvSpPr>
          <p:nvPr>
            <p:ph type="body" sz="half" idx="1"/>
          </p:nvPr>
        </p:nvSpPr>
        <p:spPr>
          <a:xfrm>
            <a:off x="457200" y="1981200"/>
            <a:ext cx="4038600" cy="4114800"/>
          </a:xfrm>
          <a:prstGeom prst="rect">
            <a:avLst/>
          </a:prstGeom>
        </p:spPr>
        <p:txBody>
          <a:bodyPr/>
          <a:lstStyle>
            <a:lvl1pPr marL="342900" indent="-342900">
              <a:spcBef>
                <a:spcPts val="600"/>
              </a:spcBef>
              <a:buClr>
                <a:srgbClr val="00CCFF"/>
              </a:buClr>
              <a:buSzPct val="65000"/>
              <a:buChar char="■"/>
              <a:defRPr sz="2800"/>
            </a:lvl1pPr>
            <a:lvl2pPr marL="790575" indent="-333375">
              <a:spcBef>
                <a:spcPts val="600"/>
              </a:spcBef>
              <a:buClr>
                <a:srgbClr val="00CCFF"/>
              </a:buClr>
              <a:defRPr sz="2800"/>
            </a:lvl2pPr>
            <a:lvl3pPr marL="1234438" indent="-320038">
              <a:spcBef>
                <a:spcPts val="600"/>
              </a:spcBef>
              <a:buClr>
                <a:srgbClr val="00CCFF"/>
              </a:buClr>
              <a:defRPr sz="2800"/>
            </a:lvl3pPr>
            <a:lvl4pPr marL="1727200" indent="-355600">
              <a:spcBef>
                <a:spcPts val="600"/>
              </a:spcBef>
              <a:buClr>
                <a:srgbClr val="00CCFF"/>
              </a:buClr>
              <a:defRPr sz="2800"/>
            </a:lvl4pPr>
            <a:lvl5pPr marL="2184400" indent="-355600">
              <a:spcBef>
                <a:spcPts val="600"/>
              </a:spcBef>
              <a:buClr>
                <a:srgbClr val="00CCFF"/>
              </a:buClr>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xfrm>
            <a:off x="8384894" y="6432655"/>
            <a:ext cx="301907" cy="288822"/>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457200" y="274638"/>
            <a:ext cx="8229600" cy="1143001"/>
          </a:xfrm>
          <a:prstGeom prst="rect">
            <a:avLst/>
          </a:prstGeom>
        </p:spPr>
        <p:txBody>
          <a:bodyPr/>
          <a:lstStyle>
            <a:lvl1pPr>
              <a:defRPr sz="4400"/>
            </a:lvl1p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lstStyle>
            <a:lvl1pPr>
              <a:spcBef>
                <a:spcPts val="500"/>
              </a:spcBef>
              <a:defRPr sz="2400" b="1"/>
            </a:lvl1pPr>
            <a:lvl2pPr marL="0" indent="0">
              <a:spcBef>
                <a:spcPts val="500"/>
              </a:spcBef>
              <a:buSzTx/>
              <a:buNone/>
              <a:defRPr sz="2400" b="1"/>
            </a:lvl2pPr>
            <a:lvl3pPr marL="0" indent="0">
              <a:spcBef>
                <a:spcPts val="500"/>
              </a:spcBef>
              <a:buSzTx/>
              <a:buNone/>
              <a:defRPr sz="2400" b="1"/>
            </a:lvl3pPr>
            <a:lvl4pPr marL="0" indent="0">
              <a:spcBef>
                <a:spcPts val="500"/>
              </a:spcBef>
              <a:buSzTx/>
              <a:buNone/>
              <a:defRPr sz="2400" b="1"/>
            </a:lvl4pPr>
            <a:lvl5pPr marL="0" indent="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4645025" y="1535112"/>
            <a:ext cx="4041775" cy="639764"/>
          </a:xfrm>
          <a:prstGeom prst="rect">
            <a:avLst/>
          </a:prstGeom>
        </p:spPr>
        <p:txBody>
          <a:bodyPr anchor="b"/>
          <a:lstStyle/>
          <a:p>
            <a:endParaRPr/>
          </a:p>
        </p:txBody>
      </p:sp>
      <p:sp>
        <p:nvSpPr>
          <p:cNvPr id="50" name="Slide Number"/>
          <p:cNvSpPr txBox="1">
            <a:spLocks noGrp="1"/>
          </p:cNvSpPr>
          <p:nvPr>
            <p:ph type="sldNum" sz="quarter" idx="2"/>
          </p:nvPr>
        </p:nvSpPr>
        <p:spPr>
          <a:xfrm>
            <a:off x="8384894" y="6432655"/>
            <a:ext cx="301907" cy="288822"/>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xfrm>
            <a:off x="457200" y="381000"/>
            <a:ext cx="8229600" cy="1371600"/>
          </a:xfrm>
          <a:prstGeom prst="rect">
            <a:avLst/>
          </a:prstGeom>
        </p:spPr>
        <p:txBody>
          <a:bodyPr/>
          <a:lstStyle>
            <a:lvl1pPr>
              <a:defRPr sz="4400"/>
            </a:lvl1pPr>
          </a:lstStyle>
          <a:p>
            <a:r>
              <a:t>Title Text</a:t>
            </a:r>
          </a:p>
        </p:txBody>
      </p:sp>
      <p:sp>
        <p:nvSpPr>
          <p:cNvPr id="58" name="Slide Number"/>
          <p:cNvSpPr txBox="1">
            <a:spLocks noGrp="1"/>
          </p:cNvSpPr>
          <p:nvPr>
            <p:ph type="sldNum" sz="quarter" idx="2"/>
          </p:nvPr>
        </p:nvSpPr>
        <p:spPr>
          <a:xfrm>
            <a:off x="8384894" y="6432655"/>
            <a:ext cx="301907" cy="288822"/>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xfrm>
            <a:off x="8384894" y="6432655"/>
            <a:ext cx="301907" cy="288822"/>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5" cy="1162050"/>
          </a:xfrm>
          <a:prstGeom prst="rect">
            <a:avLst/>
          </a:prstGeom>
        </p:spPr>
        <p:txBody>
          <a:bodyPr anchor="b"/>
          <a:lstStyle>
            <a:lvl1pPr algn="l">
              <a:defRPr sz="2000" b="1"/>
            </a:lvl1pPr>
          </a:lstStyle>
          <a:p>
            <a:r>
              <a:t>Title Text</a:t>
            </a:r>
          </a:p>
        </p:txBody>
      </p:sp>
      <p:sp>
        <p:nvSpPr>
          <p:cNvPr id="73" name="Body Level One…"/>
          <p:cNvSpPr txBox="1">
            <a:spLocks noGrp="1"/>
          </p:cNvSpPr>
          <p:nvPr>
            <p:ph type="body" idx="1"/>
          </p:nvPr>
        </p:nvSpPr>
        <p:spPr>
          <a:xfrm>
            <a:off x="3575050" y="273050"/>
            <a:ext cx="5111750" cy="5853113"/>
          </a:xfrm>
          <a:prstGeom prst="rect">
            <a:avLst/>
          </a:prstGeom>
        </p:spPr>
        <p:txBody>
          <a:bodyPr/>
          <a:lstStyle>
            <a:lvl1pPr marL="342900" indent="-342900">
              <a:spcBef>
                <a:spcPts val="700"/>
              </a:spcBef>
              <a:buClr>
                <a:srgbClr val="00CCFF"/>
              </a:buClr>
              <a:buSzPct val="65000"/>
              <a:buChar char="■"/>
              <a:defRPr sz="3200"/>
            </a:lvl1pPr>
            <a:lvl2pPr marL="783771" indent="-326571">
              <a:spcBef>
                <a:spcPts val="700"/>
              </a:spcBef>
              <a:buClr>
                <a:srgbClr val="00CCFF"/>
              </a:buClr>
              <a:defRPr sz="3200"/>
            </a:lvl2pPr>
            <a:lvl3pPr marL="1219200" indent="-304800">
              <a:spcBef>
                <a:spcPts val="700"/>
              </a:spcBef>
              <a:buClr>
                <a:srgbClr val="00CCFF"/>
              </a:buClr>
              <a:defRPr sz="3200"/>
            </a:lvl3pPr>
            <a:lvl4pPr marL="1737360" indent="-365760">
              <a:spcBef>
                <a:spcPts val="700"/>
              </a:spcBef>
              <a:buClr>
                <a:srgbClr val="00CCFF"/>
              </a:buClr>
              <a:defRPr sz="3200"/>
            </a:lvl4pPr>
            <a:lvl5pPr marL="2194560" indent="-365760">
              <a:spcBef>
                <a:spcPts val="700"/>
              </a:spcBef>
              <a:buClr>
                <a:srgbClr val="00CCFF"/>
              </a:buClr>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13"/>
          </p:nvPr>
        </p:nvSpPr>
        <p:spPr>
          <a:xfrm>
            <a:off x="457198" y="1435100"/>
            <a:ext cx="3008317" cy="4691063"/>
          </a:xfrm>
          <a:prstGeom prst="rect">
            <a:avLst/>
          </a:prstGeom>
        </p:spPr>
        <p:txBody>
          <a:bodyPr/>
          <a:lstStyle/>
          <a:p>
            <a:endParaRPr/>
          </a:p>
        </p:txBody>
      </p:sp>
      <p:sp>
        <p:nvSpPr>
          <p:cNvPr id="75" name="Slide Number"/>
          <p:cNvSpPr txBox="1">
            <a:spLocks noGrp="1"/>
          </p:cNvSpPr>
          <p:nvPr>
            <p:ph type="sldNum" sz="quarter" idx="2"/>
          </p:nvPr>
        </p:nvSpPr>
        <p:spPr>
          <a:xfrm>
            <a:off x="8384894" y="6432655"/>
            <a:ext cx="301907" cy="288822"/>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2" cy="566738"/>
          </a:xfrm>
          <a:prstGeom prst="rect">
            <a:avLst/>
          </a:prstGeom>
        </p:spPr>
        <p:txBody>
          <a:bodyPr anchor="b"/>
          <a:lstStyle>
            <a:lvl1pPr algn="l">
              <a:defRPr sz="2000" b="1"/>
            </a:lvl1pPr>
          </a:lstStyle>
          <a:p>
            <a:r>
              <a:t>Title Text</a:t>
            </a:r>
          </a:p>
        </p:txBody>
      </p:sp>
      <p:sp>
        <p:nvSpPr>
          <p:cNvPr id="83" name="Picture Placeholder 2"/>
          <p:cNvSpPr>
            <a:spLocks noGrp="1"/>
          </p:cNvSpPr>
          <p:nvPr>
            <p:ph type="pic" sz="half" idx="13"/>
          </p:nvPr>
        </p:nvSpPr>
        <p:spPr>
          <a:xfrm>
            <a:off x="1792288" y="612775"/>
            <a:ext cx="5486402" cy="4114800"/>
          </a:xfrm>
          <a:prstGeom prst="rect">
            <a:avLst/>
          </a:prstGeom>
        </p:spPr>
        <p:txBody>
          <a:bodyPr lIns="91439" tIns="45719" rIns="91439" bIns="45719">
            <a:noAutofit/>
          </a:bodyPr>
          <a:lstStyle/>
          <a:p>
            <a:endParaRPr/>
          </a:p>
        </p:txBody>
      </p:sp>
      <p:sp>
        <p:nvSpPr>
          <p:cNvPr id="84" name="Body Level One…"/>
          <p:cNvSpPr txBox="1">
            <a:spLocks noGrp="1"/>
          </p:cNvSpPr>
          <p:nvPr>
            <p:ph type="body" sz="quarter" idx="1"/>
          </p:nvPr>
        </p:nvSpPr>
        <p:spPr>
          <a:xfrm>
            <a:off x="1792288" y="5367337"/>
            <a:ext cx="5486402" cy="804864"/>
          </a:xfrm>
          <a:prstGeom prst="rect">
            <a:avLst/>
          </a:prstGeom>
        </p:spPr>
        <p:txBody>
          <a:bodyPr/>
          <a:lstStyle>
            <a:lvl1pPr>
              <a:spcBef>
                <a:spcPts val="300"/>
              </a:spcBef>
              <a:defRPr sz="1400"/>
            </a:lvl1pPr>
            <a:lvl2pPr marL="0" indent="0">
              <a:spcBef>
                <a:spcPts val="300"/>
              </a:spcBef>
              <a:buSzTx/>
              <a:buNone/>
              <a:defRPr sz="1400"/>
            </a:lvl2pPr>
            <a:lvl3pPr marL="0" indent="0">
              <a:spcBef>
                <a:spcPts val="300"/>
              </a:spcBef>
              <a:buSzTx/>
              <a:buNone/>
              <a:defRPr sz="1400"/>
            </a:lvl3pPr>
            <a:lvl4pPr marL="0" indent="0">
              <a:spcBef>
                <a:spcPts val="300"/>
              </a:spcBef>
              <a:buSzTx/>
              <a:buNone/>
              <a:defRPr sz="1400"/>
            </a:lvl4pPr>
            <a:lvl5pPr marL="0" indent="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xfrm>
            <a:off x="8384894" y="6432655"/>
            <a:ext cx="301907" cy="288822"/>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304800" y="76200"/>
            <a:ext cx="8534400" cy="990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304800" y="1143000"/>
            <a:ext cx="85344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251294" y="6067529"/>
            <a:ext cx="301906" cy="288823"/>
          </a:xfrm>
          <a:prstGeom prst="rect">
            <a:avLst/>
          </a:prstGeom>
          <a:ln w="12700">
            <a:miter lim="400000"/>
          </a:ln>
        </p:spPr>
        <p:txBody>
          <a:bodyPr wrap="none" lIns="45718" tIns="45718" rIns="45718" bIns="45718" anchor="b">
            <a:spAutoFit/>
          </a:bodyPr>
          <a:lstStyle>
            <a:lvl1pPr algn="r">
              <a:defRPr sz="1400" b="0">
                <a:solidFill>
                  <a:srgbClr val="FFFFFF"/>
                </a:solidFill>
                <a:effectLst>
                  <a:outerShdw blurRad="38100" dist="38100" dir="2700000" rotWithShape="0">
                    <a:srgbClr val="000000"/>
                  </a:outerShdw>
                </a:effectLst>
              </a:defRPr>
            </a:lvl1pPr>
          </a:lstStyle>
          <a:p>
            <a:fld id="{86CB4B4D-7CA3-9044-876B-883B54F8677D}" type="slidenum">
              <a:rPr/>
              <a:p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ctr" defTabSz="914400" rtl="0" latinLnBrk="0">
        <a:lnSpc>
          <a:spcPct val="100000"/>
        </a:lnSpc>
        <a:spcBef>
          <a:spcPts val="0"/>
        </a:spcBef>
        <a:spcAft>
          <a:spcPts val="0"/>
        </a:spcAft>
        <a:buClrTx/>
        <a:buSzTx/>
        <a:buFontTx/>
        <a:buNone/>
        <a:tabLst/>
        <a:defRPr sz="2800" b="0" i="0" u="none" strike="noStrike" cap="none" spc="0" baseline="0">
          <a:ln>
            <a:noFill/>
          </a:ln>
          <a:solidFill>
            <a:srgbClr val="E5FFFF"/>
          </a:solidFill>
          <a:effectLst>
            <a:outerShdw blurRad="38100" dist="38100" dir="2700000" rotWithShape="0">
              <a:srgbClr val="000000"/>
            </a:outerShdw>
          </a:effectLst>
          <a:uFillTx/>
          <a:latin typeface="Tahoma"/>
          <a:ea typeface="Tahoma"/>
          <a:cs typeface="Tahoma"/>
          <a:sym typeface="Tahoma"/>
        </a:defRPr>
      </a:lvl1pPr>
      <a:lvl2pPr marL="0" marR="0" indent="0" algn="ctr" defTabSz="914400" rtl="0" latinLnBrk="0">
        <a:lnSpc>
          <a:spcPct val="100000"/>
        </a:lnSpc>
        <a:spcBef>
          <a:spcPts val="0"/>
        </a:spcBef>
        <a:spcAft>
          <a:spcPts val="0"/>
        </a:spcAft>
        <a:buClrTx/>
        <a:buSzTx/>
        <a:buFontTx/>
        <a:buNone/>
        <a:tabLst/>
        <a:defRPr sz="2800" b="0" i="0" u="none" strike="noStrike" cap="none" spc="0" baseline="0">
          <a:ln>
            <a:noFill/>
          </a:ln>
          <a:solidFill>
            <a:srgbClr val="E5FFFF"/>
          </a:solidFill>
          <a:effectLst>
            <a:outerShdw blurRad="38100" dist="38100" dir="2700000" rotWithShape="0">
              <a:srgbClr val="000000"/>
            </a:outerShdw>
          </a:effectLst>
          <a:uFillTx/>
          <a:latin typeface="Tahoma"/>
          <a:ea typeface="Tahoma"/>
          <a:cs typeface="Tahoma"/>
          <a:sym typeface="Tahoma"/>
        </a:defRPr>
      </a:lvl2pPr>
      <a:lvl3pPr marL="0" marR="0" indent="0" algn="ctr" defTabSz="914400" rtl="0" latinLnBrk="0">
        <a:lnSpc>
          <a:spcPct val="100000"/>
        </a:lnSpc>
        <a:spcBef>
          <a:spcPts val="0"/>
        </a:spcBef>
        <a:spcAft>
          <a:spcPts val="0"/>
        </a:spcAft>
        <a:buClrTx/>
        <a:buSzTx/>
        <a:buFontTx/>
        <a:buNone/>
        <a:tabLst/>
        <a:defRPr sz="2800" b="0" i="0" u="none" strike="noStrike" cap="none" spc="0" baseline="0">
          <a:ln>
            <a:noFill/>
          </a:ln>
          <a:solidFill>
            <a:srgbClr val="E5FFFF"/>
          </a:solidFill>
          <a:effectLst>
            <a:outerShdw blurRad="38100" dist="38100" dir="2700000" rotWithShape="0">
              <a:srgbClr val="000000"/>
            </a:outerShdw>
          </a:effectLst>
          <a:uFillTx/>
          <a:latin typeface="Tahoma"/>
          <a:ea typeface="Tahoma"/>
          <a:cs typeface="Tahoma"/>
          <a:sym typeface="Tahoma"/>
        </a:defRPr>
      </a:lvl3pPr>
      <a:lvl4pPr marL="0" marR="0" indent="0" algn="ctr" defTabSz="914400" rtl="0" latinLnBrk="0">
        <a:lnSpc>
          <a:spcPct val="100000"/>
        </a:lnSpc>
        <a:spcBef>
          <a:spcPts val="0"/>
        </a:spcBef>
        <a:spcAft>
          <a:spcPts val="0"/>
        </a:spcAft>
        <a:buClrTx/>
        <a:buSzTx/>
        <a:buFontTx/>
        <a:buNone/>
        <a:tabLst/>
        <a:defRPr sz="2800" b="0" i="0" u="none" strike="noStrike" cap="none" spc="0" baseline="0">
          <a:ln>
            <a:noFill/>
          </a:ln>
          <a:solidFill>
            <a:srgbClr val="E5FFFF"/>
          </a:solidFill>
          <a:effectLst>
            <a:outerShdw blurRad="38100" dist="38100" dir="2700000" rotWithShape="0">
              <a:srgbClr val="000000"/>
            </a:outerShdw>
          </a:effectLst>
          <a:uFillTx/>
          <a:latin typeface="Tahoma"/>
          <a:ea typeface="Tahoma"/>
          <a:cs typeface="Tahoma"/>
          <a:sym typeface="Tahoma"/>
        </a:defRPr>
      </a:lvl4pPr>
      <a:lvl5pPr marL="0" marR="0" indent="0" algn="ctr" defTabSz="914400" rtl="0" latinLnBrk="0">
        <a:lnSpc>
          <a:spcPct val="100000"/>
        </a:lnSpc>
        <a:spcBef>
          <a:spcPts val="0"/>
        </a:spcBef>
        <a:spcAft>
          <a:spcPts val="0"/>
        </a:spcAft>
        <a:buClrTx/>
        <a:buSzTx/>
        <a:buFontTx/>
        <a:buNone/>
        <a:tabLst/>
        <a:defRPr sz="2800" b="0" i="0" u="none" strike="noStrike" cap="none" spc="0" baseline="0">
          <a:ln>
            <a:noFill/>
          </a:ln>
          <a:solidFill>
            <a:srgbClr val="E5FFFF"/>
          </a:solidFill>
          <a:effectLst>
            <a:outerShdw blurRad="38100" dist="38100" dir="2700000" rotWithShape="0">
              <a:srgbClr val="000000"/>
            </a:outerShdw>
          </a:effectLst>
          <a:uFillTx/>
          <a:latin typeface="Tahoma"/>
          <a:ea typeface="Tahoma"/>
          <a:cs typeface="Tahoma"/>
          <a:sym typeface="Tahoma"/>
        </a:defRPr>
      </a:lvl5pPr>
      <a:lvl6pPr marL="0" marR="0" indent="0" algn="ctr" defTabSz="914400" rtl="0" latinLnBrk="0">
        <a:lnSpc>
          <a:spcPct val="100000"/>
        </a:lnSpc>
        <a:spcBef>
          <a:spcPts val="0"/>
        </a:spcBef>
        <a:spcAft>
          <a:spcPts val="0"/>
        </a:spcAft>
        <a:buClrTx/>
        <a:buSzTx/>
        <a:buFontTx/>
        <a:buNone/>
        <a:tabLst/>
        <a:defRPr sz="2800" b="0" i="0" u="none" strike="noStrike" cap="none" spc="0" baseline="0">
          <a:ln>
            <a:noFill/>
          </a:ln>
          <a:solidFill>
            <a:srgbClr val="E5FFFF"/>
          </a:solidFill>
          <a:effectLst>
            <a:outerShdw blurRad="38100" dist="38100" dir="2700000" rotWithShape="0">
              <a:srgbClr val="000000"/>
            </a:outerShdw>
          </a:effectLst>
          <a:uFillTx/>
          <a:latin typeface="Tahoma"/>
          <a:ea typeface="Tahoma"/>
          <a:cs typeface="Tahoma"/>
          <a:sym typeface="Tahoma"/>
        </a:defRPr>
      </a:lvl6pPr>
      <a:lvl7pPr marL="0" marR="0" indent="0" algn="ctr" defTabSz="914400" rtl="0" latinLnBrk="0">
        <a:lnSpc>
          <a:spcPct val="100000"/>
        </a:lnSpc>
        <a:spcBef>
          <a:spcPts val="0"/>
        </a:spcBef>
        <a:spcAft>
          <a:spcPts val="0"/>
        </a:spcAft>
        <a:buClrTx/>
        <a:buSzTx/>
        <a:buFontTx/>
        <a:buNone/>
        <a:tabLst/>
        <a:defRPr sz="2800" b="0" i="0" u="none" strike="noStrike" cap="none" spc="0" baseline="0">
          <a:ln>
            <a:noFill/>
          </a:ln>
          <a:solidFill>
            <a:srgbClr val="E5FFFF"/>
          </a:solidFill>
          <a:effectLst>
            <a:outerShdw blurRad="38100" dist="38100" dir="2700000" rotWithShape="0">
              <a:srgbClr val="000000"/>
            </a:outerShdw>
          </a:effectLst>
          <a:uFillTx/>
          <a:latin typeface="Tahoma"/>
          <a:ea typeface="Tahoma"/>
          <a:cs typeface="Tahoma"/>
          <a:sym typeface="Tahoma"/>
        </a:defRPr>
      </a:lvl7pPr>
      <a:lvl8pPr marL="0" marR="0" indent="0" algn="ctr" defTabSz="914400" rtl="0" latinLnBrk="0">
        <a:lnSpc>
          <a:spcPct val="100000"/>
        </a:lnSpc>
        <a:spcBef>
          <a:spcPts val="0"/>
        </a:spcBef>
        <a:spcAft>
          <a:spcPts val="0"/>
        </a:spcAft>
        <a:buClrTx/>
        <a:buSzTx/>
        <a:buFontTx/>
        <a:buNone/>
        <a:tabLst/>
        <a:defRPr sz="2800" b="0" i="0" u="none" strike="noStrike" cap="none" spc="0" baseline="0">
          <a:ln>
            <a:noFill/>
          </a:ln>
          <a:solidFill>
            <a:srgbClr val="E5FFFF"/>
          </a:solidFill>
          <a:effectLst>
            <a:outerShdw blurRad="38100" dist="38100" dir="2700000" rotWithShape="0">
              <a:srgbClr val="000000"/>
            </a:outerShdw>
          </a:effectLst>
          <a:uFillTx/>
          <a:latin typeface="Tahoma"/>
          <a:ea typeface="Tahoma"/>
          <a:cs typeface="Tahoma"/>
          <a:sym typeface="Tahoma"/>
        </a:defRPr>
      </a:lvl8pPr>
      <a:lvl9pPr marL="0" marR="0" indent="0" algn="ctr" defTabSz="914400" rtl="0" latinLnBrk="0">
        <a:lnSpc>
          <a:spcPct val="100000"/>
        </a:lnSpc>
        <a:spcBef>
          <a:spcPts val="0"/>
        </a:spcBef>
        <a:spcAft>
          <a:spcPts val="0"/>
        </a:spcAft>
        <a:buClrTx/>
        <a:buSzTx/>
        <a:buFontTx/>
        <a:buNone/>
        <a:tabLst/>
        <a:defRPr sz="2800" b="0" i="0" u="none" strike="noStrike" cap="none" spc="0" baseline="0">
          <a:ln>
            <a:noFill/>
          </a:ln>
          <a:solidFill>
            <a:srgbClr val="E5FFFF"/>
          </a:solidFill>
          <a:effectLst>
            <a:outerShdw blurRad="38100" dist="38100" dir="2700000" rotWithShape="0">
              <a:srgbClr val="000000"/>
            </a:outerShdw>
          </a:effectLst>
          <a:uFillTx/>
          <a:latin typeface="Tahoma"/>
          <a:ea typeface="Tahoma"/>
          <a:cs typeface="Tahoma"/>
          <a:sym typeface="Tahoma"/>
        </a:defRPr>
      </a:lvl9pPr>
    </p:titleStyle>
    <p:bodyStyle>
      <a:lvl1pPr marL="0" marR="0" indent="0" algn="l" defTabSz="914400" rtl="0" latinLnBrk="0">
        <a:lnSpc>
          <a:spcPct val="100000"/>
        </a:lnSpc>
        <a:spcBef>
          <a:spcPts val="400"/>
        </a:spcBef>
        <a:spcAft>
          <a:spcPts val="0"/>
        </a:spcAft>
        <a:buClrTx/>
        <a:buSzTx/>
        <a:buFontTx/>
        <a:buNone/>
        <a:tabLst/>
        <a:defRPr sz="2000" b="0" i="0" u="none" strike="noStrike" cap="none" spc="0" baseline="0">
          <a:ln>
            <a:noFill/>
          </a:ln>
          <a:solidFill>
            <a:srgbClr val="FFFFFF"/>
          </a:solidFill>
          <a:effectLst>
            <a:outerShdw blurRad="38100" dist="38100" dir="2700000" rotWithShape="0">
              <a:srgbClr val="000000"/>
            </a:outerShdw>
          </a:effectLst>
          <a:uFillTx/>
          <a:latin typeface="Tahoma"/>
          <a:ea typeface="Tahoma"/>
          <a:cs typeface="Tahoma"/>
          <a:sym typeface="Tahoma"/>
        </a:defRPr>
      </a:lvl1pPr>
      <a:lvl2pPr marL="661307" marR="0" indent="-204107" algn="l" defTabSz="914400" rtl="0" latinLnBrk="0">
        <a:lnSpc>
          <a:spcPct val="100000"/>
        </a:lnSpc>
        <a:spcBef>
          <a:spcPts val="400"/>
        </a:spcBef>
        <a:spcAft>
          <a:spcPts val="0"/>
        </a:spcAft>
        <a:buClrTx/>
        <a:buSzPct val="65000"/>
        <a:buFontTx/>
        <a:buChar char="■"/>
        <a:tabLst/>
        <a:defRPr sz="2000" b="0" i="0" u="none" strike="noStrike" cap="none" spc="0" baseline="0">
          <a:ln>
            <a:noFill/>
          </a:ln>
          <a:solidFill>
            <a:srgbClr val="FFFFFF"/>
          </a:solidFill>
          <a:effectLst>
            <a:outerShdw blurRad="38100" dist="38100" dir="2700000" rotWithShape="0">
              <a:srgbClr val="000000"/>
            </a:outerShdw>
          </a:effectLst>
          <a:uFillTx/>
          <a:latin typeface="Tahoma"/>
          <a:ea typeface="Tahoma"/>
          <a:cs typeface="Tahoma"/>
          <a:sym typeface="Tahoma"/>
        </a:defRPr>
      </a:lvl2pPr>
      <a:lvl3pPr marL="1104900" marR="0" indent="-190500" algn="l" defTabSz="914400" rtl="0" latinLnBrk="0">
        <a:lnSpc>
          <a:spcPct val="100000"/>
        </a:lnSpc>
        <a:spcBef>
          <a:spcPts val="400"/>
        </a:spcBef>
        <a:spcAft>
          <a:spcPts val="0"/>
        </a:spcAft>
        <a:buClrTx/>
        <a:buSzPct val="65000"/>
        <a:buFontTx/>
        <a:buChar char="■"/>
        <a:tabLst/>
        <a:defRPr sz="2000" b="0" i="0" u="none" strike="noStrike" cap="none" spc="0" baseline="0">
          <a:ln>
            <a:noFill/>
          </a:ln>
          <a:solidFill>
            <a:srgbClr val="FFFFFF"/>
          </a:solidFill>
          <a:effectLst>
            <a:outerShdw blurRad="38100" dist="38100" dir="2700000" rotWithShape="0">
              <a:srgbClr val="000000"/>
            </a:outerShdw>
          </a:effectLst>
          <a:uFillTx/>
          <a:latin typeface="Tahoma"/>
          <a:ea typeface="Tahoma"/>
          <a:cs typeface="Tahoma"/>
          <a:sym typeface="Tahoma"/>
        </a:defRPr>
      </a:lvl3pPr>
      <a:lvl4pPr marL="1600200" marR="0" indent="-228600" algn="l" defTabSz="914400" rtl="0" latinLnBrk="0">
        <a:lnSpc>
          <a:spcPct val="100000"/>
        </a:lnSpc>
        <a:spcBef>
          <a:spcPts val="400"/>
        </a:spcBef>
        <a:spcAft>
          <a:spcPts val="0"/>
        </a:spcAft>
        <a:buClrTx/>
        <a:buSzPct val="65000"/>
        <a:buFontTx/>
        <a:buChar char="■"/>
        <a:tabLst/>
        <a:defRPr sz="2000" b="0" i="0" u="none" strike="noStrike" cap="none" spc="0" baseline="0">
          <a:ln>
            <a:noFill/>
          </a:ln>
          <a:solidFill>
            <a:srgbClr val="FFFFFF"/>
          </a:solidFill>
          <a:effectLst>
            <a:outerShdw blurRad="38100" dist="38100" dir="2700000" rotWithShape="0">
              <a:srgbClr val="000000"/>
            </a:outerShdw>
          </a:effectLst>
          <a:uFillTx/>
          <a:latin typeface="Tahoma"/>
          <a:ea typeface="Tahoma"/>
          <a:cs typeface="Tahoma"/>
          <a:sym typeface="Tahoma"/>
        </a:defRPr>
      </a:lvl4pPr>
      <a:lvl5pPr marL="2057400" marR="0" indent="-228600" algn="l" defTabSz="914400" rtl="0" latinLnBrk="0">
        <a:lnSpc>
          <a:spcPct val="100000"/>
        </a:lnSpc>
        <a:spcBef>
          <a:spcPts val="400"/>
        </a:spcBef>
        <a:spcAft>
          <a:spcPts val="0"/>
        </a:spcAft>
        <a:buClrTx/>
        <a:buSzPct val="65000"/>
        <a:buFontTx/>
        <a:buChar char="■"/>
        <a:tabLst/>
        <a:defRPr sz="2000" b="0" i="0" u="none" strike="noStrike" cap="none" spc="0" baseline="0">
          <a:ln>
            <a:noFill/>
          </a:ln>
          <a:solidFill>
            <a:srgbClr val="FFFFFF"/>
          </a:solidFill>
          <a:effectLst>
            <a:outerShdw blurRad="38100" dist="38100" dir="2700000" rotWithShape="0">
              <a:srgbClr val="000000"/>
            </a:outerShdw>
          </a:effectLst>
          <a:uFillTx/>
          <a:latin typeface="Tahoma"/>
          <a:ea typeface="Tahoma"/>
          <a:cs typeface="Tahoma"/>
          <a:sym typeface="Tahoma"/>
        </a:defRPr>
      </a:lvl5pPr>
      <a:lvl6pPr marL="2514600" marR="0" indent="-228600" algn="l" defTabSz="914400" rtl="0" latinLnBrk="0">
        <a:lnSpc>
          <a:spcPct val="100000"/>
        </a:lnSpc>
        <a:spcBef>
          <a:spcPts val="400"/>
        </a:spcBef>
        <a:spcAft>
          <a:spcPts val="0"/>
        </a:spcAft>
        <a:buClrTx/>
        <a:buSzPct val="65000"/>
        <a:buFontTx/>
        <a:buChar char="■"/>
        <a:tabLst/>
        <a:defRPr sz="2000" b="0" i="0" u="none" strike="noStrike" cap="none" spc="0" baseline="0">
          <a:ln>
            <a:noFill/>
          </a:ln>
          <a:solidFill>
            <a:srgbClr val="FFFFFF"/>
          </a:solidFill>
          <a:effectLst>
            <a:outerShdw blurRad="38100" dist="38100" dir="2700000" rotWithShape="0">
              <a:srgbClr val="000000"/>
            </a:outerShdw>
          </a:effectLst>
          <a:uFillTx/>
          <a:latin typeface="Tahoma"/>
          <a:ea typeface="Tahoma"/>
          <a:cs typeface="Tahoma"/>
          <a:sym typeface="Tahoma"/>
        </a:defRPr>
      </a:lvl6pPr>
      <a:lvl7pPr marL="2971800" marR="0" indent="-228600" algn="l" defTabSz="914400" rtl="0" latinLnBrk="0">
        <a:lnSpc>
          <a:spcPct val="100000"/>
        </a:lnSpc>
        <a:spcBef>
          <a:spcPts val="400"/>
        </a:spcBef>
        <a:spcAft>
          <a:spcPts val="0"/>
        </a:spcAft>
        <a:buClrTx/>
        <a:buSzPct val="65000"/>
        <a:buFontTx/>
        <a:buChar char="■"/>
        <a:tabLst/>
        <a:defRPr sz="2000" b="0" i="0" u="none" strike="noStrike" cap="none" spc="0" baseline="0">
          <a:ln>
            <a:noFill/>
          </a:ln>
          <a:solidFill>
            <a:srgbClr val="FFFFFF"/>
          </a:solidFill>
          <a:effectLst>
            <a:outerShdw blurRad="38100" dist="38100" dir="2700000" rotWithShape="0">
              <a:srgbClr val="000000"/>
            </a:outerShdw>
          </a:effectLst>
          <a:uFillTx/>
          <a:latin typeface="Tahoma"/>
          <a:ea typeface="Tahoma"/>
          <a:cs typeface="Tahoma"/>
          <a:sym typeface="Tahoma"/>
        </a:defRPr>
      </a:lvl7pPr>
      <a:lvl8pPr marL="3429000" marR="0" indent="-228600" algn="l" defTabSz="914400" rtl="0" latinLnBrk="0">
        <a:lnSpc>
          <a:spcPct val="100000"/>
        </a:lnSpc>
        <a:spcBef>
          <a:spcPts val="400"/>
        </a:spcBef>
        <a:spcAft>
          <a:spcPts val="0"/>
        </a:spcAft>
        <a:buClrTx/>
        <a:buSzPct val="65000"/>
        <a:buFontTx/>
        <a:buChar char="■"/>
        <a:tabLst/>
        <a:defRPr sz="2000" b="0" i="0" u="none" strike="noStrike" cap="none" spc="0" baseline="0">
          <a:ln>
            <a:noFill/>
          </a:ln>
          <a:solidFill>
            <a:srgbClr val="FFFFFF"/>
          </a:solidFill>
          <a:effectLst>
            <a:outerShdw blurRad="38100" dist="38100" dir="2700000" rotWithShape="0">
              <a:srgbClr val="000000"/>
            </a:outerShdw>
          </a:effectLst>
          <a:uFillTx/>
          <a:latin typeface="Tahoma"/>
          <a:ea typeface="Tahoma"/>
          <a:cs typeface="Tahoma"/>
          <a:sym typeface="Tahoma"/>
        </a:defRPr>
      </a:lvl8pPr>
      <a:lvl9pPr marL="3886200" marR="0" indent="-228600" algn="l" defTabSz="914400" rtl="0" latinLnBrk="0">
        <a:lnSpc>
          <a:spcPct val="100000"/>
        </a:lnSpc>
        <a:spcBef>
          <a:spcPts val="400"/>
        </a:spcBef>
        <a:spcAft>
          <a:spcPts val="0"/>
        </a:spcAft>
        <a:buClrTx/>
        <a:buSzPct val="65000"/>
        <a:buFontTx/>
        <a:buChar char="■"/>
        <a:tabLst/>
        <a:defRPr sz="2000" b="0" i="0" u="none" strike="noStrike" cap="none" spc="0" baseline="0">
          <a:ln>
            <a:noFill/>
          </a:ln>
          <a:solidFill>
            <a:srgbClr val="FFFFFF"/>
          </a:solidFill>
          <a:effectLst>
            <a:outerShdw blurRad="38100" dist="38100" dir="2700000" rotWithShape="0">
              <a:srgbClr val="000000"/>
            </a:outerShdw>
          </a:effectLst>
          <a:uFillTx/>
          <a:latin typeface="Tahoma"/>
          <a:ea typeface="Tahoma"/>
          <a:cs typeface="Tahoma"/>
          <a:sym typeface="Tahoma"/>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effectLst>
            <a:outerShdw blurRad="38100" dist="38100" dir="2700000" rotWithShape="0">
              <a:srgbClr val="000000"/>
            </a:outerShdw>
          </a:effectLst>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effectLst>
            <a:outerShdw blurRad="38100" dist="38100" dir="2700000" rotWithShape="0">
              <a:srgbClr val="000000"/>
            </a:outerShdw>
          </a:effectLst>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effectLst>
            <a:outerShdw blurRad="38100" dist="38100" dir="2700000" rotWithShape="0">
              <a:srgbClr val="000000"/>
            </a:outerShdw>
          </a:effectLst>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effectLst>
            <a:outerShdw blurRad="38100" dist="38100" dir="2700000" rotWithShape="0">
              <a:srgbClr val="000000"/>
            </a:outerShdw>
          </a:effectLst>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effectLst>
            <a:outerShdw blurRad="38100" dist="38100" dir="2700000" rotWithShape="0">
              <a:srgbClr val="000000"/>
            </a:outerShdw>
          </a:effectLst>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effectLst>
            <a:outerShdw blurRad="38100" dist="38100" dir="2700000" rotWithShape="0">
              <a:srgbClr val="000000"/>
            </a:outerShdw>
          </a:effectLst>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effectLst>
            <a:outerShdw blurRad="38100" dist="38100" dir="2700000" rotWithShape="0">
              <a:srgbClr val="000000"/>
            </a:outerShdw>
          </a:effectLst>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effectLst>
            <a:outerShdw blurRad="38100" dist="38100" dir="2700000" rotWithShape="0">
              <a:srgbClr val="000000"/>
            </a:outerShdw>
          </a:effectLst>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effectLst>
            <a:outerShdw blurRad="38100" dist="38100" dir="2700000" rotWithShape="0">
              <a:srgbClr val="000000"/>
            </a:outerShdw>
          </a:effectLst>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hyperlink" Target="https://wecanfigurethisout.org/ENERGY/Web_notes/Bigger%20Picture/Greenhouse%20Effect.pdf" TargetMode="External"/><Relationship Id="rId4" Type="http://schemas.openxmlformats.org/officeDocument/2006/relationships/hyperlink" Target="https://wecanfigurethisout.org/ENERGY/Web_notes/Bigger%20Picture/Greenhouse%20Effect.key" TargetMode="External"/><Relationship Id="rId1" Type="http://schemas.openxmlformats.org/officeDocument/2006/relationships/slideLayout" Target="../slideLayouts/slideLayout1.xml"/><Relationship Id="rId2" Type="http://schemas.openxmlformats.org/officeDocument/2006/relationships/hyperlink" Target="https://wecanfigurethisout.org/ENERGY/Web_notes/Bigger%20Picture/Greenhouse%20Effect.pptx"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 Id="rId3"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 Id="rId3"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 Id="rId3"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hyperlink" Target="https://wecanfigurethisout.org/ENERGY/Web_notes/Technology%20Comparisons/Plant%20Requirements%20-%20Land%20Water.pdf" TargetMode="External"/><Relationship Id="rId4" Type="http://schemas.openxmlformats.org/officeDocument/2006/relationships/hyperlink" Target="https://wecanfigurethisout.org/ENERGY/Web_notes/Technology%20Comparisons/Plant%20Requirements%20-%20Land%20Water.key" TargetMode="External"/><Relationship Id="rId1" Type="http://schemas.openxmlformats.org/officeDocument/2006/relationships/slideLayout" Target="../slideLayouts/slideLayout1.xml"/><Relationship Id="rId2" Type="http://schemas.openxmlformats.org/officeDocument/2006/relationships/hyperlink" Target="https://wecanfigurethisout.org/ENERGY/Web_notes/Technology%20Comparisons/Plant%20Requirements%20-%20Land%20Water.pptx"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hyperlink" Target="https://wecanfigurethisout.org/ENERGY/Web_notes/Technology%20Comparisons/EROI.pdf" TargetMode="External"/><Relationship Id="rId4" Type="http://schemas.openxmlformats.org/officeDocument/2006/relationships/hyperlink" Target="https://wecanfigurethisout.org/ENERGY/Web_notes/Technology%20Comparisons/EROI.key" TargetMode="External"/><Relationship Id="rId1" Type="http://schemas.openxmlformats.org/officeDocument/2006/relationships/slideLayout" Target="../slideLayouts/slideLayout1.xml"/><Relationship Id="rId2" Type="http://schemas.openxmlformats.org/officeDocument/2006/relationships/hyperlink" Target="https://wecanfigurethisout.org/ENERGY/Web_notes/Technology%20Comparisons/EROI.pptx"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wecanfigurethisout.org/ENERGY/Web_notes/Carbon/Biomass%20and%20Biofuels%20-%20Supporting.htm"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hyperlink" Target="https://wecanfigurethisout.org/ENERGY/Web_notes/Technology%20Comparisons/EROI.pdf" TargetMode="External"/><Relationship Id="rId4" Type="http://schemas.openxmlformats.org/officeDocument/2006/relationships/hyperlink" Target="https://wecanfigurethisout.org/ENERGY/Web_notes/Technology%20Comparisons/EROI.key" TargetMode="External"/><Relationship Id="rId1" Type="http://schemas.openxmlformats.org/officeDocument/2006/relationships/slideLayout" Target="../slideLayouts/slideLayout1.xml"/><Relationship Id="rId2" Type="http://schemas.openxmlformats.org/officeDocument/2006/relationships/hyperlink" Target="https://wecanfigurethisout.org/ENERGY/Web_notes/Technology%20Comparisons/EROI.pptx"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 name="Rectangle 5"/>
          <p:cNvSpPr txBox="1"/>
          <p:nvPr/>
        </p:nvSpPr>
        <p:spPr>
          <a:xfrm>
            <a:off x="304800" y="6457220"/>
            <a:ext cx="8534400" cy="2642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8" tIns="45718" rIns="45718" bIns="45718" anchor="b">
            <a:spAutoFit/>
          </a:bodyPr>
          <a:lstStyle>
            <a:lvl1pPr algn="ctr">
              <a:defRPr sz="1200" i="1">
                <a:solidFill>
                  <a:srgbClr val="E5FFFF"/>
                </a:solidFill>
                <a:effectLst>
                  <a:outerShdw blurRad="38100" dist="38100" dir="2700000" rotWithShape="0">
                    <a:srgbClr val="000000"/>
                  </a:outerShdw>
                </a:effectLst>
              </a:defRPr>
            </a:lvl1pPr>
          </a:lstStyle>
          <a:p>
            <a:r>
              <a:t>(Written / Revised:  September 2018)</a:t>
            </a:r>
          </a:p>
        </p:txBody>
      </p:sp>
      <p:sp>
        <p:nvSpPr>
          <p:cNvPr id="113" name="Rectangle 2"/>
          <p:cNvSpPr txBox="1">
            <a:spLocks noGrp="1"/>
          </p:cNvSpPr>
          <p:nvPr>
            <p:ph type="title"/>
          </p:nvPr>
        </p:nvSpPr>
        <p:spPr>
          <a:xfrm>
            <a:off x="304800" y="76200"/>
            <a:ext cx="8534400" cy="654050"/>
          </a:xfrm>
          <a:prstGeom prst="rect">
            <a:avLst/>
          </a:prstGeom>
        </p:spPr>
        <p:txBody>
          <a:bodyPr/>
          <a:lstStyle>
            <a:lvl1pPr>
              <a:defRPr sz="2200" i="1">
                <a:latin typeface="+mn-lt"/>
                <a:ea typeface="+mn-ea"/>
                <a:cs typeface="+mn-cs"/>
                <a:sym typeface="Arial"/>
              </a:defRPr>
            </a:lvl1pPr>
          </a:lstStyle>
          <a:p>
            <a:r>
              <a:t>Biomass and Biofuels</a:t>
            </a:r>
          </a:p>
        </p:txBody>
      </p:sp>
      <p:sp>
        <p:nvSpPr>
          <p:cNvPr id="114" name="Rectangle 3"/>
          <p:cNvSpPr txBox="1">
            <a:spLocks noGrp="1"/>
          </p:cNvSpPr>
          <p:nvPr>
            <p:ph type="body" idx="1"/>
          </p:nvPr>
        </p:nvSpPr>
        <p:spPr>
          <a:xfrm>
            <a:off x="228600" y="747190"/>
            <a:ext cx="8915400" cy="5334003"/>
          </a:xfrm>
          <a:prstGeom prst="rect">
            <a:avLst/>
          </a:prstGeom>
        </p:spPr>
        <p:txBody>
          <a:bodyPr/>
          <a:lstStyle/>
          <a:p>
            <a:pPr algn="ctr" defTabSz="868680">
              <a:tabLst>
                <a:tab pos="431800" algn="l"/>
                <a:tab pos="863600" algn="l"/>
                <a:tab pos="1295400" algn="l"/>
                <a:tab pos="1727200" algn="l"/>
                <a:tab pos="2159000" algn="l"/>
              </a:tabLst>
              <a:defRPr sz="1700">
                <a:effectLst>
                  <a:outerShdw blurRad="38100" dist="36195" dir="2700000" rotWithShape="0">
                    <a:srgbClr val="000000"/>
                  </a:outerShdw>
                </a:effectLst>
                <a:latin typeface="+mn-lt"/>
                <a:ea typeface="+mn-ea"/>
                <a:cs typeface="+mn-cs"/>
                <a:sym typeface="Arial"/>
              </a:defRPr>
            </a:pPr>
            <a:r>
              <a:t>John C. Bean</a:t>
            </a:r>
          </a:p>
          <a:p>
            <a:pPr defTabSz="868680">
              <a:tabLst>
                <a:tab pos="431800" algn="l"/>
                <a:tab pos="863600" algn="l"/>
                <a:tab pos="1295400" algn="l"/>
                <a:tab pos="1727200" algn="l"/>
                <a:tab pos="2159000" algn="l"/>
              </a:tabLst>
              <a:defRPr sz="1000">
                <a:effectLst>
                  <a:outerShdw blurRad="38100" dist="36195" dir="2700000" rotWithShape="0">
                    <a:srgbClr val="000000"/>
                  </a:outerShdw>
                </a:effectLst>
                <a:latin typeface="+mn-lt"/>
                <a:ea typeface="+mn-ea"/>
                <a:cs typeface="+mn-cs"/>
                <a:sym typeface="Arial"/>
              </a:defRPr>
            </a:pPr>
            <a:endParaRPr/>
          </a:p>
          <a:p>
            <a:pPr algn="ctr" defTabSz="868680">
              <a:spcBef>
                <a:spcPts val="300"/>
              </a:spcBef>
              <a:tabLst>
                <a:tab pos="431800" algn="l"/>
                <a:tab pos="863600" algn="l"/>
                <a:tab pos="1295400" algn="l"/>
                <a:tab pos="1727200" algn="l"/>
                <a:tab pos="2159000" algn="l"/>
              </a:tabLst>
              <a:defRPr sz="1500" u="sng">
                <a:effectLst>
                  <a:outerShdw blurRad="38100" dist="36195" dir="2700000" rotWithShape="0">
                    <a:srgbClr val="000000"/>
                  </a:outerShdw>
                </a:effectLst>
                <a:latin typeface="+mn-lt"/>
                <a:ea typeface="+mn-ea"/>
                <a:cs typeface="+mn-cs"/>
                <a:sym typeface="Arial"/>
              </a:defRPr>
            </a:pPr>
            <a:r>
              <a:t>Outline</a:t>
            </a:r>
          </a:p>
          <a:p>
            <a:pPr algn="ctr" defTabSz="868680">
              <a:tabLst>
                <a:tab pos="431800" algn="l"/>
                <a:tab pos="863600" algn="l"/>
                <a:tab pos="1295400" algn="l"/>
                <a:tab pos="1727200" algn="l"/>
                <a:tab pos="2159000" algn="l"/>
              </a:tabLst>
              <a:defRPr sz="800">
                <a:effectLst>
                  <a:outerShdw blurRad="38100" dist="36195" dir="2700000" rotWithShape="0">
                    <a:srgbClr val="000000"/>
                  </a:outerShdw>
                </a:effectLst>
                <a:latin typeface="+mn-lt"/>
                <a:ea typeface="+mn-ea"/>
                <a:cs typeface="+mn-cs"/>
                <a:sym typeface="Arial"/>
              </a:defRPr>
            </a:pPr>
            <a:endParaRPr/>
          </a:p>
          <a:p>
            <a:pPr defTabSz="868680">
              <a:spcBef>
                <a:spcPts val="300"/>
              </a:spcBef>
              <a:tabLst>
                <a:tab pos="431800" algn="l"/>
                <a:tab pos="863600" algn="l"/>
                <a:tab pos="1295400" algn="l"/>
                <a:tab pos="1727200" algn="l"/>
                <a:tab pos="2159000" algn="l"/>
              </a:tabLst>
              <a:defRPr sz="1500">
                <a:effectLst>
                  <a:outerShdw blurRad="38100" dist="36195" dir="2700000" rotWithShape="0">
                    <a:srgbClr val="000000"/>
                  </a:outerShdw>
                </a:effectLst>
                <a:latin typeface="+mn-lt"/>
                <a:ea typeface="+mn-ea"/>
                <a:cs typeface="+mn-cs"/>
                <a:sym typeface="Arial"/>
              </a:defRPr>
            </a:pPr>
            <a:r>
              <a:t>Biomass vs. Biofuels – The difference between them / Their modification of the Carbon Cycle </a:t>
            </a:r>
          </a:p>
          <a:p>
            <a:pPr defTabSz="868680">
              <a:tabLst>
                <a:tab pos="431800" algn="l"/>
                <a:tab pos="863600" algn="l"/>
                <a:tab pos="1295400" algn="l"/>
                <a:tab pos="1727200" algn="l"/>
                <a:tab pos="2159000" algn="l"/>
              </a:tabLst>
              <a:defRPr sz="500">
                <a:effectLst>
                  <a:outerShdw blurRad="38100" dist="36195" dir="2700000" rotWithShape="0">
                    <a:srgbClr val="000000"/>
                  </a:outerShdw>
                </a:effectLst>
                <a:latin typeface="+mn-lt"/>
                <a:ea typeface="+mn-ea"/>
                <a:cs typeface="+mn-cs"/>
                <a:sym typeface="Arial"/>
              </a:defRPr>
            </a:pPr>
            <a:endParaRPr/>
          </a:p>
          <a:p>
            <a:pPr defTabSz="868680">
              <a:spcBef>
                <a:spcPts val="300"/>
              </a:spcBef>
              <a:tabLst>
                <a:tab pos="431800" algn="l"/>
                <a:tab pos="863600" algn="l"/>
                <a:tab pos="1295400" algn="l"/>
                <a:tab pos="1727200" algn="l"/>
                <a:tab pos="2159000" algn="l"/>
              </a:tabLst>
              <a:defRPr sz="1500">
                <a:effectLst>
                  <a:outerShdw blurRad="38100" dist="36195" dir="2700000" rotWithShape="0">
                    <a:srgbClr val="000000"/>
                  </a:outerShdw>
                </a:effectLst>
                <a:latin typeface="+mn-lt"/>
                <a:ea typeface="+mn-ea"/>
                <a:cs typeface="+mn-cs"/>
                <a:sym typeface="Arial"/>
              </a:defRPr>
            </a:pPr>
            <a:r>
              <a:t>Biomass and its sustainability:</a:t>
            </a:r>
          </a:p>
          <a:p>
            <a:pPr defTabSz="868680">
              <a:tabLst>
                <a:tab pos="431800" algn="l"/>
                <a:tab pos="863600" algn="l"/>
                <a:tab pos="1295400" algn="l"/>
                <a:tab pos="1727200" algn="l"/>
                <a:tab pos="2159000" algn="l"/>
              </a:tabLst>
              <a:defRPr sz="500">
                <a:effectLst>
                  <a:outerShdw blurRad="38100" dist="36195" dir="2700000" rotWithShape="0">
                    <a:srgbClr val="000000"/>
                  </a:outerShdw>
                </a:effectLst>
                <a:latin typeface="+mn-lt"/>
                <a:ea typeface="+mn-ea"/>
                <a:cs typeface="+mn-cs"/>
                <a:sym typeface="Arial"/>
              </a:defRPr>
            </a:pPr>
            <a:endParaRPr/>
          </a:p>
          <a:p>
            <a:pPr defTabSz="868680">
              <a:spcBef>
                <a:spcPts val="300"/>
              </a:spcBef>
              <a:tabLst>
                <a:tab pos="431800" algn="l"/>
                <a:tab pos="863600" algn="l"/>
                <a:tab pos="1295400" algn="l"/>
                <a:tab pos="1727200" algn="l"/>
                <a:tab pos="2159000" algn="l"/>
              </a:tabLst>
              <a:defRPr sz="1500">
                <a:effectLst>
                  <a:outerShdw blurRad="38100" dist="36195" dir="2700000" rotWithShape="0">
                    <a:srgbClr val="000000"/>
                  </a:outerShdw>
                </a:effectLst>
                <a:latin typeface="+mn-lt"/>
                <a:ea typeface="+mn-ea"/>
                <a:cs typeface="+mn-cs"/>
                <a:sym typeface="Arial"/>
              </a:defRPr>
            </a:pPr>
            <a:r>
              <a:t>	The leading energy contributors:  Sawdust, agricultural waste &amp; manure</a:t>
            </a:r>
          </a:p>
          <a:p>
            <a:pPr defTabSz="868680">
              <a:tabLst>
                <a:tab pos="431800" algn="l"/>
                <a:tab pos="863600" algn="l"/>
                <a:tab pos="1295400" algn="l"/>
                <a:tab pos="1727200" algn="l"/>
                <a:tab pos="2159000" algn="l"/>
              </a:tabLst>
              <a:defRPr sz="500">
                <a:effectLst>
                  <a:outerShdw blurRad="38100" dist="36195" dir="2700000" rotWithShape="0">
                    <a:srgbClr val="000000"/>
                  </a:outerShdw>
                </a:effectLst>
                <a:latin typeface="+mn-lt"/>
                <a:ea typeface="+mn-ea"/>
                <a:cs typeface="+mn-cs"/>
                <a:sym typeface="Arial"/>
              </a:defRPr>
            </a:pPr>
            <a:endParaRPr/>
          </a:p>
          <a:p>
            <a:pPr defTabSz="868680">
              <a:spcBef>
                <a:spcPts val="300"/>
              </a:spcBef>
              <a:tabLst>
                <a:tab pos="431800" algn="l"/>
                <a:tab pos="863600" algn="l"/>
                <a:tab pos="1295400" algn="l"/>
                <a:tab pos="1727200" algn="l"/>
                <a:tab pos="2159000" algn="l"/>
              </a:tabLst>
              <a:defRPr sz="1500">
                <a:effectLst>
                  <a:outerShdw blurRad="38100" dist="36195" dir="2700000" rotWithShape="0">
                    <a:srgbClr val="000000"/>
                  </a:outerShdw>
                </a:effectLst>
                <a:latin typeface="+mn-lt"/>
                <a:ea typeface="+mn-ea"/>
                <a:cs typeface="+mn-cs"/>
                <a:sym typeface="Arial"/>
              </a:defRPr>
            </a:pPr>
            <a:r>
              <a:t>	The up-and-coming contributors: Municipal solid waste to energy &amp; landfill gas to energy</a:t>
            </a:r>
          </a:p>
          <a:p>
            <a:pPr defTabSz="868680">
              <a:tabLst>
                <a:tab pos="431800" algn="l"/>
                <a:tab pos="863600" algn="l"/>
                <a:tab pos="1295400" algn="l"/>
                <a:tab pos="1727200" algn="l"/>
                <a:tab pos="2159000" algn="l"/>
              </a:tabLst>
              <a:defRPr sz="500">
                <a:effectLst>
                  <a:outerShdw blurRad="38100" dist="36195" dir="2700000" rotWithShape="0">
                    <a:srgbClr val="000000"/>
                  </a:outerShdw>
                </a:effectLst>
                <a:latin typeface="+mn-lt"/>
                <a:ea typeface="+mn-ea"/>
                <a:cs typeface="+mn-cs"/>
                <a:sym typeface="Arial"/>
              </a:defRPr>
            </a:pPr>
            <a:endParaRPr/>
          </a:p>
          <a:p>
            <a:pPr defTabSz="868680">
              <a:spcBef>
                <a:spcPts val="300"/>
              </a:spcBef>
              <a:tabLst>
                <a:tab pos="431800" algn="l"/>
                <a:tab pos="863600" algn="l"/>
                <a:tab pos="1295400" algn="l"/>
                <a:tab pos="1727200" algn="l"/>
                <a:tab pos="2159000" algn="l"/>
              </a:tabLst>
              <a:defRPr sz="1500">
                <a:effectLst>
                  <a:outerShdw blurRad="38100" dist="36195" dir="2700000" rotWithShape="0">
                    <a:srgbClr val="000000"/>
                  </a:outerShdw>
                </a:effectLst>
                <a:latin typeface="+mn-lt"/>
                <a:ea typeface="+mn-ea"/>
                <a:cs typeface="+mn-cs"/>
                <a:sym typeface="Arial"/>
              </a:defRPr>
            </a:pPr>
            <a:r>
              <a:t>The synthesis of Biofuels via: Predigestion + Fermentation + Distillation</a:t>
            </a:r>
          </a:p>
          <a:p>
            <a:pPr defTabSz="868680">
              <a:tabLst>
                <a:tab pos="431800" algn="l"/>
                <a:tab pos="863600" algn="l"/>
                <a:tab pos="1295400" algn="l"/>
                <a:tab pos="1727200" algn="l"/>
                <a:tab pos="2159000" algn="l"/>
              </a:tabLst>
              <a:defRPr sz="500">
                <a:effectLst>
                  <a:outerShdw blurRad="38100" dist="36195" dir="2700000" rotWithShape="0">
                    <a:srgbClr val="000000"/>
                  </a:outerShdw>
                </a:effectLst>
                <a:latin typeface="+mn-lt"/>
                <a:ea typeface="+mn-ea"/>
                <a:cs typeface="+mn-cs"/>
                <a:sym typeface="Arial"/>
              </a:defRPr>
            </a:pPr>
            <a:endParaRPr/>
          </a:p>
          <a:p>
            <a:pPr defTabSz="868680">
              <a:spcBef>
                <a:spcPts val="300"/>
              </a:spcBef>
              <a:tabLst>
                <a:tab pos="431800" algn="l"/>
                <a:tab pos="863600" algn="l"/>
                <a:tab pos="1295400" algn="l"/>
                <a:tab pos="1727200" algn="l"/>
                <a:tab pos="2159000" algn="l"/>
              </a:tabLst>
              <a:defRPr sz="1500">
                <a:effectLst>
                  <a:outerShdw blurRad="38100" dist="36195" dir="2700000" rotWithShape="0">
                    <a:srgbClr val="000000"/>
                  </a:outerShdw>
                </a:effectLst>
                <a:latin typeface="+mn-lt"/>
                <a:ea typeface="+mn-ea"/>
                <a:cs typeface="+mn-cs"/>
                <a:sym typeface="Arial"/>
              </a:defRPr>
            </a:pPr>
            <a:r>
              <a:t>Analysis of five key issues confronting biofuel growth, synthesis and use:</a:t>
            </a:r>
          </a:p>
          <a:p>
            <a:pPr defTabSz="868680">
              <a:tabLst>
                <a:tab pos="431800" algn="l"/>
                <a:tab pos="863600" algn="l"/>
                <a:tab pos="1295400" algn="l"/>
                <a:tab pos="1727200" algn="l"/>
                <a:tab pos="2159000" algn="l"/>
              </a:tabLst>
              <a:defRPr sz="500">
                <a:effectLst>
                  <a:outerShdw blurRad="38100" dist="36195" dir="2700000" rotWithShape="0">
                    <a:srgbClr val="000000"/>
                  </a:outerShdw>
                </a:effectLst>
                <a:latin typeface="+mn-lt"/>
                <a:ea typeface="+mn-ea"/>
                <a:cs typeface="+mn-cs"/>
                <a:sym typeface="Arial"/>
              </a:defRPr>
            </a:pPr>
            <a:endParaRPr/>
          </a:p>
          <a:p>
            <a:pPr defTabSz="868680">
              <a:spcBef>
                <a:spcPts val="300"/>
              </a:spcBef>
              <a:tabLst>
                <a:tab pos="431800" algn="l"/>
                <a:tab pos="863600" algn="l"/>
                <a:tab pos="1295400" algn="l"/>
                <a:tab pos="1727200" algn="l"/>
                <a:tab pos="2159000" algn="l"/>
              </a:tabLst>
              <a:defRPr sz="1500">
                <a:effectLst>
                  <a:outerShdw blurRad="38100" dist="36195" dir="2700000" rotWithShape="0">
                    <a:srgbClr val="000000"/>
                  </a:outerShdw>
                </a:effectLst>
                <a:latin typeface="+mn-lt"/>
                <a:ea typeface="+mn-ea"/>
                <a:cs typeface="+mn-cs"/>
                <a:sym typeface="Arial"/>
              </a:defRPr>
            </a:pPr>
            <a:r>
              <a:t>	- Lifetime energy return on energy invested (EROI)</a:t>
            </a:r>
          </a:p>
          <a:p>
            <a:pPr defTabSz="868680">
              <a:tabLst>
                <a:tab pos="431800" algn="l"/>
                <a:tab pos="863600" algn="l"/>
                <a:tab pos="1295400" algn="l"/>
                <a:tab pos="1727200" algn="l"/>
                <a:tab pos="2159000" algn="l"/>
              </a:tabLst>
              <a:defRPr sz="500">
                <a:effectLst>
                  <a:outerShdw blurRad="38100" dist="36195" dir="2700000" rotWithShape="0">
                    <a:srgbClr val="000000"/>
                  </a:outerShdw>
                </a:effectLst>
                <a:latin typeface="+mn-lt"/>
                <a:ea typeface="+mn-ea"/>
                <a:cs typeface="+mn-cs"/>
                <a:sym typeface="Arial"/>
              </a:defRPr>
            </a:pPr>
            <a:endParaRPr/>
          </a:p>
          <a:p>
            <a:pPr defTabSz="868680">
              <a:spcBef>
                <a:spcPts val="300"/>
              </a:spcBef>
              <a:tabLst>
                <a:tab pos="419100" algn="l"/>
                <a:tab pos="850900" algn="l"/>
                <a:tab pos="1295400" algn="l"/>
              </a:tabLst>
              <a:defRPr sz="1500">
                <a:effectLst>
                  <a:outerShdw blurRad="38100" dist="36195" dir="2700000" rotWithShape="0">
                    <a:srgbClr val="000000"/>
                  </a:outerShdw>
                </a:effectLst>
                <a:latin typeface="+mn-lt"/>
                <a:ea typeface="+mn-ea"/>
                <a:cs typeface="+mn-cs"/>
                <a:sym typeface="Arial"/>
              </a:defRPr>
            </a:pPr>
            <a:r>
              <a:t>	- Net greenhouse gas impact</a:t>
            </a:r>
          </a:p>
          <a:p>
            <a:pPr defTabSz="868680">
              <a:tabLst>
                <a:tab pos="419100" algn="l"/>
                <a:tab pos="850900" algn="l"/>
                <a:tab pos="1295400" algn="l"/>
              </a:tabLst>
              <a:defRPr sz="400">
                <a:effectLst>
                  <a:outerShdw blurRad="38100" dist="36195" dir="2700000" rotWithShape="0">
                    <a:srgbClr val="000000"/>
                  </a:outerShdw>
                </a:effectLst>
                <a:latin typeface="+mn-lt"/>
                <a:ea typeface="+mn-ea"/>
                <a:cs typeface="+mn-cs"/>
                <a:sym typeface="Arial"/>
              </a:defRPr>
            </a:pPr>
            <a:endParaRPr/>
          </a:p>
          <a:p>
            <a:pPr defTabSz="868680">
              <a:spcBef>
                <a:spcPts val="300"/>
              </a:spcBef>
              <a:tabLst>
                <a:tab pos="419100" algn="l"/>
                <a:tab pos="850900" algn="l"/>
                <a:tab pos="1295400" algn="l"/>
              </a:tabLst>
              <a:defRPr sz="1500">
                <a:effectLst>
                  <a:outerShdw blurRad="38100" dist="36195" dir="2700000" rotWithShape="0">
                    <a:srgbClr val="000000"/>
                  </a:outerShdw>
                </a:effectLst>
                <a:latin typeface="+mn-lt"/>
                <a:ea typeface="+mn-ea"/>
                <a:cs typeface="+mn-cs"/>
                <a:sym typeface="Arial"/>
              </a:defRPr>
            </a:pPr>
            <a:r>
              <a:t>	- Land use and fertilizer pollution</a:t>
            </a:r>
          </a:p>
          <a:p>
            <a:pPr defTabSz="868680">
              <a:tabLst>
                <a:tab pos="419100" algn="l"/>
                <a:tab pos="850900" algn="l"/>
                <a:tab pos="1295400" algn="l"/>
              </a:tabLst>
              <a:defRPr sz="400">
                <a:effectLst>
                  <a:outerShdw blurRad="38100" dist="36195" dir="2700000" rotWithShape="0">
                    <a:srgbClr val="000000"/>
                  </a:outerShdw>
                </a:effectLst>
                <a:latin typeface="+mn-lt"/>
                <a:ea typeface="+mn-ea"/>
                <a:cs typeface="+mn-cs"/>
                <a:sym typeface="Arial"/>
              </a:defRPr>
            </a:pPr>
            <a:endParaRPr/>
          </a:p>
          <a:p>
            <a:pPr defTabSz="868680">
              <a:spcBef>
                <a:spcPts val="300"/>
              </a:spcBef>
              <a:tabLst>
                <a:tab pos="419100" algn="l"/>
                <a:tab pos="850900" algn="l"/>
                <a:tab pos="1295400" algn="l"/>
              </a:tabLst>
              <a:defRPr sz="1500">
                <a:effectLst>
                  <a:outerShdw blurRad="38100" dist="36195" dir="2700000" rotWithShape="0">
                    <a:srgbClr val="000000"/>
                  </a:outerShdw>
                </a:effectLst>
                <a:latin typeface="+mn-lt"/>
                <a:ea typeface="+mn-ea"/>
                <a:cs typeface="+mn-cs"/>
                <a:sym typeface="Arial"/>
              </a:defRPr>
            </a:pPr>
            <a:r>
              <a:t>	- Consumption of fresh water</a:t>
            </a:r>
          </a:p>
          <a:p>
            <a:pPr defTabSz="868680">
              <a:tabLst>
                <a:tab pos="419100" algn="l"/>
                <a:tab pos="850900" algn="l"/>
                <a:tab pos="1295400" algn="l"/>
              </a:tabLst>
              <a:defRPr sz="400">
                <a:effectLst>
                  <a:outerShdw blurRad="38100" dist="36195" dir="2700000" rotWithShape="0">
                    <a:srgbClr val="000000"/>
                  </a:outerShdw>
                </a:effectLst>
                <a:latin typeface="+mn-lt"/>
                <a:ea typeface="+mn-ea"/>
                <a:cs typeface="+mn-cs"/>
                <a:sym typeface="Arial"/>
              </a:defRPr>
            </a:pPr>
            <a:endParaRPr/>
          </a:p>
          <a:p>
            <a:pPr defTabSz="868680">
              <a:spcBef>
                <a:spcPts val="300"/>
              </a:spcBef>
              <a:tabLst>
                <a:tab pos="419100" algn="l"/>
                <a:tab pos="850900" algn="l"/>
                <a:tab pos="1295400" algn="l"/>
              </a:tabLst>
              <a:defRPr sz="1500">
                <a:effectLst>
                  <a:outerShdw blurRad="38100" dist="36195" dir="2700000" rotWithShape="0">
                    <a:srgbClr val="000000"/>
                  </a:outerShdw>
                </a:effectLst>
                <a:latin typeface="+mn-lt"/>
                <a:ea typeface="+mn-ea"/>
                <a:cs typeface="+mn-cs"/>
                <a:sym typeface="Arial"/>
              </a:defRPr>
            </a:pPr>
            <a:r>
              <a:t>	- Effect upon U.S. and world food prices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3" name="Rectangle 5"/>
          <p:cNvSpPr txBox="1"/>
          <p:nvPr/>
        </p:nvSpPr>
        <p:spPr>
          <a:xfrm>
            <a:off x="228600" y="4095020"/>
            <a:ext cx="4267200" cy="2642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8" tIns="45718" rIns="45718" bIns="45718" anchor="b">
            <a:spAutoFit/>
          </a:bodyPr>
          <a:lstStyle>
            <a:lvl1pPr algn="ctr">
              <a:defRPr sz="1200" b="0" i="1">
                <a:solidFill>
                  <a:schemeClr val="accent1"/>
                </a:solidFill>
                <a:effectLst>
                  <a:outerShdw blurRad="38100" dist="38100" dir="2700000" rotWithShape="0">
                    <a:srgbClr val="000000"/>
                  </a:outerShdw>
                </a:effectLst>
              </a:defRPr>
            </a:lvl1pPr>
          </a:lstStyle>
          <a:p>
            <a:r>
              <a:t>http://www.oregonwild.org/forests/private-forests-profile</a:t>
            </a:r>
          </a:p>
        </p:txBody>
      </p:sp>
      <p:sp>
        <p:nvSpPr>
          <p:cNvPr id="174" name="Rectangle 2"/>
          <p:cNvSpPr txBox="1">
            <a:spLocks noGrp="1"/>
          </p:cNvSpPr>
          <p:nvPr>
            <p:ph type="title"/>
          </p:nvPr>
        </p:nvSpPr>
        <p:spPr>
          <a:xfrm>
            <a:off x="76200" y="76198"/>
            <a:ext cx="9067800" cy="675221"/>
          </a:xfrm>
          <a:prstGeom prst="rect">
            <a:avLst/>
          </a:prstGeom>
        </p:spPr>
        <p:txBody>
          <a:bodyPr/>
          <a:lstStyle>
            <a:lvl1pPr>
              <a:defRPr sz="2000" i="1">
                <a:latin typeface="+mn-lt"/>
                <a:ea typeface="+mn-ea"/>
                <a:cs typeface="+mn-cs"/>
                <a:sym typeface="Arial"/>
              </a:defRPr>
            </a:lvl1pPr>
          </a:lstStyle>
          <a:p>
            <a:r>
              <a:t>Which is seen in the ongoing "clear cut" logging of our Pacific Northwest:</a:t>
            </a:r>
          </a:p>
        </p:txBody>
      </p:sp>
      <p:pic>
        <p:nvPicPr>
          <p:cNvPr id="175" name="Picture 7" descr="Picture 7"/>
          <p:cNvPicPr>
            <a:picLocks noChangeAspect="1"/>
          </p:cNvPicPr>
          <p:nvPr/>
        </p:nvPicPr>
        <p:blipFill>
          <a:blip r:embed="rId2">
            <a:extLst/>
          </a:blip>
          <a:stretch>
            <a:fillRect/>
          </a:stretch>
        </p:blipFill>
        <p:spPr>
          <a:xfrm>
            <a:off x="4479878" y="3429000"/>
            <a:ext cx="4435522" cy="2971800"/>
          </a:xfrm>
          <a:prstGeom prst="rect">
            <a:avLst/>
          </a:prstGeom>
          <a:ln w="12700">
            <a:miter lim="400000"/>
          </a:ln>
        </p:spPr>
      </p:pic>
      <p:pic>
        <p:nvPicPr>
          <p:cNvPr id="176" name="Picture 4" descr="Picture 4"/>
          <p:cNvPicPr>
            <a:picLocks noChangeAspect="1"/>
          </p:cNvPicPr>
          <p:nvPr/>
        </p:nvPicPr>
        <p:blipFill>
          <a:blip r:embed="rId3">
            <a:extLst/>
          </a:blip>
          <a:stretch>
            <a:fillRect/>
          </a:stretch>
        </p:blipFill>
        <p:spPr>
          <a:xfrm>
            <a:off x="60771" y="685800"/>
            <a:ext cx="4816030" cy="3270885"/>
          </a:xfrm>
          <a:prstGeom prst="rect">
            <a:avLst/>
          </a:prstGeom>
          <a:ln w="12700">
            <a:miter lim="400000"/>
          </a:ln>
        </p:spPr>
      </p:pic>
      <p:sp>
        <p:nvSpPr>
          <p:cNvPr id="177" name="Rectangle 5"/>
          <p:cNvSpPr txBox="1"/>
          <p:nvPr/>
        </p:nvSpPr>
        <p:spPr>
          <a:xfrm>
            <a:off x="3962400" y="6517545"/>
            <a:ext cx="5257800" cy="2642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8" tIns="45718" rIns="45718" bIns="45718" anchor="b">
            <a:spAutoFit/>
          </a:bodyPr>
          <a:lstStyle>
            <a:lvl1pPr algn="ctr">
              <a:defRPr sz="1200" b="0" i="1">
                <a:solidFill>
                  <a:schemeClr val="accent1"/>
                </a:solidFill>
                <a:effectLst>
                  <a:outerShdw blurRad="38100" dist="38100" dir="2700000" rotWithShape="0">
                    <a:srgbClr val="000000"/>
                  </a:outerShdw>
                </a:effectLst>
              </a:defRPr>
            </a:lvl1pPr>
          </a:lstStyle>
          <a:p>
            <a:r>
              <a:t>http://forestlegacy.org/clearcutting-70-of-state-forests-not-a-great-idea/</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9" name="Rectangle 5"/>
          <p:cNvSpPr txBox="1"/>
          <p:nvPr/>
        </p:nvSpPr>
        <p:spPr>
          <a:xfrm>
            <a:off x="304800" y="6457220"/>
            <a:ext cx="8534400" cy="2642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8" tIns="45718" rIns="45718" bIns="45718" anchor="b">
            <a:spAutoFit/>
          </a:bodyPr>
          <a:lstStyle>
            <a:lvl1pPr algn="ctr">
              <a:defRPr sz="1200" b="0" i="1">
                <a:solidFill>
                  <a:schemeClr val="accent1"/>
                </a:solidFill>
                <a:effectLst>
                  <a:outerShdw blurRad="38100" dist="38100" dir="2700000" rotWithShape="0">
                    <a:srgbClr val="000000"/>
                  </a:outerShdw>
                </a:effectLst>
              </a:defRPr>
            </a:lvl1pPr>
          </a:lstStyle>
          <a:p>
            <a:r>
              <a:t>1) https://www.fia.fs.fed.us/library/brochures/docs/2012/ForestFacts_1952-2012_English.pdf</a:t>
            </a:r>
          </a:p>
        </p:txBody>
      </p:sp>
      <p:sp>
        <p:nvSpPr>
          <p:cNvPr id="180" name="Rectangle 2"/>
          <p:cNvSpPr txBox="1">
            <a:spLocks noGrp="1"/>
          </p:cNvSpPr>
          <p:nvPr>
            <p:ph type="title"/>
          </p:nvPr>
        </p:nvSpPr>
        <p:spPr>
          <a:xfrm>
            <a:off x="304800" y="76198"/>
            <a:ext cx="8534400" cy="675221"/>
          </a:xfrm>
          <a:prstGeom prst="rect">
            <a:avLst/>
          </a:prstGeom>
        </p:spPr>
        <p:txBody>
          <a:bodyPr/>
          <a:lstStyle>
            <a:lvl1pPr>
              <a:defRPr sz="2000" i="1">
                <a:latin typeface="+mn-lt"/>
                <a:ea typeface="+mn-ea"/>
                <a:cs typeface="+mn-cs"/>
                <a:sym typeface="Arial"/>
              </a:defRPr>
            </a:lvl1pPr>
          </a:lstStyle>
          <a:p>
            <a:r>
              <a:t>But have we perhaps learned something . . . somewhere?  Possibly:</a:t>
            </a:r>
          </a:p>
        </p:txBody>
      </p:sp>
      <p:sp>
        <p:nvSpPr>
          <p:cNvPr id="181" name="Rectangle 3"/>
          <p:cNvSpPr txBox="1">
            <a:spLocks noGrp="1"/>
          </p:cNvSpPr>
          <p:nvPr>
            <p:ph type="body" idx="1"/>
          </p:nvPr>
        </p:nvSpPr>
        <p:spPr>
          <a:xfrm>
            <a:off x="228600" y="810686"/>
            <a:ext cx="8915400" cy="5602814"/>
          </a:xfrm>
          <a:prstGeom prst="rect">
            <a:avLst/>
          </a:prstGeom>
        </p:spPr>
        <p:txBody>
          <a:bodyPr/>
          <a:lstStyle/>
          <a:p>
            <a:pPr>
              <a:tabLst>
                <a:tab pos="444500" algn="l"/>
              </a:tabLst>
              <a:defRPr sz="1800">
                <a:latin typeface="+mn-lt"/>
                <a:ea typeface="+mn-ea"/>
                <a:cs typeface="+mn-cs"/>
                <a:sym typeface="Arial"/>
              </a:defRPr>
            </a:pPr>
            <a:r>
              <a:t>From the USDA's report: U.S. Forest Resource Facts and Historical Trends" (2014) </a:t>
            </a:r>
            <a:r>
              <a:rPr baseline="30000"/>
              <a:t>1</a:t>
            </a:r>
          </a:p>
          <a:p>
            <a:pPr>
              <a:tabLst>
                <a:tab pos="444500" algn="l"/>
              </a:tabLst>
              <a:defRPr sz="1100">
                <a:latin typeface="+mn-lt"/>
                <a:ea typeface="+mn-ea"/>
                <a:cs typeface="+mn-cs"/>
                <a:sym typeface="Arial"/>
              </a:defRPr>
            </a:pPr>
            <a:endParaRPr/>
          </a:p>
          <a:p>
            <a:pPr>
              <a:tabLst>
                <a:tab pos="444500" algn="l"/>
              </a:tabLst>
              <a:defRPr sz="1800">
                <a:latin typeface="+mn-lt"/>
                <a:ea typeface="+mn-ea"/>
                <a:cs typeface="+mn-cs"/>
                <a:sym typeface="Arial"/>
              </a:defRPr>
            </a:pPr>
            <a:r>
              <a:t>   U.S. Clear cut vs. Partial Cut Logging:		 U.S. Forest Planting:</a:t>
            </a:r>
          </a:p>
          <a:p>
            <a:pPr>
              <a:tabLst>
                <a:tab pos="444500" algn="l"/>
              </a:tabLst>
              <a:defRPr sz="1800">
                <a:latin typeface="+mn-lt"/>
                <a:ea typeface="+mn-ea"/>
                <a:cs typeface="+mn-cs"/>
                <a:sym typeface="Arial"/>
              </a:defRPr>
            </a:pPr>
            <a:endParaRPr/>
          </a:p>
          <a:p>
            <a:pPr>
              <a:tabLst>
                <a:tab pos="444500" algn="l"/>
              </a:tabLst>
              <a:defRPr sz="1800">
                <a:latin typeface="+mn-lt"/>
                <a:ea typeface="+mn-ea"/>
                <a:cs typeface="+mn-cs"/>
                <a:sym typeface="Arial"/>
              </a:defRPr>
            </a:pPr>
            <a:endParaRPr/>
          </a:p>
          <a:p>
            <a:pPr>
              <a:tabLst>
                <a:tab pos="444500" algn="l"/>
              </a:tabLst>
              <a:defRPr sz="1800">
                <a:latin typeface="+mn-lt"/>
                <a:ea typeface="+mn-ea"/>
                <a:cs typeface="+mn-cs"/>
                <a:sym typeface="Arial"/>
              </a:defRPr>
            </a:pPr>
            <a:endParaRPr/>
          </a:p>
          <a:p>
            <a:pPr>
              <a:tabLst>
                <a:tab pos="444500" algn="l"/>
              </a:tabLst>
              <a:defRPr sz="1800">
                <a:latin typeface="+mn-lt"/>
                <a:ea typeface="+mn-ea"/>
                <a:cs typeface="+mn-cs"/>
                <a:sym typeface="Arial"/>
              </a:defRPr>
            </a:pPr>
            <a:endParaRPr/>
          </a:p>
          <a:p>
            <a:pPr>
              <a:tabLst>
                <a:tab pos="444500" algn="l"/>
              </a:tabLst>
              <a:defRPr sz="1800">
                <a:latin typeface="+mn-lt"/>
                <a:ea typeface="+mn-ea"/>
                <a:cs typeface="+mn-cs"/>
                <a:sym typeface="Arial"/>
              </a:defRPr>
            </a:pPr>
            <a:endParaRPr/>
          </a:p>
          <a:p>
            <a:pPr>
              <a:tabLst>
                <a:tab pos="444500" algn="l"/>
              </a:tabLst>
              <a:defRPr sz="1800">
                <a:latin typeface="+mn-lt"/>
                <a:ea typeface="+mn-ea"/>
                <a:cs typeface="+mn-cs"/>
                <a:sym typeface="Arial"/>
              </a:defRPr>
            </a:pPr>
            <a:endParaRPr/>
          </a:p>
          <a:p>
            <a:pPr>
              <a:tabLst>
                <a:tab pos="444500" algn="l"/>
              </a:tabLst>
              <a:defRPr sz="1800">
                <a:latin typeface="+mn-lt"/>
                <a:ea typeface="+mn-ea"/>
                <a:cs typeface="+mn-cs"/>
                <a:sym typeface="Arial"/>
              </a:defRPr>
            </a:pPr>
            <a:endParaRPr/>
          </a:p>
          <a:p>
            <a:pPr>
              <a:tabLst>
                <a:tab pos="444500" algn="l"/>
              </a:tabLst>
              <a:defRPr sz="1800">
                <a:latin typeface="+mn-lt"/>
                <a:ea typeface="+mn-ea"/>
                <a:cs typeface="+mn-cs"/>
                <a:sym typeface="Arial"/>
              </a:defRPr>
            </a:pPr>
            <a:endParaRPr/>
          </a:p>
          <a:p>
            <a:pPr>
              <a:tabLst>
                <a:tab pos="444500" algn="l"/>
              </a:tabLst>
              <a:defRPr sz="1800">
                <a:latin typeface="+mn-lt"/>
                <a:ea typeface="+mn-ea"/>
                <a:cs typeface="+mn-cs"/>
                <a:sym typeface="Arial"/>
              </a:defRPr>
            </a:pPr>
            <a:endParaRPr/>
          </a:p>
          <a:p>
            <a:pPr>
              <a:tabLst>
                <a:tab pos="444500" algn="l"/>
              </a:tabLst>
              <a:defRPr sz="1800">
                <a:latin typeface="+mn-lt"/>
                <a:ea typeface="+mn-ea"/>
                <a:cs typeface="+mn-cs"/>
                <a:sym typeface="Arial"/>
              </a:defRPr>
            </a:pPr>
            <a:endParaRPr/>
          </a:p>
          <a:p>
            <a:pPr>
              <a:tabLst>
                <a:tab pos="444500" algn="l"/>
              </a:tabLst>
              <a:defRPr sz="1800">
                <a:latin typeface="+mn-lt"/>
                <a:ea typeface="+mn-ea"/>
                <a:cs typeface="+mn-cs"/>
                <a:sym typeface="Arial"/>
              </a:defRPr>
            </a:pPr>
            <a:endParaRPr/>
          </a:p>
          <a:p>
            <a:pPr>
              <a:tabLst>
                <a:tab pos="444500" algn="l"/>
                <a:tab pos="1358900" algn="l"/>
              </a:tabLst>
              <a:defRPr sz="1800">
                <a:latin typeface="+mn-lt"/>
                <a:ea typeface="+mn-ea"/>
                <a:cs typeface="+mn-cs"/>
                <a:sym typeface="Arial"/>
              </a:defRPr>
            </a:pPr>
            <a:r>
              <a:t>Indicating: 	A significant net </a:t>
            </a:r>
            <a:r>
              <a:rPr b="1"/>
              <a:t>downward trend </a:t>
            </a:r>
            <a:r>
              <a:t>in U.S. clear cut logging</a:t>
            </a:r>
          </a:p>
          <a:p>
            <a:pPr>
              <a:tabLst>
                <a:tab pos="444500" algn="l"/>
                <a:tab pos="1358900" algn="l"/>
              </a:tabLst>
              <a:defRPr sz="1200">
                <a:latin typeface="+mn-lt"/>
                <a:ea typeface="+mn-ea"/>
                <a:cs typeface="+mn-cs"/>
                <a:sym typeface="Arial"/>
              </a:defRPr>
            </a:pPr>
            <a:endParaRPr/>
          </a:p>
          <a:p>
            <a:pPr>
              <a:tabLst>
                <a:tab pos="444500" algn="l"/>
                <a:tab pos="1358900" algn="l"/>
              </a:tabLst>
              <a:defRPr sz="1800">
                <a:latin typeface="+mn-lt"/>
                <a:ea typeface="+mn-ea"/>
                <a:cs typeface="+mn-cs"/>
                <a:sym typeface="Arial"/>
              </a:defRPr>
            </a:pPr>
            <a:r>
              <a:t>		A significant </a:t>
            </a:r>
            <a:r>
              <a:rPr b="1"/>
              <a:t>upward trend </a:t>
            </a:r>
            <a:r>
              <a:t>in Southern U.S. tree planting/replanting</a:t>
            </a:r>
          </a:p>
        </p:txBody>
      </p:sp>
      <p:pic>
        <p:nvPicPr>
          <p:cNvPr id="182" name="Picture 8" descr="Picture 8"/>
          <p:cNvPicPr>
            <a:picLocks noChangeAspect="1"/>
          </p:cNvPicPr>
          <p:nvPr/>
        </p:nvPicPr>
        <p:blipFill>
          <a:blip r:embed="rId2">
            <a:extLst/>
          </a:blip>
          <a:stretch>
            <a:fillRect/>
          </a:stretch>
        </p:blipFill>
        <p:spPr>
          <a:xfrm>
            <a:off x="304799" y="1828800"/>
            <a:ext cx="4218391" cy="3103042"/>
          </a:xfrm>
          <a:prstGeom prst="rect">
            <a:avLst/>
          </a:prstGeom>
          <a:ln w="12700">
            <a:miter lim="400000"/>
          </a:ln>
        </p:spPr>
      </p:pic>
      <p:pic>
        <p:nvPicPr>
          <p:cNvPr id="183" name="Picture 10" descr="Picture 10"/>
          <p:cNvPicPr>
            <a:picLocks noChangeAspect="1"/>
          </p:cNvPicPr>
          <p:nvPr/>
        </p:nvPicPr>
        <p:blipFill>
          <a:blip r:embed="rId3">
            <a:extLst/>
          </a:blip>
          <a:stretch>
            <a:fillRect/>
          </a:stretch>
        </p:blipFill>
        <p:spPr>
          <a:xfrm>
            <a:off x="4724400" y="1828800"/>
            <a:ext cx="4191000" cy="3102324"/>
          </a:xfrm>
          <a:prstGeom prst="rect">
            <a:avLst/>
          </a:prstGeom>
          <a:ln w="12700">
            <a:miter lim="400000"/>
          </a:ln>
        </p:spPr>
      </p:pic>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5" name="Rectangle 5"/>
          <p:cNvSpPr txBox="1"/>
          <p:nvPr/>
        </p:nvSpPr>
        <p:spPr>
          <a:xfrm>
            <a:off x="304800" y="6279420"/>
            <a:ext cx="8534400" cy="4420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8" tIns="45718" rIns="45718" bIns="45718" anchor="b">
            <a:spAutoFit/>
          </a:bodyPr>
          <a:lstStyle/>
          <a:p>
            <a:pPr algn="ctr">
              <a:defRPr sz="1200" b="0" i="1">
                <a:solidFill>
                  <a:schemeClr val="accent1"/>
                </a:solidFill>
                <a:effectLst>
                  <a:outerShdw blurRad="38100" dist="38100" dir="2700000" rotWithShape="0">
                    <a:srgbClr val="000000"/>
                  </a:outerShdw>
                </a:effectLst>
              </a:defRPr>
            </a:pPr>
            <a:r>
              <a:t>1) https://www.fia.fs.fed.us/library/brochures/docs/2012/ForestFacts_1952-2012_English.pdf</a:t>
            </a:r>
            <a:endParaRPr>
              <a:solidFill>
                <a:srgbClr val="E5FFFF"/>
              </a:solidFill>
            </a:endParaRPr>
          </a:p>
          <a:p>
            <a:pPr algn="ctr">
              <a:defRPr sz="1200" b="0" i="1">
                <a:solidFill>
                  <a:schemeClr val="accent1"/>
                </a:solidFill>
                <a:effectLst>
                  <a:outerShdw blurRad="38100" dist="38100" dir="2700000" rotWithShape="0">
                    <a:srgbClr val="000000"/>
                  </a:outerShdw>
                </a:effectLst>
              </a:defRPr>
            </a:pPr>
            <a:r>
              <a:t>2) http://forestlegacy.org/clearcutting-70-of-state-forests-not-a-great-idea/ </a:t>
            </a:r>
          </a:p>
        </p:txBody>
      </p:sp>
      <p:sp>
        <p:nvSpPr>
          <p:cNvPr id="186" name="Rectangle 2"/>
          <p:cNvSpPr txBox="1">
            <a:spLocks noGrp="1"/>
          </p:cNvSpPr>
          <p:nvPr>
            <p:ph type="title"/>
          </p:nvPr>
        </p:nvSpPr>
        <p:spPr>
          <a:xfrm>
            <a:off x="304800" y="76198"/>
            <a:ext cx="8534400" cy="675221"/>
          </a:xfrm>
          <a:prstGeom prst="rect">
            <a:avLst/>
          </a:prstGeom>
        </p:spPr>
        <p:txBody>
          <a:bodyPr/>
          <a:lstStyle>
            <a:lvl1pPr>
              <a:defRPr sz="2000" i="1">
                <a:latin typeface="+mn-lt"/>
                <a:ea typeface="+mn-ea"/>
                <a:cs typeface="+mn-cs"/>
                <a:sym typeface="Arial"/>
              </a:defRPr>
            </a:lvl1pPr>
          </a:lstStyle>
          <a:p>
            <a:r>
              <a:t>And while this map still shows a net downward trend in forest area:</a:t>
            </a:r>
          </a:p>
        </p:txBody>
      </p:sp>
      <p:sp>
        <p:nvSpPr>
          <p:cNvPr id="187" name="Rectangle 3"/>
          <p:cNvSpPr txBox="1">
            <a:spLocks noGrp="1"/>
          </p:cNvSpPr>
          <p:nvPr>
            <p:ph type="body" idx="1"/>
          </p:nvPr>
        </p:nvSpPr>
        <p:spPr>
          <a:xfrm>
            <a:off x="228600" y="810686"/>
            <a:ext cx="8915400" cy="5602814"/>
          </a:xfrm>
          <a:prstGeom prst="rect">
            <a:avLst/>
          </a:prstGeom>
        </p:spPr>
        <p:txBody>
          <a:bodyPr/>
          <a:lstStyle/>
          <a:p>
            <a:pPr>
              <a:defRPr sz="1800">
                <a:latin typeface="+mn-lt"/>
                <a:ea typeface="+mn-ea"/>
                <a:cs typeface="+mn-cs"/>
                <a:sym typeface="Arial"/>
              </a:defRPr>
            </a:pPr>
            <a:r>
              <a:t>It adds significant reforestation efforts in the Midwest to those noted in the South </a:t>
            </a:r>
            <a:r>
              <a:rPr baseline="30000"/>
              <a:t>1</a:t>
            </a:r>
          </a:p>
          <a:p>
            <a:pPr>
              <a:defRPr sz="1800">
                <a:latin typeface="+mn-lt"/>
                <a:ea typeface="+mn-ea"/>
                <a:cs typeface="+mn-cs"/>
                <a:sym typeface="Arial"/>
              </a:defRPr>
            </a:pPr>
            <a:endParaRPr/>
          </a:p>
          <a:p>
            <a:pPr>
              <a:defRPr sz="1800">
                <a:latin typeface="+mn-lt"/>
                <a:ea typeface="+mn-ea"/>
                <a:cs typeface="+mn-cs"/>
                <a:sym typeface="Arial"/>
              </a:defRPr>
            </a:pPr>
            <a:endParaRPr/>
          </a:p>
          <a:p>
            <a:pPr>
              <a:defRPr sz="1800">
                <a:latin typeface="+mn-lt"/>
                <a:ea typeface="+mn-ea"/>
                <a:cs typeface="+mn-cs"/>
                <a:sym typeface="Arial"/>
              </a:defRPr>
            </a:pPr>
            <a:endParaRPr/>
          </a:p>
          <a:p>
            <a:pPr>
              <a:defRPr sz="1800">
                <a:latin typeface="+mn-lt"/>
                <a:ea typeface="+mn-ea"/>
                <a:cs typeface="+mn-cs"/>
                <a:sym typeface="Arial"/>
              </a:defRPr>
            </a:pPr>
            <a:endParaRPr/>
          </a:p>
          <a:p>
            <a:pPr>
              <a:defRPr sz="1800">
                <a:latin typeface="+mn-lt"/>
                <a:ea typeface="+mn-ea"/>
                <a:cs typeface="+mn-cs"/>
                <a:sym typeface="Arial"/>
              </a:defRPr>
            </a:pPr>
            <a:endParaRPr/>
          </a:p>
          <a:p>
            <a:pPr>
              <a:defRPr sz="1800">
                <a:latin typeface="+mn-lt"/>
                <a:ea typeface="+mn-ea"/>
                <a:cs typeface="+mn-cs"/>
                <a:sym typeface="Arial"/>
              </a:defRPr>
            </a:pPr>
            <a:endParaRPr/>
          </a:p>
          <a:p>
            <a:pPr>
              <a:defRPr sz="1800">
                <a:latin typeface="+mn-lt"/>
                <a:ea typeface="+mn-ea"/>
                <a:cs typeface="+mn-cs"/>
                <a:sym typeface="Arial"/>
              </a:defRPr>
            </a:pPr>
            <a:endParaRPr/>
          </a:p>
          <a:p>
            <a:pPr>
              <a:defRPr sz="1800">
                <a:latin typeface="+mn-lt"/>
                <a:ea typeface="+mn-ea"/>
                <a:cs typeface="+mn-cs"/>
                <a:sym typeface="Arial"/>
              </a:defRPr>
            </a:pPr>
            <a:endParaRPr/>
          </a:p>
          <a:p>
            <a:pPr>
              <a:defRPr sz="1800">
                <a:latin typeface="+mn-lt"/>
                <a:ea typeface="+mn-ea"/>
                <a:cs typeface="+mn-cs"/>
                <a:sym typeface="Arial"/>
              </a:defRPr>
            </a:pPr>
            <a:endParaRPr/>
          </a:p>
          <a:p>
            <a:pPr>
              <a:defRPr sz="1800">
                <a:latin typeface="+mn-lt"/>
                <a:ea typeface="+mn-ea"/>
                <a:cs typeface="+mn-cs"/>
                <a:sym typeface="Arial"/>
              </a:defRPr>
            </a:pPr>
            <a:endParaRPr/>
          </a:p>
          <a:p>
            <a:pPr>
              <a:defRPr sz="1200">
                <a:latin typeface="+mn-lt"/>
                <a:ea typeface="+mn-ea"/>
                <a:cs typeface="+mn-cs"/>
                <a:sym typeface="Arial"/>
              </a:defRPr>
            </a:pPr>
            <a:endParaRPr/>
          </a:p>
          <a:p>
            <a:pPr>
              <a:tabLst>
                <a:tab pos="444500" algn="l"/>
                <a:tab pos="914400" algn="l"/>
                <a:tab pos="1358900" algn="l"/>
              </a:tabLst>
              <a:defRPr sz="1800">
                <a:latin typeface="+mn-lt"/>
                <a:ea typeface="+mn-ea"/>
                <a:cs typeface="+mn-cs"/>
                <a:sym typeface="Arial"/>
              </a:defRPr>
            </a:pPr>
            <a:r>
              <a:t>But it also indicates that "worst practices" are still employed in the far West</a:t>
            </a:r>
          </a:p>
          <a:p>
            <a:pPr>
              <a:tabLst>
                <a:tab pos="444500" algn="l"/>
                <a:tab pos="914400" algn="l"/>
                <a:tab pos="1358900" algn="l"/>
              </a:tabLst>
              <a:defRPr sz="900">
                <a:latin typeface="+mn-lt"/>
                <a:ea typeface="+mn-ea"/>
                <a:cs typeface="+mn-cs"/>
                <a:sym typeface="Arial"/>
              </a:defRPr>
            </a:pPr>
            <a:endParaRPr/>
          </a:p>
          <a:p>
            <a:pPr>
              <a:tabLst>
                <a:tab pos="444500" algn="l"/>
                <a:tab pos="914400" algn="l"/>
                <a:tab pos="1358900" algn="l"/>
              </a:tabLst>
              <a:defRPr sz="1800">
                <a:latin typeface="+mn-lt"/>
                <a:ea typeface="+mn-ea"/>
                <a:cs typeface="+mn-cs"/>
                <a:sym typeface="Arial"/>
              </a:defRPr>
            </a:pPr>
            <a:r>
              <a:t>	Where, for instance, I found recent industry proposals to </a:t>
            </a:r>
            <a:r>
              <a:rPr b="1"/>
              <a:t>clear cut </a:t>
            </a:r>
            <a:r>
              <a:t>70% of</a:t>
            </a:r>
          </a:p>
          <a:p>
            <a:pPr>
              <a:tabLst>
                <a:tab pos="444500" algn="l"/>
                <a:tab pos="914400" algn="l"/>
                <a:tab pos="1358900" algn="l"/>
              </a:tabLst>
              <a:defRPr sz="900">
                <a:latin typeface="+mn-lt"/>
                <a:ea typeface="+mn-ea"/>
                <a:cs typeface="+mn-cs"/>
                <a:sym typeface="Arial"/>
              </a:defRPr>
            </a:pPr>
            <a:endParaRPr/>
          </a:p>
          <a:p>
            <a:pPr>
              <a:tabLst>
                <a:tab pos="444500" algn="l"/>
                <a:tab pos="914400" algn="l"/>
                <a:tab pos="1358900" algn="l"/>
              </a:tabLst>
              <a:defRPr sz="1800">
                <a:latin typeface="+mn-lt"/>
                <a:ea typeface="+mn-ea"/>
                <a:cs typeface="+mn-cs"/>
                <a:sym typeface="Arial"/>
              </a:defRPr>
            </a:pPr>
            <a:r>
              <a:t>		the available land in Oregon's </a:t>
            </a:r>
            <a:r>
              <a:rPr b="1">
                <a:solidFill>
                  <a:srgbClr val="FBC901"/>
                </a:solidFill>
              </a:rPr>
              <a:t>state owned</a:t>
            </a:r>
            <a:r>
              <a:t> Tillamook &amp; Clatsop forests</a:t>
            </a:r>
            <a:r>
              <a:rPr>
                <a:solidFill>
                  <a:srgbClr val="FBC901"/>
                </a:solidFill>
              </a:rPr>
              <a:t> </a:t>
            </a:r>
            <a:r>
              <a:rPr baseline="30000"/>
              <a:t>2</a:t>
            </a:r>
          </a:p>
        </p:txBody>
      </p:sp>
      <p:pic>
        <p:nvPicPr>
          <p:cNvPr id="188" name="Picture 7" descr="Picture 7"/>
          <p:cNvPicPr>
            <a:picLocks noChangeAspect="1"/>
          </p:cNvPicPr>
          <p:nvPr/>
        </p:nvPicPr>
        <p:blipFill>
          <a:blip r:embed="rId2">
            <a:extLst/>
          </a:blip>
          <a:srcRect t="41221"/>
          <a:stretch>
            <a:fillRect/>
          </a:stretch>
        </p:blipFill>
        <p:spPr>
          <a:xfrm>
            <a:off x="762000" y="1371600"/>
            <a:ext cx="4813300" cy="3000945"/>
          </a:xfrm>
          <a:prstGeom prst="rect">
            <a:avLst/>
          </a:prstGeom>
          <a:ln w="12700">
            <a:miter lim="400000"/>
          </a:ln>
        </p:spPr>
      </p:pic>
      <p:pic>
        <p:nvPicPr>
          <p:cNvPr id="189" name="Picture 8" descr="Picture 8"/>
          <p:cNvPicPr>
            <a:picLocks noChangeAspect="1"/>
          </p:cNvPicPr>
          <p:nvPr/>
        </p:nvPicPr>
        <p:blipFill>
          <a:blip r:embed="rId2">
            <a:extLst/>
          </a:blip>
          <a:srcRect l="29150" r="26235" b="56335"/>
          <a:stretch>
            <a:fillRect/>
          </a:stretch>
        </p:blipFill>
        <p:spPr>
          <a:xfrm>
            <a:off x="6400799" y="1809257"/>
            <a:ext cx="2147299" cy="2229343"/>
          </a:xfrm>
          <a:prstGeom prst="rect">
            <a:avLst/>
          </a:prstGeom>
          <a:ln w="12700">
            <a:miter lim="400000"/>
          </a:ln>
        </p:spPr>
      </p:pic>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1" name="Rectangle 5"/>
          <p:cNvSpPr txBox="1"/>
          <p:nvPr/>
        </p:nvSpPr>
        <p:spPr>
          <a:xfrm>
            <a:off x="304800" y="6457220"/>
            <a:ext cx="8534400" cy="2642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8" tIns="45718" rIns="45718" bIns="45718" anchor="b">
            <a:spAutoFit/>
          </a:bodyPr>
          <a:lstStyle>
            <a:lvl1pPr algn="ctr">
              <a:defRPr sz="1200" b="0" i="1">
                <a:solidFill>
                  <a:srgbClr val="E5FFFF"/>
                </a:solidFill>
                <a:effectLst>
                  <a:outerShdw blurRad="38100" dist="38100" dir="2700000" rotWithShape="0">
                    <a:srgbClr val="000000"/>
                  </a:outerShdw>
                </a:effectLst>
              </a:defRPr>
            </a:lvl1pPr>
          </a:lstStyle>
          <a:p>
            <a:r>
              <a:t>An Introduction to Sustainable Energy Systems: WeCanFigureThisOut.org/ENERGY/Energy_home.htm</a:t>
            </a:r>
          </a:p>
        </p:txBody>
      </p:sp>
      <p:sp>
        <p:nvSpPr>
          <p:cNvPr id="192" name="Rectangle 2"/>
          <p:cNvSpPr txBox="1">
            <a:spLocks noGrp="1"/>
          </p:cNvSpPr>
          <p:nvPr>
            <p:ph type="title"/>
          </p:nvPr>
        </p:nvSpPr>
        <p:spPr>
          <a:xfrm>
            <a:off x="152400" y="76198"/>
            <a:ext cx="8915400" cy="675221"/>
          </a:xfrm>
          <a:prstGeom prst="rect">
            <a:avLst/>
          </a:prstGeom>
        </p:spPr>
        <p:txBody>
          <a:bodyPr/>
          <a:lstStyle/>
          <a:p>
            <a:pPr>
              <a:defRPr sz="2000" i="1">
                <a:latin typeface="+mn-lt"/>
                <a:ea typeface="+mn-ea"/>
                <a:cs typeface="+mn-cs"/>
                <a:sym typeface="Arial"/>
              </a:defRPr>
            </a:pPr>
            <a:r>
              <a:t>Biomass power from at least Southern forests </a:t>
            </a:r>
            <a:r>
              <a:rPr b="1"/>
              <a:t>might</a:t>
            </a:r>
            <a:r>
              <a:t> now be sustainable</a:t>
            </a:r>
          </a:p>
        </p:txBody>
      </p:sp>
      <p:sp>
        <p:nvSpPr>
          <p:cNvPr id="193" name="Rectangle 3"/>
          <p:cNvSpPr txBox="1">
            <a:spLocks noGrp="1"/>
          </p:cNvSpPr>
          <p:nvPr>
            <p:ph type="body" idx="1"/>
          </p:nvPr>
        </p:nvSpPr>
        <p:spPr>
          <a:xfrm>
            <a:off x="228600" y="914399"/>
            <a:ext cx="8788400" cy="5602814"/>
          </a:xfrm>
          <a:prstGeom prst="rect">
            <a:avLst/>
          </a:prstGeom>
        </p:spPr>
        <p:txBody>
          <a:bodyPr/>
          <a:lstStyle/>
          <a:p>
            <a:pPr>
              <a:tabLst>
                <a:tab pos="457200" algn="l"/>
                <a:tab pos="914400" algn="l"/>
                <a:tab pos="1371600" algn="l"/>
                <a:tab pos="1828800" algn="l"/>
                <a:tab pos="2286000" algn="l"/>
              </a:tabLst>
              <a:defRPr sz="1800">
                <a:latin typeface="+mn-lt"/>
                <a:ea typeface="+mn-ea"/>
                <a:cs typeface="+mn-cs"/>
                <a:sym typeface="Arial"/>
              </a:defRPr>
            </a:pPr>
            <a:r>
              <a:t>But what about the second major biomass player: </a:t>
            </a:r>
            <a:r>
              <a:rPr b="1">
                <a:solidFill>
                  <a:srgbClr val="FBC901"/>
                </a:solidFill>
              </a:rPr>
              <a:t>Agricultural waste</a:t>
            </a:r>
            <a:r>
              <a:t>?</a:t>
            </a:r>
          </a:p>
          <a:p>
            <a:pPr>
              <a:tabLst>
                <a:tab pos="457200" algn="l"/>
                <a:tab pos="914400" algn="l"/>
                <a:tab pos="1371600" algn="l"/>
                <a:tab pos="1828800" algn="l"/>
                <a:tab pos="2286000" algn="l"/>
              </a:tabLst>
              <a:defRPr sz="14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Its energy density (per mass or volume) are similar enough to sawdust</a:t>
            </a:r>
          </a:p>
          <a:p>
            <a:pPr>
              <a:tabLst>
                <a:tab pos="457200" algn="l"/>
                <a:tab pos="914400" algn="l"/>
                <a:tab pos="1371600" algn="l"/>
                <a:tab pos="1828800" algn="l"/>
                <a:tab pos="2286000" algn="l"/>
              </a:tabLst>
              <a:defRPr sz="8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that most of my sources fail to distinguish between them</a:t>
            </a:r>
          </a:p>
          <a:p>
            <a:pPr>
              <a:tabLst>
                <a:tab pos="457200" algn="l"/>
                <a:tab pos="914400" algn="l"/>
                <a:tab pos="1371600" algn="l"/>
                <a:tab pos="1828800" algn="l"/>
                <a:tab pos="2286000" algn="l"/>
              </a:tabLst>
              <a:defRPr sz="14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But use of agricultural waste raises a different set of sustainability concerns:</a:t>
            </a:r>
          </a:p>
          <a:p>
            <a:pPr>
              <a:tabLst>
                <a:tab pos="457200" algn="l"/>
                <a:tab pos="914400" algn="l"/>
                <a:tab pos="1371600" algn="l"/>
                <a:tab pos="1828800" algn="l"/>
                <a:tab pos="2286000" algn="l"/>
              </a:tabLst>
              <a:defRPr sz="8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It is mostly the post-harvest remains of corn or other plants</a:t>
            </a:r>
          </a:p>
          <a:p>
            <a:pPr>
              <a:tabLst>
                <a:tab pos="457200" algn="l"/>
                <a:tab pos="914400" algn="l"/>
                <a:tab pos="1371600" algn="l"/>
                <a:tab pos="1828800" algn="l"/>
                <a:tab pos="2286000" algn="l"/>
              </a:tabLst>
              <a:defRPr sz="10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These would likely be 100% replaced by new plants seeded the next year</a:t>
            </a:r>
          </a:p>
          <a:p>
            <a:pPr>
              <a:tabLst>
                <a:tab pos="457200" algn="l"/>
                <a:tab pos="914400" algn="l"/>
                <a:tab pos="1371600" algn="l"/>
                <a:tab pos="1828800" algn="l"/>
                <a:tab pos="2286000" algn="l"/>
              </a:tabLst>
              <a:defRPr sz="14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But farmers learned long ago that to sustain soil fertility the last season's </a:t>
            </a:r>
          </a:p>
          <a:p>
            <a:pPr>
              <a:tabLst>
                <a:tab pos="457200" algn="l"/>
                <a:tab pos="914400" algn="l"/>
                <a:tab pos="1371600" algn="l"/>
                <a:tab pos="1828800" algn="l"/>
                <a:tab pos="2286000" algn="l"/>
              </a:tabLst>
              <a:defRPr sz="8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plant remains should (at least ultimately) be plowed back into the same soil</a:t>
            </a:r>
          </a:p>
          <a:p>
            <a:pPr>
              <a:tabLst>
                <a:tab pos="457200" algn="l"/>
                <a:tab pos="914400" algn="l"/>
                <a:tab pos="1371600" algn="l"/>
                <a:tab pos="1828800" algn="l"/>
                <a:tab pos="2286000" algn="l"/>
              </a:tabLst>
              <a:defRPr sz="14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That soil's fertility cannot be maintained if these remains are instead </a:t>
            </a:r>
          </a:p>
          <a:p>
            <a:pPr>
              <a:tabLst>
                <a:tab pos="457200" algn="l"/>
                <a:tab pos="914400" algn="l"/>
                <a:tab pos="1371600" algn="l"/>
                <a:tab pos="1828800" algn="l"/>
                <a:tab pos="2286000" algn="l"/>
              </a:tabLst>
              <a:defRPr sz="8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carted away, year after year, to be burned in a biomass-fueled power plant</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5" name="Rectangle 5"/>
          <p:cNvSpPr txBox="1"/>
          <p:nvPr/>
        </p:nvSpPr>
        <p:spPr>
          <a:xfrm>
            <a:off x="304800" y="6439558"/>
            <a:ext cx="8534400" cy="2819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8" tIns="45718" rIns="45718" bIns="45718" anchor="b">
            <a:spAutoFit/>
          </a:bodyPr>
          <a:lstStyle/>
          <a:p>
            <a:pPr algn="ctr">
              <a:defRPr sz="1200" b="0" i="1">
                <a:solidFill>
                  <a:schemeClr val="accent1"/>
                </a:solidFill>
                <a:effectLst>
                  <a:outerShdw blurRad="38100" dist="38100" dir="2700000" rotWithShape="0">
                    <a:srgbClr val="000000"/>
                  </a:outerShdw>
                </a:effectLst>
              </a:defRPr>
            </a:pPr>
            <a:r>
              <a:t>1) </a:t>
            </a:r>
            <a:r>
              <a:rPr i="0">
                <a:latin typeface="Geneva"/>
                <a:ea typeface="Geneva"/>
                <a:cs typeface="Geneva"/>
                <a:sym typeface="Geneva"/>
              </a:rPr>
              <a:t>http://www.scientificamerican.com/article/nitrogen-fertilizer-anniversary/</a:t>
            </a:r>
          </a:p>
        </p:txBody>
      </p:sp>
      <p:sp>
        <p:nvSpPr>
          <p:cNvPr id="196" name="Rectangle 2"/>
          <p:cNvSpPr txBox="1">
            <a:spLocks noGrp="1"/>
          </p:cNvSpPr>
          <p:nvPr>
            <p:ph type="title"/>
          </p:nvPr>
        </p:nvSpPr>
        <p:spPr>
          <a:xfrm>
            <a:off x="152400" y="152400"/>
            <a:ext cx="8915400" cy="533400"/>
          </a:xfrm>
          <a:prstGeom prst="rect">
            <a:avLst/>
          </a:prstGeom>
        </p:spPr>
        <p:txBody>
          <a:bodyPr/>
          <a:lstStyle/>
          <a:p>
            <a:pPr>
              <a:defRPr sz="2000" i="1">
                <a:latin typeface="+mn-lt"/>
                <a:ea typeface="+mn-ea"/>
                <a:cs typeface="+mn-cs"/>
                <a:sym typeface="Arial"/>
              </a:defRPr>
            </a:pPr>
            <a:r>
              <a:t>The stopgap solution: Pour on even more fertilizer </a:t>
            </a:r>
            <a:r>
              <a:rPr baseline="30000"/>
              <a:t>1</a:t>
            </a:r>
          </a:p>
        </p:txBody>
      </p:sp>
      <p:sp>
        <p:nvSpPr>
          <p:cNvPr id="197" name="Rectangle 3"/>
          <p:cNvSpPr txBox="1">
            <a:spLocks noGrp="1"/>
          </p:cNvSpPr>
          <p:nvPr>
            <p:ph type="body" idx="1"/>
          </p:nvPr>
        </p:nvSpPr>
        <p:spPr>
          <a:xfrm>
            <a:off x="76200" y="914400"/>
            <a:ext cx="9067800" cy="5562600"/>
          </a:xfrm>
          <a:prstGeom prst="rect">
            <a:avLst/>
          </a:prstGeom>
        </p:spPr>
        <p:txBody>
          <a:bodyPr/>
          <a:lstStyle/>
          <a:p>
            <a:pPr>
              <a:tabLst>
                <a:tab pos="457200" algn="l"/>
                <a:tab pos="914400" algn="l"/>
                <a:tab pos="1371600" algn="l"/>
                <a:tab pos="1828800" algn="l"/>
                <a:tab pos="2286000" algn="l"/>
              </a:tabLst>
              <a:defRPr sz="1800">
                <a:latin typeface="+mn-lt"/>
                <a:ea typeface="+mn-ea"/>
                <a:cs typeface="+mn-cs"/>
                <a:sym typeface="Arial"/>
              </a:defRPr>
            </a:pPr>
            <a:r>
              <a:t>But corn has unusually shallow roots, which means that in many locations</a:t>
            </a:r>
          </a:p>
          <a:p>
            <a:pPr>
              <a:tabLst>
                <a:tab pos="457200" algn="l"/>
                <a:tab pos="914400" algn="l"/>
                <a:tab pos="1371600" algn="l"/>
                <a:tab pos="1828800" algn="l"/>
                <a:tab pos="2286000" algn="l"/>
              </a:tabLst>
              <a:defRPr sz="8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it requires not only water irrigation </a:t>
            </a:r>
          </a:p>
          <a:p>
            <a:pPr>
              <a:tabLst>
                <a:tab pos="457200" algn="l"/>
                <a:tab pos="914400" algn="l"/>
                <a:tab pos="1371600" algn="l"/>
                <a:tab pos="1828800" algn="l"/>
                <a:tab pos="2286000" algn="l"/>
              </a:tabLst>
              <a:defRPr sz="8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but also unusually intense &amp; continued fertilization 	</a:t>
            </a:r>
          </a:p>
          <a:p>
            <a:pPr>
              <a:tabLst>
                <a:tab pos="457200" algn="l"/>
                <a:tab pos="914400" algn="l"/>
                <a:tab pos="1371600" algn="l"/>
                <a:tab pos="1828800" algn="l"/>
                <a:tab pos="2286000" algn="l"/>
              </a:tabLst>
              <a:defRPr sz="14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Runoff of such fertilizers is already blamed for major river &amp; Gulf of Mexico pollution </a:t>
            </a:r>
            <a:endParaRPr baseline="30000"/>
          </a:p>
          <a:p>
            <a:pPr>
              <a:tabLst>
                <a:tab pos="457200" algn="l"/>
                <a:tab pos="914400" algn="l"/>
                <a:tab pos="1371600" algn="l"/>
                <a:tab pos="1828800" algn="l"/>
                <a:tab pos="2286000" algn="l"/>
              </a:tabLst>
              <a:defRPr sz="8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As discussed in this note set's later section on corn-based biofuels</a:t>
            </a:r>
          </a:p>
          <a:p>
            <a:pPr>
              <a:tabLst>
                <a:tab pos="457200" algn="l"/>
                <a:tab pos="914400" algn="l"/>
                <a:tab pos="1371600" algn="l"/>
                <a:tab pos="1828800" algn="l"/>
                <a:tab pos="2286000" algn="l"/>
              </a:tabLst>
              <a:defRPr sz="14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Further, most of that fertilizer is synthesized in vast chemical processing plants</a:t>
            </a:r>
          </a:p>
          <a:p>
            <a:pPr>
              <a:tabLst>
                <a:tab pos="457200" algn="l"/>
                <a:tab pos="914400" algn="l"/>
                <a:tab pos="1371600" algn="l"/>
                <a:tab pos="1828800" algn="l"/>
                <a:tab pos="2286000" algn="l"/>
              </a:tabLst>
              <a:defRPr sz="8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which have their own very large environmental footprints</a:t>
            </a:r>
          </a:p>
          <a:p>
            <a:pPr>
              <a:tabLst>
                <a:tab pos="457200" algn="l"/>
                <a:tab pos="914400" algn="l"/>
                <a:tab pos="1371600" algn="l"/>
                <a:tab pos="1828800" algn="l"/>
                <a:tab pos="2286000" algn="l"/>
              </a:tabLst>
              <a:defRPr sz="14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And while that fertilizer may replace certain depleted chemicals &amp; minerals</a:t>
            </a:r>
          </a:p>
          <a:p>
            <a:pPr>
              <a:tabLst>
                <a:tab pos="457200" algn="l"/>
                <a:tab pos="914400" algn="l"/>
                <a:tab pos="1371600" algn="l"/>
                <a:tab pos="1828800" algn="l"/>
                <a:tab pos="2286000" algn="l"/>
              </a:tabLst>
              <a:defRPr sz="8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it is doubtful that it can fully offset the year-after-year removal of plant "waste"</a:t>
            </a:r>
          </a:p>
          <a:p>
            <a:pPr>
              <a:tabLst>
                <a:tab pos="457200" algn="l"/>
                <a:tab pos="914400" algn="l"/>
                <a:tab pos="1371600" algn="l"/>
                <a:tab pos="1828800" algn="l"/>
                <a:tab pos="2286000" algn="l"/>
              </a:tabLst>
              <a:defRPr sz="14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Making sustainability &amp; carbon neutrality of corn biomass (and biofuel) </a:t>
            </a:r>
            <a:r>
              <a:rPr b="1"/>
              <a:t>very doubtful</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9" name="Rectangle 5"/>
          <p:cNvSpPr txBox="1"/>
          <p:nvPr/>
        </p:nvSpPr>
        <p:spPr>
          <a:xfrm>
            <a:off x="304800" y="5984144"/>
            <a:ext cx="8534400" cy="7976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8" tIns="45718" rIns="45718" bIns="45718" anchor="b">
            <a:spAutoFit/>
          </a:bodyPr>
          <a:lstStyle/>
          <a:p>
            <a:pPr algn="ctr">
              <a:defRPr sz="1200" b="0" i="1">
                <a:solidFill>
                  <a:schemeClr val="accent1"/>
                </a:solidFill>
                <a:effectLst>
                  <a:outerShdw blurRad="38100" dist="38100" dir="2700000" rotWithShape="0">
                    <a:srgbClr val="000000"/>
                  </a:outerShdw>
                </a:effectLst>
              </a:defRPr>
            </a:pPr>
            <a:r>
              <a:t>1) Introduction to Energy &amp; the Environment by Edward S. Rubin</a:t>
            </a:r>
            <a:endParaRPr>
              <a:solidFill>
                <a:srgbClr val="E5FFFF"/>
              </a:solidFill>
            </a:endParaRPr>
          </a:p>
          <a:p>
            <a:pPr algn="ctr">
              <a:defRPr sz="1200" b="0" i="1">
                <a:solidFill>
                  <a:schemeClr val="accent1"/>
                </a:solidFill>
                <a:effectLst>
                  <a:outerShdw blurRad="38100" dist="38100" dir="2700000" rotWithShape="0">
                    <a:srgbClr val="000000"/>
                  </a:outerShdw>
                </a:effectLst>
              </a:defRPr>
            </a:pPr>
            <a:r>
              <a:t>2) http://renewableenergydev.com/biomass-power-plants-in-the-united-states/</a:t>
            </a:r>
          </a:p>
          <a:p>
            <a:pPr algn="ctr">
              <a:defRPr sz="1200" b="0" i="1">
                <a:solidFill>
                  <a:schemeClr val="accent1"/>
                </a:solidFill>
                <a:effectLst>
                  <a:outerShdw blurRad="38100" dist="38100" dir="2700000" rotWithShape="0">
                    <a:srgbClr val="000000"/>
                  </a:outerShdw>
                </a:effectLst>
              </a:defRPr>
            </a:pPr>
            <a:r>
              <a:t>3) See EIA data in my U.S. Energy Production &amp; Consumption note set</a:t>
            </a:r>
            <a:endParaRPr>
              <a:solidFill>
                <a:srgbClr val="E5FFFF"/>
              </a:solidFill>
            </a:endParaRPr>
          </a:p>
          <a:p>
            <a:pPr algn="ctr">
              <a:defRPr sz="1200" b="0" i="1">
                <a:solidFill>
                  <a:schemeClr val="accent1"/>
                </a:solidFill>
                <a:effectLst>
                  <a:outerShdw blurRad="38100" dist="38100" dir="2700000" rotWithShape="0">
                    <a:srgbClr val="000000"/>
                  </a:outerShdw>
                </a:effectLst>
              </a:defRPr>
            </a:pPr>
            <a:r>
              <a:t>4) See EIA data in my Power Plant Economics note set</a:t>
            </a:r>
          </a:p>
        </p:txBody>
      </p:sp>
      <p:sp>
        <p:nvSpPr>
          <p:cNvPr id="200" name="Rectangle 2"/>
          <p:cNvSpPr txBox="1">
            <a:spLocks noGrp="1"/>
          </p:cNvSpPr>
          <p:nvPr>
            <p:ph type="title"/>
          </p:nvPr>
        </p:nvSpPr>
        <p:spPr>
          <a:xfrm>
            <a:off x="152400" y="228600"/>
            <a:ext cx="8915400" cy="533400"/>
          </a:xfrm>
          <a:prstGeom prst="rect">
            <a:avLst/>
          </a:prstGeom>
        </p:spPr>
        <p:txBody>
          <a:bodyPr/>
          <a:lstStyle>
            <a:lvl1pPr>
              <a:defRPr sz="2000" i="1">
                <a:latin typeface="+mn-lt"/>
                <a:ea typeface="+mn-ea"/>
                <a:cs typeface="+mn-cs"/>
                <a:sym typeface="Arial"/>
              </a:defRPr>
            </a:lvl1pPr>
          </a:lstStyle>
          <a:p>
            <a:r>
              <a:t>Nevertheless, those biomasses produce most of today's U.S. biomass power</a:t>
            </a:r>
          </a:p>
        </p:txBody>
      </p:sp>
      <p:sp>
        <p:nvSpPr>
          <p:cNvPr id="201" name="Rectangle 3"/>
          <p:cNvSpPr txBox="1">
            <a:spLocks noGrp="1"/>
          </p:cNvSpPr>
          <p:nvPr>
            <p:ph type="body" idx="1"/>
          </p:nvPr>
        </p:nvSpPr>
        <p:spPr>
          <a:xfrm>
            <a:off x="304800" y="914400"/>
            <a:ext cx="8610600" cy="4917346"/>
          </a:xfrm>
          <a:prstGeom prst="rect">
            <a:avLst/>
          </a:prstGeom>
        </p:spPr>
        <p:txBody>
          <a:bodyPr/>
          <a:lstStyle/>
          <a:p>
            <a:pPr algn="ctr" defTabSz="868680">
              <a:tabLst>
                <a:tab pos="431800" algn="l"/>
                <a:tab pos="863600" algn="l"/>
                <a:tab pos="1295400" algn="l"/>
                <a:tab pos="1727200" algn="l"/>
                <a:tab pos="2159000" algn="l"/>
              </a:tabLst>
              <a:defRPr sz="1700">
                <a:effectLst>
                  <a:outerShdw blurRad="38100" dist="36195" dir="2700000" rotWithShape="0">
                    <a:srgbClr val="000000"/>
                  </a:outerShdw>
                </a:effectLst>
                <a:latin typeface="+mn-lt"/>
                <a:ea typeface="+mn-ea"/>
                <a:cs typeface="+mn-cs"/>
                <a:sym typeface="Arial"/>
              </a:defRPr>
            </a:pPr>
            <a:r>
              <a:t>About which these conclusions can be drawn:</a:t>
            </a:r>
          </a:p>
          <a:p>
            <a:pPr defTabSz="868680">
              <a:tabLst>
                <a:tab pos="431800" algn="l"/>
                <a:tab pos="863600" algn="l"/>
                <a:tab pos="1295400" algn="l"/>
                <a:tab pos="1727200" algn="l"/>
                <a:tab pos="2159000" algn="l"/>
              </a:tabLst>
              <a:defRPr sz="1100">
                <a:effectLst>
                  <a:outerShdw blurRad="38100" dist="36195" dir="2700000" rotWithShape="0">
                    <a:srgbClr val="000000"/>
                  </a:outerShdw>
                </a:effectLst>
                <a:latin typeface="+mn-lt"/>
                <a:ea typeface="+mn-ea"/>
                <a:cs typeface="+mn-cs"/>
                <a:sym typeface="Arial"/>
              </a:defRPr>
            </a:pPr>
            <a:endParaRPr/>
          </a:p>
          <a:p>
            <a:pPr defTabSz="868680">
              <a:tabLst>
                <a:tab pos="431800" algn="l"/>
                <a:tab pos="863600" algn="l"/>
                <a:tab pos="1295400" algn="l"/>
                <a:tab pos="1727200" algn="l"/>
                <a:tab pos="2159000" algn="l"/>
              </a:tabLst>
              <a:defRPr sz="1700">
                <a:effectLst>
                  <a:outerShdw blurRad="38100" dist="36195" dir="2700000" rotWithShape="0">
                    <a:srgbClr val="000000"/>
                  </a:outerShdw>
                </a:effectLst>
                <a:latin typeface="+mn-lt"/>
                <a:ea typeface="+mn-ea"/>
                <a:cs typeface="+mn-cs"/>
                <a:sym typeface="Arial"/>
              </a:defRPr>
            </a:pPr>
            <a:r>
              <a:t>Based on the limited availability of cheap local biomass (which is likely to continue):</a:t>
            </a:r>
          </a:p>
          <a:p>
            <a:pPr defTabSz="868680">
              <a:tabLst>
                <a:tab pos="431800" algn="l"/>
                <a:tab pos="863600" algn="l"/>
                <a:tab pos="1295400" algn="l"/>
                <a:tab pos="1727200" algn="l"/>
                <a:tab pos="2159000" algn="l"/>
              </a:tabLst>
              <a:defRPr sz="700">
                <a:effectLst>
                  <a:outerShdw blurRad="38100" dist="36195" dir="2700000" rotWithShape="0">
                    <a:srgbClr val="000000"/>
                  </a:outerShdw>
                </a:effectLst>
                <a:latin typeface="+mn-lt"/>
                <a:ea typeface="+mn-ea"/>
                <a:cs typeface="+mn-cs"/>
                <a:sym typeface="Arial"/>
              </a:defRPr>
            </a:pPr>
            <a:endParaRPr/>
          </a:p>
          <a:p>
            <a:pPr defTabSz="868680">
              <a:tabLst>
                <a:tab pos="431800" algn="l"/>
                <a:tab pos="863600" algn="l"/>
                <a:tab pos="1295400" algn="l"/>
                <a:tab pos="1727200" algn="l"/>
                <a:tab pos="2159000" algn="l"/>
              </a:tabLst>
              <a:defRPr sz="1700" b="1">
                <a:effectLst>
                  <a:outerShdw blurRad="38100" dist="36195" dir="2700000" rotWithShape="0">
                    <a:srgbClr val="000000"/>
                  </a:outerShdw>
                </a:effectLst>
                <a:latin typeface="+mn-lt"/>
                <a:ea typeface="+mn-ea"/>
                <a:cs typeface="+mn-cs"/>
                <a:sym typeface="Arial"/>
              </a:defRPr>
            </a:pPr>
            <a:r>
              <a:t>	</a:t>
            </a:r>
            <a:r>
              <a:rPr>
                <a:solidFill>
                  <a:srgbClr val="FBC901"/>
                </a:solidFill>
              </a:rPr>
              <a:t>Biomass power plants tend to be small </a:t>
            </a:r>
            <a:r>
              <a:rPr b="0"/>
              <a:t>(typically ~ 140 MW) </a:t>
            </a:r>
            <a:r>
              <a:rPr b="0" baseline="29894"/>
              <a:t>1</a:t>
            </a:r>
          </a:p>
          <a:p>
            <a:pPr defTabSz="868680">
              <a:spcBef>
                <a:spcPts val="200"/>
              </a:spcBef>
              <a:tabLst>
                <a:tab pos="431800" algn="l"/>
                <a:tab pos="863600" algn="l"/>
                <a:tab pos="1295400" algn="l"/>
                <a:tab pos="1727200" algn="l"/>
                <a:tab pos="2159000" algn="l"/>
              </a:tabLst>
              <a:defRPr sz="800" b="1">
                <a:effectLst>
                  <a:outerShdw blurRad="38100" dist="36195" dir="2700000" rotWithShape="0">
                    <a:srgbClr val="000000"/>
                  </a:outerShdw>
                </a:effectLst>
                <a:latin typeface="+mn-lt"/>
                <a:ea typeface="+mn-ea"/>
                <a:cs typeface="+mn-cs"/>
                <a:sym typeface="Arial"/>
              </a:defRPr>
            </a:pPr>
            <a:r>
              <a:t>	</a:t>
            </a:r>
          </a:p>
          <a:p>
            <a:pPr defTabSz="868680">
              <a:tabLst>
                <a:tab pos="431800" algn="l"/>
                <a:tab pos="863600" algn="l"/>
                <a:tab pos="1295400" algn="l"/>
                <a:tab pos="1727200" algn="l"/>
                <a:tab pos="2159000" algn="l"/>
              </a:tabLst>
              <a:defRPr sz="1700" b="1">
                <a:effectLst>
                  <a:outerShdw blurRad="38100" dist="36195" dir="2700000" rotWithShape="0">
                    <a:srgbClr val="000000"/>
                  </a:outerShdw>
                </a:effectLst>
                <a:latin typeface="+mn-lt"/>
                <a:ea typeface="+mn-ea"/>
                <a:cs typeface="+mn-cs"/>
                <a:sym typeface="Arial"/>
              </a:defRPr>
            </a:pPr>
            <a:r>
              <a:t>	</a:t>
            </a:r>
            <a:r>
              <a:rPr>
                <a:solidFill>
                  <a:srgbClr val="FBC901"/>
                </a:solidFill>
              </a:rPr>
              <a:t>The number of such biomass plants is also small </a:t>
            </a:r>
            <a:r>
              <a:rPr b="0"/>
              <a:t>(~ 300 nationally) </a:t>
            </a:r>
            <a:r>
              <a:rPr b="0" baseline="29894"/>
              <a:t>2</a:t>
            </a:r>
          </a:p>
          <a:p>
            <a:pPr defTabSz="868680">
              <a:tabLst>
                <a:tab pos="431800" algn="l"/>
                <a:tab pos="863600" algn="l"/>
                <a:tab pos="1295400" algn="l"/>
                <a:tab pos="1727200" algn="l"/>
                <a:tab pos="2159000" algn="l"/>
              </a:tabLst>
              <a:defRPr sz="1100" b="1">
                <a:effectLst>
                  <a:outerShdw blurRad="38100" dist="36195" dir="2700000" rotWithShape="0">
                    <a:srgbClr val="000000"/>
                  </a:outerShdw>
                </a:effectLst>
                <a:latin typeface="+mn-lt"/>
                <a:ea typeface="+mn-ea"/>
                <a:cs typeface="+mn-cs"/>
                <a:sym typeface="Arial"/>
              </a:defRPr>
            </a:pPr>
            <a:endParaRPr/>
          </a:p>
          <a:p>
            <a:pPr defTabSz="868680">
              <a:tabLst>
                <a:tab pos="431800" algn="l"/>
                <a:tab pos="863600" algn="l"/>
                <a:tab pos="1295400" algn="l"/>
                <a:tab pos="1727200" algn="l"/>
                <a:tab pos="2159000" algn="l"/>
              </a:tabLst>
              <a:defRPr sz="1700">
                <a:effectLst>
                  <a:outerShdw blurRad="38100" dist="36195" dir="2700000" rotWithShape="0">
                    <a:srgbClr val="000000"/>
                  </a:outerShdw>
                </a:effectLst>
                <a:latin typeface="+mn-lt"/>
                <a:ea typeface="+mn-ea"/>
                <a:cs typeface="+mn-cs"/>
                <a:sym typeface="Arial"/>
              </a:defRPr>
            </a:pPr>
            <a:r>
              <a:t>Nevertheless, these biomass power plants:</a:t>
            </a:r>
          </a:p>
          <a:p>
            <a:pPr defTabSz="868680">
              <a:tabLst>
                <a:tab pos="431800" algn="l"/>
                <a:tab pos="863600" algn="l"/>
                <a:tab pos="1295400" algn="l"/>
                <a:tab pos="1727200" algn="l"/>
                <a:tab pos="2159000" algn="l"/>
              </a:tabLst>
              <a:defRPr sz="700">
                <a:effectLst>
                  <a:outerShdw blurRad="38100" dist="36195" dir="2700000" rotWithShape="0">
                    <a:srgbClr val="000000"/>
                  </a:outerShdw>
                </a:effectLst>
                <a:latin typeface="+mn-lt"/>
                <a:ea typeface="+mn-ea"/>
                <a:cs typeface="+mn-cs"/>
                <a:sym typeface="Arial"/>
              </a:defRPr>
            </a:pPr>
            <a:endParaRPr/>
          </a:p>
          <a:p>
            <a:pPr defTabSz="868680">
              <a:tabLst>
                <a:tab pos="431800" algn="l"/>
                <a:tab pos="863600" algn="l"/>
                <a:tab pos="1295400" algn="l"/>
                <a:tab pos="1727200" algn="l"/>
                <a:tab pos="2159000" algn="l"/>
              </a:tabLst>
              <a:defRPr sz="1700" b="1">
                <a:effectLst>
                  <a:outerShdw blurRad="38100" dist="36195" dir="2700000" rotWithShape="0">
                    <a:srgbClr val="000000"/>
                  </a:outerShdw>
                </a:effectLst>
                <a:latin typeface="+mn-lt"/>
                <a:ea typeface="+mn-ea"/>
                <a:cs typeface="+mn-cs"/>
                <a:sym typeface="Arial"/>
              </a:defRPr>
            </a:pPr>
            <a:r>
              <a:t>	</a:t>
            </a:r>
            <a:r>
              <a:rPr>
                <a:solidFill>
                  <a:srgbClr val="FBC901"/>
                </a:solidFill>
              </a:rPr>
              <a:t>Generated 1.6% of U.S. power in 2016 </a:t>
            </a:r>
            <a:r>
              <a:rPr b="0"/>
              <a:t>( ~ twice that of all solar plants!) </a:t>
            </a:r>
            <a:r>
              <a:rPr b="0" baseline="29894"/>
              <a:t>3</a:t>
            </a:r>
          </a:p>
          <a:p>
            <a:pPr defTabSz="868680">
              <a:tabLst>
                <a:tab pos="431800" algn="l"/>
                <a:tab pos="863600" algn="l"/>
                <a:tab pos="1295400" algn="l"/>
                <a:tab pos="1727200" algn="l"/>
                <a:tab pos="2159000" algn="l"/>
              </a:tabLst>
              <a:defRPr sz="1000" b="1">
                <a:effectLst>
                  <a:outerShdw blurRad="38100" dist="36195" dir="2700000" rotWithShape="0">
                    <a:srgbClr val="000000"/>
                  </a:outerShdw>
                </a:effectLst>
                <a:latin typeface="+mn-lt"/>
                <a:ea typeface="+mn-ea"/>
                <a:cs typeface="+mn-cs"/>
                <a:sym typeface="Arial"/>
              </a:defRPr>
            </a:pPr>
            <a:endParaRPr/>
          </a:p>
          <a:p>
            <a:pPr defTabSz="868680">
              <a:tabLst>
                <a:tab pos="431800" algn="l"/>
                <a:tab pos="863600" algn="l"/>
                <a:tab pos="1295400" algn="l"/>
                <a:tab pos="1727200" algn="l"/>
                <a:tab pos="2159000" algn="l"/>
              </a:tabLst>
              <a:defRPr sz="1700">
                <a:effectLst>
                  <a:outerShdw blurRad="38100" dist="36195" dir="2700000" rotWithShape="0">
                    <a:srgbClr val="000000"/>
                  </a:outerShdw>
                </a:effectLst>
                <a:latin typeface="+mn-lt"/>
                <a:ea typeface="+mn-ea"/>
                <a:cs typeface="+mn-cs"/>
                <a:sym typeface="Arial"/>
              </a:defRPr>
            </a:pPr>
            <a:r>
              <a:t>According to the U.S. Energy Information Administration that power was:</a:t>
            </a:r>
          </a:p>
          <a:p>
            <a:pPr defTabSz="868680">
              <a:tabLst>
                <a:tab pos="431800" algn="l"/>
                <a:tab pos="863600" algn="l"/>
                <a:tab pos="1295400" algn="l"/>
                <a:tab pos="1727200" algn="l"/>
                <a:tab pos="2159000" algn="l"/>
              </a:tabLst>
              <a:defRPr sz="700">
                <a:effectLst>
                  <a:outerShdw blurRad="38100" dist="36195" dir="2700000" rotWithShape="0">
                    <a:srgbClr val="000000"/>
                  </a:outerShdw>
                </a:effectLst>
                <a:latin typeface="+mn-lt"/>
                <a:ea typeface="+mn-ea"/>
                <a:cs typeface="+mn-cs"/>
                <a:sym typeface="Arial"/>
              </a:defRPr>
            </a:pPr>
            <a:endParaRPr/>
          </a:p>
          <a:p>
            <a:pPr defTabSz="868680">
              <a:tabLst>
                <a:tab pos="431800" algn="l"/>
                <a:tab pos="863600" algn="l"/>
                <a:tab pos="1295400" algn="l"/>
                <a:tab pos="1727200" algn="l"/>
                <a:tab pos="2159000" algn="l"/>
              </a:tabLst>
              <a:defRPr sz="1700">
                <a:effectLst>
                  <a:outerShdw blurRad="38100" dist="36195" dir="2700000" rotWithShape="0">
                    <a:srgbClr val="000000"/>
                  </a:outerShdw>
                </a:effectLst>
                <a:latin typeface="+mn-lt"/>
                <a:ea typeface="+mn-ea"/>
                <a:cs typeface="+mn-cs"/>
                <a:sym typeface="Arial"/>
              </a:defRPr>
            </a:pPr>
            <a:r>
              <a:t>	</a:t>
            </a:r>
            <a:r>
              <a:rPr b="1">
                <a:solidFill>
                  <a:srgbClr val="FBC901"/>
                </a:solidFill>
              </a:rPr>
              <a:t>Cheaper than coal power &amp; CCGT gas, more expensive than OCGT gas</a:t>
            </a:r>
            <a:r>
              <a:rPr b="1"/>
              <a:t> </a:t>
            </a:r>
            <a:r>
              <a:rPr baseline="29894"/>
              <a:t>4</a:t>
            </a:r>
          </a:p>
          <a:p>
            <a:pPr defTabSz="868680">
              <a:tabLst>
                <a:tab pos="431800" algn="l"/>
                <a:tab pos="863600" algn="l"/>
                <a:tab pos="1295400" algn="l"/>
                <a:tab pos="1727200" algn="l"/>
                <a:tab pos="2159000" algn="l"/>
              </a:tabLst>
              <a:defRPr sz="1000" b="1">
                <a:effectLst>
                  <a:outerShdw blurRad="38100" dist="36195" dir="2700000" rotWithShape="0">
                    <a:srgbClr val="000000"/>
                  </a:outerShdw>
                </a:effectLst>
                <a:latin typeface="+mn-lt"/>
                <a:ea typeface="+mn-ea"/>
                <a:cs typeface="+mn-cs"/>
                <a:sym typeface="Arial"/>
              </a:defRPr>
            </a:pPr>
            <a:endParaRPr/>
          </a:p>
          <a:p>
            <a:pPr defTabSz="868680">
              <a:tabLst>
                <a:tab pos="431800" algn="l"/>
                <a:tab pos="863600" algn="l"/>
                <a:tab pos="1295400" algn="l"/>
                <a:tab pos="1727200" algn="l"/>
                <a:tab pos="2159000" algn="l"/>
              </a:tabLst>
              <a:defRPr sz="1700">
                <a:effectLst>
                  <a:outerShdw blurRad="38100" dist="36195" dir="2700000" rotWithShape="0">
                    <a:srgbClr val="000000"/>
                  </a:outerShdw>
                </a:effectLst>
                <a:latin typeface="+mn-lt"/>
                <a:ea typeface="+mn-ea"/>
                <a:cs typeface="+mn-cs"/>
                <a:sym typeface="Arial"/>
              </a:defRPr>
            </a:pPr>
            <a:r>
              <a:t>But, per the discussion above:</a:t>
            </a:r>
          </a:p>
          <a:p>
            <a:pPr defTabSz="868680">
              <a:tabLst>
                <a:tab pos="431800" algn="l"/>
                <a:tab pos="863600" algn="l"/>
                <a:tab pos="1295400" algn="l"/>
                <a:tab pos="1727200" algn="l"/>
                <a:tab pos="2159000" algn="l"/>
              </a:tabLst>
              <a:defRPr sz="800" b="1">
                <a:effectLst>
                  <a:outerShdw blurRad="38100" dist="36195" dir="2700000" rotWithShape="0">
                    <a:srgbClr val="000000"/>
                  </a:outerShdw>
                </a:effectLst>
                <a:latin typeface="+mn-lt"/>
                <a:ea typeface="+mn-ea"/>
                <a:cs typeface="+mn-cs"/>
                <a:sym typeface="Arial"/>
              </a:defRPr>
            </a:pPr>
            <a:endParaRPr/>
          </a:p>
          <a:p>
            <a:pPr defTabSz="868680">
              <a:tabLst>
                <a:tab pos="431800" algn="l"/>
                <a:tab pos="863600" algn="l"/>
                <a:tab pos="1295400" algn="l"/>
                <a:tab pos="1727200" algn="l"/>
                <a:tab pos="2159000" algn="l"/>
              </a:tabLst>
              <a:defRPr sz="1700" b="1">
                <a:effectLst>
                  <a:outerShdw blurRad="38100" dist="36195" dir="2700000" rotWithShape="0">
                    <a:srgbClr val="000000"/>
                  </a:outerShdw>
                </a:effectLst>
                <a:latin typeface="+mn-lt"/>
                <a:ea typeface="+mn-ea"/>
                <a:cs typeface="+mn-cs"/>
                <a:sym typeface="Arial"/>
              </a:defRPr>
            </a:pPr>
            <a:r>
              <a:t>	</a:t>
            </a:r>
            <a:r>
              <a:rPr>
                <a:solidFill>
                  <a:srgbClr val="FBC901"/>
                </a:solidFill>
              </a:rPr>
              <a:t>Sustainability &amp; carbon neutrality of biomass remains questionable</a:t>
            </a:r>
            <a:r>
              <a:t>	</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3" name="Rectangle 5"/>
          <p:cNvSpPr txBox="1"/>
          <p:nvPr/>
        </p:nvSpPr>
        <p:spPr>
          <a:xfrm>
            <a:off x="304800" y="6355620"/>
            <a:ext cx="8534400" cy="4420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8" tIns="45718" rIns="45718" bIns="45718" anchor="b">
            <a:spAutoFit/>
          </a:bodyPr>
          <a:lstStyle/>
          <a:p>
            <a:pPr algn="ctr">
              <a:defRPr sz="1200" b="0" i="1">
                <a:solidFill>
                  <a:schemeClr val="accent1"/>
                </a:solidFill>
                <a:effectLst>
                  <a:outerShdw blurRad="38100" dist="38100" dir="2700000" rotWithShape="0">
                    <a:srgbClr val="000000"/>
                  </a:outerShdw>
                </a:effectLst>
              </a:defRPr>
            </a:pPr>
            <a:r>
              <a:t>Left: https://www.gettyimages.com/photos/cow-dung?sort=mostpopular&amp;mediatype=photography&amp;phrase=cow%20dung</a:t>
            </a:r>
            <a:endParaRPr>
              <a:solidFill>
                <a:srgbClr val="E5FFFF"/>
              </a:solidFill>
            </a:endParaRPr>
          </a:p>
          <a:p>
            <a:pPr algn="ctr">
              <a:defRPr sz="1200" b="0" i="1">
                <a:solidFill>
                  <a:schemeClr val="accent1"/>
                </a:solidFill>
                <a:effectLst>
                  <a:outerShdw blurRad="38100" dist="38100" dir="2700000" rotWithShape="0">
                    <a:srgbClr val="000000"/>
                  </a:outerShdw>
                </a:effectLst>
              </a:defRPr>
            </a:pPr>
            <a:r>
              <a:t>Right: http://www.wallacesfarmer.com/livestock/consider-options-livestock-buildings</a:t>
            </a:r>
          </a:p>
        </p:txBody>
      </p:sp>
      <p:sp>
        <p:nvSpPr>
          <p:cNvPr id="204" name="Rectangle 2"/>
          <p:cNvSpPr txBox="1">
            <a:spLocks noGrp="1"/>
          </p:cNvSpPr>
          <p:nvPr>
            <p:ph type="title"/>
          </p:nvPr>
        </p:nvSpPr>
        <p:spPr>
          <a:xfrm>
            <a:off x="304800" y="141355"/>
            <a:ext cx="8534400" cy="457203"/>
          </a:xfrm>
          <a:prstGeom prst="rect">
            <a:avLst/>
          </a:prstGeom>
        </p:spPr>
        <p:txBody>
          <a:bodyPr/>
          <a:lstStyle>
            <a:lvl1pPr>
              <a:defRPr sz="2000" i="1">
                <a:latin typeface="+mn-lt"/>
                <a:ea typeface="+mn-ea"/>
                <a:cs typeface="+mn-cs"/>
                <a:sym typeface="Arial"/>
              </a:defRPr>
            </a:lvl1pPr>
          </a:lstStyle>
          <a:p>
            <a:r>
              <a:t>That leaves two less used sources of biomass power:</a:t>
            </a:r>
          </a:p>
        </p:txBody>
      </p:sp>
      <p:sp>
        <p:nvSpPr>
          <p:cNvPr id="205" name="Rectangle 3"/>
          <p:cNvSpPr txBox="1">
            <a:spLocks noGrp="1"/>
          </p:cNvSpPr>
          <p:nvPr>
            <p:ph type="body" idx="1"/>
          </p:nvPr>
        </p:nvSpPr>
        <p:spPr>
          <a:xfrm>
            <a:off x="228600" y="762000"/>
            <a:ext cx="8788400" cy="5715000"/>
          </a:xfrm>
          <a:prstGeom prst="rect">
            <a:avLst/>
          </a:prstGeom>
        </p:spPr>
        <p:txBody>
          <a:bodyPr/>
          <a:lstStyle/>
          <a:p>
            <a:pPr>
              <a:tabLst>
                <a:tab pos="457200" algn="l"/>
                <a:tab pos="914400" algn="l"/>
                <a:tab pos="1371600" algn="l"/>
                <a:tab pos="1828800" algn="l"/>
                <a:tab pos="2286000" algn="l"/>
              </a:tabLst>
              <a:defRPr sz="1800">
                <a:latin typeface="+mn-lt"/>
                <a:ea typeface="+mn-ea"/>
                <a:cs typeface="+mn-cs"/>
                <a:sym typeface="Arial"/>
              </a:defRPr>
            </a:pPr>
            <a:r>
              <a:t>The first is animal manure</a:t>
            </a:r>
          </a:p>
          <a:p>
            <a:pPr>
              <a:tabLst>
                <a:tab pos="457200" algn="l"/>
                <a:tab pos="914400" algn="l"/>
                <a:tab pos="1371600" algn="l"/>
                <a:tab pos="1828800" algn="l"/>
                <a:tab pos="2286000" algn="l"/>
              </a:tabLst>
              <a:defRPr sz="8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Collected not from here:			      But instead from here:</a:t>
            </a:r>
          </a:p>
          <a:p>
            <a:pPr>
              <a:tabLst>
                <a:tab pos="457200" algn="l"/>
                <a:tab pos="914400" algn="l"/>
                <a:tab pos="1371600" algn="l"/>
                <a:tab pos="1828800" algn="l"/>
                <a:tab pos="2286000" algn="l"/>
              </a:tabLst>
              <a:defRPr sz="18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endParaRPr/>
          </a:p>
          <a:p>
            <a:pPr>
              <a:tabLst>
                <a:tab pos="457200" algn="l"/>
                <a:tab pos="914400" algn="l"/>
                <a:tab pos="1371600" algn="l"/>
                <a:tab pos="1828800" algn="l"/>
                <a:tab pos="2286000" algn="l"/>
              </a:tabLst>
              <a:defRPr sz="11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Because the vast majority of U.S. beef, pork and poultry is NOT "free range"</a:t>
            </a:r>
          </a:p>
          <a:p>
            <a:pPr>
              <a:tabLst>
                <a:tab pos="457200" algn="l"/>
                <a:tab pos="914400" algn="l"/>
                <a:tab pos="1371600" algn="l"/>
                <a:tab pos="1828800" algn="l"/>
                <a:tab pos="2286000" algn="l"/>
              </a:tabLst>
              <a:defRPr sz="8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Animals are instead concentrated into factory farms or feed lots for fattening</a:t>
            </a:r>
          </a:p>
          <a:p>
            <a:pPr>
              <a:tabLst>
                <a:tab pos="457200" algn="l"/>
                <a:tab pos="914400" algn="l"/>
                <a:tab pos="1371600" algn="l"/>
                <a:tab pos="1828800" algn="l"/>
                <a:tab pos="2286000" algn="l"/>
              </a:tabLst>
              <a:defRPr sz="8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Where they naturally produce </a:t>
            </a:r>
            <a:r>
              <a:rPr b="1"/>
              <a:t>massive amounts of manure </a:t>
            </a:r>
          </a:p>
          <a:p>
            <a:pPr>
              <a:tabLst>
                <a:tab pos="457200" algn="l"/>
                <a:tab pos="914400" algn="l"/>
                <a:tab pos="1371600" algn="l"/>
                <a:tab pos="1828800" algn="l"/>
                <a:tab pos="2286000" algn="l"/>
              </a:tabLst>
              <a:defRPr sz="1000" b="1">
                <a:latin typeface="+mn-lt"/>
                <a:ea typeface="+mn-ea"/>
                <a:cs typeface="+mn-cs"/>
                <a:sym typeface="Arial"/>
              </a:defRPr>
            </a:pPr>
            <a:endParaRPr/>
          </a:p>
          <a:p>
            <a:pPr>
              <a:spcBef>
                <a:spcPts val="300"/>
              </a:spcBef>
              <a:tabLst>
                <a:tab pos="457200" algn="l"/>
                <a:tab pos="914400" algn="l"/>
                <a:tab pos="1371600" algn="l"/>
                <a:tab pos="1828800" algn="l"/>
                <a:tab pos="2286000" algn="l"/>
              </a:tabLst>
              <a:defRPr sz="1600">
                <a:latin typeface="+mn-lt"/>
                <a:ea typeface="+mn-ea"/>
                <a:cs typeface="+mn-cs"/>
                <a:sym typeface="Arial"/>
              </a:defRPr>
            </a:pPr>
            <a:r>
              <a:t>		</a:t>
            </a:r>
            <a:r>
              <a:rPr sz="1400"/>
              <a:t>	(Which made my childhood visit to a chicken factory farm TRULY UNFORGETABLE!)</a:t>
            </a:r>
          </a:p>
        </p:txBody>
      </p:sp>
      <p:pic>
        <p:nvPicPr>
          <p:cNvPr id="206" name="Picture 4" descr="Picture 4"/>
          <p:cNvPicPr>
            <a:picLocks noChangeAspect="1"/>
          </p:cNvPicPr>
          <p:nvPr/>
        </p:nvPicPr>
        <p:blipFill>
          <a:blip r:embed="rId2">
            <a:extLst/>
          </a:blip>
          <a:stretch>
            <a:fillRect/>
          </a:stretch>
        </p:blipFill>
        <p:spPr>
          <a:xfrm>
            <a:off x="3810000" y="1676400"/>
            <a:ext cx="4953000" cy="2572988"/>
          </a:xfrm>
          <a:prstGeom prst="rect">
            <a:avLst/>
          </a:prstGeom>
          <a:ln w="12700">
            <a:miter lim="400000"/>
          </a:ln>
        </p:spPr>
      </p:pic>
      <p:pic>
        <p:nvPicPr>
          <p:cNvPr id="207" name="Picture 7" descr="Picture 7"/>
          <p:cNvPicPr>
            <a:picLocks noChangeAspect="1"/>
          </p:cNvPicPr>
          <p:nvPr/>
        </p:nvPicPr>
        <p:blipFill>
          <a:blip r:embed="rId3">
            <a:extLst/>
          </a:blip>
          <a:srcRect r="3599"/>
          <a:stretch>
            <a:fillRect/>
          </a:stretch>
        </p:blipFill>
        <p:spPr>
          <a:xfrm>
            <a:off x="724473" y="1676400"/>
            <a:ext cx="1637728" cy="2590800"/>
          </a:xfrm>
          <a:prstGeom prst="rect">
            <a:avLst/>
          </a:prstGeom>
          <a:ln w="12700">
            <a:miter lim="400000"/>
          </a:ln>
        </p:spPr>
      </p:pic>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9" name="Rectangle 5"/>
          <p:cNvSpPr txBox="1"/>
          <p:nvPr/>
        </p:nvSpPr>
        <p:spPr>
          <a:xfrm>
            <a:off x="6096000" y="1834419"/>
            <a:ext cx="2895600" cy="6198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8" tIns="45718" rIns="45718" bIns="45718" anchor="b">
            <a:spAutoFit/>
          </a:bodyPr>
          <a:lstStyle>
            <a:lvl1pPr algn="ctr">
              <a:defRPr sz="1200" b="0" i="1">
                <a:solidFill>
                  <a:schemeClr val="accent1"/>
                </a:solidFill>
                <a:effectLst>
                  <a:outerShdw blurRad="38100" dist="38100" dir="2700000" rotWithShape="0">
                    <a:srgbClr val="000000"/>
                  </a:outerShdw>
                </a:effectLst>
              </a:defRPr>
            </a:lvl1pPr>
          </a:lstStyle>
          <a:p>
            <a:r>
              <a:t>http://www.thestar.com.my/Lifestyle/Features/2014/11/24/Biogas-a-lowtech-fuel-with-a-big-payoff/</a:t>
            </a:r>
          </a:p>
        </p:txBody>
      </p:sp>
      <p:sp>
        <p:nvSpPr>
          <p:cNvPr id="210" name="Rectangle 2"/>
          <p:cNvSpPr txBox="1">
            <a:spLocks noGrp="1"/>
          </p:cNvSpPr>
          <p:nvPr>
            <p:ph type="title"/>
          </p:nvPr>
        </p:nvSpPr>
        <p:spPr>
          <a:xfrm>
            <a:off x="304800" y="76200"/>
            <a:ext cx="8534400" cy="533400"/>
          </a:xfrm>
          <a:prstGeom prst="rect">
            <a:avLst/>
          </a:prstGeom>
        </p:spPr>
        <p:txBody>
          <a:bodyPr/>
          <a:lstStyle>
            <a:lvl1pPr>
              <a:defRPr sz="2000" i="1">
                <a:latin typeface="+mn-lt"/>
                <a:ea typeface="+mn-ea"/>
                <a:cs typeface="+mn-cs"/>
                <a:sym typeface="Arial"/>
              </a:defRPr>
            </a:lvl1pPr>
          </a:lstStyle>
          <a:p>
            <a:r>
              <a:t>That manure can be easily gathered into air-tight buildings:</a:t>
            </a:r>
          </a:p>
        </p:txBody>
      </p:sp>
      <p:sp>
        <p:nvSpPr>
          <p:cNvPr id="211" name="Rectangle 3"/>
          <p:cNvSpPr txBox="1">
            <a:spLocks noGrp="1"/>
          </p:cNvSpPr>
          <p:nvPr>
            <p:ph type="body" idx="1"/>
          </p:nvPr>
        </p:nvSpPr>
        <p:spPr>
          <a:xfrm>
            <a:off x="190499" y="685800"/>
            <a:ext cx="8745272" cy="5638800"/>
          </a:xfrm>
          <a:prstGeom prst="rect">
            <a:avLst/>
          </a:prstGeom>
        </p:spPr>
        <p:txBody>
          <a:bodyPr/>
          <a:lstStyle/>
          <a:p>
            <a:pPr>
              <a:tabLst>
                <a:tab pos="444500" algn="l"/>
                <a:tab pos="914400" algn="l"/>
                <a:tab pos="1358900" algn="l"/>
              </a:tabLst>
              <a:defRPr sz="1800">
                <a:latin typeface="+mn-lt"/>
                <a:ea typeface="+mn-ea"/>
                <a:cs typeface="+mn-cs"/>
                <a:sym typeface="Arial"/>
              </a:defRPr>
            </a:pPr>
            <a:r>
              <a:t>Including simple inflatable domes, such at that seen in this picture's background:</a:t>
            </a:r>
          </a:p>
          <a:p>
            <a:pPr>
              <a:tabLst>
                <a:tab pos="444500" algn="l"/>
                <a:tab pos="914400" algn="l"/>
                <a:tab pos="1358900" algn="l"/>
              </a:tabLst>
              <a:defRPr sz="1800" b="1">
                <a:latin typeface="+mn-lt"/>
                <a:ea typeface="+mn-ea"/>
                <a:cs typeface="+mn-cs"/>
                <a:sym typeface="Arial"/>
              </a:defRPr>
            </a:pPr>
            <a:endParaRPr/>
          </a:p>
          <a:p>
            <a:pPr>
              <a:tabLst>
                <a:tab pos="444500" algn="l"/>
                <a:tab pos="914400" algn="l"/>
                <a:tab pos="1358900" algn="l"/>
              </a:tabLst>
              <a:defRPr sz="1800" b="1">
                <a:latin typeface="+mn-lt"/>
                <a:ea typeface="+mn-ea"/>
                <a:cs typeface="+mn-cs"/>
                <a:sym typeface="Arial"/>
              </a:defRPr>
            </a:pPr>
            <a:endParaRPr/>
          </a:p>
          <a:p>
            <a:pPr>
              <a:tabLst>
                <a:tab pos="444500" algn="l"/>
                <a:tab pos="914400" algn="l"/>
                <a:tab pos="1358900" algn="l"/>
              </a:tabLst>
              <a:defRPr sz="1800" b="1">
                <a:latin typeface="+mn-lt"/>
                <a:ea typeface="+mn-ea"/>
                <a:cs typeface="+mn-cs"/>
                <a:sym typeface="Arial"/>
              </a:defRPr>
            </a:pPr>
            <a:endParaRPr/>
          </a:p>
          <a:p>
            <a:pPr>
              <a:tabLst>
                <a:tab pos="444500" algn="l"/>
                <a:tab pos="914400" algn="l"/>
                <a:tab pos="1358900" algn="l"/>
              </a:tabLst>
              <a:defRPr sz="1800" b="1">
                <a:latin typeface="+mn-lt"/>
                <a:ea typeface="+mn-ea"/>
                <a:cs typeface="+mn-cs"/>
                <a:sym typeface="Arial"/>
              </a:defRPr>
            </a:pPr>
            <a:endParaRPr/>
          </a:p>
          <a:p>
            <a:pPr>
              <a:tabLst>
                <a:tab pos="444500" algn="l"/>
                <a:tab pos="914400" algn="l"/>
                <a:tab pos="1358900" algn="l"/>
              </a:tabLst>
              <a:defRPr sz="4000" b="1">
                <a:latin typeface="+mn-lt"/>
                <a:ea typeface="+mn-ea"/>
                <a:cs typeface="+mn-cs"/>
                <a:sym typeface="Arial"/>
              </a:defRPr>
            </a:pPr>
            <a:endParaRPr/>
          </a:p>
          <a:p>
            <a:pPr>
              <a:tabLst>
                <a:tab pos="444500" algn="l"/>
                <a:tab pos="914400" algn="l"/>
                <a:tab pos="1358900" algn="l"/>
              </a:tabLst>
              <a:defRPr sz="1800" b="1">
                <a:latin typeface="+mn-lt"/>
                <a:ea typeface="+mn-ea"/>
                <a:cs typeface="+mn-cs"/>
                <a:sym typeface="Arial"/>
              </a:defRPr>
            </a:pPr>
            <a:r>
              <a:t> </a:t>
            </a:r>
          </a:p>
          <a:p>
            <a:pPr>
              <a:tabLst>
                <a:tab pos="444500" algn="l"/>
                <a:tab pos="914400" algn="l"/>
                <a:tab pos="1358900" algn="l"/>
              </a:tabLst>
              <a:defRPr sz="1800">
                <a:latin typeface="+mn-lt"/>
                <a:ea typeface="+mn-ea"/>
                <a:cs typeface="+mn-cs"/>
                <a:sym typeface="Arial"/>
              </a:defRPr>
            </a:pPr>
            <a:r>
              <a:t>Inside such enclosures, located right at the factory farm or feed lot,</a:t>
            </a:r>
          </a:p>
          <a:p>
            <a:pPr>
              <a:tabLst>
                <a:tab pos="444500" algn="l"/>
                <a:tab pos="914400" algn="l"/>
                <a:tab pos="1358900" algn="l"/>
              </a:tabLst>
              <a:defRPr sz="800" b="1">
                <a:latin typeface="+mn-lt"/>
                <a:ea typeface="+mn-ea"/>
                <a:cs typeface="+mn-cs"/>
                <a:sym typeface="Arial"/>
              </a:defRPr>
            </a:pPr>
            <a:endParaRPr/>
          </a:p>
          <a:p>
            <a:pPr>
              <a:tabLst>
                <a:tab pos="444500" algn="l"/>
                <a:tab pos="914400" algn="l"/>
                <a:tab pos="1358900" algn="l"/>
              </a:tabLst>
              <a:defRPr sz="1800" b="1">
                <a:latin typeface="+mn-lt"/>
                <a:ea typeface="+mn-ea"/>
                <a:cs typeface="+mn-cs"/>
                <a:sym typeface="Arial"/>
              </a:defRPr>
            </a:pPr>
            <a:r>
              <a:t>	</a:t>
            </a:r>
            <a:r>
              <a:rPr b="0"/>
              <a:t>without extensive machinery, added chemicals, or any external energy input,</a:t>
            </a:r>
          </a:p>
          <a:p>
            <a:pPr>
              <a:tabLst>
                <a:tab pos="444500" algn="l"/>
                <a:tab pos="914400" algn="l"/>
                <a:tab pos="1358900" algn="l"/>
              </a:tabLst>
              <a:defRPr sz="800" b="1">
                <a:latin typeface="+mn-lt"/>
                <a:ea typeface="+mn-ea"/>
                <a:cs typeface="+mn-cs"/>
                <a:sym typeface="Arial"/>
              </a:defRPr>
            </a:pPr>
            <a:endParaRPr/>
          </a:p>
          <a:p>
            <a:pPr>
              <a:tabLst>
                <a:tab pos="444500" algn="l"/>
                <a:tab pos="914400" algn="l"/>
                <a:tab pos="1358900" algn="l"/>
              </a:tabLst>
              <a:defRPr sz="1800">
                <a:latin typeface="+mn-lt"/>
                <a:ea typeface="+mn-ea"/>
                <a:cs typeface="+mn-cs"/>
                <a:sym typeface="Arial"/>
              </a:defRPr>
            </a:pPr>
            <a:r>
              <a:t>	</a:t>
            </a:r>
            <a:r>
              <a:rPr b="1">
                <a:solidFill>
                  <a:srgbClr val="FBC901"/>
                </a:solidFill>
              </a:rPr>
              <a:t>	METHANE will be liberated via bacteria's ANAEROBIC DIGESTION </a:t>
            </a:r>
          </a:p>
          <a:p>
            <a:pPr>
              <a:tabLst>
                <a:tab pos="444500" algn="l"/>
                <a:tab pos="914400" algn="l"/>
                <a:tab pos="1358900" algn="l"/>
              </a:tabLst>
              <a:defRPr sz="1200">
                <a:latin typeface="+mn-lt"/>
                <a:ea typeface="+mn-ea"/>
                <a:cs typeface="+mn-cs"/>
                <a:sym typeface="Arial"/>
              </a:defRPr>
            </a:pPr>
            <a:endParaRPr/>
          </a:p>
          <a:p>
            <a:pPr>
              <a:tabLst>
                <a:tab pos="444500" algn="l"/>
                <a:tab pos="914400" algn="l"/>
                <a:tab pos="1358900" algn="l"/>
              </a:tabLst>
              <a:defRPr sz="1800">
                <a:latin typeface="+mn-lt"/>
                <a:ea typeface="+mn-ea"/>
                <a:cs typeface="+mn-cs"/>
                <a:sym typeface="Arial"/>
              </a:defRPr>
            </a:pPr>
            <a:r>
              <a:t>The EPA said that in 2010 manure was used to generate 1.67 GW of U.S. power </a:t>
            </a:r>
            <a:r>
              <a:rPr baseline="30000"/>
              <a:t>1</a:t>
            </a:r>
          </a:p>
          <a:p>
            <a:pPr>
              <a:tabLst>
                <a:tab pos="444500" algn="l"/>
                <a:tab pos="914400" algn="l"/>
                <a:tab pos="1358900" algn="l"/>
              </a:tabLst>
              <a:defRPr sz="900">
                <a:latin typeface="+mn-lt"/>
                <a:ea typeface="+mn-ea"/>
                <a:cs typeface="+mn-cs"/>
                <a:sym typeface="Arial"/>
              </a:defRPr>
            </a:pPr>
            <a:endParaRPr/>
          </a:p>
          <a:p>
            <a:pPr>
              <a:tabLst>
                <a:tab pos="444500" algn="l"/>
                <a:tab pos="914400" algn="l"/>
                <a:tab pos="1358900" algn="l"/>
              </a:tabLst>
              <a:defRPr sz="1800">
                <a:latin typeface="+mn-lt"/>
                <a:ea typeface="+mn-ea"/>
                <a:cs typeface="+mn-cs"/>
                <a:sym typeface="Arial"/>
              </a:defRPr>
            </a:pPr>
            <a:r>
              <a:t>With incentives, another study said it could grow to 5.5% of U.S. power by 2025 </a:t>
            </a:r>
            <a:r>
              <a:rPr baseline="30000"/>
              <a:t>2</a:t>
            </a:r>
          </a:p>
          <a:p>
            <a:pPr>
              <a:tabLst>
                <a:tab pos="444500" algn="l"/>
                <a:tab pos="914400" algn="l"/>
                <a:tab pos="1358900" algn="l"/>
              </a:tabLst>
              <a:defRPr sz="700">
                <a:latin typeface="+mn-lt"/>
                <a:ea typeface="+mn-ea"/>
                <a:cs typeface="+mn-cs"/>
                <a:sym typeface="Arial"/>
              </a:defRPr>
            </a:pPr>
            <a:endParaRPr/>
          </a:p>
          <a:p>
            <a:pPr>
              <a:tabLst>
                <a:tab pos="444500" algn="l"/>
                <a:tab pos="914400" algn="l"/>
                <a:tab pos="1358900" algn="l"/>
              </a:tabLst>
              <a:defRPr sz="1800">
                <a:latin typeface="+mn-lt"/>
                <a:ea typeface="+mn-ea"/>
                <a:cs typeface="+mn-cs"/>
                <a:sym typeface="Arial"/>
              </a:defRPr>
            </a:pPr>
            <a:r>
              <a:t>	Which, if accomplished, would put biomass power at today's wind power level!</a:t>
            </a:r>
          </a:p>
        </p:txBody>
      </p:sp>
      <p:pic>
        <p:nvPicPr>
          <p:cNvPr id="212" name="Picture 4" descr="Picture 4"/>
          <p:cNvPicPr>
            <a:picLocks noChangeAspect="1"/>
          </p:cNvPicPr>
          <p:nvPr/>
        </p:nvPicPr>
        <p:blipFill>
          <a:blip r:embed="rId2">
            <a:extLst/>
          </a:blip>
          <a:srcRect b="15690"/>
          <a:stretch>
            <a:fillRect/>
          </a:stretch>
        </p:blipFill>
        <p:spPr>
          <a:xfrm>
            <a:off x="2568295" y="1219200"/>
            <a:ext cx="3527706" cy="1981200"/>
          </a:xfrm>
          <a:prstGeom prst="rect">
            <a:avLst/>
          </a:prstGeom>
          <a:ln w="12700">
            <a:miter lim="400000"/>
          </a:ln>
        </p:spPr>
      </p:pic>
      <p:sp>
        <p:nvSpPr>
          <p:cNvPr id="213" name="Rectangle 5"/>
          <p:cNvSpPr txBox="1"/>
          <p:nvPr/>
        </p:nvSpPr>
        <p:spPr>
          <a:xfrm>
            <a:off x="76200" y="6333940"/>
            <a:ext cx="8915400" cy="4478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8" tIns="45718" rIns="45718" bIns="45718" anchor="b">
            <a:spAutoFit/>
          </a:bodyPr>
          <a:lstStyle/>
          <a:p>
            <a:pPr algn="ctr">
              <a:defRPr sz="1200" b="0">
                <a:solidFill>
                  <a:schemeClr val="accent1"/>
                </a:solidFill>
                <a:effectLst>
                  <a:outerShdw blurRad="38100" dist="38100" dir="2700000" rotWithShape="0">
                    <a:srgbClr val="000000"/>
                  </a:outerShdw>
                </a:effectLst>
              </a:defRPr>
            </a:pPr>
            <a:r>
              <a:t>1) As cited in</a:t>
            </a:r>
            <a:r>
              <a:rPr>
                <a:latin typeface="Tahoma"/>
                <a:ea typeface="Tahoma"/>
                <a:cs typeface="Tahoma"/>
                <a:sym typeface="Tahoma"/>
              </a:rPr>
              <a:t>: Energy Systems Engineering by Vanek, Albright &amp; Angenent (McGraw Hill 2012), p. 470</a:t>
            </a:r>
            <a:endParaRPr>
              <a:solidFill>
                <a:srgbClr val="FFFFFF"/>
              </a:solidFill>
            </a:endParaRPr>
          </a:p>
          <a:p>
            <a:pPr algn="ctr">
              <a:defRPr sz="1200" b="0">
                <a:solidFill>
                  <a:schemeClr val="accent1"/>
                </a:solidFill>
                <a:effectLst>
                  <a:outerShdw blurRad="38100" dist="38100" dir="2700000" rotWithShape="0">
                    <a:srgbClr val="000000"/>
                  </a:outerShdw>
                </a:effectLst>
              </a:defRPr>
            </a:pPr>
            <a:r>
              <a:t>2) https://pubs.acs.org/doi/abs/10.1021/es104227y</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 name="Rectangle 5"/>
          <p:cNvSpPr txBox="1"/>
          <p:nvPr/>
        </p:nvSpPr>
        <p:spPr>
          <a:xfrm>
            <a:off x="304800" y="6457220"/>
            <a:ext cx="8534400" cy="2642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8" tIns="45718" rIns="45718" bIns="45718" anchor="b">
            <a:spAutoFit/>
          </a:bodyPr>
          <a:lstStyle>
            <a:lvl1pPr algn="ctr">
              <a:defRPr sz="1200" b="0" i="1">
                <a:solidFill>
                  <a:srgbClr val="E5FFFF"/>
                </a:solidFill>
                <a:effectLst>
                  <a:outerShdw blurRad="38100" dist="38100" dir="2700000" rotWithShape="0">
                    <a:srgbClr val="000000"/>
                  </a:outerShdw>
                </a:effectLst>
              </a:defRPr>
            </a:lvl1pPr>
          </a:lstStyle>
          <a:p>
            <a:r>
              <a:t>An Introduction to Sustainable Energy Systems: WeCanFigureThisOut.org/ENERGY/Energy_home.htm</a:t>
            </a:r>
          </a:p>
        </p:txBody>
      </p:sp>
      <p:sp>
        <p:nvSpPr>
          <p:cNvPr id="216" name="Rectangle 2"/>
          <p:cNvSpPr txBox="1">
            <a:spLocks noGrp="1"/>
          </p:cNvSpPr>
          <p:nvPr>
            <p:ph type="title"/>
          </p:nvPr>
        </p:nvSpPr>
        <p:spPr>
          <a:xfrm>
            <a:off x="304800" y="76198"/>
            <a:ext cx="8534400" cy="675221"/>
          </a:xfrm>
          <a:prstGeom prst="rect">
            <a:avLst/>
          </a:prstGeom>
        </p:spPr>
        <p:txBody>
          <a:bodyPr/>
          <a:lstStyle>
            <a:lvl1pPr>
              <a:defRPr sz="2200" i="1">
                <a:latin typeface="+mn-lt"/>
                <a:ea typeface="+mn-ea"/>
                <a:cs typeface="+mn-cs"/>
                <a:sym typeface="Arial"/>
              </a:defRPr>
            </a:lvl1pPr>
          </a:lstStyle>
          <a:p>
            <a:r>
              <a:t>IMPORTANTLY: That methane is going to be liberated anyway!</a:t>
            </a:r>
          </a:p>
        </p:txBody>
      </p:sp>
      <p:sp>
        <p:nvSpPr>
          <p:cNvPr id="217" name="Rectangle 3"/>
          <p:cNvSpPr txBox="1">
            <a:spLocks noGrp="1"/>
          </p:cNvSpPr>
          <p:nvPr>
            <p:ph type="body" idx="1"/>
          </p:nvPr>
        </p:nvSpPr>
        <p:spPr>
          <a:xfrm>
            <a:off x="228600" y="810686"/>
            <a:ext cx="8915400" cy="5602814"/>
          </a:xfrm>
          <a:prstGeom prst="rect">
            <a:avLst/>
          </a:prstGeom>
        </p:spPr>
        <p:txBody>
          <a:bodyPr/>
          <a:lstStyle/>
          <a:p>
            <a:pPr>
              <a:tabLst>
                <a:tab pos="457200" algn="l"/>
                <a:tab pos="914400" algn="l"/>
                <a:tab pos="1371600" algn="l"/>
                <a:tab pos="1828800" algn="l"/>
                <a:tab pos="2286000" algn="l"/>
              </a:tabLst>
              <a:defRPr sz="1800">
                <a:latin typeface="+mn-lt"/>
                <a:ea typeface="+mn-ea"/>
                <a:cs typeface="+mn-cs"/>
                <a:sym typeface="Arial"/>
              </a:defRPr>
            </a:pPr>
            <a:r>
              <a:t>If we don't harvest it, the bacteria will still digest the manure, liberating methane </a:t>
            </a:r>
          </a:p>
          <a:p>
            <a:pPr>
              <a:tabLst>
                <a:tab pos="457200" algn="l"/>
                <a:tab pos="914400" algn="l"/>
                <a:tab pos="1371600" algn="l"/>
                <a:tab pos="1828800" algn="l"/>
                <a:tab pos="2286000" algn="l"/>
              </a:tabLst>
              <a:defRPr sz="5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as it rots in putrid piles (quite possibly also contaminating our water sources)</a:t>
            </a:r>
          </a:p>
          <a:p>
            <a:pPr>
              <a:tabLst>
                <a:tab pos="457200" algn="l"/>
                <a:tab pos="914400" algn="l"/>
                <a:tab pos="1371600" algn="l"/>
                <a:tab pos="1828800" algn="l"/>
                <a:tab pos="2286000" algn="l"/>
              </a:tabLst>
              <a:defRPr sz="12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But here my early comment about "wicked" methane comes into play</a:t>
            </a:r>
          </a:p>
          <a:p>
            <a:pPr>
              <a:tabLst>
                <a:tab pos="457200" algn="l"/>
                <a:tab pos="914400" algn="l"/>
                <a:tab pos="1371600" algn="l"/>
                <a:tab pos="1828800" algn="l"/>
                <a:tab pos="2286000" algn="l"/>
              </a:tabLst>
              <a:defRPr sz="6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As detailed in my </a:t>
            </a:r>
            <a:r>
              <a:rPr b="1"/>
              <a:t>Greenhouse Effect</a:t>
            </a:r>
            <a:r>
              <a:t> (</a:t>
            </a:r>
            <a:r>
              <a:rPr u="sng">
                <a:solidFill>
                  <a:srgbClr val="20FFFF"/>
                </a:solidFill>
                <a:uFill>
                  <a:solidFill>
                    <a:srgbClr val="20FFFF"/>
                  </a:solidFill>
                </a:uFill>
                <a:hlinkClick r:id="rId2"/>
              </a:rPr>
              <a:t>pptx</a:t>
            </a:r>
            <a:r>
              <a:t> / </a:t>
            </a:r>
            <a:r>
              <a:rPr u="sng">
                <a:solidFill>
                  <a:srgbClr val="20FFFF"/>
                </a:solidFill>
                <a:uFill>
                  <a:solidFill>
                    <a:srgbClr val="20FFFF"/>
                  </a:solidFill>
                </a:uFill>
                <a:hlinkClick r:id="rId3"/>
              </a:rPr>
              <a:t>pdf</a:t>
            </a:r>
            <a:r>
              <a:t> / </a:t>
            </a:r>
            <a:r>
              <a:rPr u="sng">
                <a:solidFill>
                  <a:srgbClr val="20FFFF"/>
                </a:solidFill>
                <a:uFill>
                  <a:solidFill>
                    <a:srgbClr val="20FFFF"/>
                  </a:solidFill>
                </a:uFill>
                <a:hlinkClick r:id="rId4"/>
              </a:rPr>
              <a:t>key</a:t>
            </a:r>
            <a:r>
              <a:t>) note set:</a:t>
            </a:r>
          </a:p>
          <a:p>
            <a:pPr>
              <a:tabLst>
                <a:tab pos="457200" algn="l"/>
                <a:tab pos="914400" algn="l"/>
                <a:tab pos="1371600" algn="l"/>
                <a:tab pos="1828800" algn="l"/>
                <a:tab pos="2286000" algn="l"/>
              </a:tabLst>
              <a:defRPr sz="6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Methane closes one of our atmosphere's very few "heat windows" </a:t>
            </a:r>
          </a:p>
          <a:p>
            <a:pPr>
              <a:tabLst>
                <a:tab pos="457200" algn="l"/>
                <a:tab pos="914400" algn="l"/>
                <a:tab pos="1371600" algn="l"/>
                <a:tab pos="1828800" algn="l"/>
                <a:tab pos="2286000" algn="l"/>
              </a:tabLst>
              <a:defRPr sz="7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giving it a greenhouse gas impact estimated to be 30X worse than CO</a:t>
            </a:r>
            <a:r>
              <a:rPr baseline="-25000"/>
              <a:t>2</a:t>
            </a:r>
          </a:p>
          <a:p>
            <a:pPr>
              <a:tabLst>
                <a:tab pos="457200" algn="l"/>
                <a:tab pos="914400" algn="l"/>
                <a:tab pos="1371600" algn="l"/>
                <a:tab pos="1828800" algn="l"/>
                <a:tab pos="2286000" algn="l"/>
              </a:tabLst>
              <a:defRPr sz="12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So by capturing the methane from rotting manure, and then burning it into CO</a:t>
            </a:r>
            <a:r>
              <a:rPr baseline="-25000"/>
              <a:t>2</a:t>
            </a:r>
          </a:p>
          <a:p>
            <a:pPr>
              <a:tabLst>
                <a:tab pos="457200" algn="l"/>
                <a:tab pos="914400" algn="l"/>
                <a:tab pos="1371600" algn="l"/>
                <a:tab pos="1828800" algn="l"/>
                <a:tab pos="2286000" algn="l"/>
              </a:tabLst>
              <a:defRPr sz="6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we can not only produce electrical power</a:t>
            </a:r>
          </a:p>
          <a:p>
            <a:pPr>
              <a:tabLst>
                <a:tab pos="457200" algn="l"/>
                <a:tab pos="914400" algn="l"/>
                <a:tab pos="1371600" algn="l"/>
                <a:tab pos="1828800" algn="l"/>
                <a:tab pos="2286000" algn="l"/>
              </a:tabLst>
              <a:defRPr sz="8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we can also radically reduce that manure's ultimate greenhouse gas impact</a:t>
            </a:r>
          </a:p>
          <a:p>
            <a:pPr>
              <a:tabLst>
                <a:tab pos="457200" algn="l"/>
                <a:tab pos="914400" algn="l"/>
                <a:tab pos="1371600" algn="l"/>
                <a:tab pos="1828800" algn="l"/>
                <a:tab pos="2286000" algn="l"/>
              </a:tabLst>
              <a:defRPr sz="12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Which, if not literally, would still effectively make that methane's capture and use:</a:t>
            </a:r>
          </a:p>
          <a:p>
            <a:pPr>
              <a:tabLst>
                <a:tab pos="457200" algn="l"/>
                <a:tab pos="914400" algn="l"/>
                <a:tab pos="1371600" algn="l"/>
                <a:tab pos="1828800" algn="l"/>
                <a:tab pos="2286000" algn="l"/>
              </a:tabLst>
              <a:defRPr sz="1000">
                <a:latin typeface="+mn-lt"/>
                <a:ea typeface="+mn-ea"/>
                <a:cs typeface="+mn-cs"/>
                <a:sym typeface="Arial"/>
              </a:defRPr>
            </a:pPr>
            <a:endParaRPr/>
          </a:p>
          <a:p>
            <a:pPr algn="ctr">
              <a:tabLst>
                <a:tab pos="457200" algn="l"/>
                <a:tab pos="914400" algn="l"/>
                <a:tab pos="1371600" algn="l"/>
                <a:tab pos="1828800" algn="l"/>
                <a:tab pos="2286000" algn="l"/>
              </a:tabLst>
              <a:defRPr sz="1800">
                <a:latin typeface="+mn-lt"/>
                <a:ea typeface="+mn-ea"/>
                <a:cs typeface="+mn-cs"/>
                <a:sym typeface="Arial"/>
              </a:defRPr>
            </a:pPr>
            <a:r>
              <a:t> </a:t>
            </a:r>
            <a:r>
              <a:rPr b="1">
                <a:solidFill>
                  <a:srgbClr val="FBC901"/>
                </a:solidFill>
              </a:rPr>
              <a:t>CARBON NEGATIVE!</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9" name="Rectangle 5"/>
          <p:cNvSpPr txBox="1"/>
          <p:nvPr/>
        </p:nvSpPr>
        <p:spPr>
          <a:xfrm>
            <a:off x="304800" y="6457220"/>
            <a:ext cx="8534400" cy="2642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8" tIns="45718" rIns="45718" bIns="45718" anchor="b">
            <a:spAutoFit/>
          </a:bodyPr>
          <a:lstStyle>
            <a:lvl1pPr algn="ctr">
              <a:defRPr sz="1200" b="0" i="1">
                <a:solidFill>
                  <a:schemeClr val="accent1"/>
                </a:solidFill>
                <a:effectLst>
                  <a:outerShdw blurRad="38100" dist="38100" dir="2700000" rotWithShape="0">
                    <a:srgbClr val="000000"/>
                  </a:outerShdw>
                </a:effectLst>
              </a:defRPr>
            </a:lvl1pPr>
          </a:lstStyle>
          <a:p>
            <a:r>
              <a:t>1) https://archive.epa.gov/epawaste/nonhaz/municipal/web/html/</a:t>
            </a:r>
          </a:p>
        </p:txBody>
      </p:sp>
      <p:sp>
        <p:nvSpPr>
          <p:cNvPr id="220" name="Rectangle 2"/>
          <p:cNvSpPr txBox="1">
            <a:spLocks noGrp="1"/>
          </p:cNvSpPr>
          <p:nvPr>
            <p:ph type="title"/>
          </p:nvPr>
        </p:nvSpPr>
        <p:spPr>
          <a:xfrm>
            <a:off x="304800" y="76198"/>
            <a:ext cx="8534400" cy="675221"/>
          </a:xfrm>
          <a:prstGeom prst="rect">
            <a:avLst/>
          </a:prstGeom>
        </p:spPr>
        <p:txBody>
          <a:bodyPr/>
          <a:lstStyle/>
          <a:p>
            <a:pPr>
              <a:defRPr sz="2200" i="1">
                <a:latin typeface="+mn-lt"/>
                <a:ea typeface="+mn-ea"/>
                <a:cs typeface="+mn-cs"/>
                <a:sym typeface="Arial"/>
              </a:defRPr>
            </a:pPr>
            <a:r>
              <a:t>Which brings us to </a:t>
            </a:r>
            <a:r>
              <a:rPr b="1">
                <a:solidFill>
                  <a:srgbClr val="FBC901"/>
                </a:solidFill>
              </a:rPr>
              <a:t>Municipal Solid Waste (MSW) </a:t>
            </a:r>
            <a:r>
              <a:t>biomass:</a:t>
            </a:r>
          </a:p>
        </p:txBody>
      </p:sp>
      <p:sp>
        <p:nvSpPr>
          <p:cNvPr id="221" name="Rectangle 3"/>
          <p:cNvSpPr txBox="1">
            <a:spLocks noGrp="1"/>
          </p:cNvSpPr>
          <p:nvPr>
            <p:ph type="body" idx="1"/>
          </p:nvPr>
        </p:nvSpPr>
        <p:spPr>
          <a:xfrm>
            <a:off x="228600" y="810686"/>
            <a:ext cx="8788400" cy="5602814"/>
          </a:xfrm>
          <a:prstGeom prst="rect">
            <a:avLst/>
          </a:prstGeom>
        </p:spPr>
        <p:txBody>
          <a:bodyPr/>
          <a:lstStyle/>
          <a:p>
            <a:pPr>
              <a:tabLst>
                <a:tab pos="457200" algn="l"/>
                <a:tab pos="914400" algn="l"/>
                <a:tab pos="1371600" algn="l"/>
                <a:tab pos="1828800" algn="l"/>
                <a:tab pos="2286000" algn="l"/>
              </a:tabLst>
              <a:defRPr sz="1800">
                <a:latin typeface="+mn-lt"/>
                <a:ea typeface="+mn-ea"/>
                <a:cs typeface="+mn-cs"/>
                <a:sym typeface="Arial"/>
              </a:defRPr>
            </a:pPr>
            <a:r>
              <a:t>In the U.S. each one of us produces 4.40 pounds (2 kg) of waste per day </a:t>
            </a:r>
            <a:r>
              <a:rPr baseline="30000"/>
              <a:t>1</a:t>
            </a:r>
          </a:p>
          <a:p>
            <a:pPr>
              <a:tabLst>
                <a:tab pos="457200" algn="l"/>
                <a:tab pos="914400" algn="l"/>
                <a:tab pos="1371600" algn="l"/>
                <a:tab pos="1828800" algn="l"/>
                <a:tab pos="2286000" algn="l"/>
              </a:tabLst>
              <a:defRPr sz="8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Yielding a national total of 250 million tons of waste per year: </a:t>
            </a:r>
            <a:endParaRPr baseline="30000"/>
          </a:p>
          <a:p>
            <a:pPr>
              <a:tabLst>
                <a:tab pos="457200" algn="l"/>
                <a:tab pos="914400" algn="l"/>
                <a:tab pos="1371600" algn="l"/>
                <a:tab pos="1828800" algn="l"/>
                <a:tab pos="2286000" algn="l"/>
              </a:tabLst>
              <a:defRPr sz="800">
                <a:latin typeface="+mn-lt"/>
                <a:ea typeface="+mn-ea"/>
                <a:cs typeface="+mn-cs"/>
                <a:sym typeface="Arial"/>
              </a:defRPr>
            </a:pPr>
            <a:endParaRPr/>
          </a:p>
          <a:p>
            <a:pPr algn="ctr">
              <a:tabLst>
                <a:tab pos="457200" algn="l"/>
                <a:tab pos="914400" algn="l"/>
                <a:tab pos="1371600" algn="l"/>
                <a:tab pos="1828800" algn="l"/>
                <a:tab pos="2286000" algn="l"/>
              </a:tabLst>
              <a:defRPr sz="1800" b="1">
                <a:latin typeface="+mn-lt"/>
                <a:ea typeface="+mn-ea"/>
                <a:cs typeface="+mn-cs"/>
                <a:sym typeface="Arial"/>
              </a:defRPr>
            </a:pPr>
            <a:r>
              <a:t>That is: Close to a ton of garbage per person per year</a:t>
            </a:r>
          </a:p>
          <a:p>
            <a:pPr>
              <a:tabLst>
                <a:tab pos="457200" algn="l"/>
                <a:tab pos="914400" algn="l"/>
                <a:tab pos="1371600" algn="l"/>
                <a:tab pos="1828800" algn="l"/>
                <a:tab pos="2286000" algn="l"/>
              </a:tabLst>
              <a:defRPr sz="9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As shown at the right, a very large fraction of this waste (~75%) is organic </a:t>
            </a:r>
          </a:p>
          <a:p>
            <a:pPr>
              <a:tabLst>
                <a:tab pos="457200" algn="l"/>
                <a:tab pos="914400" algn="l"/>
                <a:tab pos="1371600" algn="l"/>
                <a:tab pos="1828800" algn="l"/>
                <a:tab pos="2286000" algn="l"/>
              </a:tabLst>
              <a:defRPr sz="8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and is thus potentially burnable as a fuel:</a:t>
            </a:r>
          </a:p>
        </p:txBody>
      </p:sp>
      <p:grpSp>
        <p:nvGrpSpPr>
          <p:cNvPr id="224" name="Group 11"/>
          <p:cNvGrpSpPr/>
          <p:nvPr/>
        </p:nvGrpSpPr>
        <p:grpSpPr>
          <a:xfrm>
            <a:off x="381000" y="3200400"/>
            <a:ext cx="4572000" cy="3048000"/>
            <a:chOff x="0" y="0"/>
            <a:chExt cx="4572000" cy="3048000"/>
          </a:xfrm>
        </p:grpSpPr>
        <p:sp>
          <p:nvSpPr>
            <p:cNvPr id="222" name="Rectangle 6"/>
            <p:cNvSpPr/>
            <p:nvPr/>
          </p:nvSpPr>
          <p:spPr>
            <a:xfrm>
              <a:off x="0" y="0"/>
              <a:ext cx="4572000" cy="3048000"/>
            </a:xfrm>
            <a:prstGeom prst="rect">
              <a:avLst/>
            </a:prstGeom>
            <a:solidFill>
              <a:srgbClr val="FFFFFF"/>
            </a:solidFill>
            <a:ln w="12700" cap="flat">
              <a:solidFill>
                <a:srgbClr val="FFFFFF"/>
              </a:solidFill>
              <a:prstDash val="solid"/>
              <a:round/>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pic>
          <p:nvPicPr>
            <p:cNvPr id="223" name="Picture 7" descr="Picture 7"/>
            <p:cNvPicPr>
              <a:picLocks noChangeAspect="1"/>
            </p:cNvPicPr>
            <p:nvPr/>
          </p:nvPicPr>
          <p:blipFill>
            <a:blip r:embed="rId2">
              <a:extLst/>
            </a:blip>
            <a:stretch>
              <a:fillRect/>
            </a:stretch>
          </p:blipFill>
          <p:spPr>
            <a:xfrm>
              <a:off x="25400" y="38100"/>
              <a:ext cx="4546600" cy="2955290"/>
            </a:xfrm>
            <a:prstGeom prst="rect">
              <a:avLst/>
            </a:prstGeom>
            <a:ln w="12700" cap="flat">
              <a:noFill/>
              <a:miter lim="400000"/>
            </a:ln>
            <a:effectLst/>
          </p:spPr>
        </p:pic>
      </p:grpSp>
      <p:pic>
        <p:nvPicPr>
          <p:cNvPr id="225" name="Picture 8" descr="Picture 8"/>
          <p:cNvPicPr>
            <a:picLocks noChangeAspect="1"/>
          </p:cNvPicPr>
          <p:nvPr/>
        </p:nvPicPr>
        <p:blipFill>
          <a:blip r:embed="rId3">
            <a:extLst/>
          </a:blip>
          <a:stretch>
            <a:fillRect/>
          </a:stretch>
        </p:blipFill>
        <p:spPr>
          <a:xfrm>
            <a:off x="5334000" y="3048000"/>
            <a:ext cx="3276600" cy="3276600"/>
          </a:xfrm>
          <a:prstGeom prst="rect">
            <a:avLst/>
          </a:prstGeom>
          <a:ln w="12700">
            <a:miter lim="400000"/>
          </a:ln>
        </p:spPr>
      </p:pic>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6" name="Rectangle 2"/>
          <p:cNvSpPr txBox="1">
            <a:spLocks noGrp="1"/>
          </p:cNvSpPr>
          <p:nvPr>
            <p:ph type="title"/>
          </p:nvPr>
        </p:nvSpPr>
        <p:spPr>
          <a:xfrm>
            <a:off x="304800" y="65155"/>
            <a:ext cx="8534400" cy="675220"/>
          </a:xfrm>
          <a:prstGeom prst="rect">
            <a:avLst/>
          </a:prstGeom>
        </p:spPr>
        <p:txBody>
          <a:bodyPr/>
          <a:lstStyle>
            <a:lvl1pPr>
              <a:defRPr sz="2200" i="1">
                <a:latin typeface="+mn-lt"/>
                <a:ea typeface="+mn-ea"/>
                <a:cs typeface="+mn-cs"/>
                <a:sym typeface="Arial"/>
              </a:defRPr>
            </a:lvl1pPr>
          </a:lstStyle>
          <a:p>
            <a:r>
              <a:t>Biomass and Biofuels</a:t>
            </a:r>
          </a:p>
        </p:txBody>
      </p:sp>
      <p:sp>
        <p:nvSpPr>
          <p:cNvPr id="117" name="Rectangle 3"/>
          <p:cNvSpPr txBox="1">
            <a:spLocks noGrp="1"/>
          </p:cNvSpPr>
          <p:nvPr>
            <p:ph type="body" idx="1"/>
          </p:nvPr>
        </p:nvSpPr>
        <p:spPr>
          <a:xfrm>
            <a:off x="152400" y="810686"/>
            <a:ext cx="8915400" cy="5602814"/>
          </a:xfrm>
          <a:prstGeom prst="rect">
            <a:avLst/>
          </a:prstGeom>
        </p:spPr>
        <p:txBody>
          <a:bodyPr/>
          <a:lstStyle/>
          <a:p>
            <a:pPr defTabSz="877822">
              <a:tabLst>
                <a:tab pos="431800" algn="l"/>
                <a:tab pos="876300" algn="l"/>
                <a:tab pos="1308100" algn="l"/>
                <a:tab pos="1752600" algn="l"/>
                <a:tab pos="2184400" algn="l"/>
              </a:tabLst>
              <a:defRPr sz="1700">
                <a:effectLst>
                  <a:outerShdw blurRad="38100" dist="36576" dir="2700000" rotWithShape="0">
                    <a:srgbClr val="000000"/>
                  </a:outerShdw>
                </a:effectLst>
                <a:latin typeface="+mn-lt"/>
                <a:ea typeface="+mn-ea"/>
                <a:cs typeface="+mn-cs"/>
                <a:sym typeface="Arial"/>
              </a:defRPr>
            </a:pPr>
            <a:r>
              <a:t>These terms are used in two very different ways</a:t>
            </a:r>
          </a:p>
          <a:p>
            <a:pPr defTabSz="877822">
              <a:tabLst>
                <a:tab pos="431800" algn="l"/>
                <a:tab pos="876300" algn="l"/>
                <a:tab pos="1308100" algn="l"/>
                <a:tab pos="1752600" algn="l"/>
                <a:tab pos="2184400" algn="l"/>
              </a:tabLst>
              <a:defRPr sz="700">
                <a:effectLst>
                  <a:outerShdw blurRad="38100" dist="36576" dir="2700000" rotWithShape="0">
                    <a:srgbClr val="000000"/>
                  </a:outerShdw>
                </a:effectLst>
                <a:latin typeface="+mn-lt"/>
                <a:ea typeface="+mn-ea"/>
                <a:cs typeface="+mn-cs"/>
                <a:sym typeface="Arial"/>
              </a:defRPr>
            </a:pPr>
            <a:endParaRPr/>
          </a:p>
          <a:p>
            <a:pPr defTabSz="877822">
              <a:tabLst>
                <a:tab pos="431800" algn="l"/>
                <a:tab pos="876300" algn="l"/>
                <a:tab pos="1308100" algn="l"/>
                <a:tab pos="1752600" algn="l"/>
                <a:tab pos="2184400" algn="l"/>
              </a:tabLst>
              <a:defRPr sz="1700">
                <a:effectLst>
                  <a:outerShdw blurRad="38100" dist="36576" dir="2700000" rotWithShape="0">
                    <a:srgbClr val="000000"/>
                  </a:outerShdw>
                </a:effectLst>
                <a:latin typeface="+mn-lt"/>
                <a:ea typeface="+mn-ea"/>
                <a:cs typeface="+mn-cs"/>
                <a:sym typeface="Arial"/>
              </a:defRPr>
            </a:pPr>
            <a:r>
              <a:t>	To some people they describe parts of a single process:</a:t>
            </a:r>
          </a:p>
          <a:p>
            <a:pPr defTabSz="877822">
              <a:tabLst>
                <a:tab pos="431800" algn="l"/>
                <a:tab pos="876300" algn="l"/>
                <a:tab pos="1308100" algn="l"/>
                <a:tab pos="1752600" algn="l"/>
                <a:tab pos="2184400" algn="l"/>
              </a:tabLst>
              <a:defRPr sz="700">
                <a:effectLst>
                  <a:outerShdw blurRad="38100" dist="36576" dir="2700000" rotWithShape="0">
                    <a:srgbClr val="000000"/>
                  </a:outerShdw>
                </a:effectLst>
                <a:latin typeface="+mn-lt"/>
                <a:ea typeface="+mn-ea"/>
                <a:cs typeface="+mn-cs"/>
                <a:sym typeface="Arial"/>
              </a:defRPr>
            </a:pPr>
            <a:endParaRPr/>
          </a:p>
          <a:p>
            <a:pPr defTabSz="877822">
              <a:tabLst>
                <a:tab pos="431800" algn="l"/>
                <a:tab pos="876300" algn="l"/>
                <a:tab pos="1308100" algn="l"/>
                <a:tab pos="1752600" algn="l"/>
                <a:tab pos="2184400" algn="l"/>
              </a:tabLst>
              <a:defRPr sz="1700">
                <a:effectLst>
                  <a:outerShdw blurRad="38100" dist="36576" dir="2700000" rotWithShape="0">
                    <a:srgbClr val="000000"/>
                  </a:outerShdw>
                </a:effectLst>
                <a:latin typeface="+mn-lt"/>
                <a:ea typeface="+mn-ea"/>
                <a:cs typeface="+mn-cs"/>
                <a:sym typeface="Arial"/>
              </a:defRPr>
            </a:pPr>
            <a:r>
              <a:t>		"Biomass" is just the </a:t>
            </a:r>
            <a:r>
              <a:rPr b="1"/>
              <a:t>input or feedstock </a:t>
            </a:r>
            <a:r>
              <a:t>used to create a "biofuel"</a:t>
            </a:r>
          </a:p>
          <a:p>
            <a:pPr defTabSz="877822">
              <a:tabLst>
                <a:tab pos="431800" algn="l"/>
                <a:tab pos="876300" algn="l"/>
                <a:tab pos="1308100" algn="l"/>
                <a:tab pos="1752600" algn="l"/>
                <a:tab pos="2184400" algn="l"/>
              </a:tabLst>
              <a:defRPr sz="700">
                <a:effectLst>
                  <a:outerShdw blurRad="38100" dist="36576" dir="2700000" rotWithShape="0">
                    <a:srgbClr val="000000"/>
                  </a:outerShdw>
                </a:effectLst>
                <a:latin typeface="+mn-lt"/>
                <a:ea typeface="+mn-ea"/>
                <a:cs typeface="+mn-cs"/>
                <a:sym typeface="Arial"/>
              </a:defRPr>
            </a:pPr>
            <a:endParaRPr/>
          </a:p>
          <a:p>
            <a:pPr defTabSz="877822">
              <a:tabLst>
                <a:tab pos="431800" algn="l"/>
                <a:tab pos="876300" algn="l"/>
                <a:tab pos="1308100" algn="l"/>
                <a:tab pos="1752600" algn="l"/>
                <a:tab pos="2184400" algn="l"/>
              </a:tabLst>
              <a:defRPr sz="1700">
                <a:effectLst>
                  <a:outerShdw blurRad="38100" dist="36576" dir="2700000" rotWithShape="0">
                    <a:srgbClr val="000000"/>
                  </a:outerShdw>
                </a:effectLst>
                <a:latin typeface="+mn-lt"/>
                <a:ea typeface="+mn-ea"/>
                <a:cs typeface="+mn-cs"/>
                <a:sym typeface="Arial"/>
              </a:defRPr>
            </a:pPr>
            <a:r>
              <a:t>			E.G.:  Corn is a typical "biomass" feedstock for making alcohol "biofuel"</a:t>
            </a:r>
          </a:p>
          <a:p>
            <a:pPr defTabSz="877822">
              <a:tabLst>
                <a:tab pos="431800" algn="l"/>
                <a:tab pos="876300" algn="l"/>
                <a:tab pos="1308100" algn="l"/>
                <a:tab pos="1752600" algn="l"/>
                <a:tab pos="2184400" algn="l"/>
              </a:tabLst>
              <a:defRPr sz="1300">
                <a:effectLst>
                  <a:outerShdw blurRad="38100" dist="36576" dir="2700000" rotWithShape="0">
                    <a:srgbClr val="000000"/>
                  </a:outerShdw>
                </a:effectLst>
                <a:latin typeface="+mn-lt"/>
                <a:ea typeface="+mn-ea"/>
                <a:cs typeface="+mn-cs"/>
                <a:sym typeface="Arial"/>
              </a:defRPr>
            </a:pPr>
            <a:endParaRPr/>
          </a:p>
          <a:p>
            <a:pPr defTabSz="877822">
              <a:tabLst>
                <a:tab pos="431800" algn="l"/>
                <a:tab pos="876300" algn="l"/>
                <a:tab pos="1308100" algn="l"/>
                <a:tab pos="1752600" algn="l"/>
                <a:tab pos="2184400" algn="l"/>
              </a:tabLst>
              <a:defRPr sz="1700">
                <a:effectLst>
                  <a:outerShdw blurRad="38100" dist="36576" dir="2700000" rotWithShape="0">
                    <a:srgbClr val="000000"/>
                  </a:outerShdw>
                </a:effectLst>
                <a:latin typeface="+mn-lt"/>
                <a:ea typeface="+mn-ea"/>
                <a:cs typeface="+mn-cs"/>
                <a:sym typeface="Arial"/>
              </a:defRPr>
            </a:pPr>
            <a:r>
              <a:t>To others, these terms describe two different processes:</a:t>
            </a:r>
          </a:p>
          <a:p>
            <a:pPr defTabSz="877822">
              <a:tabLst>
                <a:tab pos="431800" algn="l"/>
                <a:tab pos="876300" algn="l"/>
                <a:tab pos="1308100" algn="l"/>
                <a:tab pos="1752600" algn="l"/>
                <a:tab pos="2184400" algn="l"/>
              </a:tabLst>
              <a:defRPr sz="700">
                <a:effectLst>
                  <a:outerShdw blurRad="38100" dist="36576" dir="2700000" rotWithShape="0">
                    <a:srgbClr val="000000"/>
                  </a:outerShdw>
                </a:effectLst>
                <a:latin typeface="+mn-lt"/>
                <a:ea typeface="+mn-ea"/>
                <a:cs typeface="+mn-cs"/>
                <a:sym typeface="Arial"/>
              </a:defRPr>
            </a:pPr>
            <a:endParaRPr/>
          </a:p>
          <a:p>
            <a:pPr defTabSz="877822">
              <a:tabLst>
                <a:tab pos="431800" algn="l"/>
                <a:tab pos="876300" algn="l"/>
                <a:tab pos="1308100" algn="l"/>
                <a:tab pos="1752600" algn="l"/>
                <a:tab pos="2184400" algn="l"/>
              </a:tabLst>
              <a:defRPr sz="1700">
                <a:effectLst>
                  <a:outerShdw blurRad="38100" dist="36576" dir="2700000" rotWithShape="0">
                    <a:srgbClr val="000000"/>
                  </a:outerShdw>
                </a:effectLst>
                <a:latin typeface="+mn-lt"/>
                <a:ea typeface="+mn-ea"/>
                <a:cs typeface="+mn-cs"/>
                <a:sym typeface="Arial"/>
              </a:defRPr>
            </a:pPr>
            <a:r>
              <a:t> </a:t>
            </a:r>
            <a:r>
              <a:rPr b="1"/>
              <a:t>	</a:t>
            </a:r>
            <a:r>
              <a:rPr b="1">
                <a:solidFill>
                  <a:srgbClr val="FFCC00"/>
                </a:solidFill>
              </a:rPr>
              <a:t>Biomass</a:t>
            </a:r>
            <a:r>
              <a:t> is a fuel using </a:t>
            </a:r>
            <a:r>
              <a:rPr b="1"/>
              <a:t>byproducts </a:t>
            </a:r>
            <a:r>
              <a:t>of things we are already doing, whereas</a:t>
            </a:r>
          </a:p>
          <a:p>
            <a:pPr defTabSz="877822">
              <a:tabLst>
                <a:tab pos="419100" algn="l"/>
                <a:tab pos="863600" algn="l"/>
                <a:tab pos="1308100" algn="l"/>
                <a:tab pos="1689100" algn="l"/>
              </a:tabLst>
              <a:defRPr sz="700">
                <a:effectLst>
                  <a:outerShdw blurRad="38100" dist="36576" dir="2700000" rotWithShape="0">
                    <a:srgbClr val="000000"/>
                  </a:outerShdw>
                </a:effectLst>
                <a:latin typeface="+mn-lt"/>
                <a:ea typeface="+mn-ea"/>
                <a:cs typeface="+mn-cs"/>
                <a:sym typeface="Arial"/>
              </a:defRPr>
            </a:pPr>
            <a:endParaRPr/>
          </a:p>
          <a:p>
            <a:pPr defTabSz="877822">
              <a:tabLst>
                <a:tab pos="419100" algn="l"/>
                <a:tab pos="863600" algn="l"/>
                <a:tab pos="1308100" algn="l"/>
                <a:tab pos="1689100" algn="l"/>
              </a:tabLst>
              <a:defRPr sz="1700">
                <a:effectLst>
                  <a:outerShdw blurRad="38100" dist="36576" dir="2700000" rotWithShape="0">
                    <a:srgbClr val="000000"/>
                  </a:outerShdw>
                </a:effectLst>
                <a:latin typeface="+mn-lt"/>
                <a:ea typeface="+mn-ea"/>
                <a:cs typeface="+mn-cs"/>
                <a:sym typeface="Arial"/>
              </a:defRPr>
            </a:pPr>
            <a:r>
              <a:t>	</a:t>
            </a:r>
            <a:r>
              <a:rPr b="1">
                <a:solidFill>
                  <a:srgbClr val="FFCC00"/>
                </a:solidFill>
              </a:rPr>
              <a:t>Biofuel</a:t>
            </a:r>
            <a:r>
              <a:rPr b="1"/>
              <a:t> </a:t>
            </a:r>
            <a:r>
              <a:t>uses something </a:t>
            </a:r>
            <a:r>
              <a:rPr b="1"/>
              <a:t>specifically grown for the purpose </a:t>
            </a:r>
            <a:r>
              <a:t>of making fuel</a:t>
            </a:r>
          </a:p>
          <a:p>
            <a:pPr defTabSz="877822">
              <a:tabLst>
                <a:tab pos="419100" algn="l"/>
                <a:tab pos="863600" algn="l"/>
                <a:tab pos="1308100" algn="l"/>
                <a:tab pos="1689100" algn="l"/>
              </a:tabLst>
              <a:defRPr sz="1300">
                <a:effectLst>
                  <a:outerShdw blurRad="38100" dist="36576" dir="2700000" rotWithShape="0">
                    <a:srgbClr val="000000"/>
                  </a:outerShdw>
                </a:effectLst>
                <a:latin typeface="+mn-lt"/>
                <a:ea typeface="+mn-ea"/>
                <a:cs typeface="+mn-cs"/>
                <a:sym typeface="Arial"/>
              </a:defRPr>
            </a:pPr>
            <a:endParaRPr/>
          </a:p>
          <a:p>
            <a:pPr defTabSz="877822">
              <a:tabLst>
                <a:tab pos="419100" algn="l"/>
                <a:tab pos="863600" algn="l"/>
                <a:tab pos="1308100" algn="l"/>
                <a:tab pos="1689100" algn="l"/>
              </a:tabLst>
              <a:defRPr sz="1700">
                <a:effectLst>
                  <a:outerShdw blurRad="38100" dist="36576" dir="2700000" rotWithShape="0">
                    <a:srgbClr val="000000"/>
                  </a:outerShdw>
                </a:effectLst>
                <a:latin typeface="+mn-lt"/>
                <a:ea typeface="+mn-ea"/>
                <a:cs typeface="+mn-cs"/>
                <a:sym typeface="Arial"/>
              </a:defRPr>
            </a:pPr>
            <a:r>
              <a:t>Put another way: If, in the fairly recent past it was considered waste or garbage, </a:t>
            </a:r>
          </a:p>
          <a:p>
            <a:pPr defTabSz="877822">
              <a:tabLst>
                <a:tab pos="419100" algn="l"/>
                <a:tab pos="863600" algn="l"/>
                <a:tab pos="1308100" algn="l"/>
                <a:tab pos="1689100" algn="l"/>
              </a:tabLst>
              <a:defRPr sz="700">
                <a:effectLst>
                  <a:outerShdw blurRad="38100" dist="36576" dir="2700000" rotWithShape="0">
                    <a:srgbClr val="000000"/>
                  </a:outerShdw>
                </a:effectLst>
                <a:latin typeface="+mn-lt"/>
                <a:ea typeface="+mn-ea"/>
                <a:cs typeface="+mn-cs"/>
                <a:sym typeface="Arial"/>
              </a:defRPr>
            </a:pPr>
            <a:endParaRPr/>
          </a:p>
          <a:p>
            <a:pPr defTabSz="877822">
              <a:tabLst>
                <a:tab pos="419100" algn="l"/>
                <a:tab pos="863600" algn="l"/>
                <a:tab pos="1308100" algn="l"/>
                <a:tab pos="1689100" algn="l"/>
              </a:tabLst>
              <a:defRPr sz="1700">
                <a:effectLst>
                  <a:outerShdw blurRad="38100" dist="36576" dir="2700000" rotWithShape="0">
                    <a:srgbClr val="000000"/>
                  </a:outerShdw>
                </a:effectLst>
                <a:latin typeface="+mn-lt"/>
                <a:ea typeface="+mn-ea"/>
                <a:cs typeface="+mn-cs"/>
                <a:sym typeface="Arial"/>
              </a:defRPr>
            </a:pPr>
            <a:r>
              <a:t>		but we now burn it for heat and/or power, it is </a:t>
            </a:r>
            <a:r>
              <a:rPr b="1"/>
              <a:t>biomass</a:t>
            </a:r>
          </a:p>
          <a:p>
            <a:pPr algn="ctr" defTabSz="877822">
              <a:tabLst>
                <a:tab pos="419100" algn="l"/>
                <a:tab pos="863600" algn="l"/>
                <a:tab pos="1308100" algn="l"/>
                <a:tab pos="1689100" algn="l"/>
              </a:tabLst>
              <a:defRPr sz="400">
                <a:effectLst>
                  <a:outerShdw blurRad="38100" dist="36576" dir="2700000" rotWithShape="0">
                    <a:srgbClr val="000000"/>
                  </a:outerShdw>
                </a:effectLst>
                <a:latin typeface="+mn-lt"/>
                <a:ea typeface="+mn-ea"/>
                <a:cs typeface="+mn-cs"/>
                <a:sym typeface="Arial"/>
              </a:defRPr>
            </a:pPr>
            <a:endParaRPr/>
          </a:p>
          <a:p>
            <a:pPr defTabSz="877822">
              <a:tabLst>
                <a:tab pos="419100" algn="l"/>
                <a:tab pos="863600" algn="l"/>
                <a:tab pos="1308100" algn="l"/>
                <a:tab pos="1689100" algn="l"/>
              </a:tabLst>
              <a:defRPr sz="1100">
                <a:effectLst>
                  <a:outerShdw blurRad="38100" dist="36576" dir="2700000" rotWithShape="0">
                    <a:srgbClr val="000000"/>
                  </a:outerShdw>
                </a:effectLst>
                <a:latin typeface="+mn-lt"/>
                <a:ea typeface="+mn-ea"/>
                <a:cs typeface="+mn-cs"/>
                <a:sym typeface="Arial"/>
              </a:defRPr>
            </a:pPr>
            <a:endParaRPr/>
          </a:p>
          <a:p>
            <a:pPr defTabSz="877822">
              <a:tabLst>
                <a:tab pos="419100" algn="l"/>
                <a:tab pos="863600" algn="l"/>
                <a:tab pos="1308100" algn="l"/>
                <a:tab pos="1689100" algn="l"/>
              </a:tabLst>
              <a:defRPr sz="1700">
                <a:effectLst>
                  <a:outerShdw blurRad="38100" dist="36576" dir="2700000" rotWithShape="0">
                    <a:srgbClr val="000000"/>
                  </a:outerShdw>
                </a:effectLst>
                <a:latin typeface="+mn-lt"/>
                <a:ea typeface="+mn-ea"/>
                <a:cs typeface="+mn-cs"/>
                <a:sym typeface="Arial"/>
              </a:defRPr>
            </a:pPr>
            <a:r>
              <a:t>I've believe the latter definition captures some very important practical distinctions</a:t>
            </a:r>
          </a:p>
          <a:p>
            <a:pPr defTabSz="877822">
              <a:tabLst>
                <a:tab pos="419100" algn="l"/>
                <a:tab pos="863600" algn="l"/>
                <a:tab pos="1308100" algn="l"/>
                <a:tab pos="1689100" algn="l"/>
              </a:tabLst>
              <a:defRPr sz="700">
                <a:effectLst>
                  <a:outerShdw blurRad="38100" dist="36576" dir="2700000" rotWithShape="0">
                    <a:srgbClr val="000000"/>
                  </a:outerShdw>
                </a:effectLst>
                <a:latin typeface="+mn-lt"/>
                <a:ea typeface="+mn-ea"/>
                <a:cs typeface="+mn-cs"/>
                <a:sym typeface="Arial"/>
              </a:defRPr>
            </a:pPr>
            <a:endParaRPr/>
          </a:p>
          <a:p>
            <a:pPr defTabSz="877822">
              <a:tabLst>
                <a:tab pos="419100" algn="l"/>
                <a:tab pos="863600" algn="l"/>
                <a:tab pos="1308100" algn="l"/>
                <a:tab pos="1689100" algn="l"/>
              </a:tabLst>
              <a:defRPr sz="1700">
                <a:effectLst>
                  <a:outerShdw blurRad="38100" dist="36576" dir="2700000" rotWithShape="0">
                    <a:srgbClr val="000000"/>
                  </a:outerShdw>
                </a:effectLst>
                <a:latin typeface="+mn-lt"/>
                <a:ea typeface="+mn-ea"/>
                <a:cs typeface="+mn-cs"/>
                <a:sym typeface="Arial"/>
              </a:defRPr>
            </a:pPr>
            <a:r>
              <a:t>	And I will thus use that latter definition throughout this note set</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7" name="Rectangle 5"/>
          <p:cNvSpPr txBox="1"/>
          <p:nvPr/>
        </p:nvSpPr>
        <p:spPr>
          <a:xfrm>
            <a:off x="0" y="6215088"/>
            <a:ext cx="9144000" cy="5063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8" tIns="45718" rIns="45718" bIns="45718" anchor="b">
            <a:spAutoFit/>
          </a:bodyPr>
          <a:lstStyle/>
          <a:p>
            <a:pPr algn="ctr">
              <a:defRPr sz="1000" b="0" i="1">
                <a:solidFill>
                  <a:schemeClr val="accent1"/>
                </a:solidFill>
                <a:effectLst>
                  <a:outerShdw blurRad="38100" dist="38100" dir="2700000" rotWithShape="0">
                    <a:srgbClr val="000000"/>
                  </a:outerShdw>
                </a:effectLst>
              </a:defRPr>
            </a:pPr>
            <a:r>
              <a:t>Top: http://greenbeston.com/what-is-municipal-solid-waste/</a:t>
            </a:r>
            <a:endParaRPr sz="1200">
              <a:solidFill>
                <a:srgbClr val="E5FFFF"/>
              </a:solidFill>
            </a:endParaRPr>
          </a:p>
          <a:p>
            <a:pPr algn="ctr">
              <a:defRPr sz="1000" b="0" i="1">
                <a:solidFill>
                  <a:schemeClr val="accent1"/>
                </a:solidFill>
                <a:effectLst>
                  <a:outerShdw blurRad="38100" dist="38100" dir="2700000" rotWithShape="0">
                    <a:srgbClr val="000000"/>
                  </a:outerShdw>
                </a:effectLst>
              </a:defRPr>
            </a:pPr>
            <a:r>
              <a:t>Left: http://www.afconsult.com/en/do-business/references/international/thermal-heat-and-power/tarastenjarvi-waste-to-energychp-plant/</a:t>
            </a:r>
          </a:p>
          <a:p>
            <a:pPr algn="ctr">
              <a:defRPr sz="1000" b="0" i="1">
                <a:solidFill>
                  <a:schemeClr val="accent1"/>
                </a:solidFill>
                <a:effectLst>
                  <a:outerShdw blurRad="38100" dist="38100" dir="2700000" rotWithShape="0">
                    <a:srgbClr val="000000"/>
                  </a:outerShdw>
                </a:effectLst>
              </a:defRPr>
            </a:pPr>
            <a:r>
              <a:t>Right: http://www.pennenergy.com/articles/pennenergy/2016/05/solano-county-landfill-gas-to-energy-project-providing-clean-power-to-homes.html</a:t>
            </a:r>
          </a:p>
        </p:txBody>
      </p:sp>
      <p:sp>
        <p:nvSpPr>
          <p:cNvPr id="228" name="Rectangle 2"/>
          <p:cNvSpPr txBox="1">
            <a:spLocks noGrp="1"/>
          </p:cNvSpPr>
          <p:nvPr>
            <p:ph type="title"/>
          </p:nvPr>
        </p:nvSpPr>
        <p:spPr>
          <a:xfrm>
            <a:off x="304800" y="76198"/>
            <a:ext cx="8534400" cy="675221"/>
          </a:xfrm>
          <a:prstGeom prst="rect">
            <a:avLst/>
          </a:prstGeom>
        </p:spPr>
        <p:txBody>
          <a:bodyPr/>
          <a:lstStyle>
            <a:lvl1pPr>
              <a:defRPr sz="2000" i="1">
                <a:latin typeface="+mn-lt"/>
                <a:ea typeface="+mn-ea"/>
                <a:cs typeface="+mn-cs"/>
                <a:sym typeface="Arial"/>
              </a:defRPr>
            </a:lvl1pPr>
          </a:lstStyle>
          <a:p>
            <a:r>
              <a:t>By default that garbage ends up in ever-growing piles outside our cities</a:t>
            </a:r>
          </a:p>
        </p:txBody>
      </p:sp>
      <p:sp>
        <p:nvSpPr>
          <p:cNvPr id="229" name="Rectangle 3"/>
          <p:cNvSpPr txBox="1">
            <a:spLocks noGrp="1"/>
          </p:cNvSpPr>
          <p:nvPr>
            <p:ph type="body" idx="1"/>
          </p:nvPr>
        </p:nvSpPr>
        <p:spPr>
          <a:xfrm>
            <a:off x="228600" y="2743200"/>
            <a:ext cx="8788400" cy="3213100"/>
          </a:xfrm>
          <a:prstGeom prst="rect">
            <a:avLst/>
          </a:prstGeom>
        </p:spPr>
        <p:txBody>
          <a:bodyPr/>
          <a:lstStyle/>
          <a:p>
            <a:pPr>
              <a:tabLst>
                <a:tab pos="457200" algn="l"/>
                <a:tab pos="914400" algn="l"/>
                <a:tab pos="1371600" algn="l"/>
                <a:tab pos="1828800" algn="l"/>
                <a:tab pos="2286000" algn="l"/>
              </a:tabLst>
              <a:defRPr sz="1800">
                <a:latin typeface="+mn-lt"/>
                <a:ea typeface="+mn-ea"/>
                <a:cs typeface="+mn-cs"/>
                <a:sym typeface="Arial"/>
              </a:defRPr>
            </a:pPr>
            <a:r>
              <a:t>But cities are now exploring its use for power generation via either: </a:t>
            </a:r>
          </a:p>
          <a:p>
            <a:pPr>
              <a:tabLst>
                <a:tab pos="457200" algn="l"/>
                <a:tab pos="914400" algn="l"/>
                <a:tab pos="1371600" algn="l"/>
                <a:tab pos="1828800" algn="l"/>
                <a:tab pos="2286000" algn="l"/>
              </a:tabLst>
              <a:defRPr sz="800">
                <a:latin typeface="+mn-lt"/>
                <a:ea typeface="+mn-ea"/>
                <a:cs typeface="+mn-cs"/>
                <a:sym typeface="Arial"/>
              </a:defRPr>
            </a:pPr>
            <a:endParaRPr/>
          </a:p>
          <a:p>
            <a:pPr algn="ctr">
              <a:tabLst>
                <a:tab pos="457200" algn="l"/>
                <a:tab pos="914400" algn="l"/>
                <a:tab pos="1371600" algn="l"/>
                <a:tab pos="1828800" algn="l"/>
                <a:tab pos="2286000" algn="l"/>
              </a:tabLst>
              <a:defRPr sz="1800" b="1">
                <a:solidFill>
                  <a:srgbClr val="FBC901"/>
                </a:solidFill>
                <a:latin typeface="+mn-lt"/>
                <a:ea typeface="+mn-ea"/>
                <a:cs typeface="+mn-cs"/>
                <a:sym typeface="Arial"/>
              </a:defRPr>
            </a:pPr>
            <a:r>
              <a:t>"Waste to Energy" (WTE)           </a:t>
            </a:r>
            <a:r>
              <a:rPr b="0">
                <a:solidFill>
                  <a:srgbClr val="FFFFFF"/>
                </a:solidFill>
              </a:rPr>
              <a:t>OR         </a:t>
            </a:r>
            <a:r>
              <a:t> "Landfill Gas to Energy" (LFGTE) </a:t>
            </a:r>
          </a:p>
        </p:txBody>
      </p:sp>
      <p:pic>
        <p:nvPicPr>
          <p:cNvPr id="230" name="Picture 9" descr="Picture 9"/>
          <p:cNvPicPr>
            <a:picLocks noChangeAspect="1"/>
          </p:cNvPicPr>
          <p:nvPr/>
        </p:nvPicPr>
        <p:blipFill>
          <a:blip r:embed="rId2">
            <a:extLst/>
          </a:blip>
          <a:stretch>
            <a:fillRect/>
          </a:stretch>
        </p:blipFill>
        <p:spPr>
          <a:xfrm>
            <a:off x="381000" y="3733800"/>
            <a:ext cx="3492500" cy="2324100"/>
          </a:xfrm>
          <a:prstGeom prst="rect">
            <a:avLst/>
          </a:prstGeom>
          <a:ln w="12700">
            <a:miter lim="400000"/>
          </a:ln>
        </p:spPr>
      </p:pic>
      <p:pic>
        <p:nvPicPr>
          <p:cNvPr id="231" name="Picture 10" descr="Picture 10"/>
          <p:cNvPicPr>
            <a:picLocks noChangeAspect="1"/>
          </p:cNvPicPr>
          <p:nvPr/>
        </p:nvPicPr>
        <p:blipFill>
          <a:blip r:embed="rId3">
            <a:extLst/>
          </a:blip>
          <a:stretch>
            <a:fillRect/>
          </a:stretch>
        </p:blipFill>
        <p:spPr>
          <a:xfrm>
            <a:off x="4953000" y="3733800"/>
            <a:ext cx="3733800" cy="2298956"/>
          </a:xfrm>
          <a:prstGeom prst="rect">
            <a:avLst/>
          </a:prstGeom>
          <a:ln w="12700">
            <a:miter lim="400000"/>
          </a:ln>
        </p:spPr>
      </p:pic>
      <p:pic>
        <p:nvPicPr>
          <p:cNvPr id="232" name="Picture 4" descr="Picture 4"/>
          <p:cNvPicPr>
            <a:picLocks noChangeAspect="1"/>
          </p:cNvPicPr>
          <p:nvPr/>
        </p:nvPicPr>
        <p:blipFill>
          <a:blip r:embed="rId4">
            <a:extLst/>
          </a:blip>
          <a:srcRect b="19671"/>
          <a:stretch>
            <a:fillRect/>
          </a:stretch>
        </p:blipFill>
        <p:spPr>
          <a:xfrm>
            <a:off x="2971800" y="800101"/>
            <a:ext cx="3492500" cy="1866901"/>
          </a:xfrm>
          <a:prstGeom prst="rect">
            <a:avLst/>
          </a:prstGeom>
          <a:ln w="12700">
            <a:miter lim="400000"/>
          </a:ln>
        </p:spPr>
      </p:pic>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4" name="Rectangle 5"/>
          <p:cNvSpPr txBox="1"/>
          <p:nvPr/>
        </p:nvSpPr>
        <p:spPr>
          <a:xfrm>
            <a:off x="2362200" y="6457220"/>
            <a:ext cx="6934200" cy="2642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8" tIns="45718" rIns="45718" bIns="45718" anchor="b">
            <a:spAutoFit/>
          </a:bodyPr>
          <a:lstStyle>
            <a:lvl1pPr algn="ctr">
              <a:defRPr sz="1200" b="0" i="1">
                <a:solidFill>
                  <a:schemeClr val="accent1"/>
                </a:solidFill>
                <a:effectLst>
                  <a:outerShdw blurRad="38100" dist="38100" dir="2700000" rotWithShape="0">
                    <a:srgbClr val="000000"/>
                  </a:outerShdw>
                </a:effectLst>
              </a:defRPr>
            </a:lvl1pPr>
          </a:lstStyle>
          <a:p>
            <a:r>
              <a:t>Interactive webpage:  http://www.deltawayenergy.com/wte-tools/wte-anatomy/</a:t>
            </a:r>
          </a:p>
        </p:txBody>
      </p:sp>
      <p:sp>
        <p:nvSpPr>
          <p:cNvPr id="235" name="Rectangle 2"/>
          <p:cNvSpPr txBox="1">
            <a:spLocks noGrp="1"/>
          </p:cNvSpPr>
          <p:nvPr>
            <p:ph type="title"/>
          </p:nvPr>
        </p:nvSpPr>
        <p:spPr>
          <a:xfrm>
            <a:off x="304800" y="76198"/>
            <a:ext cx="8534400" cy="675221"/>
          </a:xfrm>
          <a:prstGeom prst="rect">
            <a:avLst/>
          </a:prstGeom>
        </p:spPr>
        <p:txBody>
          <a:bodyPr/>
          <a:lstStyle/>
          <a:p>
            <a:pPr>
              <a:defRPr sz="2000" b="1" i="1">
                <a:solidFill>
                  <a:srgbClr val="FBC901"/>
                </a:solidFill>
                <a:latin typeface="+mn-lt"/>
                <a:ea typeface="+mn-ea"/>
                <a:cs typeface="+mn-cs"/>
                <a:sym typeface="Arial"/>
              </a:defRPr>
            </a:pPr>
            <a:r>
              <a:t>Waste to Energy</a:t>
            </a:r>
            <a:r>
              <a:rPr b="0">
                <a:solidFill>
                  <a:srgbClr val="E5FFFF"/>
                </a:solidFill>
              </a:rPr>
              <a:t> burns the waste, producing steam:</a:t>
            </a:r>
          </a:p>
        </p:txBody>
      </p:sp>
      <p:sp>
        <p:nvSpPr>
          <p:cNvPr id="236" name="Rectangle 3"/>
          <p:cNvSpPr txBox="1">
            <a:spLocks noGrp="1"/>
          </p:cNvSpPr>
          <p:nvPr>
            <p:ph type="body" sz="half" idx="1"/>
          </p:nvPr>
        </p:nvSpPr>
        <p:spPr>
          <a:xfrm>
            <a:off x="228600" y="762000"/>
            <a:ext cx="8788400" cy="1447803"/>
          </a:xfrm>
          <a:prstGeom prst="rect">
            <a:avLst/>
          </a:prstGeom>
        </p:spPr>
        <p:txBody>
          <a:bodyPr/>
          <a:lstStyle/>
          <a:p>
            <a:pPr>
              <a:tabLst>
                <a:tab pos="457200" algn="l"/>
                <a:tab pos="914400" algn="l"/>
                <a:tab pos="1371600" algn="l"/>
                <a:tab pos="1828800" algn="l"/>
                <a:tab pos="2286000" algn="l"/>
              </a:tabLst>
              <a:defRPr sz="1800">
                <a:latin typeface="+mn-lt"/>
                <a:ea typeface="+mn-ea"/>
                <a:cs typeface="+mn-cs"/>
                <a:sym typeface="Arial"/>
              </a:defRPr>
            </a:pPr>
            <a:r>
              <a:t>That steam can then be used </a:t>
            </a:r>
            <a:r>
              <a:rPr>
                <a:solidFill>
                  <a:srgbClr val="FBC901"/>
                </a:solidFill>
              </a:rPr>
              <a:t>to do two things</a:t>
            </a:r>
            <a:r>
              <a:t>, in a process called </a:t>
            </a:r>
            <a:r>
              <a:rPr b="1">
                <a:solidFill>
                  <a:srgbClr val="FBC901"/>
                </a:solidFill>
              </a:rPr>
              <a:t>Cogeneration</a:t>
            </a:r>
          </a:p>
          <a:p>
            <a:pPr>
              <a:tabLst>
                <a:tab pos="457200" algn="l"/>
                <a:tab pos="914400" algn="l"/>
                <a:tab pos="1371600" algn="l"/>
                <a:tab pos="1828800" algn="l"/>
                <a:tab pos="2286000" algn="l"/>
              </a:tabLst>
              <a:defRPr sz="8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 The steam first drives the turbine generators of a conventional power plant</a:t>
            </a:r>
          </a:p>
          <a:p>
            <a:pPr>
              <a:tabLst>
                <a:tab pos="457200" algn="l"/>
                <a:tab pos="914400" algn="l"/>
                <a:tab pos="1371600" algn="l"/>
                <a:tab pos="1828800" algn="l"/>
                <a:tab pos="2286000" algn="l"/>
              </a:tabLst>
              <a:defRPr sz="8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 It is then piped out to heat nearby factories, businesses and/or residences</a:t>
            </a:r>
          </a:p>
        </p:txBody>
      </p:sp>
      <p:grpSp>
        <p:nvGrpSpPr>
          <p:cNvPr id="239" name="Group 10"/>
          <p:cNvGrpSpPr/>
          <p:nvPr/>
        </p:nvGrpSpPr>
        <p:grpSpPr>
          <a:xfrm>
            <a:off x="914400" y="2209797"/>
            <a:ext cx="6172200" cy="4038604"/>
            <a:chOff x="0" y="-1"/>
            <a:chExt cx="6172200" cy="4038602"/>
          </a:xfrm>
        </p:grpSpPr>
        <p:sp>
          <p:nvSpPr>
            <p:cNvPr id="237" name="Rectangle 8"/>
            <p:cNvSpPr/>
            <p:nvPr/>
          </p:nvSpPr>
          <p:spPr>
            <a:xfrm>
              <a:off x="0" y="-1"/>
              <a:ext cx="6172200" cy="4038603"/>
            </a:xfrm>
            <a:prstGeom prst="rect">
              <a:avLst/>
            </a:prstGeom>
            <a:solidFill>
              <a:srgbClr val="FFFFFF"/>
            </a:solidFill>
            <a:ln w="12700" cap="flat">
              <a:solidFill>
                <a:srgbClr val="FFFFFF"/>
              </a:solidFill>
              <a:prstDash val="solid"/>
              <a:round/>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pic>
          <p:nvPicPr>
            <p:cNvPr id="238" name="Picture 7" descr="Picture 7"/>
            <p:cNvPicPr>
              <a:picLocks noChangeAspect="1"/>
            </p:cNvPicPr>
            <p:nvPr/>
          </p:nvPicPr>
          <p:blipFill>
            <a:blip r:embed="rId2">
              <a:extLst/>
            </a:blip>
            <a:stretch>
              <a:fillRect/>
            </a:stretch>
          </p:blipFill>
          <p:spPr>
            <a:xfrm>
              <a:off x="0" y="-2"/>
              <a:ext cx="6172200" cy="4025963"/>
            </a:xfrm>
            <a:prstGeom prst="rect">
              <a:avLst/>
            </a:prstGeom>
            <a:ln w="12700" cap="flat">
              <a:noFill/>
              <a:miter lim="400000"/>
            </a:ln>
            <a:effectLst/>
          </p:spPr>
        </p:pic>
      </p:grpSp>
      <p:sp>
        <p:nvSpPr>
          <p:cNvPr id="240" name="Rectangle 3"/>
          <p:cNvSpPr txBox="1"/>
          <p:nvPr/>
        </p:nvSpPr>
        <p:spPr>
          <a:xfrm>
            <a:off x="7239000" y="2362200"/>
            <a:ext cx="1981200" cy="36416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8" tIns="45718" rIns="45718" bIns="45718">
            <a:spAutoFit/>
          </a:bodyPr>
          <a:lstStyle/>
          <a:p>
            <a:pPr>
              <a:spcBef>
                <a:spcPts val="300"/>
              </a:spcBef>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defRPr>
            </a:pPr>
            <a:r>
              <a:t>Electrical Power =&gt;</a:t>
            </a:r>
          </a:p>
          <a:p>
            <a:pPr>
              <a:spcBef>
                <a:spcPts val="400"/>
              </a:spcBef>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defRPr>
            </a:pPr>
            <a:endParaRPr/>
          </a:p>
          <a:p>
            <a:pPr>
              <a:spcBef>
                <a:spcPts val="400"/>
              </a:spcBef>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defRPr>
            </a:pPr>
            <a:endParaRPr/>
          </a:p>
          <a:p>
            <a:pPr>
              <a:spcBef>
                <a:spcPts val="400"/>
              </a:spcBef>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defRPr>
            </a:pPr>
            <a:endParaRPr/>
          </a:p>
          <a:p>
            <a:pPr>
              <a:spcBef>
                <a:spcPts val="300"/>
              </a:spcBef>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defRPr>
            </a:pPr>
            <a:r>
              <a:t>Heating =&gt;</a:t>
            </a:r>
          </a:p>
          <a:p>
            <a:pPr>
              <a:spcBef>
                <a:spcPts val="400"/>
              </a:spcBef>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defRPr>
            </a:pPr>
            <a:endParaRPr/>
          </a:p>
          <a:p>
            <a:pPr>
              <a:spcBef>
                <a:spcPts val="400"/>
              </a:spcBef>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defRPr>
            </a:pPr>
            <a:endParaRPr/>
          </a:p>
          <a:p>
            <a:pPr>
              <a:spcBef>
                <a:spcPts val="400"/>
              </a:spcBef>
              <a:tabLst>
                <a:tab pos="457200" algn="l"/>
                <a:tab pos="914400" algn="l"/>
                <a:tab pos="1371600" algn="l"/>
                <a:tab pos="1828800" algn="l"/>
                <a:tab pos="2286000" algn="l"/>
              </a:tabLst>
              <a:defRPr sz="1000" b="0">
                <a:solidFill>
                  <a:srgbClr val="FFFFFF"/>
                </a:solidFill>
                <a:effectLst>
                  <a:outerShdw blurRad="38100" dist="38100" dir="2700000" rotWithShape="0">
                    <a:srgbClr val="000000"/>
                  </a:outerShdw>
                </a:effectLst>
              </a:defRPr>
            </a:pPr>
            <a:endParaRPr/>
          </a:p>
          <a:p>
            <a:pPr>
              <a:spcBef>
                <a:spcPts val="400"/>
              </a:spcBef>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defRPr>
            </a:pPr>
            <a:endParaRPr/>
          </a:p>
          <a:p>
            <a:pPr>
              <a:spcBef>
                <a:spcPts val="400"/>
              </a:spcBef>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defRPr>
            </a:pPr>
            <a:endParaRPr/>
          </a:p>
          <a:p>
            <a:pPr>
              <a:spcBef>
                <a:spcPts val="300"/>
              </a:spcBef>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defRPr>
            </a:pPr>
            <a:r>
              <a:t>Landfill =&gt;</a:t>
            </a:r>
          </a:p>
          <a:p>
            <a:pPr>
              <a:spcBef>
                <a:spcPts val="400"/>
              </a:spcBef>
              <a:tabLst>
                <a:tab pos="457200" algn="l"/>
                <a:tab pos="914400" algn="l"/>
                <a:tab pos="1371600" algn="l"/>
                <a:tab pos="1828800" algn="l"/>
                <a:tab pos="2286000" algn="l"/>
              </a:tabLst>
              <a:defRPr sz="1100" b="0">
                <a:solidFill>
                  <a:srgbClr val="FFFFFF"/>
                </a:solidFill>
                <a:effectLst>
                  <a:outerShdw blurRad="38100" dist="38100" dir="2700000" rotWithShape="0">
                    <a:srgbClr val="000000"/>
                  </a:outerShdw>
                </a:effectLst>
              </a:defRPr>
            </a:pPr>
            <a:endParaRPr/>
          </a:p>
          <a:p>
            <a:pPr>
              <a:spcBef>
                <a:spcPts val="300"/>
              </a:spcBef>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defRPr>
            </a:pPr>
            <a:r>
              <a:t>Metals =&gt;</a:t>
            </a:r>
          </a:p>
          <a:p>
            <a:pPr>
              <a:spcBef>
                <a:spcPts val="400"/>
              </a:spcBef>
              <a:tabLst>
                <a:tab pos="457200" algn="l"/>
                <a:tab pos="914400" algn="l"/>
                <a:tab pos="1371600" algn="l"/>
                <a:tab pos="1828800" algn="l"/>
                <a:tab pos="2286000" algn="l"/>
              </a:tabLst>
              <a:defRPr sz="1000" b="0">
                <a:solidFill>
                  <a:srgbClr val="FFFFFF"/>
                </a:solidFill>
                <a:effectLst>
                  <a:outerShdw blurRad="38100" dist="38100" dir="2700000" rotWithShape="0">
                    <a:srgbClr val="000000"/>
                  </a:outerShdw>
                </a:effectLst>
              </a:defRPr>
            </a:pPr>
            <a:endParaRPr/>
          </a:p>
          <a:p>
            <a:pPr>
              <a:spcBef>
                <a:spcPts val="300"/>
              </a:spcBef>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defRPr>
            </a:pPr>
            <a:r>
              <a:t>Aggregate =&gt;</a:t>
            </a:r>
          </a:p>
        </p:txBody>
      </p:sp>
      <p:pic>
        <p:nvPicPr>
          <p:cNvPr id="241" name="Picture 12" descr="Picture 12"/>
          <p:cNvPicPr>
            <a:picLocks noChangeAspect="1"/>
          </p:cNvPicPr>
          <p:nvPr/>
        </p:nvPicPr>
        <p:blipFill>
          <a:blip r:embed="rId3">
            <a:extLst/>
          </a:blip>
          <a:stretch>
            <a:fillRect/>
          </a:stretch>
        </p:blipFill>
        <p:spPr>
          <a:xfrm>
            <a:off x="152400" y="5224671"/>
            <a:ext cx="2057400" cy="1369106"/>
          </a:xfrm>
          <a:prstGeom prst="rect">
            <a:avLst/>
          </a:prstGeom>
          <a:ln w="12700">
            <a:miter lim="400000"/>
          </a:ln>
        </p:spPr>
      </p:pic>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3" name="Rectangle 5"/>
          <p:cNvSpPr txBox="1"/>
          <p:nvPr/>
        </p:nvSpPr>
        <p:spPr>
          <a:xfrm>
            <a:off x="2971800" y="6152420"/>
            <a:ext cx="5943600" cy="2642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8" tIns="45718" rIns="45718" bIns="45718" anchor="b">
            <a:spAutoFit/>
          </a:bodyPr>
          <a:lstStyle>
            <a:lvl1pPr algn="ctr">
              <a:defRPr sz="1200" b="0" i="1">
                <a:solidFill>
                  <a:schemeClr val="accent1"/>
                </a:solidFill>
                <a:effectLst>
                  <a:outerShdw blurRad="38100" dist="38100" dir="2700000" rotWithShape="0">
                    <a:srgbClr val="000000"/>
                  </a:outerShdw>
                </a:effectLst>
              </a:defRPr>
            </a:lvl1pPr>
          </a:lstStyle>
          <a:p>
            <a:r>
              <a:t>http://www.westernbranchdiesel.com/continuous-gas-power/landfill-gas/</a:t>
            </a:r>
          </a:p>
        </p:txBody>
      </p:sp>
      <p:sp>
        <p:nvSpPr>
          <p:cNvPr id="244" name="Rectangle 2"/>
          <p:cNvSpPr txBox="1">
            <a:spLocks noGrp="1"/>
          </p:cNvSpPr>
          <p:nvPr>
            <p:ph type="title"/>
          </p:nvPr>
        </p:nvSpPr>
        <p:spPr>
          <a:xfrm>
            <a:off x="304800" y="76198"/>
            <a:ext cx="8534400" cy="675221"/>
          </a:xfrm>
          <a:prstGeom prst="rect">
            <a:avLst/>
          </a:prstGeom>
        </p:spPr>
        <p:txBody>
          <a:bodyPr/>
          <a:lstStyle/>
          <a:p>
            <a:pPr>
              <a:defRPr sz="2000" b="1" i="1">
                <a:solidFill>
                  <a:srgbClr val="FBC901"/>
                </a:solidFill>
                <a:latin typeface="+mn-lt"/>
                <a:ea typeface="+mn-ea"/>
                <a:cs typeface="+mn-cs"/>
                <a:sym typeface="Arial"/>
              </a:defRPr>
            </a:pPr>
            <a:r>
              <a:t>Landfill Gas to Energy </a:t>
            </a:r>
            <a:r>
              <a:rPr b="0">
                <a:solidFill>
                  <a:srgbClr val="E5FFFF"/>
                </a:solidFill>
              </a:rPr>
              <a:t>instead mines garbage landfills for methane:</a:t>
            </a:r>
          </a:p>
        </p:txBody>
      </p:sp>
      <p:sp>
        <p:nvSpPr>
          <p:cNvPr id="245" name="Rectangle 3"/>
          <p:cNvSpPr txBox="1">
            <a:spLocks noGrp="1"/>
          </p:cNvSpPr>
          <p:nvPr>
            <p:ph type="body" idx="1"/>
          </p:nvPr>
        </p:nvSpPr>
        <p:spPr>
          <a:xfrm>
            <a:off x="152400" y="761998"/>
            <a:ext cx="8915400" cy="5602814"/>
          </a:xfrm>
          <a:prstGeom prst="rect">
            <a:avLst/>
          </a:prstGeom>
        </p:spPr>
        <p:txBody>
          <a:bodyPr/>
          <a:lstStyle/>
          <a:p>
            <a:pPr>
              <a:tabLst>
                <a:tab pos="457200" algn="l"/>
                <a:tab pos="914400" algn="l"/>
                <a:tab pos="1371600" algn="l"/>
                <a:tab pos="1828800" algn="l"/>
                <a:tab pos="2286000" algn="l"/>
              </a:tabLst>
              <a:defRPr sz="1800">
                <a:latin typeface="+mn-lt"/>
                <a:ea typeface="+mn-ea"/>
                <a:cs typeface="+mn-cs"/>
                <a:sym typeface="Arial"/>
              </a:defRPr>
            </a:pPr>
            <a:r>
              <a:t>Anaerobic bacteria again try to convert the garbage's ~75% of organics to methane</a:t>
            </a:r>
          </a:p>
          <a:p>
            <a:pPr>
              <a:tabLst>
                <a:tab pos="457200" algn="l"/>
                <a:tab pos="914400" algn="l"/>
                <a:tab pos="1371600" algn="l"/>
                <a:tab pos="1828800" algn="l"/>
                <a:tab pos="2286000" algn="l"/>
              </a:tabLst>
              <a:defRPr sz="8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If not captured, that potent greenhouse gas leaks out into the atmosphere</a:t>
            </a:r>
          </a:p>
          <a:p>
            <a:pPr>
              <a:tabLst>
                <a:tab pos="457200" algn="l"/>
                <a:tab pos="914400" algn="l"/>
                <a:tab pos="1371600" algn="l"/>
                <a:tab pos="1828800" algn="l"/>
                <a:tab pos="2286000" algn="l"/>
              </a:tabLst>
              <a:defRPr sz="9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But piping can instead capture and direct it to a simple gas power plant:</a:t>
            </a:r>
          </a:p>
        </p:txBody>
      </p:sp>
      <p:pic>
        <p:nvPicPr>
          <p:cNvPr id="246" name="Picture 9" descr="Picture 9"/>
          <p:cNvPicPr>
            <a:picLocks noChangeAspect="1"/>
          </p:cNvPicPr>
          <p:nvPr/>
        </p:nvPicPr>
        <p:blipFill>
          <a:blip r:embed="rId2">
            <a:extLst/>
          </a:blip>
          <a:stretch>
            <a:fillRect/>
          </a:stretch>
        </p:blipFill>
        <p:spPr>
          <a:xfrm>
            <a:off x="1721324" y="2286000"/>
            <a:ext cx="6496873" cy="3581400"/>
          </a:xfrm>
          <a:prstGeom prst="rect">
            <a:avLst/>
          </a:prstGeom>
          <a:ln w="12700">
            <a:miter lim="400000"/>
          </a:ln>
        </p:spPr>
      </p:pic>
      <p:pic>
        <p:nvPicPr>
          <p:cNvPr id="247" name="Picture 10" descr="Picture 10"/>
          <p:cNvPicPr>
            <a:picLocks noChangeAspect="1"/>
          </p:cNvPicPr>
          <p:nvPr/>
        </p:nvPicPr>
        <p:blipFill>
          <a:blip r:embed="rId3">
            <a:extLst/>
          </a:blip>
          <a:stretch>
            <a:fillRect/>
          </a:stretch>
        </p:blipFill>
        <p:spPr>
          <a:xfrm>
            <a:off x="228600" y="5181600"/>
            <a:ext cx="2438400" cy="1501358"/>
          </a:xfrm>
          <a:prstGeom prst="rect">
            <a:avLst/>
          </a:prstGeom>
          <a:ln w="12700">
            <a:miter lim="400000"/>
          </a:ln>
        </p:spPr>
      </p:pic>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9" name="Rectangle 5"/>
          <p:cNvSpPr txBox="1"/>
          <p:nvPr/>
        </p:nvSpPr>
        <p:spPr>
          <a:xfrm>
            <a:off x="0" y="6415113"/>
            <a:ext cx="9144000" cy="3666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8" tIns="45718" rIns="45718" bIns="45718" anchor="b">
            <a:spAutoFit/>
          </a:bodyPr>
          <a:lstStyle/>
          <a:p>
            <a:pPr algn="ctr">
              <a:defRPr sz="1000" b="0" i="1">
                <a:solidFill>
                  <a:schemeClr val="accent1"/>
                </a:solidFill>
                <a:effectLst>
                  <a:outerShdw blurRad="38100" dist="38100" dir="2700000" rotWithShape="0">
                    <a:srgbClr val="000000"/>
                  </a:outerShdw>
                </a:effectLst>
              </a:defRPr>
            </a:pPr>
            <a:r>
              <a:t>1) https://archive.epa.gov/epawaste/nonhaz/municipal/web/html/index-11.html</a:t>
            </a:r>
            <a:endParaRPr sz="1200">
              <a:solidFill>
                <a:srgbClr val="E5FFFF"/>
              </a:solidFill>
            </a:endParaRPr>
          </a:p>
          <a:p>
            <a:pPr algn="ctr">
              <a:defRPr sz="1000" b="0" i="1">
                <a:solidFill>
                  <a:schemeClr val="accent1"/>
                </a:solidFill>
                <a:effectLst>
                  <a:outerShdw blurRad="38100" dist="38100" dir="2700000" rotWithShape="0">
                    <a:srgbClr val="000000"/>
                  </a:outerShdw>
                </a:effectLst>
              </a:defRPr>
            </a:pPr>
            <a:r>
              <a:t>2) https://www.epa.gov/sites/production/files/2015-07/documents/biomass_combined_heat_and_power_catalog_of_technologies_3._biomass_resources.pdf</a:t>
            </a:r>
          </a:p>
        </p:txBody>
      </p:sp>
      <p:sp>
        <p:nvSpPr>
          <p:cNvPr id="250" name="Rectangle 2"/>
          <p:cNvSpPr txBox="1">
            <a:spLocks noGrp="1"/>
          </p:cNvSpPr>
          <p:nvPr>
            <p:ph type="title"/>
          </p:nvPr>
        </p:nvSpPr>
        <p:spPr>
          <a:xfrm>
            <a:off x="304800" y="76198"/>
            <a:ext cx="8534400" cy="675221"/>
          </a:xfrm>
          <a:prstGeom prst="rect">
            <a:avLst/>
          </a:prstGeom>
        </p:spPr>
        <p:txBody>
          <a:bodyPr/>
          <a:lstStyle/>
          <a:p>
            <a:pPr>
              <a:defRPr sz="2000" i="1">
                <a:latin typeface="+mn-lt"/>
                <a:ea typeface="+mn-ea"/>
                <a:cs typeface="+mn-cs"/>
                <a:sym typeface="Arial"/>
              </a:defRPr>
            </a:pPr>
            <a:r>
              <a:t>According to the EPA, there are 86 such facilities, located in 25 states: </a:t>
            </a:r>
            <a:r>
              <a:rPr baseline="30000"/>
              <a:t>1</a:t>
            </a:r>
          </a:p>
        </p:txBody>
      </p:sp>
      <p:sp>
        <p:nvSpPr>
          <p:cNvPr id="251" name="Rectangle 3"/>
          <p:cNvSpPr txBox="1">
            <a:spLocks noGrp="1"/>
          </p:cNvSpPr>
          <p:nvPr>
            <p:ph type="body" idx="1"/>
          </p:nvPr>
        </p:nvSpPr>
        <p:spPr>
          <a:xfrm>
            <a:off x="152400" y="810686"/>
            <a:ext cx="8991600" cy="5361514"/>
          </a:xfrm>
          <a:prstGeom prst="rect">
            <a:avLst/>
          </a:prstGeom>
        </p:spPr>
        <p:txBody>
          <a:bodyPr/>
          <a:lstStyle/>
          <a:p>
            <a:pPr>
              <a:tabLst>
                <a:tab pos="457200" algn="l"/>
                <a:tab pos="914400" algn="l"/>
                <a:tab pos="1371600" algn="l"/>
                <a:tab pos="1828800" algn="l"/>
                <a:tab pos="2286000" algn="l"/>
              </a:tabLst>
              <a:defRPr sz="1800">
                <a:latin typeface="+mn-lt"/>
                <a:ea typeface="+mn-ea"/>
                <a:cs typeface="+mn-cs"/>
                <a:sym typeface="Arial"/>
              </a:defRPr>
            </a:pPr>
            <a:r>
              <a:t>As mapped here: </a:t>
            </a:r>
            <a:r>
              <a:rPr baseline="30000"/>
              <a:t>2</a:t>
            </a:r>
          </a:p>
          <a:p>
            <a:pPr>
              <a:tabLst>
                <a:tab pos="457200" algn="l"/>
                <a:tab pos="914400" algn="l"/>
                <a:tab pos="1371600" algn="l"/>
                <a:tab pos="1828800" algn="l"/>
                <a:tab pos="2286000" algn="l"/>
              </a:tabLst>
              <a:defRPr sz="18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However:</a:t>
            </a:r>
            <a:r>
              <a:rPr baseline="30000"/>
              <a:t>  1</a:t>
            </a:r>
          </a:p>
          <a:p>
            <a:pPr>
              <a:tabLst>
                <a:tab pos="457200" algn="l"/>
                <a:tab pos="914400" algn="l"/>
                <a:tab pos="1371600" algn="l"/>
                <a:tab pos="1828800" algn="l"/>
                <a:tab pos="2286000" algn="l"/>
              </a:tabLst>
              <a:defRPr sz="500">
                <a:latin typeface="+mn-lt"/>
                <a:ea typeface="+mn-ea"/>
                <a:cs typeface="+mn-cs"/>
                <a:sym typeface="Arial"/>
              </a:defRPr>
            </a:pPr>
            <a:endParaRPr/>
          </a:p>
          <a:p>
            <a:pPr indent="452437">
              <a:spcBef>
                <a:spcPts val="300"/>
              </a:spcBef>
              <a:tabLst>
                <a:tab pos="457200" algn="l"/>
                <a:tab pos="914400" algn="l"/>
                <a:tab pos="1371600" algn="l"/>
                <a:tab pos="1828800" algn="l"/>
                <a:tab pos="2286000" algn="l"/>
              </a:tabLst>
              <a:defRPr sz="1600">
                <a:latin typeface="+mn-lt"/>
                <a:ea typeface="+mn-ea"/>
                <a:cs typeface="+mn-cs"/>
                <a:sym typeface="Arial"/>
              </a:defRPr>
            </a:pPr>
            <a:r>
              <a:t>"No new plants have been built in the US since 1995, but some plants have expanded"</a:t>
            </a:r>
          </a:p>
          <a:p>
            <a:pPr indent="452437">
              <a:tabLst>
                <a:tab pos="457200" algn="l"/>
                <a:tab pos="914400" algn="l"/>
                <a:tab pos="1371600" algn="l"/>
                <a:tab pos="1828800" algn="l"/>
                <a:tab pos="2286000" algn="l"/>
              </a:tabLst>
              <a:defRPr sz="500">
                <a:latin typeface="+mn-lt"/>
                <a:ea typeface="+mn-ea"/>
                <a:cs typeface="+mn-cs"/>
                <a:sym typeface="Arial"/>
              </a:defRPr>
            </a:pPr>
            <a:endParaRPr/>
          </a:p>
          <a:p>
            <a:pPr indent="452437">
              <a:spcBef>
                <a:spcPts val="300"/>
              </a:spcBef>
              <a:tabLst>
                <a:tab pos="457200" algn="l"/>
                <a:tab pos="914400" algn="l"/>
                <a:tab pos="1371600" algn="l"/>
                <a:tab pos="1828800" algn="l"/>
                <a:tab pos="2286000" algn="l"/>
              </a:tabLst>
              <a:defRPr sz="1600">
                <a:latin typeface="+mn-lt"/>
                <a:ea typeface="+mn-ea"/>
                <a:cs typeface="+mn-cs"/>
                <a:sym typeface="Arial"/>
              </a:defRPr>
            </a:pPr>
            <a:r>
              <a:t>"The 86 facilities have the capacity to produce 2,720 megawatts of power per year by 	processing more than 28 million tons of waste per year"</a:t>
            </a:r>
          </a:p>
          <a:p>
            <a:pPr indent="452437">
              <a:defRPr sz="700">
                <a:latin typeface="+mn-lt"/>
                <a:ea typeface="+mn-ea"/>
                <a:cs typeface="+mn-cs"/>
                <a:sym typeface="Arial"/>
              </a:defRPr>
            </a:pPr>
            <a:endParaRPr/>
          </a:p>
          <a:p>
            <a:pPr indent="452437">
              <a:spcBef>
                <a:spcPts val="300"/>
              </a:spcBef>
              <a:defRPr sz="1600">
                <a:latin typeface="+mn-lt"/>
                <a:ea typeface="+mn-ea"/>
                <a:cs typeface="+mn-cs"/>
                <a:sym typeface="Arial"/>
              </a:defRPr>
            </a:pPr>
            <a:r>
              <a:t>"In 2011 we </a:t>
            </a:r>
            <a:r>
              <a:rPr b="1"/>
              <a:t>combusted</a:t>
            </a:r>
            <a:r>
              <a:t> about 29 million tons of MSW (about 12 percent)"</a:t>
            </a:r>
          </a:p>
          <a:p>
            <a:pPr marL="452437" indent="-452437">
              <a:tabLst>
                <a:tab pos="914400" algn="l"/>
                <a:tab pos="1371600" algn="l"/>
                <a:tab pos="1828800" algn="l"/>
                <a:tab pos="2286000" algn="l"/>
              </a:tabLst>
              <a:defRPr sz="1100">
                <a:latin typeface="+mn-lt"/>
                <a:ea typeface="+mn-ea"/>
                <a:cs typeface="+mn-cs"/>
                <a:sym typeface="Arial"/>
              </a:defRPr>
            </a:pPr>
            <a:endParaRPr/>
          </a:p>
          <a:p>
            <a:pPr marL="452437" indent="-452437" algn="ctr">
              <a:tabLst>
                <a:tab pos="914400" algn="l"/>
                <a:tab pos="1371600" algn="l"/>
                <a:tab pos="1828800" algn="l"/>
                <a:tab pos="2286000" algn="l"/>
              </a:tabLst>
              <a:defRPr sz="1800" b="1">
                <a:solidFill>
                  <a:srgbClr val="FBC901"/>
                </a:solidFill>
                <a:latin typeface="+mn-lt"/>
                <a:ea typeface="+mn-ea"/>
                <a:cs typeface="+mn-cs"/>
                <a:sym typeface="Arial"/>
              </a:defRPr>
            </a:pPr>
            <a:r>
              <a:t>Thus: ~12% of MSW produced ~ 0.5% of U.S. power (2.7 GW / 500 GW)</a:t>
            </a:r>
          </a:p>
        </p:txBody>
      </p:sp>
      <p:pic>
        <p:nvPicPr>
          <p:cNvPr id="252" name="Picture 4" descr="Picture 4"/>
          <p:cNvPicPr>
            <a:picLocks noChangeAspect="1"/>
          </p:cNvPicPr>
          <p:nvPr/>
        </p:nvPicPr>
        <p:blipFill>
          <a:blip r:embed="rId2">
            <a:extLst/>
          </a:blip>
          <a:srcRect t="15484" b="6194"/>
          <a:stretch>
            <a:fillRect/>
          </a:stretch>
        </p:blipFill>
        <p:spPr>
          <a:xfrm>
            <a:off x="2514600" y="876999"/>
            <a:ext cx="6172200" cy="3161601"/>
          </a:xfrm>
          <a:prstGeom prst="rect">
            <a:avLst/>
          </a:prstGeom>
          <a:ln w="12700">
            <a:miter lim="400000"/>
          </a:ln>
        </p:spPr>
      </p:pic>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4" name="Rectangle 5"/>
          <p:cNvSpPr txBox="1"/>
          <p:nvPr/>
        </p:nvSpPr>
        <p:spPr>
          <a:xfrm>
            <a:off x="304800" y="6457220"/>
            <a:ext cx="8534400" cy="2642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8" tIns="45718" rIns="45718" bIns="45718" anchor="b">
            <a:spAutoFit/>
          </a:bodyPr>
          <a:lstStyle>
            <a:lvl1pPr algn="ctr">
              <a:defRPr sz="1200" b="0" i="1">
                <a:solidFill>
                  <a:schemeClr val="accent1"/>
                </a:solidFill>
                <a:effectLst>
                  <a:outerShdw blurRad="38100" dist="38100" dir="2700000" rotWithShape="0">
                    <a:srgbClr val="000000"/>
                  </a:outerShdw>
                </a:effectLst>
              </a:defRPr>
            </a:lvl1pPr>
          </a:lstStyle>
          <a:p>
            <a:r>
              <a:t>http://css.umich.edu/factsheets/municipal-solid-waste-factsheet</a:t>
            </a:r>
          </a:p>
        </p:txBody>
      </p:sp>
      <p:sp>
        <p:nvSpPr>
          <p:cNvPr id="255" name="Rectangle 2"/>
          <p:cNvSpPr txBox="1">
            <a:spLocks noGrp="1"/>
          </p:cNvSpPr>
          <p:nvPr>
            <p:ph type="title"/>
          </p:nvPr>
        </p:nvSpPr>
        <p:spPr>
          <a:xfrm>
            <a:off x="304800" y="76198"/>
            <a:ext cx="8534400" cy="675221"/>
          </a:xfrm>
          <a:prstGeom prst="rect">
            <a:avLst/>
          </a:prstGeom>
        </p:spPr>
        <p:txBody>
          <a:bodyPr/>
          <a:lstStyle>
            <a:lvl1pPr>
              <a:defRPr sz="2200" i="1">
                <a:latin typeface="+mn-lt"/>
                <a:ea typeface="+mn-ea"/>
                <a:cs typeface="+mn-cs"/>
                <a:sym typeface="Arial"/>
              </a:defRPr>
            </a:lvl1pPr>
          </a:lstStyle>
          <a:p>
            <a:r>
              <a:t>But what about the remaining ~ 88% of that garbage?</a:t>
            </a:r>
          </a:p>
        </p:txBody>
      </p:sp>
      <p:sp>
        <p:nvSpPr>
          <p:cNvPr id="256" name="Rectangle 3"/>
          <p:cNvSpPr txBox="1">
            <a:spLocks noGrp="1"/>
          </p:cNvSpPr>
          <p:nvPr>
            <p:ph type="body" idx="1"/>
          </p:nvPr>
        </p:nvSpPr>
        <p:spPr>
          <a:xfrm>
            <a:off x="228600" y="914400"/>
            <a:ext cx="8788400" cy="5209112"/>
          </a:xfrm>
          <a:prstGeom prst="rect">
            <a:avLst/>
          </a:prstGeom>
        </p:spPr>
        <p:txBody>
          <a:bodyPr/>
          <a:lstStyle/>
          <a:p>
            <a:pPr>
              <a:tabLst>
                <a:tab pos="457200" algn="l"/>
                <a:tab pos="914400" algn="l"/>
                <a:tab pos="1371600" algn="l"/>
                <a:tab pos="1828800" algn="l"/>
                <a:tab pos="2286000" algn="l"/>
              </a:tabLst>
              <a:defRPr sz="1800">
                <a:latin typeface="+mn-lt"/>
                <a:ea typeface="+mn-ea"/>
                <a:cs typeface="+mn-cs"/>
                <a:sym typeface="Arial"/>
              </a:defRPr>
            </a:pPr>
            <a:r>
              <a:rPr dirty="0"/>
              <a:t>According to the University of Michigan's Center for Sustainability: </a:t>
            </a:r>
            <a:r>
              <a:rPr baseline="30000" dirty="0"/>
              <a:t>1</a:t>
            </a:r>
          </a:p>
          <a:p>
            <a:pPr>
              <a:tabLst>
                <a:tab pos="457200" algn="l"/>
                <a:tab pos="914400" algn="l"/>
                <a:tab pos="1371600" algn="l"/>
                <a:tab pos="1828800" algn="l"/>
                <a:tab pos="2286000" algn="l"/>
              </a:tabLst>
              <a:defRPr sz="1800">
                <a:solidFill>
                  <a:srgbClr val="FF0000"/>
                </a:solidFill>
                <a:latin typeface="+mn-lt"/>
                <a:ea typeface="+mn-ea"/>
                <a:cs typeface="+mn-cs"/>
                <a:sym typeface="Arial"/>
              </a:defRPr>
            </a:pPr>
            <a:endParaRPr dirty="0"/>
          </a:p>
          <a:p>
            <a:pPr indent="458787">
              <a:spcBef>
                <a:spcPts val="300"/>
              </a:spcBef>
              <a:defRPr sz="1600">
                <a:latin typeface="+mn-lt"/>
                <a:ea typeface="+mn-ea"/>
                <a:cs typeface="+mn-cs"/>
                <a:sym typeface="Arial"/>
              </a:defRPr>
            </a:pPr>
            <a:r>
              <a:rPr dirty="0"/>
              <a:t>"In 2014, 52.6% of MSW generated in the U.S. was disposed of in 1,908 landfills"</a:t>
            </a:r>
          </a:p>
          <a:p>
            <a:pPr indent="458787">
              <a:defRPr sz="1000">
                <a:latin typeface="+mn-lt"/>
                <a:ea typeface="+mn-ea"/>
                <a:cs typeface="+mn-cs"/>
                <a:sym typeface="Arial"/>
              </a:defRPr>
            </a:pPr>
            <a:endParaRPr dirty="0"/>
          </a:p>
          <a:p>
            <a:pPr indent="458787">
              <a:spcBef>
                <a:spcPts val="300"/>
              </a:spcBef>
              <a:defRPr sz="1600">
                <a:latin typeface="+mn-lt"/>
                <a:ea typeface="+mn-ea"/>
                <a:cs typeface="+mn-cs"/>
                <a:sym typeface="Arial"/>
              </a:defRPr>
            </a:pPr>
            <a:r>
              <a:rPr dirty="0"/>
              <a:t>"While the total number of landfills in the U.S. has steadily declined, total capacity has increased."</a:t>
            </a:r>
            <a:endParaRPr dirty="0" smtClean="0"/>
          </a:p>
          <a:p>
            <a:pPr indent="458787">
              <a:spcBef>
                <a:spcPts val="300"/>
              </a:spcBef>
              <a:defRPr sz="1600" b="1">
                <a:solidFill>
                  <a:srgbClr val="FBC901"/>
                </a:solidFill>
                <a:latin typeface="+mn-lt"/>
                <a:ea typeface="+mn-ea"/>
                <a:cs typeface="+mn-cs"/>
                <a:sym typeface="Arial"/>
              </a:defRPr>
            </a:pPr>
            <a:endParaRPr lang="en-US" dirty="0" smtClean="0"/>
          </a:p>
          <a:p>
            <a:pPr marL="458788" indent="-1588">
              <a:spcBef>
                <a:spcPts val="300"/>
              </a:spcBef>
              <a:defRPr sz="1600" b="1">
                <a:solidFill>
                  <a:srgbClr val="FBC901"/>
                </a:solidFill>
                <a:latin typeface="+mn-lt"/>
                <a:ea typeface="+mn-ea"/>
                <a:cs typeface="+mn-cs"/>
                <a:sym typeface="Arial"/>
              </a:defRPr>
            </a:pPr>
            <a:r>
              <a:rPr dirty="0" smtClean="0"/>
              <a:t>"</a:t>
            </a:r>
            <a:r>
              <a:rPr dirty="0"/>
              <a:t>Environmental impacts of landfill disposal include loss of land area, emissions of</a:t>
            </a:r>
            <a:r>
              <a:rPr dirty="0" smtClean="0"/>
              <a:t> methane </a:t>
            </a:r>
            <a:r>
              <a:rPr dirty="0"/>
              <a:t>(CH</a:t>
            </a:r>
            <a:r>
              <a:rPr baseline="-25000" dirty="0"/>
              <a:t>4</a:t>
            </a:r>
            <a:r>
              <a:rPr dirty="0"/>
              <a:t>, a greenhouse gas) to the atmosphere"</a:t>
            </a:r>
          </a:p>
          <a:p>
            <a:pPr indent="458787">
              <a:defRPr sz="1000">
                <a:solidFill>
                  <a:srgbClr val="FBC901"/>
                </a:solidFill>
                <a:latin typeface="+mn-lt"/>
                <a:ea typeface="+mn-ea"/>
                <a:cs typeface="+mn-cs"/>
                <a:sym typeface="Arial"/>
              </a:defRPr>
            </a:pPr>
            <a:endParaRPr dirty="0"/>
          </a:p>
          <a:p>
            <a:pPr marL="458788" indent="-1588">
              <a:spcBef>
                <a:spcPts val="300"/>
              </a:spcBef>
              <a:defRPr sz="1600" b="1">
                <a:solidFill>
                  <a:srgbClr val="FBC901"/>
                </a:solidFill>
                <a:latin typeface="+mn-lt"/>
                <a:ea typeface="+mn-ea"/>
                <a:cs typeface="+mn-cs"/>
                <a:sym typeface="Arial"/>
              </a:defRPr>
            </a:pPr>
            <a:r>
              <a:rPr dirty="0"/>
              <a:t>"Landfills were the third largest source of U.S. anthropogenic CH</a:t>
            </a:r>
            <a:r>
              <a:rPr baseline="-25000" dirty="0"/>
              <a:t>4</a:t>
            </a:r>
            <a:r>
              <a:rPr dirty="0"/>
              <a:t> emissions in 2015"</a:t>
            </a:r>
          </a:p>
          <a:p>
            <a:pPr indent="458787">
              <a:defRPr sz="1200">
                <a:solidFill>
                  <a:srgbClr val="FBC901"/>
                </a:solidFill>
                <a:latin typeface="+mn-lt"/>
                <a:ea typeface="+mn-ea"/>
                <a:cs typeface="+mn-cs"/>
                <a:sym typeface="Arial"/>
              </a:defRPr>
            </a:pPr>
            <a:endParaRPr dirty="0"/>
          </a:p>
          <a:p>
            <a:pPr marL="458788" indent="-1588">
              <a:spcBef>
                <a:spcPts val="300"/>
              </a:spcBef>
              <a:defRPr sz="1600" b="1">
                <a:solidFill>
                  <a:srgbClr val="FBC901"/>
                </a:solidFill>
                <a:latin typeface="+mn-lt"/>
                <a:ea typeface="+mn-ea"/>
                <a:cs typeface="+mn-cs"/>
                <a:sym typeface="Arial"/>
              </a:defRPr>
            </a:pPr>
            <a:r>
              <a:rPr dirty="0"/>
              <a:t>"58% of landfill-produced CH</a:t>
            </a:r>
            <a:r>
              <a:rPr baseline="-25000" dirty="0"/>
              <a:t>4</a:t>
            </a:r>
            <a:r>
              <a:rPr dirty="0"/>
              <a:t> is recovered and combusted into CO</a:t>
            </a:r>
            <a:r>
              <a:rPr baseline="-25000" dirty="0"/>
              <a:t>2</a:t>
            </a:r>
            <a:r>
              <a:rPr dirty="0"/>
              <a:t> through flaring or electricity generation"</a:t>
            </a:r>
          </a:p>
          <a:p>
            <a:pPr indent="458787">
              <a:defRPr sz="1600" b="1">
                <a:solidFill>
                  <a:srgbClr val="FBC901"/>
                </a:solidFill>
                <a:latin typeface="+mn-lt"/>
                <a:ea typeface="+mn-ea"/>
                <a:cs typeface="+mn-cs"/>
                <a:sym typeface="Arial"/>
              </a:defRPr>
            </a:pPr>
            <a:endParaRPr dirty="0"/>
          </a:p>
          <a:p>
            <a:pPr indent="231775">
              <a:defRPr sz="1400" b="1">
                <a:solidFill>
                  <a:srgbClr val="FBC901"/>
                </a:solidFill>
                <a:latin typeface="+mn-lt"/>
                <a:ea typeface="+mn-ea"/>
                <a:cs typeface="+mn-cs"/>
                <a:sym typeface="Arial"/>
              </a:defRPr>
            </a:pPr>
            <a:endParaRPr dirty="0"/>
          </a:p>
          <a:p>
            <a:pPr indent="231775">
              <a:defRPr sz="1600" b="1">
                <a:solidFill>
                  <a:srgbClr val="FBC901"/>
                </a:solidFill>
                <a:latin typeface="+mn-lt"/>
                <a:ea typeface="+mn-ea"/>
                <a:cs typeface="+mn-cs"/>
                <a:sym typeface="Arial"/>
              </a:defRPr>
            </a:pPr>
            <a:endParaRPr dirty="0"/>
          </a:p>
          <a:p>
            <a:pPr algn="ctr">
              <a:defRPr sz="1800" b="1">
                <a:latin typeface="+mn-lt"/>
                <a:ea typeface="+mn-ea"/>
                <a:cs typeface="+mn-cs"/>
                <a:sym typeface="Arial"/>
              </a:defRPr>
            </a:pPr>
            <a:r>
              <a:rPr dirty="0"/>
              <a:t>But are waste or landfill gas combustion TRULY environmentally friendly?</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8" name="Rectangle 5"/>
          <p:cNvSpPr txBox="1"/>
          <p:nvPr/>
        </p:nvSpPr>
        <p:spPr>
          <a:xfrm>
            <a:off x="304800" y="6457220"/>
            <a:ext cx="8534400" cy="2642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8" tIns="45718" rIns="45718" bIns="45718" anchor="b">
            <a:spAutoFit/>
          </a:bodyPr>
          <a:lstStyle>
            <a:lvl1pPr algn="ctr">
              <a:defRPr sz="1200" b="0" i="1">
                <a:solidFill>
                  <a:schemeClr val="accent1"/>
                </a:solidFill>
                <a:effectLst>
                  <a:outerShdw blurRad="38100" dist="38100" dir="2700000" rotWithShape="0">
                    <a:srgbClr val="000000"/>
                  </a:outerShdw>
                </a:effectLst>
              </a:defRPr>
            </a:lvl1pPr>
          </a:lstStyle>
          <a:p>
            <a:r>
              <a:t>http://www.powerscorecard.org/tech_detail.cfm?resource_id=10</a:t>
            </a:r>
          </a:p>
        </p:txBody>
      </p:sp>
      <p:sp>
        <p:nvSpPr>
          <p:cNvPr id="259" name="Rectangle 2"/>
          <p:cNvSpPr txBox="1">
            <a:spLocks noGrp="1"/>
          </p:cNvSpPr>
          <p:nvPr>
            <p:ph type="title"/>
          </p:nvPr>
        </p:nvSpPr>
        <p:spPr>
          <a:xfrm>
            <a:off x="304800" y="76198"/>
            <a:ext cx="8534400" cy="675221"/>
          </a:xfrm>
          <a:prstGeom prst="rect">
            <a:avLst/>
          </a:prstGeom>
        </p:spPr>
        <p:txBody>
          <a:bodyPr/>
          <a:lstStyle>
            <a:lvl1pPr>
              <a:defRPr sz="2000" i="1">
                <a:latin typeface="+mn-lt"/>
                <a:ea typeface="+mn-ea"/>
                <a:cs typeface="+mn-cs"/>
                <a:sym typeface="Arial"/>
              </a:defRPr>
            </a:lvl1pPr>
          </a:lstStyle>
          <a:p>
            <a:r>
              <a:t>PoweScoreCard.org's take on Waste to Energy incineration:</a:t>
            </a:r>
          </a:p>
        </p:txBody>
      </p:sp>
      <p:sp>
        <p:nvSpPr>
          <p:cNvPr id="260" name="Rectangle 3"/>
          <p:cNvSpPr txBox="1">
            <a:spLocks noGrp="1"/>
          </p:cNvSpPr>
          <p:nvPr>
            <p:ph type="body" idx="1"/>
          </p:nvPr>
        </p:nvSpPr>
        <p:spPr>
          <a:xfrm>
            <a:off x="228600" y="950387"/>
            <a:ext cx="8788400" cy="5602814"/>
          </a:xfrm>
          <a:prstGeom prst="rect">
            <a:avLst/>
          </a:prstGeom>
        </p:spPr>
        <p:txBody>
          <a:bodyPr/>
          <a:lstStyle/>
          <a:p>
            <a:pPr marL="7937" indent="442912">
              <a:spcBef>
                <a:spcPts val="300"/>
              </a:spcBef>
              <a:defRPr sz="1600">
                <a:latin typeface="+mn-lt"/>
                <a:ea typeface="+mn-ea"/>
                <a:cs typeface="+mn-cs"/>
                <a:sym typeface="Arial"/>
              </a:defRPr>
            </a:pPr>
            <a:r>
              <a:rPr dirty="0"/>
              <a:t>"Burning MSW can generate energy while reducing the volume of waste by up to 90</a:t>
            </a:r>
          </a:p>
          <a:p>
            <a:pPr marL="7937" indent="442912">
              <a:spcBef>
                <a:spcPts val="300"/>
              </a:spcBef>
              <a:defRPr sz="1600">
                <a:latin typeface="+mn-lt"/>
                <a:ea typeface="+mn-ea"/>
                <a:cs typeface="+mn-cs"/>
                <a:sym typeface="Arial"/>
              </a:defRPr>
            </a:pPr>
            <a:r>
              <a:rPr dirty="0"/>
              <a:t>percent, an environmental benefit . . . "</a:t>
            </a:r>
          </a:p>
          <a:p>
            <a:pPr marL="7937" indent="442912">
              <a:defRPr sz="1600">
                <a:latin typeface="+mn-lt"/>
                <a:ea typeface="+mn-ea"/>
                <a:cs typeface="+mn-cs"/>
                <a:sym typeface="Arial"/>
              </a:defRPr>
            </a:pPr>
            <a:endParaRPr dirty="0"/>
          </a:p>
          <a:p>
            <a:pPr marL="7937" indent="442912">
              <a:spcBef>
                <a:spcPts val="300"/>
              </a:spcBef>
              <a:defRPr sz="1600">
                <a:latin typeface="+mn-lt"/>
                <a:ea typeface="+mn-ea"/>
                <a:cs typeface="+mn-cs"/>
                <a:sym typeface="Arial"/>
              </a:defRPr>
            </a:pPr>
            <a:r>
              <a:rPr dirty="0"/>
              <a:t>"MSW contains a diverse mix of waste materials, some benign and some very toxic.</a:t>
            </a:r>
          </a:p>
          <a:p>
            <a:pPr marL="7937" indent="442912">
              <a:spcBef>
                <a:spcPts val="300"/>
              </a:spcBef>
              <a:defRPr sz="1600">
                <a:latin typeface="+mn-lt"/>
                <a:ea typeface="+mn-ea"/>
                <a:cs typeface="+mn-cs"/>
                <a:sym typeface="Arial"/>
              </a:defRPr>
            </a:pPr>
            <a:r>
              <a:rPr dirty="0"/>
              <a:t>Effective environmental management of MSW plants aims to exclude toxics from the</a:t>
            </a:r>
          </a:p>
          <a:p>
            <a:pPr marL="7937" indent="442912">
              <a:spcBef>
                <a:spcPts val="300"/>
              </a:spcBef>
              <a:defRPr sz="1600">
                <a:latin typeface="+mn-lt"/>
                <a:ea typeface="+mn-ea"/>
                <a:cs typeface="+mn-cs"/>
                <a:sym typeface="Arial"/>
              </a:defRPr>
            </a:pPr>
            <a:r>
              <a:rPr dirty="0"/>
              <a:t>MSW-fuel and to control air pollution emissions from the WTE plants . . . "</a:t>
            </a:r>
          </a:p>
          <a:p>
            <a:pPr marL="7937" indent="442912">
              <a:defRPr sz="1600">
                <a:latin typeface="+mn-lt"/>
                <a:ea typeface="+mn-ea"/>
                <a:cs typeface="+mn-cs"/>
                <a:sym typeface="Arial"/>
              </a:defRPr>
            </a:pPr>
            <a:endParaRPr dirty="0"/>
          </a:p>
          <a:p>
            <a:pPr marL="7937" indent="442912">
              <a:spcBef>
                <a:spcPts val="300"/>
              </a:spcBef>
              <a:defRPr sz="1600">
                <a:latin typeface="+mn-lt"/>
                <a:ea typeface="+mn-ea"/>
                <a:cs typeface="+mn-cs"/>
                <a:sym typeface="Arial"/>
              </a:defRPr>
            </a:pPr>
            <a:r>
              <a:rPr dirty="0"/>
              <a:t>"Burning MSW in WTE plants produces comparatively high carbon dioxide emissions, </a:t>
            </a:r>
          </a:p>
          <a:p>
            <a:pPr marL="7937" indent="442912">
              <a:spcBef>
                <a:spcPts val="300"/>
              </a:spcBef>
              <a:defRPr sz="1600">
                <a:latin typeface="+mn-lt"/>
                <a:ea typeface="+mn-ea"/>
                <a:cs typeface="+mn-cs"/>
                <a:sym typeface="Arial"/>
              </a:defRPr>
            </a:pPr>
            <a:r>
              <a:rPr dirty="0"/>
              <a:t>contributor to global climate change." </a:t>
            </a:r>
          </a:p>
          <a:p>
            <a:pPr marL="7937" indent="442912">
              <a:defRPr sz="1600">
                <a:latin typeface="+mn-lt"/>
                <a:ea typeface="+mn-ea"/>
                <a:cs typeface="+mn-cs"/>
                <a:sym typeface="Arial"/>
              </a:defRPr>
            </a:pPr>
            <a:endParaRPr dirty="0"/>
          </a:p>
          <a:p>
            <a:pPr marL="458788" indent="-11113">
              <a:spcBef>
                <a:spcPts val="300"/>
              </a:spcBef>
              <a:defRPr sz="1600">
                <a:latin typeface="+mn-lt"/>
                <a:ea typeface="+mn-ea"/>
                <a:cs typeface="+mn-cs"/>
                <a:sym typeface="Arial"/>
              </a:defRPr>
            </a:pPr>
            <a:r>
              <a:rPr dirty="0"/>
              <a:t>"The net climate change impact of these emissions is lessened because a major component of trash is wood, paper and food wastes that would decompose if not burned.</a:t>
            </a:r>
          </a:p>
          <a:p>
            <a:pPr marL="7937" indent="442912">
              <a:spcBef>
                <a:spcPts val="300"/>
              </a:spcBef>
              <a:defRPr sz="1600">
                <a:latin typeface="+mn-lt"/>
                <a:ea typeface="+mn-ea"/>
                <a:cs typeface="+mn-cs"/>
                <a:sym typeface="Arial"/>
              </a:defRPr>
            </a:pPr>
            <a:r>
              <a:rPr dirty="0"/>
              <a:t>If left to decompose in a solid waste landfill, the material produces methane - a potent</a:t>
            </a:r>
          </a:p>
          <a:p>
            <a:pPr marL="7937" indent="442912">
              <a:spcBef>
                <a:spcPts val="300"/>
              </a:spcBef>
              <a:defRPr sz="1600">
                <a:latin typeface="+mn-lt"/>
                <a:ea typeface="+mn-ea"/>
                <a:cs typeface="+mn-cs"/>
                <a:sym typeface="Arial"/>
              </a:defRPr>
            </a:pPr>
            <a:r>
              <a:rPr dirty="0"/>
              <a:t>greenhouse gas."</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2" name="Rectangle 5"/>
          <p:cNvSpPr txBox="1"/>
          <p:nvPr/>
        </p:nvSpPr>
        <p:spPr>
          <a:xfrm>
            <a:off x="304800" y="6457220"/>
            <a:ext cx="8534400" cy="2642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8" tIns="45718" rIns="45718" bIns="45718" anchor="b">
            <a:spAutoFit/>
          </a:bodyPr>
          <a:lstStyle>
            <a:lvl1pPr algn="ctr">
              <a:defRPr sz="1200" b="0" i="1">
                <a:solidFill>
                  <a:schemeClr val="accent1"/>
                </a:solidFill>
                <a:effectLst>
                  <a:outerShdw blurRad="38100" dist="38100" dir="2700000" rotWithShape="0">
                    <a:srgbClr val="000000"/>
                  </a:outerShdw>
                </a:effectLst>
              </a:defRPr>
            </a:lvl1pPr>
          </a:lstStyle>
          <a:p>
            <a:r>
              <a:t>https://www.nrdc.org/sites/default/files/lfg.pdf</a:t>
            </a:r>
          </a:p>
        </p:txBody>
      </p:sp>
      <p:sp>
        <p:nvSpPr>
          <p:cNvPr id="263" name="Rectangle 2"/>
          <p:cNvSpPr txBox="1">
            <a:spLocks noGrp="1"/>
          </p:cNvSpPr>
          <p:nvPr>
            <p:ph type="title"/>
          </p:nvPr>
        </p:nvSpPr>
        <p:spPr>
          <a:xfrm>
            <a:off x="0" y="76198"/>
            <a:ext cx="9144000" cy="675221"/>
          </a:xfrm>
          <a:prstGeom prst="rect">
            <a:avLst/>
          </a:prstGeom>
        </p:spPr>
        <p:txBody>
          <a:bodyPr/>
          <a:lstStyle>
            <a:lvl1pPr>
              <a:defRPr sz="2000" i="1">
                <a:latin typeface="+mn-lt"/>
                <a:ea typeface="+mn-ea"/>
                <a:cs typeface="+mn-cs"/>
                <a:sym typeface="Arial"/>
              </a:defRPr>
            </a:lvl1pPr>
          </a:lstStyle>
          <a:p>
            <a:r>
              <a:t>Vs. the Natural Resources Defense Council's take on landfill gas combustion:</a:t>
            </a:r>
          </a:p>
        </p:txBody>
      </p:sp>
      <p:sp>
        <p:nvSpPr>
          <p:cNvPr id="264" name="Rectangle 3"/>
          <p:cNvSpPr txBox="1">
            <a:spLocks noGrp="1"/>
          </p:cNvSpPr>
          <p:nvPr>
            <p:ph type="body" idx="1"/>
          </p:nvPr>
        </p:nvSpPr>
        <p:spPr>
          <a:xfrm>
            <a:off x="228600" y="950387"/>
            <a:ext cx="8788400" cy="5602814"/>
          </a:xfrm>
          <a:prstGeom prst="rect">
            <a:avLst/>
          </a:prstGeom>
        </p:spPr>
        <p:txBody>
          <a:bodyPr/>
          <a:lstStyle/>
          <a:p>
            <a:pPr marL="458788" indent="-11113">
              <a:spcBef>
                <a:spcPts val="300"/>
              </a:spcBef>
              <a:defRPr sz="1600">
                <a:latin typeface="+mn-lt"/>
                <a:ea typeface="+mn-ea"/>
                <a:cs typeface="+mn-cs"/>
                <a:sym typeface="Arial"/>
              </a:defRPr>
            </a:pPr>
            <a:r>
              <a:rPr dirty="0"/>
              <a:t>"Combustion of raw LFG in a flare, an engine, or a turbine dramatically reduces the overall toxicity."</a:t>
            </a:r>
          </a:p>
          <a:p>
            <a:pPr marL="7937" indent="442912">
              <a:defRPr sz="1000">
                <a:latin typeface="+mn-lt"/>
                <a:ea typeface="+mn-ea"/>
                <a:cs typeface="+mn-cs"/>
                <a:sym typeface="Arial"/>
              </a:defRPr>
            </a:pPr>
            <a:endParaRPr dirty="0"/>
          </a:p>
          <a:p>
            <a:pPr marL="7937" indent="442912">
              <a:spcBef>
                <a:spcPts val="300"/>
              </a:spcBef>
              <a:defRPr sz="1600">
                <a:latin typeface="+mn-lt"/>
                <a:ea typeface="+mn-ea"/>
                <a:cs typeface="+mn-cs"/>
                <a:sym typeface="Arial"/>
              </a:defRPr>
            </a:pPr>
            <a:r>
              <a:rPr dirty="0"/>
              <a:t>"Collection and combustion dramatically reduces global warming impacts and toxicity."</a:t>
            </a:r>
          </a:p>
          <a:p>
            <a:pPr marL="7937" indent="442912">
              <a:defRPr sz="1000">
                <a:latin typeface="+mn-lt"/>
                <a:ea typeface="+mn-ea"/>
                <a:cs typeface="+mn-cs"/>
                <a:sym typeface="Arial"/>
              </a:defRPr>
            </a:pPr>
            <a:endParaRPr dirty="0"/>
          </a:p>
          <a:p>
            <a:pPr marL="458788" indent="-11113">
              <a:spcBef>
                <a:spcPts val="300"/>
              </a:spcBef>
              <a:defRPr sz="1600">
                <a:latin typeface="+mn-lt"/>
                <a:ea typeface="+mn-ea"/>
                <a:cs typeface="+mn-cs"/>
                <a:sym typeface="Arial"/>
              </a:defRPr>
            </a:pPr>
            <a:r>
              <a:rPr dirty="0"/>
              <a:t>"Using LFG to generate electricity further reduces the greenhouse gas impacts and also reduces emissions of nitrogen oxides, sulfur dioxide and mercury." </a:t>
            </a:r>
          </a:p>
          <a:p>
            <a:pPr marL="7937" indent="442912">
              <a:defRPr sz="1000">
                <a:latin typeface="+mn-lt"/>
                <a:ea typeface="+mn-ea"/>
                <a:cs typeface="+mn-cs"/>
                <a:sym typeface="Arial"/>
              </a:defRPr>
            </a:pPr>
            <a:endParaRPr dirty="0"/>
          </a:p>
          <a:p>
            <a:pPr marL="458788" indent="-11113">
              <a:spcBef>
                <a:spcPts val="300"/>
              </a:spcBef>
              <a:defRPr sz="1600">
                <a:latin typeface="+mn-lt"/>
                <a:ea typeface="+mn-ea"/>
                <a:cs typeface="+mn-cs"/>
                <a:sym typeface="Arial"/>
              </a:defRPr>
            </a:pPr>
            <a:r>
              <a:rPr dirty="0"/>
              <a:t>"Burying garbage in landfills results in the release of more heat-trapping gases than any other waste-management option." </a:t>
            </a:r>
          </a:p>
          <a:p>
            <a:pPr marL="7937" indent="442912">
              <a:defRPr sz="1000">
                <a:latin typeface="+mn-lt"/>
                <a:ea typeface="+mn-ea"/>
                <a:cs typeface="+mn-cs"/>
                <a:sym typeface="Arial"/>
              </a:defRPr>
            </a:pPr>
            <a:endParaRPr dirty="0"/>
          </a:p>
          <a:p>
            <a:pPr marL="458788" indent="-11113">
              <a:spcBef>
                <a:spcPts val="300"/>
              </a:spcBef>
              <a:defRPr sz="1600">
                <a:latin typeface="+mn-lt"/>
                <a:ea typeface="+mn-ea"/>
                <a:cs typeface="+mn-cs"/>
                <a:sym typeface="Arial"/>
              </a:defRPr>
            </a:pPr>
            <a:r>
              <a:rPr dirty="0"/>
              <a:t>"Because LFG is a by-product of landfills, and landfills are such a poor way to manage our waste, LFG can not be considered renewable" </a:t>
            </a:r>
          </a:p>
          <a:p>
            <a:pPr>
              <a:defRPr sz="1800">
                <a:latin typeface="+mn-lt"/>
                <a:ea typeface="+mn-ea"/>
                <a:cs typeface="+mn-cs"/>
                <a:sym typeface="Arial"/>
              </a:defRPr>
            </a:pPr>
            <a:endParaRPr dirty="0"/>
          </a:p>
          <a:p>
            <a:pPr>
              <a:defRPr sz="1800">
                <a:latin typeface="+mn-lt"/>
                <a:ea typeface="+mn-ea"/>
                <a:cs typeface="+mn-cs"/>
                <a:sym typeface="Arial"/>
              </a:defRPr>
            </a:pPr>
            <a:endParaRPr dirty="0"/>
          </a:p>
          <a:p>
            <a:pPr>
              <a:defRPr sz="1800" b="1">
                <a:latin typeface="+mn-lt"/>
                <a:ea typeface="+mn-ea"/>
                <a:cs typeface="+mn-cs"/>
                <a:sym typeface="Arial"/>
              </a:defRPr>
            </a:pPr>
            <a:r>
              <a:rPr dirty="0"/>
              <a:t>As detailed elsewhere in their report, they believe a BETTER SOLUTION is: </a:t>
            </a:r>
          </a:p>
          <a:p>
            <a:pPr>
              <a:defRPr sz="900" b="1">
                <a:latin typeface="+mn-lt"/>
                <a:ea typeface="+mn-ea"/>
                <a:cs typeface="+mn-cs"/>
                <a:sym typeface="Arial"/>
              </a:defRPr>
            </a:pPr>
            <a:endParaRPr dirty="0"/>
          </a:p>
          <a:p>
            <a:pPr>
              <a:defRPr sz="1800" b="1">
                <a:latin typeface="+mn-lt"/>
                <a:ea typeface="+mn-ea"/>
                <a:cs typeface="+mn-cs"/>
                <a:sym typeface="Arial"/>
              </a:defRPr>
            </a:pPr>
            <a:r>
              <a:rPr dirty="0"/>
              <a:t>	Massively cutting our waste generation + Increasing our recycling</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 name="Rectangle 5"/>
          <p:cNvSpPr txBox="1"/>
          <p:nvPr/>
        </p:nvSpPr>
        <p:spPr>
          <a:xfrm>
            <a:off x="304800" y="6457220"/>
            <a:ext cx="8534400" cy="2642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8" tIns="45718" rIns="45718" bIns="45718" anchor="b">
            <a:spAutoFit/>
          </a:bodyPr>
          <a:lstStyle>
            <a:lvl1pPr algn="ctr">
              <a:defRPr sz="1200" b="0" i="1">
                <a:solidFill>
                  <a:schemeClr val="accent1"/>
                </a:solidFill>
                <a:effectLst>
                  <a:outerShdw blurRad="38100" dist="38100" dir="2700000" rotWithShape="0">
                    <a:srgbClr val="000000"/>
                  </a:outerShdw>
                </a:effectLst>
              </a:defRPr>
            </a:lvl1pPr>
          </a:lstStyle>
          <a:p>
            <a:r>
              <a:t>1) https://pubs.acs.org/doi/abs/10.1021/es802395e</a:t>
            </a:r>
          </a:p>
        </p:txBody>
      </p:sp>
      <p:sp>
        <p:nvSpPr>
          <p:cNvPr id="267" name="Rectangle 2"/>
          <p:cNvSpPr txBox="1">
            <a:spLocks noGrp="1"/>
          </p:cNvSpPr>
          <p:nvPr>
            <p:ph type="title"/>
          </p:nvPr>
        </p:nvSpPr>
        <p:spPr>
          <a:xfrm>
            <a:off x="0" y="152398"/>
            <a:ext cx="9144000" cy="675221"/>
          </a:xfrm>
          <a:prstGeom prst="rect">
            <a:avLst/>
          </a:prstGeom>
        </p:spPr>
        <p:txBody>
          <a:bodyPr/>
          <a:lstStyle/>
          <a:p>
            <a:pPr>
              <a:defRPr sz="2000" i="1">
                <a:latin typeface="+mn-lt"/>
                <a:ea typeface="+mn-ea"/>
                <a:cs typeface="+mn-cs"/>
                <a:sym typeface="Arial"/>
              </a:defRPr>
            </a:pPr>
            <a:r>
              <a:t>Neither organization is ready call WTE or LFGWTE environmentally friendly</a:t>
            </a:r>
            <a:br/>
            <a:endParaRPr/>
          </a:p>
        </p:txBody>
      </p:sp>
      <p:sp>
        <p:nvSpPr>
          <p:cNvPr id="268" name="Rectangle 3"/>
          <p:cNvSpPr txBox="1">
            <a:spLocks noGrp="1"/>
          </p:cNvSpPr>
          <p:nvPr>
            <p:ph type="body" idx="1"/>
          </p:nvPr>
        </p:nvSpPr>
        <p:spPr>
          <a:xfrm>
            <a:off x="152400" y="822324"/>
            <a:ext cx="8915400" cy="5602814"/>
          </a:xfrm>
          <a:prstGeom prst="rect">
            <a:avLst/>
          </a:prstGeom>
        </p:spPr>
        <p:txBody>
          <a:bodyPr/>
          <a:lstStyle/>
          <a:p>
            <a:pPr>
              <a:tabLst>
                <a:tab pos="444500" algn="l"/>
                <a:tab pos="914400" algn="l"/>
                <a:tab pos="1358900" algn="l"/>
              </a:tabLst>
              <a:defRPr sz="1800" b="1">
                <a:latin typeface="+mn-lt"/>
                <a:ea typeface="+mn-ea"/>
                <a:cs typeface="+mn-cs"/>
                <a:sym typeface="Arial"/>
              </a:defRPr>
            </a:pPr>
            <a:r>
              <a:rPr dirty="0"/>
              <a:t>But they DO seem to be saying they're better than what we are doing now:</a:t>
            </a:r>
          </a:p>
          <a:p>
            <a:pPr>
              <a:tabLst>
                <a:tab pos="444500" algn="l"/>
                <a:tab pos="914400" algn="l"/>
                <a:tab pos="1358900" algn="l"/>
              </a:tabLst>
              <a:defRPr sz="700">
                <a:latin typeface="+mn-lt"/>
                <a:ea typeface="+mn-ea"/>
                <a:cs typeface="+mn-cs"/>
                <a:sym typeface="Arial"/>
              </a:defRPr>
            </a:pPr>
            <a:endParaRPr dirty="0"/>
          </a:p>
          <a:p>
            <a:pPr>
              <a:tabLst>
                <a:tab pos="444500" algn="l"/>
                <a:tab pos="914400" algn="l"/>
                <a:tab pos="1358900" algn="l"/>
              </a:tabLst>
              <a:defRPr sz="1800">
                <a:latin typeface="+mn-lt"/>
                <a:ea typeface="+mn-ea"/>
                <a:cs typeface="+mn-cs"/>
                <a:sym typeface="Arial"/>
              </a:defRPr>
            </a:pPr>
            <a:r>
              <a:rPr dirty="0"/>
              <a:t>	Which is letting our U.S. garbage rot away in massive landfills,</a:t>
            </a:r>
          </a:p>
          <a:p>
            <a:pPr>
              <a:tabLst>
                <a:tab pos="444500" algn="l"/>
                <a:tab pos="914400" algn="l"/>
                <a:tab pos="1358900" algn="l"/>
              </a:tabLst>
              <a:defRPr sz="700">
                <a:latin typeface="+mn-lt"/>
                <a:ea typeface="+mn-ea"/>
                <a:cs typeface="+mn-cs"/>
                <a:sym typeface="Arial"/>
              </a:defRPr>
            </a:pPr>
            <a:endParaRPr dirty="0"/>
          </a:p>
          <a:p>
            <a:pPr>
              <a:tabLst>
                <a:tab pos="444500" algn="l"/>
                <a:tab pos="914400" algn="l"/>
                <a:tab pos="1358900" algn="l"/>
              </a:tabLst>
              <a:defRPr sz="1800">
                <a:latin typeface="+mn-lt"/>
                <a:ea typeface="+mn-ea"/>
                <a:cs typeface="+mn-cs"/>
                <a:sym typeface="Arial"/>
              </a:defRPr>
            </a:pPr>
            <a:r>
              <a:rPr dirty="0"/>
              <a:t>		emitting methane and possibly leaking toxins into our soil and water</a:t>
            </a:r>
          </a:p>
          <a:p>
            <a:pPr>
              <a:tabLst>
                <a:tab pos="444500" algn="l"/>
                <a:tab pos="914400" algn="l"/>
                <a:tab pos="1358900" algn="l"/>
              </a:tabLst>
              <a:defRPr b="1">
                <a:latin typeface="+mn-lt"/>
                <a:ea typeface="+mn-ea"/>
                <a:cs typeface="+mn-cs"/>
                <a:sym typeface="Arial"/>
              </a:defRPr>
            </a:pPr>
            <a:endParaRPr dirty="0"/>
          </a:p>
          <a:p>
            <a:pPr>
              <a:tabLst>
                <a:tab pos="444500" algn="l"/>
                <a:tab pos="914400" algn="l"/>
                <a:tab pos="1358900" algn="l"/>
              </a:tabLst>
              <a:defRPr sz="1800" b="1">
                <a:latin typeface="+mn-lt"/>
                <a:ea typeface="+mn-ea"/>
                <a:cs typeface="+mn-cs"/>
                <a:sym typeface="Arial"/>
              </a:defRPr>
            </a:pPr>
            <a:r>
              <a:rPr dirty="0"/>
              <a:t>But is one of those two technologies MORE environmentally friendly?</a:t>
            </a:r>
          </a:p>
          <a:p>
            <a:pPr>
              <a:tabLst>
                <a:tab pos="444500" algn="l"/>
                <a:tab pos="914400" algn="l"/>
                <a:tab pos="1358900" algn="l"/>
              </a:tabLst>
              <a:defRPr sz="1000">
                <a:latin typeface="+mn-lt"/>
                <a:ea typeface="+mn-ea"/>
                <a:cs typeface="+mn-cs"/>
                <a:sym typeface="Arial"/>
              </a:defRPr>
            </a:pPr>
            <a:endParaRPr dirty="0"/>
          </a:p>
          <a:p>
            <a:pPr algn="ctr">
              <a:spcBef>
                <a:spcPts val="300"/>
              </a:spcBef>
              <a:tabLst>
                <a:tab pos="444500" algn="l"/>
                <a:tab pos="914400" algn="l"/>
                <a:tab pos="1358900" algn="l"/>
              </a:tabLst>
              <a:defRPr sz="1600">
                <a:latin typeface="+mn-lt"/>
                <a:ea typeface="+mn-ea"/>
                <a:cs typeface="+mn-cs"/>
                <a:sym typeface="Arial"/>
              </a:defRPr>
            </a:pPr>
            <a:r>
              <a:rPr dirty="0"/>
              <a:t>Or as a recent academic study put it:</a:t>
            </a:r>
          </a:p>
          <a:p>
            <a:pPr>
              <a:tabLst>
                <a:tab pos="444500" algn="l"/>
                <a:tab pos="914400" algn="l"/>
                <a:tab pos="1358900" algn="l"/>
              </a:tabLst>
              <a:defRPr sz="500">
                <a:latin typeface="+mn-lt"/>
                <a:ea typeface="+mn-ea"/>
                <a:cs typeface="+mn-cs"/>
                <a:sym typeface="Arial"/>
              </a:defRPr>
            </a:pPr>
            <a:endParaRPr dirty="0"/>
          </a:p>
          <a:p>
            <a:pPr marL="404813" indent="-350838" algn="ctr">
              <a:tabLst>
                <a:tab pos="457200" algn="l"/>
                <a:tab pos="914400" algn="l"/>
                <a:tab pos="1358900" algn="l"/>
              </a:tabLst>
              <a:defRPr sz="1800">
                <a:latin typeface="+mn-lt"/>
                <a:ea typeface="+mn-ea"/>
                <a:cs typeface="+mn-cs"/>
                <a:sym typeface="Arial"/>
              </a:defRPr>
            </a:pPr>
            <a:r>
              <a:rPr dirty="0"/>
              <a:t>"Is It Better to Burn or Bury Waste for Clean Electricity Generation?" – Concluding: </a:t>
            </a:r>
          </a:p>
          <a:p>
            <a:pPr marL="7937" indent="442912">
              <a:tabLst>
                <a:tab pos="444500" algn="l"/>
                <a:tab pos="914400" algn="l"/>
                <a:tab pos="1358900" algn="l"/>
              </a:tabLst>
              <a:defRPr sz="1000">
                <a:latin typeface="+mn-lt"/>
                <a:ea typeface="+mn-ea"/>
                <a:cs typeface="+mn-cs"/>
                <a:sym typeface="Arial"/>
              </a:defRPr>
            </a:pPr>
            <a:endParaRPr dirty="0"/>
          </a:p>
          <a:p>
            <a:pPr marL="917575">
              <a:spcBef>
                <a:spcPts val="300"/>
              </a:spcBef>
              <a:tabLst>
                <a:tab pos="914400" algn="l"/>
                <a:tab pos="965200" algn="l"/>
                <a:tab pos="1358900" algn="l"/>
              </a:tabLst>
              <a:defRPr sz="1600">
                <a:latin typeface="+mn-lt"/>
                <a:ea typeface="+mn-ea"/>
                <a:cs typeface="+mn-cs"/>
                <a:sym typeface="Arial"/>
              </a:defRPr>
            </a:pPr>
            <a:r>
              <a:rPr dirty="0"/>
              <a:t>"Although various aspects of LFGTE and WTE have been analyzed in the literature, this paper is the first to present a comprehensive set of life-cycle emission factors per unit of electricity generated for these energy recovery options. </a:t>
            </a:r>
          </a:p>
          <a:p>
            <a:pPr indent="917575">
              <a:tabLst>
                <a:tab pos="914400" algn="l"/>
                <a:tab pos="965200" algn="l"/>
                <a:tab pos="1358900" algn="l"/>
              </a:tabLst>
              <a:defRPr sz="1100">
                <a:latin typeface="+mn-lt"/>
                <a:ea typeface="+mn-ea"/>
                <a:cs typeface="+mn-cs"/>
                <a:sym typeface="Arial"/>
              </a:defRPr>
            </a:pPr>
            <a:endParaRPr dirty="0"/>
          </a:p>
          <a:p>
            <a:pPr marL="917575">
              <a:spcBef>
                <a:spcPts val="300"/>
              </a:spcBef>
              <a:tabLst>
                <a:tab pos="914400" algn="l"/>
                <a:tab pos="965200" algn="l"/>
                <a:tab pos="1358900" algn="l"/>
              </a:tabLst>
              <a:defRPr sz="1600">
                <a:latin typeface="+mn-lt"/>
                <a:ea typeface="+mn-ea"/>
                <a:cs typeface="+mn-cs"/>
                <a:sym typeface="Arial"/>
              </a:defRPr>
            </a:pPr>
            <a:r>
              <a:rPr dirty="0"/>
              <a:t>"The greenhouse gas emissions for </a:t>
            </a:r>
            <a:r>
              <a:rPr dirty="0">
                <a:solidFill>
                  <a:srgbClr val="FBC901"/>
                </a:solidFill>
              </a:rPr>
              <a:t>WTE ranges from 0.4 to 1.5 MTCO2e/MWh</a:t>
            </a:r>
            <a:r>
              <a:rPr dirty="0"/>
              <a:t>, whereas the most aggressive </a:t>
            </a:r>
            <a:r>
              <a:rPr dirty="0">
                <a:solidFill>
                  <a:srgbClr val="FBC901"/>
                </a:solidFill>
              </a:rPr>
              <a:t>LFGTE scenario results in 2.3 MTCO2e/MWh</a:t>
            </a:r>
            <a:r>
              <a:rPr dirty="0"/>
              <a:t>. </a:t>
            </a:r>
          </a:p>
          <a:p>
            <a:pPr indent="917575">
              <a:tabLst>
                <a:tab pos="914400" algn="l"/>
                <a:tab pos="965200" algn="l"/>
                <a:tab pos="1358900" algn="l"/>
              </a:tabLst>
              <a:defRPr sz="1000">
                <a:latin typeface="+mn-lt"/>
                <a:ea typeface="+mn-ea"/>
                <a:cs typeface="+mn-cs"/>
                <a:sym typeface="Arial"/>
              </a:defRPr>
            </a:pPr>
            <a:endParaRPr dirty="0"/>
          </a:p>
          <a:p>
            <a:pPr marL="917575">
              <a:spcBef>
                <a:spcPts val="300"/>
              </a:spcBef>
              <a:tabLst>
                <a:tab pos="914400" algn="l"/>
                <a:tab pos="965200" algn="l"/>
                <a:tab pos="1358900" algn="l"/>
              </a:tabLst>
              <a:defRPr sz="1600">
                <a:latin typeface="+mn-lt"/>
                <a:ea typeface="+mn-ea"/>
                <a:cs typeface="+mn-cs"/>
                <a:sym typeface="Arial"/>
              </a:defRPr>
            </a:pPr>
            <a:r>
              <a:rPr dirty="0"/>
              <a:t>"</a:t>
            </a:r>
            <a:r>
              <a:rPr dirty="0">
                <a:solidFill>
                  <a:srgbClr val="FBC901"/>
                </a:solidFill>
              </a:rPr>
              <a:t>WTE also produces lower NO</a:t>
            </a:r>
            <a:r>
              <a:rPr baseline="-25000" dirty="0">
                <a:solidFill>
                  <a:srgbClr val="FBC901"/>
                </a:solidFill>
              </a:rPr>
              <a:t>x</a:t>
            </a:r>
            <a:r>
              <a:rPr dirty="0">
                <a:solidFill>
                  <a:srgbClr val="FBC901"/>
                </a:solidFill>
              </a:rPr>
              <a:t> emissions than LFGTE</a:t>
            </a:r>
            <a:r>
              <a:rPr dirty="0"/>
              <a:t>, whereas SO</a:t>
            </a:r>
            <a:r>
              <a:rPr baseline="-25000" dirty="0"/>
              <a:t>x</a:t>
            </a:r>
            <a:r>
              <a:rPr dirty="0"/>
              <a:t> emissions depend on the specific configurations of WTE and LFGTE." </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0" name="Rectangle 5"/>
          <p:cNvSpPr txBox="1"/>
          <p:nvPr/>
        </p:nvSpPr>
        <p:spPr>
          <a:xfrm>
            <a:off x="304800" y="6279419"/>
            <a:ext cx="8534400" cy="4420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8" tIns="45718" rIns="45718" bIns="45718" anchor="b">
            <a:spAutoFit/>
          </a:bodyPr>
          <a:lstStyle>
            <a:lvl1pPr algn="ctr">
              <a:defRPr sz="1200" b="0" i="1">
                <a:solidFill>
                  <a:schemeClr val="accent1"/>
                </a:solidFill>
                <a:effectLst>
                  <a:outerShdw blurRad="38100" dist="38100" dir="2700000" rotWithShape="0">
                    <a:srgbClr val="000000"/>
                  </a:outerShdw>
                </a:effectLst>
              </a:defRPr>
            </a:lvl1pPr>
          </a:lstStyle>
          <a:p>
            <a:r>
              <a:t>1) https://www.americanchemistry.com/Policy/Energy/Energy-Recovery/2014-Update-of-Potential-for-Energy-Recovery-from-Municipal-Solid-Waste-and-Non-Recycled-Plastics.pdf</a:t>
            </a:r>
          </a:p>
        </p:txBody>
      </p:sp>
      <p:sp>
        <p:nvSpPr>
          <p:cNvPr id="271" name="Rectangle 2"/>
          <p:cNvSpPr txBox="1">
            <a:spLocks noGrp="1"/>
          </p:cNvSpPr>
          <p:nvPr>
            <p:ph type="title"/>
          </p:nvPr>
        </p:nvSpPr>
        <p:spPr>
          <a:xfrm>
            <a:off x="0" y="76198"/>
            <a:ext cx="9144000" cy="675221"/>
          </a:xfrm>
          <a:prstGeom prst="rect">
            <a:avLst/>
          </a:prstGeom>
        </p:spPr>
        <p:txBody>
          <a:bodyPr/>
          <a:lstStyle>
            <a:lvl1pPr>
              <a:defRPr sz="2000" i="1">
                <a:latin typeface="+mn-lt"/>
                <a:ea typeface="+mn-ea"/>
                <a:cs typeface="+mn-cs"/>
                <a:sym typeface="Arial"/>
              </a:defRPr>
            </a:lvl1pPr>
          </a:lstStyle>
          <a:p>
            <a:r>
              <a:t>But from today's 0.5%, how might waste's power contribution grow? </a:t>
            </a:r>
          </a:p>
        </p:txBody>
      </p:sp>
      <p:sp>
        <p:nvSpPr>
          <p:cNvPr id="272" name="Rectangle 3"/>
          <p:cNvSpPr txBox="1">
            <a:spLocks noGrp="1"/>
          </p:cNvSpPr>
          <p:nvPr>
            <p:ph type="body" idx="1"/>
          </p:nvPr>
        </p:nvSpPr>
        <p:spPr>
          <a:xfrm>
            <a:off x="228600" y="810689"/>
            <a:ext cx="8915400" cy="5285312"/>
          </a:xfrm>
          <a:prstGeom prst="rect">
            <a:avLst/>
          </a:prstGeom>
        </p:spPr>
        <p:txBody>
          <a:bodyPr/>
          <a:lstStyle/>
          <a:p>
            <a:pPr>
              <a:defRPr sz="1800">
                <a:latin typeface="+mn-lt"/>
                <a:ea typeface="+mn-ea"/>
                <a:cs typeface="+mn-cs"/>
                <a:sym typeface="Arial"/>
              </a:defRPr>
            </a:pPr>
            <a:r>
              <a:rPr dirty="0"/>
              <a:t>In a 2014 </a:t>
            </a:r>
            <a:r>
              <a:rPr dirty="0">
                <a:solidFill>
                  <a:srgbClr val="FBC901"/>
                </a:solidFill>
              </a:rPr>
              <a:t>industry-funded / non-peer-reviewed study </a:t>
            </a:r>
            <a:r>
              <a:rPr dirty="0"/>
              <a:t>from</a:t>
            </a:r>
          </a:p>
          <a:p>
            <a:pPr>
              <a:defRPr sz="300">
                <a:latin typeface="+mn-lt"/>
                <a:ea typeface="+mn-ea"/>
                <a:cs typeface="+mn-cs"/>
                <a:sym typeface="Arial"/>
              </a:defRPr>
            </a:pPr>
            <a:endParaRPr dirty="0"/>
          </a:p>
          <a:p>
            <a:pPr>
              <a:defRPr sz="1800">
                <a:latin typeface="+mn-lt"/>
                <a:ea typeface="+mn-ea"/>
                <a:cs typeface="+mn-cs"/>
                <a:sym typeface="Arial"/>
              </a:defRPr>
            </a:pPr>
            <a:r>
              <a:rPr dirty="0"/>
              <a:t>	Columbia University's "Earth Engineering Center" concluded that: </a:t>
            </a:r>
            <a:r>
              <a:rPr baseline="30000" dirty="0"/>
              <a:t>1</a:t>
            </a:r>
          </a:p>
          <a:p>
            <a:pPr>
              <a:defRPr sz="1800">
                <a:latin typeface="+mn-lt"/>
                <a:ea typeface="+mn-ea"/>
                <a:cs typeface="+mn-cs"/>
                <a:sym typeface="Arial"/>
              </a:defRPr>
            </a:pPr>
            <a:endParaRPr dirty="0"/>
          </a:p>
          <a:p>
            <a:pPr>
              <a:defRPr sz="1000">
                <a:latin typeface="+mn-lt"/>
                <a:ea typeface="+mn-ea"/>
                <a:cs typeface="+mn-cs"/>
                <a:sym typeface="Arial"/>
              </a:defRPr>
            </a:pPr>
            <a:endParaRPr dirty="0"/>
          </a:p>
          <a:p>
            <a:pPr marL="458788" indent="-11113">
              <a:spcBef>
                <a:spcPts val="300"/>
              </a:spcBef>
              <a:defRPr sz="1600">
                <a:latin typeface="+mn-lt"/>
                <a:ea typeface="+mn-ea"/>
                <a:cs typeface="+mn-cs"/>
                <a:sym typeface="Arial"/>
              </a:defRPr>
            </a:pPr>
            <a:r>
              <a:rPr dirty="0"/>
              <a:t>"</a:t>
            </a:r>
            <a:r>
              <a:rPr b="1" dirty="0"/>
              <a:t>If all the MSW that was landfilled in 2011 were to be diverted to WTE </a:t>
            </a:r>
            <a:r>
              <a:rPr dirty="0"/>
              <a:t>power plants, </a:t>
            </a:r>
            <a:r>
              <a:rPr b="1" dirty="0"/>
              <a:t>it could generate enough electricity to supply </a:t>
            </a:r>
            <a:r>
              <a:rPr dirty="0"/>
              <a:t>13.8 million households, </a:t>
            </a:r>
          </a:p>
          <a:p>
            <a:pPr marL="7937" indent="442912">
              <a:spcBef>
                <a:spcPts val="300"/>
              </a:spcBef>
              <a:defRPr sz="1600">
                <a:latin typeface="+mn-lt"/>
                <a:ea typeface="+mn-ea"/>
                <a:cs typeface="+mn-cs"/>
                <a:sym typeface="Arial"/>
              </a:defRPr>
            </a:pPr>
            <a:r>
              <a:rPr dirty="0"/>
              <a:t>i.e., </a:t>
            </a:r>
            <a:r>
              <a:rPr b="1" dirty="0"/>
              <a:t>12% of the U.S. total. </a:t>
            </a:r>
            <a:r>
              <a:rPr dirty="0"/>
              <a:t>"</a:t>
            </a:r>
          </a:p>
          <a:p>
            <a:pPr marL="7937" indent="442912">
              <a:defRPr sz="1600">
                <a:latin typeface="+mn-lt"/>
                <a:ea typeface="+mn-ea"/>
                <a:cs typeface="+mn-cs"/>
                <a:sym typeface="Arial"/>
              </a:defRPr>
            </a:pPr>
            <a:endParaRPr dirty="0"/>
          </a:p>
          <a:p>
            <a:pPr marL="458788" indent="-11113">
              <a:spcBef>
                <a:spcPts val="300"/>
              </a:spcBef>
              <a:defRPr sz="1600">
                <a:latin typeface="+mn-lt"/>
                <a:ea typeface="+mn-ea"/>
                <a:cs typeface="+mn-cs"/>
                <a:sym typeface="Arial"/>
              </a:defRPr>
            </a:pPr>
            <a:r>
              <a:rPr dirty="0"/>
              <a:t>"In addition, if the steam turbine exhaust of the WTE plants were to be used for district heating . . . (it) could provide district </a:t>
            </a:r>
            <a:r>
              <a:rPr b="1" dirty="0"/>
              <a:t>heating for 9.8 million homes</a:t>
            </a:r>
            <a:r>
              <a:rPr dirty="0"/>
              <a:t>."</a:t>
            </a:r>
          </a:p>
          <a:p>
            <a:pPr marL="7937" indent="442912">
              <a:defRPr sz="1600">
                <a:latin typeface="+mn-lt"/>
                <a:ea typeface="+mn-ea"/>
                <a:cs typeface="+mn-cs"/>
                <a:sym typeface="Arial"/>
              </a:defRPr>
            </a:pPr>
            <a:endParaRPr dirty="0"/>
          </a:p>
          <a:p>
            <a:pPr marL="458788" indent="-11113">
              <a:spcBef>
                <a:spcPts val="300"/>
              </a:spcBef>
              <a:defRPr sz="1600">
                <a:latin typeface="+mn-lt"/>
                <a:ea typeface="+mn-ea"/>
                <a:cs typeface="+mn-cs"/>
                <a:sym typeface="Arial"/>
              </a:defRPr>
            </a:pPr>
            <a:r>
              <a:rPr dirty="0"/>
              <a:t>"Diversion of all MSW from landfills to WTE plants could also result in </a:t>
            </a:r>
            <a:r>
              <a:rPr b="1" dirty="0"/>
              <a:t>reducing the </a:t>
            </a:r>
          </a:p>
          <a:p>
            <a:pPr marL="458788" indent="-11113">
              <a:spcBef>
                <a:spcPts val="300"/>
              </a:spcBef>
              <a:defRPr sz="1600" b="1">
                <a:latin typeface="+mn-lt"/>
                <a:ea typeface="+mn-ea"/>
                <a:cs typeface="+mn-cs"/>
                <a:sym typeface="Arial"/>
              </a:defRPr>
            </a:pPr>
            <a:r>
              <a:rPr dirty="0"/>
              <a:t>greenhouse gas (GHG) emissions </a:t>
            </a:r>
            <a:r>
              <a:rPr b="0" dirty="0"/>
              <a:t>of managing the U.S. waste by at least 123 million tons of carbon dioxide equivalent (2.1 % of U.S. total greenhouse gas emissions), </a:t>
            </a:r>
            <a:r>
              <a:rPr dirty="0"/>
              <a:t>comparable to the annual emissions of over 23 million cars.</a:t>
            </a:r>
            <a:r>
              <a:rPr b="0" dirty="0"/>
              <a:t>"</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4" name="Rectangle 5"/>
          <p:cNvSpPr txBox="1"/>
          <p:nvPr/>
        </p:nvSpPr>
        <p:spPr>
          <a:xfrm>
            <a:off x="304800" y="6457220"/>
            <a:ext cx="8534400" cy="2642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8" tIns="45718" rIns="45718" bIns="45718" anchor="b">
            <a:spAutoFit/>
          </a:bodyPr>
          <a:lstStyle>
            <a:lvl1pPr algn="ctr">
              <a:defRPr sz="1200" b="0" i="1">
                <a:solidFill>
                  <a:schemeClr val="accent1"/>
                </a:solidFill>
                <a:effectLst>
                  <a:outerShdw blurRad="38100" dist="38100" dir="2700000" rotWithShape="0">
                    <a:srgbClr val="000000"/>
                  </a:outerShdw>
                </a:effectLst>
              </a:defRPr>
            </a:lvl1pPr>
          </a:lstStyle>
          <a:p>
            <a:r>
              <a:t>https://www.americanchemistry.com/Policy/Energy/Energy-Recovery/The-Power-of-Waste.pdf</a:t>
            </a:r>
          </a:p>
        </p:txBody>
      </p:sp>
      <p:sp>
        <p:nvSpPr>
          <p:cNvPr id="275" name="Rectangle 2"/>
          <p:cNvSpPr txBox="1">
            <a:spLocks noGrp="1"/>
          </p:cNvSpPr>
          <p:nvPr>
            <p:ph type="title"/>
          </p:nvPr>
        </p:nvSpPr>
        <p:spPr>
          <a:xfrm>
            <a:off x="304800" y="76198"/>
            <a:ext cx="8534400" cy="675221"/>
          </a:xfrm>
          <a:prstGeom prst="rect">
            <a:avLst/>
          </a:prstGeom>
        </p:spPr>
        <p:txBody>
          <a:bodyPr/>
          <a:lstStyle>
            <a:lvl1pPr>
              <a:defRPr sz="2000" i="1">
                <a:latin typeface="+mn-lt"/>
                <a:ea typeface="+mn-ea"/>
                <a:cs typeface="+mn-cs"/>
                <a:sym typeface="Arial"/>
              </a:defRPr>
            </a:lvl1pPr>
          </a:lstStyle>
          <a:p>
            <a:r>
              <a:t>The benefits of such a 100% diversion, as translated into "infographics" </a:t>
            </a:r>
          </a:p>
        </p:txBody>
      </p:sp>
      <p:sp>
        <p:nvSpPr>
          <p:cNvPr id="276" name="Rectangle 3"/>
          <p:cNvSpPr txBox="1">
            <a:spLocks noGrp="1"/>
          </p:cNvSpPr>
          <p:nvPr>
            <p:ph type="body" sz="quarter" idx="1"/>
          </p:nvPr>
        </p:nvSpPr>
        <p:spPr>
          <a:xfrm>
            <a:off x="228600" y="810688"/>
            <a:ext cx="8788400" cy="713315"/>
          </a:xfrm>
          <a:prstGeom prst="rect">
            <a:avLst/>
          </a:prstGeom>
        </p:spPr>
        <p:txBody>
          <a:bodyPr/>
          <a:lstStyle>
            <a:lvl1pPr>
              <a:tabLst>
                <a:tab pos="457200" algn="l"/>
                <a:tab pos="914400" algn="l"/>
                <a:tab pos="1371600" algn="l"/>
                <a:tab pos="1828800" algn="l"/>
                <a:tab pos="2286000" algn="l"/>
              </a:tabLst>
              <a:defRPr sz="1800">
                <a:latin typeface="+mn-lt"/>
                <a:ea typeface="+mn-ea"/>
                <a:cs typeface="+mn-cs"/>
                <a:sym typeface="Arial"/>
              </a:defRPr>
            </a:lvl1pPr>
          </a:lstStyle>
          <a:p>
            <a:r>
              <a:t>by the industry association AmericanChemistry.com:</a:t>
            </a:r>
          </a:p>
        </p:txBody>
      </p:sp>
      <p:pic>
        <p:nvPicPr>
          <p:cNvPr id="277" name="Picture 4" descr="Picture 4"/>
          <p:cNvPicPr>
            <a:picLocks noChangeAspect="1"/>
          </p:cNvPicPr>
          <p:nvPr/>
        </p:nvPicPr>
        <p:blipFill>
          <a:blip r:embed="rId2">
            <a:extLst/>
          </a:blip>
          <a:stretch>
            <a:fillRect/>
          </a:stretch>
        </p:blipFill>
        <p:spPr>
          <a:xfrm>
            <a:off x="1675918" y="1403290"/>
            <a:ext cx="5182083" cy="1492310"/>
          </a:xfrm>
          <a:prstGeom prst="rect">
            <a:avLst/>
          </a:prstGeom>
          <a:ln w="12700">
            <a:miter lim="400000"/>
          </a:ln>
        </p:spPr>
      </p:pic>
      <p:pic>
        <p:nvPicPr>
          <p:cNvPr id="278" name="Picture 6" descr="Picture 6"/>
          <p:cNvPicPr>
            <a:picLocks noChangeAspect="1"/>
          </p:cNvPicPr>
          <p:nvPr/>
        </p:nvPicPr>
        <p:blipFill>
          <a:blip r:embed="rId3">
            <a:extLst/>
          </a:blip>
          <a:stretch>
            <a:fillRect/>
          </a:stretch>
        </p:blipFill>
        <p:spPr>
          <a:xfrm>
            <a:off x="1640227" y="3255862"/>
            <a:ext cx="5214879" cy="1492311"/>
          </a:xfrm>
          <a:prstGeom prst="rect">
            <a:avLst/>
          </a:prstGeom>
          <a:ln w="12700">
            <a:miter lim="400000"/>
          </a:ln>
        </p:spPr>
      </p:pic>
      <p:pic>
        <p:nvPicPr>
          <p:cNvPr id="279" name="Picture 7" descr="Picture 7"/>
          <p:cNvPicPr>
            <a:picLocks noChangeAspect="1"/>
          </p:cNvPicPr>
          <p:nvPr/>
        </p:nvPicPr>
        <p:blipFill>
          <a:blip r:embed="rId4">
            <a:extLst/>
          </a:blip>
          <a:stretch>
            <a:fillRect/>
          </a:stretch>
        </p:blipFill>
        <p:spPr>
          <a:xfrm>
            <a:off x="1666994" y="5065128"/>
            <a:ext cx="5190285" cy="1270925"/>
          </a:xfrm>
          <a:prstGeom prst="rect">
            <a:avLst/>
          </a:prstGeom>
          <a:ln w="12700">
            <a:miter lim="400000"/>
          </a:ln>
        </p:spPr>
      </p:pic>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9" name="Rectangle 5"/>
          <p:cNvSpPr txBox="1"/>
          <p:nvPr/>
        </p:nvSpPr>
        <p:spPr>
          <a:xfrm>
            <a:off x="304800" y="6533420"/>
            <a:ext cx="8534400" cy="2642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8" tIns="45718" rIns="45718" bIns="45718" anchor="b">
            <a:spAutoFit/>
          </a:bodyPr>
          <a:lstStyle>
            <a:lvl1pPr algn="ctr">
              <a:defRPr sz="1200" b="0" i="1">
                <a:solidFill>
                  <a:schemeClr val="accent1"/>
                </a:solidFill>
                <a:effectLst>
                  <a:outerShdw blurRad="38100" dist="38100" dir="2700000" rotWithShape="0">
                    <a:srgbClr val="000000"/>
                  </a:outerShdw>
                </a:effectLst>
              </a:defRPr>
            </a:lvl1pPr>
          </a:lstStyle>
          <a:p>
            <a:r>
              <a:t>http://ib.bioninja.com.au/standard-level/topic-4-ecology/43-carbon-cycling/carbon-cycle.html</a:t>
            </a:r>
          </a:p>
        </p:txBody>
      </p:sp>
      <p:sp>
        <p:nvSpPr>
          <p:cNvPr id="120" name="Rectangle 2"/>
          <p:cNvSpPr txBox="1">
            <a:spLocks noGrp="1"/>
          </p:cNvSpPr>
          <p:nvPr>
            <p:ph type="title"/>
          </p:nvPr>
        </p:nvSpPr>
        <p:spPr>
          <a:xfrm>
            <a:off x="304800" y="76199"/>
            <a:ext cx="8534400" cy="609603"/>
          </a:xfrm>
          <a:prstGeom prst="rect">
            <a:avLst/>
          </a:prstGeom>
        </p:spPr>
        <p:txBody>
          <a:bodyPr/>
          <a:lstStyle/>
          <a:p>
            <a:pPr>
              <a:defRPr sz="2200" i="1">
                <a:latin typeface="+mn-lt"/>
                <a:ea typeface="+mn-ea"/>
                <a:cs typeface="+mn-cs"/>
                <a:sym typeface="Arial"/>
              </a:defRPr>
            </a:pPr>
            <a:r>
              <a:t>The </a:t>
            </a:r>
            <a:r>
              <a:rPr b="1">
                <a:solidFill>
                  <a:srgbClr val="FFCC00"/>
                </a:solidFill>
              </a:rPr>
              <a:t>Carbon Cycle </a:t>
            </a:r>
            <a:r>
              <a:rPr>
                <a:solidFill>
                  <a:srgbClr val="FFFFFF"/>
                </a:solidFill>
              </a:rPr>
              <a:t>of fossil fuels:</a:t>
            </a:r>
          </a:p>
        </p:txBody>
      </p:sp>
      <p:sp>
        <p:nvSpPr>
          <p:cNvPr id="121" name="Rectangle 3"/>
          <p:cNvSpPr txBox="1">
            <a:spLocks noGrp="1"/>
          </p:cNvSpPr>
          <p:nvPr>
            <p:ph type="body" sz="half" idx="1"/>
          </p:nvPr>
        </p:nvSpPr>
        <p:spPr>
          <a:xfrm>
            <a:off x="76200" y="838200"/>
            <a:ext cx="9067800" cy="2362200"/>
          </a:xfrm>
          <a:prstGeom prst="rect">
            <a:avLst/>
          </a:prstGeom>
        </p:spPr>
        <p:txBody>
          <a:bodyPr/>
          <a:lstStyle/>
          <a:p>
            <a:pPr algn="ctr" defTabSz="804672">
              <a:spcBef>
                <a:spcPts val="300"/>
              </a:spcBef>
              <a:tabLst>
                <a:tab pos="393700" algn="l"/>
                <a:tab pos="800100" algn="l"/>
                <a:tab pos="1206500" algn="l"/>
                <a:tab pos="1600200" algn="l"/>
                <a:tab pos="2006600" algn="l"/>
              </a:tabLst>
              <a:defRPr sz="1500">
                <a:effectLst>
                  <a:outerShdw blurRad="38100" dist="33528" dir="2700000" rotWithShape="0">
                    <a:srgbClr val="000000"/>
                  </a:outerShdw>
                </a:effectLst>
                <a:latin typeface="+mn-lt"/>
                <a:ea typeface="+mn-ea"/>
                <a:cs typeface="+mn-cs"/>
                <a:sym typeface="Arial"/>
              </a:defRPr>
            </a:pPr>
            <a:r>
              <a:t>CO</a:t>
            </a:r>
            <a:r>
              <a:rPr baseline="-27590"/>
              <a:t>2</a:t>
            </a:r>
            <a:r>
              <a:t> is captured by plants =&gt; It's fossilized =&gt; Burnt by us =&gt; Emitted back as CO</a:t>
            </a:r>
            <a:r>
              <a:rPr baseline="-27590"/>
              <a:t>2</a:t>
            </a:r>
          </a:p>
          <a:p>
            <a:pPr defTabSz="804672">
              <a:tabLst>
                <a:tab pos="393700" algn="l"/>
                <a:tab pos="800100" algn="l"/>
                <a:tab pos="1206500" algn="l"/>
                <a:tab pos="1600200" algn="l"/>
                <a:tab pos="2006600" algn="l"/>
              </a:tabLst>
              <a:defRPr sz="1000" baseline="-27590">
                <a:effectLst>
                  <a:outerShdw blurRad="38100" dist="33528" dir="2700000" rotWithShape="0">
                    <a:srgbClr val="000000"/>
                  </a:outerShdw>
                </a:effectLst>
                <a:latin typeface="+mn-lt"/>
                <a:ea typeface="+mn-ea"/>
                <a:cs typeface="+mn-cs"/>
                <a:sym typeface="Arial"/>
              </a:defRPr>
            </a:pPr>
            <a:endParaRPr/>
          </a:p>
          <a:p>
            <a:pPr defTabSz="804672">
              <a:tabLst>
                <a:tab pos="393700" algn="l"/>
                <a:tab pos="800100" algn="l"/>
                <a:tab pos="1206500" algn="l"/>
                <a:tab pos="1600200" algn="l"/>
                <a:tab pos="2006600" algn="l"/>
              </a:tabLst>
              <a:defRPr sz="900">
                <a:effectLst>
                  <a:outerShdw blurRad="38100" dist="33528" dir="2700000" rotWithShape="0">
                    <a:srgbClr val="000000"/>
                  </a:outerShdw>
                </a:effectLst>
                <a:latin typeface="+mn-lt"/>
                <a:ea typeface="+mn-ea"/>
                <a:cs typeface="+mn-cs"/>
                <a:sym typeface="Arial"/>
              </a:defRPr>
            </a:pPr>
            <a:endParaRPr/>
          </a:p>
          <a:p>
            <a:pPr defTabSz="804672">
              <a:spcBef>
                <a:spcPts val="300"/>
              </a:spcBef>
              <a:tabLst>
                <a:tab pos="393700" algn="l"/>
                <a:tab pos="800100" algn="l"/>
                <a:tab pos="1206500" algn="l"/>
                <a:tab pos="1600200" algn="l"/>
                <a:tab pos="2006600" algn="l"/>
              </a:tabLst>
              <a:defRPr sz="1500">
                <a:effectLst>
                  <a:outerShdw blurRad="38100" dist="33528" dir="2700000" rotWithShape="0">
                    <a:srgbClr val="000000"/>
                  </a:outerShdw>
                </a:effectLst>
                <a:latin typeface="+mn-lt"/>
                <a:ea typeface="+mn-ea"/>
                <a:cs typeface="+mn-cs"/>
                <a:sym typeface="Arial"/>
              </a:defRPr>
            </a:pPr>
            <a:r>
              <a:t>That does indeed complete a cycle, but it is a hugely unsustainable cycle:</a:t>
            </a:r>
          </a:p>
          <a:p>
            <a:pPr defTabSz="804672">
              <a:tabLst>
                <a:tab pos="393700" algn="l"/>
                <a:tab pos="800100" algn="l"/>
                <a:tab pos="1206500" algn="l"/>
                <a:tab pos="1600200" algn="l"/>
                <a:tab pos="2006600" algn="l"/>
              </a:tabLst>
              <a:defRPr sz="700" baseline="-27590">
                <a:effectLst>
                  <a:outerShdw blurRad="38100" dist="33528" dir="2700000" rotWithShape="0">
                    <a:srgbClr val="000000"/>
                  </a:outerShdw>
                </a:effectLst>
                <a:latin typeface="+mn-lt"/>
                <a:ea typeface="+mn-ea"/>
                <a:cs typeface="+mn-cs"/>
                <a:sym typeface="Arial"/>
              </a:defRPr>
            </a:pPr>
            <a:endParaRPr/>
          </a:p>
          <a:p>
            <a:pPr defTabSz="804672">
              <a:spcBef>
                <a:spcPts val="300"/>
              </a:spcBef>
              <a:tabLst>
                <a:tab pos="393700" algn="l"/>
                <a:tab pos="800100" algn="l"/>
                <a:tab pos="1206500" algn="l"/>
                <a:tab pos="1600200" algn="l"/>
                <a:tab pos="2006600" algn="l"/>
              </a:tabLst>
              <a:defRPr sz="1500">
                <a:effectLst>
                  <a:outerShdw blurRad="38100" dist="33528" dir="2700000" rotWithShape="0">
                    <a:srgbClr val="000000"/>
                  </a:outerShdw>
                </a:effectLst>
                <a:latin typeface="+mn-lt"/>
                <a:ea typeface="+mn-ea"/>
                <a:cs typeface="+mn-cs"/>
                <a:sym typeface="Arial"/>
              </a:defRPr>
            </a:pPr>
            <a:r>
              <a:t>	Because the early steps (capture + fossilization) took </a:t>
            </a:r>
            <a:r>
              <a:rPr b="1">
                <a:solidFill>
                  <a:srgbClr val="FFCC00"/>
                </a:solidFill>
              </a:rPr>
              <a:t>tens of millions of years</a:t>
            </a:r>
          </a:p>
          <a:p>
            <a:pPr defTabSz="804672">
              <a:tabLst>
                <a:tab pos="393700" algn="l"/>
                <a:tab pos="800100" algn="l"/>
                <a:tab pos="1206500" algn="l"/>
                <a:tab pos="1600200" algn="l"/>
                <a:tab pos="2006600" algn="l"/>
              </a:tabLst>
              <a:defRPr sz="700" b="1">
                <a:solidFill>
                  <a:srgbClr val="FFCC00"/>
                </a:solidFill>
                <a:effectLst>
                  <a:outerShdw blurRad="38100" dist="33528" dir="2700000" rotWithShape="0">
                    <a:srgbClr val="000000"/>
                  </a:outerShdw>
                </a:effectLst>
                <a:latin typeface="+mn-lt"/>
                <a:ea typeface="+mn-ea"/>
                <a:cs typeface="+mn-cs"/>
                <a:sym typeface="Arial"/>
              </a:defRPr>
            </a:pPr>
            <a:endParaRPr/>
          </a:p>
          <a:p>
            <a:pPr defTabSz="804672">
              <a:spcBef>
                <a:spcPts val="300"/>
              </a:spcBef>
              <a:tabLst>
                <a:tab pos="393700" algn="l"/>
                <a:tab pos="800100" algn="l"/>
                <a:tab pos="1206500" algn="l"/>
                <a:tab pos="1600200" algn="l"/>
                <a:tab pos="2006600" algn="l"/>
              </a:tabLst>
              <a:defRPr sz="1500">
                <a:effectLst>
                  <a:outerShdw blurRad="38100" dist="33528" dir="2700000" rotWithShape="0">
                    <a:srgbClr val="000000"/>
                  </a:outerShdw>
                </a:effectLst>
                <a:latin typeface="+mn-lt"/>
                <a:ea typeface="+mn-ea"/>
                <a:cs typeface="+mn-cs"/>
                <a:sym typeface="Arial"/>
              </a:defRPr>
            </a:pPr>
            <a:r>
              <a:t>		But our burning of the resulting fossil fuel may be completed in </a:t>
            </a:r>
            <a:r>
              <a:rPr b="1">
                <a:solidFill>
                  <a:srgbClr val="FFCC00"/>
                </a:solidFill>
              </a:rPr>
              <a:t>~ 200 years</a:t>
            </a:r>
          </a:p>
          <a:p>
            <a:pPr defTabSz="804672">
              <a:tabLst>
                <a:tab pos="393700" algn="l"/>
                <a:tab pos="800100" algn="l"/>
                <a:tab pos="1206500" algn="l"/>
                <a:tab pos="1600200" algn="l"/>
                <a:tab pos="2006600" algn="l"/>
              </a:tabLst>
              <a:defRPr sz="700" b="1">
                <a:solidFill>
                  <a:srgbClr val="FFCC00"/>
                </a:solidFill>
                <a:effectLst>
                  <a:outerShdw blurRad="38100" dist="33528" dir="2700000" rotWithShape="0">
                    <a:srgbClr val="000000"/>
                  </a:outerShdw>
                </a:effectLst>
                <a:latin typeface="+mn-lt"/>
                <a:ea typeface="+mn-ea"/>
                <a:cs typeface="+mn-cs"/>
                <a:sym typeface="Arial"/>
              </a:defRPr>
            </a:pPr>
            <a:endParaRPr/>
          </a:p>
          <a:p>
            <a:pPr algn="ctr" defTabSz="804672">
              <a:spcBef>
                <a:spcPts val="300"/>
              </a:spcBef>
              <a:tabLst>
                <a:tab pos="393700" algn="l"/>
                <a:tab pos="800100" algn="l"/>
                <a:tab pos="1206500" algn="l"/>
                <a:tab pos="1600200" algn="l"/>
                <a:tab pos="2006600" algn="l"/>
              </a:tabLst>
              <a:defRPr sz="1400">
                <a:effectLst>
                  <a:outerShdw blurRad="38100" dist="33528" dir="2700000" rotWithShape="0">
                    <a:srgbClr val="000000"/>
                  </a:outerShdw>
                </a:effectLst>
                <a:latin typeface="+mn-lt"/>
                <a:ea typeface="+mn-ea"/>
                <a:cs typeface="+mn-cs"/>
                <a:sym typeface="Arial"/>
              </a:defRPr>
            </a:pPr>
            <a:r>
              <a:t>(20,000,000 / 200 = 1 million to one mismatch = </a:t>
            </a:r>
            <a:r>
              <a:rPr b="1"/>
              <a:t>A VERY BIG OOPS!</a:t>
            </a:r>
            <a:r>
              <a:t>)</a:t>
            </a:r>
          </a:p>
        </p:txBody>
      </p:sp>
      <p:pic>
        <p:nvPicPr>
          <p:cNvPr id="122" name="Picture 6" descr="Picture 6"/>
          <p:cNvPicPr>
            <a:picLocks noChangeAspect="1"/>
          </p:cNvPicPr>
          <p:nvPr/>
        </p:nvPicPr>
        <p:blipFill>
          <a:blip r:embed="rId2">
            <a:extLst/>
          </a:blip>
          <a:stretch>
            <a:fillRect/>
          </a:stretch>
        </p:blipFill>
        <p:spPr>
          <a:xfrm>
            <a:off x="2362200" y="3355075"/>
            <a:ext cx="4572000" cy="3121925"/>
          </a:xfrm>
          <a:prstGeom prst="rect">
            <a:avLst/>
          </a:prstGeom>
          <a:ln w="12700">
            <a:miter lim="400000"/>
          </a:ln>
        </p:spPr>
      </p:pic>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1" name="Rectangle 5"/>
          <p:cNvSpPr txBox="1"/>
          <p:nvPr/>
        </p:nvSpPr>
        <p:spPr>
          <a:xfrm>
            <a:off x="304800" y="6457220"/>
            <a:ext cx="8534400" cy="2642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8" tIns="45718" rIns="45718" bIns="45718" anchor="b">
            <a:spAutoFit/>
          </a:bodyPr>
          <a:lstStyle>
            <a:lvl1pPr algn="ctr">
              <a:defRPr sz="1200" b="0" i="1">
                <a:solidFill>
                  <a:srgbClr val="E5FFFF"/>
                </a:solidFill>
                <a:effectLst>
                  <a:outerShdw blurRad="38100" dist="38100" dir="2700000" rotWithShape="0">
                    <a:srgbClr val="000000"/>
                  </a:outerShdw>
                </a:effectLst>
              </a:defRPr>
            </a:lvl1pPr>
          </a:lstStyle>
          <a:p>
            <a:r>
              <a:t>An Introduction to Sustainable Energy Systems: WeCanFigureThisOut.org/ENERGY/Energy_home.htm</a:t>
            </a:r>
          </a:p>
        </p:txBody>
      </p:sp>
      <p:sp>
        <p:nvSpPr>
          <p:cNvPr id="282" name="Rectangle 2"/>
          <p:cNvSpPr txBox="1">
            <a:spLocks noGrp="1"/>
          </p:cNvSpPr>
          <p:nvPr>
            <p:ph type="title"/>
          </p:nvPr>
        </p:nvSpPr>
        <p:spPr>
          <a:xfrm>
            <a:off x="304800" y="1905000"/>
            <a:ext cx="8534400" cy="609600"/>
          </a:xfrm>
          <a:prstGeom prst="rect">
            <a:avLst/>
          </a:prstGeom>
        </p:spPr>
        <p:txBody>
          <a:bodyPr/>
          <a:lstStyle/>
          <a:p>
            <a:pPr>
              <a:defRPr sz="2200">
                <a:solidFill>
                  <a:srgbClr val="FFFFFF"/>
                </a:solidFill>
                <a:latin typeface="+mn-lt"/>
                <a:ea typeface="+mn-ea"/>
                <a:cs typeface="+mn-cs"/>
                <a:sym typeface="Arial"/>
              </a:defRPr>
            </a:pPr>
            <a:r>
              <a:t>Moving on to the alternative of: </a:t>
            </a:r>
            <a:r>
              <a:rPr b="1">
                <a:solidFill>
                  <a:srgbClr val="FFCC00"/>
                </a:solidFill>
              </a:rPr>
              <a:t>Biofuels</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4" name="Rectangle 5"/>
          <p:cNvSpPr txBox="1"/>
          <p:nvPr/>
        </p:nvSpPr>
        <p:spPr>
          <a:xfrm>
            <a:off x="304800" y="6457220"/>
            <a:ext cx="8534400" cy="2642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8" tIns="45718" rIns="45718" bIns="45718" anchor="b">
            <a:spAutoFit/>
          </a:bodyPr>
          <a:lstStyle>
            <a:lvl1pPr algn="ctr">
              <a:defRPr sz="1200" b="0" i="1">
                <a:solidFill>
                  <a:srgbClr val="E5FFFF"/>
                </a:solidFill>
                <a:effectLst>
                  <a:outerShdw blurRad="38100" dist="38100" dir="2700000" rotWithShape="0">
                    <a:srgbClr val="000000"/>
                  </a:outerShdw>
                </a:effectLst>
              </a:defRPr>
            </a:lvl1pPr>
          </a:lstStyle>
          <a:p>
            <a:r>
              <a:t>An Introduction to Sustainable Energy Systems: WeCanFigureThisOut.org/ENERGY/Energy_home.htm</a:t>
            </a:r>
          </a:p>
        </p:txBody>
      </p:sp>
      <p:sp>
        <p:nvSpPr>
          <p:cNvPr id="285" name="Rectangle 2"/>
          <p:cNvSpPr txBox="1">
            <a:spLocks noGrp="1"/>
          </p:cNvSpPr>
          <p:nvPr>
            <p:ph type="title"/>
          </p:nvPr>
        </p:nvSpPr>
        <p:spPr>
          <a:xfrm>
            <a:off x="304800" y="76200"/>
            <a:ext cx="8534400" cy="609600"/>
          </a:xfrm>
          <a:prstGeom prst="rect">
            <a:avLst/>
          </a:prstGeom>
        </p:spPr>
        <p:txBody>
          <a:bodyPr/>
          <a:lstStyle/>
          <a:p>
            <a:pPr>
              <a:defRPr sz="2000" b="1" i="1">
                <a:solidFill>
                  <a:srgbClr val="FFCC00"/>
                </a:solidFill>
                <a:latin typeface="+mn-lt"/>
                <a:ea typeface="+mn-ea"/>
                <a:cs typeface="+mn-cs"/>
                <a:sym typeface="Arial"/>
              </a:defRPr>
            </a:pPr>
            <a:r>
              <a:t>Biofuels</a:t>
            </a:r>
            <a:r>
              <a:rPr b="0">
                <a:solidFill>
                  <a:srgbClr val="FFFFFF"/>
                </a:solidFill>
              </a:rPr>
              <a:t> are a form of Solar </a:t>
            </a:r>
            <a:r>
              <a:rPr b="0">
                <a:solidFill>
                  <a:srgbClr val="E5FFFF"/>
                </a:solidFill>
              </a:rPr>
              <a:t>Energy</a:t>
            </a:r>
          </a:p>
        </p:txBody>
      </p:sp>
      <p:sp>
        <p:nvSpPr>
          <p:cNvPr id="286" name="Rectangle 3"/>
          <p:cNvSpPr txBox="1">
            <a:spLocks noGrp="1"/>
          </p:cNvSpPr>
          <p:nvPr>
            <p:ph type="body" idx="1"/>
          </p:nvPr>
        </p:nvSpPr>
        <p:spPr>
          <a:xfrm>
            <a:off x="141355" y="838200"/>
            <a:ext cx="9002647" cy="5334000"/>
          </a:xfrm>
          <a:prstGeom prst="rect">
            <a:avLst/>
          </a:prstGeom>
        </p:spPr>
        <p:txBody>
          <a:bodyPr/>
          <a:lstStyle/>
          <a:p>
            <a:pPr defTabSz="868680">
              <a:tabLst>
                <a:tab pos="419100" algn="l"/>
                <a:tab pos="850900" algn="l"/>
                <a:tab pos="1295400" algn="l"/>
              </a:tabLst>
              <a:defRPr sz="1700">
                <a:effectLst>
                  <a:outerShdw blurRad="38100" dist="36195" dir="2700000" rotWithShape="0">
                    <a:srgbClr val="000000"/>
                  </a:outerShdw>
                </a:effectLst>
                <a:latin typeface="+mn-lt"/>
                <a:ea typeface="+mn-ea"/>
                <a:cs typeface="+mn-cs"/>
                <a:sym typeface="Arial"/>
              </a:defRPr>
            </a:pPr>
            <a:r>
              <a:t>So we need to review some key solar energy facts:</a:t>
            </a:r>
          </a:p>
          <a:p>
            <a:pPr defTabSz="868680">
              <a:tabLst>
                <a:tab pos="419100" algn="l"/>
                <a:tab pos="850900" algn="l"/>
                <a:tab pos="1295400" algn="l"/>
              </a:tabLst>
              <a:defRPr sz="900">
                <a:effectLst>
                  <a:outerShdw blurRad="38100" dist="36195" dir="2700000" rotWithShape="0">
                    <a:srgbClr val="000000"/>
                  </a:outerShdw>
                </a:effectLst>
                <a:latin typeface="+mn-lt"/>
                <a:ea typeface="+mn-ea"/>
                <a:cs typeface="+mn-cs"/>
                <a:sym typeface="Arial"/>
              </a:defRPr>
            </a:pPr>
            <a:endParaRPr/>
          </a:p>
          <a:p>
            <a:pPr defTabSz="868680">
              <a:tabLst>
                <a:tab pos="419100" algn="l"/>
                <a:tab pos="850900" algn="l"/>
                <a:tab pos="1295400" algn="l"/>
              </a:tabLst>
              <a:defRPr sz="1700">
                <a:effectLst>
                  <a:outerShdw blurRad="38100" dist="36195" dir="2700000" rotWithShape="0">
                    <a:srgbClr val="000000"/>
                  </a:outerShdw>
                </a:effectLst>
                <a:latin typeface="+mn-lt"/>
                <a:ea typeface="+mn-ea"/>
                <a:cs typeface="+mn-cs"/>
                <a:sym typeface="Arial"/>
              </a:defRPr>
            </a:pPr>
            <a:r>
              <a:t>	The sun delivers the most energy when it shines vertically down thru clear skies</a:t>
            </a:r>
          </a:p>
          <a:p>
            <a:pPr defTabSz="868680">
              <a:tabLst>
                <a:tab pos="419100" algn="l"/>
                <a:tab pos="850900" algn="l"/>
                <a:tab pos="1295400" algn="l"/>
              </a:tabLst>
              <a:defRPr sz="700">
                <a:effectLst>
                  <a:outerShdw blurRad="38100" dist="36195" dir="2700000" rotWithShape="0">
                    <a:srgbClr val="000000"/>
                  </a:outerShdw>
                </a:effectLst>
                <a:latin typeface="+mn-lt"/>
                <a:ea typeface="+mn-ea"/>
                <a:cs typeface="+mn-cs"/>
                <a:sym typeface="Arial"/>
              </a:defRPr>
            </a:pPr>
            <a:endParaRPr/>
          </a:p>
          <a:p>
            <a:pPr defTabSz="868680">
              <a:tabLst>
                <a:tab pos="419100" algn="l"/>
                <a:tab pos="850900" algn="l"/>
                <a:tab pos="1295400" algn="l"/>
              </a:tabLst>
              <a:defRPr sz="1700">
                <a:effectLst>
                  <a:outerShdw blurRad="38100" dist="36195" dir="2700000" rotWithShape="0">
                    <a:srgbClr val="000000"/>
                  </a:outerShdw>
                </a:effectLst>
                <a:latin typeface="+mn-lt"/>
                <a:ea typeface="+mn-ea"/>
                <a:cs typeface="+mn-cs"/>
                <a:sym typeface="Arial"/>
              </a:defRPr>
            </a:pPr>
            <a:r>
              <a:t>		In which case the energy flow (= power) is ~ </a:t>
            </a:r>
            <a:r>
              <a:rPr b="1">
                <a:solidFill>
                  <a:srgbClr val="FBC901"/>
                </a:solidFill>
              </a:rPr>
              <a:t>1 kW / m</a:t>
            </a:r>
            <a:r>
              <a:rPr b="1" baseline="29894">
                <a:solidFill>
                  <a:srgbClr val="FBC901"/>
                </a:solidFill>
              </a:rPr>
              <a:t>2</a:t>
            </a:r>
            <a:r>
              <a:rPr b="1">
                <a:solidFill>
                  <a:srgbClr val="FBC901"/>
                </a:solidFill>
              </a:rPr>
              <a:t> </a:t>
            </a:r>
            <a:r>
              <a:t>of earth surface</a:t>
            </a:r>
          </a:p>
          <a:p>
            <a:pPr defTabSz="868680">
              <a:tabLst>
                <a:tab pos="419100" algn="l"/>
                <a:tab pos="850900" algn="l"/>
                <a:tab pos="1295400" algn="l"/>
              </a:tabLst>
              <a:defRPr sz="700">
                <a:effectLst>
                  <a:outerShdw blurRad="38100" dist="36195" dir="2700000" rotWithShape="0">
                    <a:srgbClr val="000000"/>
                  </a:outerShdw>
                </a:effectLst>
                <a:latin typeface="+mn-lt"/>
                <a:ea typeface="+mn-ea"/>
                <a:cs typeface="+mn-cs"/>
                <a:sym typeface="Arial"/>
              </a:defRPr>
            </a:pPr>
            <a:endParaRPr/>
          </a:p>
          <a:p>
            <a:pPr defTabSz="868680">
              <a:tabLst>
                <a:tab pos="419100" algn="l"/>
                <a:tab pos="850900" algn="l"/>
                <a:tab pos="1295400" algn="l"/>
              </a:tabLst>
              <a:defRPr sz="1700">
                <a:effectLst>
                  <a:outerShdw blurRad="38100" dist="36195" dir="2700000" rotWithShape="0">
                    <a:srgbClr val="000000"/>
                  </a:outerShdw>
                </a:effectLst>
                <a:latin typeface="+mn-lt"/>
                <a:ea typeface="+mn-ea"/>
                <a:cs typeface="+mn-cs"/>
                <a:sym typeface="Arial"/>
              </a:defRPr>
            </a:pPr>
            <a:r>
              <a:t>			But this occurs </a:t>
            </a:r>
            <a:r>
              <a:rPr b="1"/>
              <a:t>only</a:t>
            </a:r>
            <a:r>
              <a:t> near noon on a summer day</a:t>
            </a:r>
          </a:p>
          <a:p>
            <a:pPr defTabSz="868680">
              <a:tabLst>
                <a:tab pos="419100" algn="l"/>
                <a:tab pos="850900" algn="l"/>
                <a:tab pos="1295400" algn="l"/>
              </a:tabLst>
              <a:defRPr sz="700">
                <a:effectLst>
                  <a:outerShdw blurRad="38100" dist="36195" dir="2700000" rotWithShape="0">
                    <a:srgbClr val="000000"/>
                  </a:outerShdw>
                </a:effectLst>
                <a:latin typeface="+mn-lt"/>
                <a:ea typeface="+mn-ea"/>
                <a:cs typeface="+mn-cs"/>
                <a:sym typeface="Arial"/>
              </a:defRPr>
            </a:pPr>
            <a:endParaRPr/>
          </a:p>
          <a:p>
            <a:pPr defTabSz="868680">
              <a:tabLst>
                <a:tab pos="419100" algn="l"/>
                <a:tab pos="850900" algn="l"/>
                <a:tab pos="1295400" algn="l"/>
              </a:tabLst>
              <a:defRPr sz="1700">
                <a:effectLst>
                  <a:outerShdw blurRad="38100" dist="36195" dir="2700000" rotWithShape="0">
                    <a:srgbClr val="000000"/>
                  </a:outerShdw>
                </a:effectLst>
                <a:latin typeface="+mn-lt"/>
                <a:ea typeface="+mn-ea"/>
                <a:cs typeface="+mn-cs"/>
                <a:sym typeface="Arial"/>
              </a:defRPr>
            </a:pPr>
            <a:r>
              <a:t>			</a:t>
            </a:r>
            <a:r>
              <a:rPr b="1"/>
              <a:t>Only</a:t>
            </a:r>
            <a:r>
              <a:t> in locations near the earth's equator</a:t>
            </a:r>
          </a:p>
          <a:p>
            <a:pPr defTabSz="868680">
              <a:tabLst>
                <a:tab pos="419100" algn="l"/>
                <a:tab pos="850900" algn="l"/>
                <a:tab pos="1295400" algn="l"/>
              </a:tabLst>
              <a:defRPr sz="700">
                <a:effectLst>
                  <a:outerShdw blurRad="38100" dist="36195" dir="2700000" rotWithShape="0">
                    <a:srgbClr val="000000"/>
                  </a:outerShdw>
                </a:effectLst>
                <a:latin typeface="+mn-lt"/>
                <a:ea typeface="+mn-ea"/>
                <a:cs typeface="+mn-cs"/>
                <a:sym typeface="Arial"/>
              </a:defRPr>
            </a:pPr>
            <a:endParaRPr/>
          </a:p>
          <a:p>
            <a:pPr defTabSz="868680">
              <a:tabLst>
                <a:tab pos="419100" algn="l"/>
                <a:tab pos="850900" algn="l"/>
                <a:tab pos="1295400" algn="l"/>
              </a:tabLst>
              <a:defRPr sz="1700">
                <a:effectLst>
                  <a:outerShdw blurRad="38100" dist="36195" dir="2700000" rotWithShape="0">
                    <a:srgbClr val="000000"/>
                  </a:outerShdw>
                </a:effectLst>
                <a:latin typeface="+mn-lt"/>
                <a:ea typeface="+mn-ea"/>
                <a:cs typeface="+mn-cs"/>
                <a:sym typeface="Arial"/>
              </a:defRPr>
            </a:pPr>
            <a:r>
              <a:t>			</a:t>
            </a:r>
            <a:r>
              <a:rPr b="1"/>
              <a:t>Only</a:t>
            </a:r>
            <a:r>
              <a:t> in perfect weather</a:t>
            </a:r>
          </a:p>
          <a:p>
            <a:pPr defTabSz="868680">
              <a:tabLst>
                <a:tab pos="419100" algn="l"/>
                <a:tab pos="850900" algn="l"/>
                <a:tab pos="1295400" algn="l"/>
              </a:tabLst>
              <a:defRPr sz="1100">
                <a:effectLst>
                  <a:outerShdw blurRad="38100" dist="36195" dir="2700000" rotWithShape="0">
                    <a:srgbClr val="000000"/>
                  </a:outerShdw>
                </a:effectLst>
                <a:latin typeface="+mn-lt"/>
                <a:ea typeface="+mn-ea"/>
                <a:cs typeface="+mn-cs"/>
                <a:sym typeface="Arial"/>
              </a:defRPr>
            </a:pPr>
            <a:endParaRPr/>
          </a:p>
          <a:p>
            <a:pPr defTabSz="868680">
              <a:tabLst>
                <a:tab pos="419100" algn="l"/>
                <a:tab pos="850900" algn="l"/>
                <a:tab pos="1295400" algn="l"/>
              </a:tabLst>
              <a:defRPr sz="1700">
                <a:effectLst>
                  <a:outerShdw blurRad="38100" dist="36195" dir="2700000" rotWithShape="0">
                    <a:srgbClr val="000000"/>
                  </a:outerShdw>
                </a:effectLst>
                <a:latin typeface="+mn-lt"/>
                <a:ea typeface="+mn-ea"/>
                <a:cs typeface="+mn-cs"/>
                <a:sym typeface="Arial"/>
              </a:defRPr>
            </a:pPr>
            <a:r>
              <a:t>	Averaging over time, location and weather each cut the power by ~ ½</a:t>
            </a:r>
          </a:p>
          <a:p>
            <a:pPr defTabSz="868680">
              <a:tabLst>
                <a:tab pos="419100" algn="l"/>
                <a:tab pos="850900" algn="l"/>
                <a:tab pos="1295400" algn="l"/>
              </a:tabLst>
              <a:defRPr sz="700">
                <a:effectLst>
                  <a:outerShdw blurRad="38100" dist="36195" dir="2700000" rotWithShape="0">
                    <a:srgbClr val="000000"/>
                  </a:outerShdw>
                </a:effectLst>
                <a:latin typeface="+mn-lt"/>
                <a:ea typeface="+mn-ea"/>
                <a:cs typeface="+mn-cs"/>
                <a:sym typeface="Arial"/>
              </a:defRPr>
            </a:pPr>
            <a:endParaRPr/>
          </a:p>
          <a:p>
            <a:pPr defTabSz="868680">
              <a:tabLst>
                <a:tab pos="419100" algn="l"/>
                <a:tab pos="850900" algn="l"/>
                <a:tab pos="1295400" algn="l"/>
              </a:tabLst>
              <a:defRPr sz="1700">
                <a:effectLst>
                  <a:outerShdw blurRad="38100" dist="36195" dir="2700000" rotWithShape="0">
                    <a:srgbClr val="000000"/>
                  </a:outerShdw>
                </a:effectLst>
                <a:latin typeface="+mn-lt"/>
                <a:ea typeface="+mn-ea"/>
                <a:cs typeface="+mn-cs"/>
                <a:sym typeface="Arial"/>
              </a:defRPr>
            </a:pPr>
            <a:r>
              <a:t>		Giving a fully averaged solar power of about  </a:t>
            </a:r>
            <a:r>
              <a:rPr b="1">
                <a:solidFill>
                  <a:srgbClr val="FBC901"/>
                </a:solidFill>
              </a:rPr>
              <a:t>125 W / m</a:t>
            </a:r>
            <a:r>
              <a:rPr b="1" baseline="29894">
                <a:solidFill>
                  <a:srgbClr val="FBC901"/>
                </a:solidFill>
              </a:rPr>
              <a:t>2  </a:t>
            </a:r>
            <a:r>
              <a:t>of earth surface</a:t>
            </a:r>
            <a:endParaRPr b="1" baseline="29894">
              <a:solidFill>
                <a:srgbClr val="FBC901"/>
              </a:solidFill>
            </a:endParaRPr>
          </a:p>
          <a:p>
            <a:pPr defTabSz="868680">
              <a:tabLst>
                <a:tab pos="419100" algn="l"/>
                <a:tab pos="850900" algn="l"/>
                <a:tab pos="1295400" algn="l"/>
              </a:tabLst>
              <a:defRPr sz="1100">
                <a:effectLst>
                  <a:outerShdw blurRad="38100" dist="36195" dir="2700000" rotWithShape="0">
                    <a:srgbClr val="000000"/>
                  </a:outerShdw>
                </a:effectLst>
                <a:latin typeface="+mn-lt"/>
                <a:ea typeface="+mn-ea"/>
                <a:cs typeface="+mn-cs"/>
                <a:sym typeface="Arial"/>
              </a:defRPr>
            </a:pPr>
            <a:endParaRPr/>
          </a:p>
          <a:p>
            <a:pPr defTabSz="868680">
              <a:tabLst>
                <a:tab pos="419100" algn="l"/>
                <a:tab pos="850900" algn="l"/>
                <a:tab pos="1295400" algn="l"/>
              </a:tabLst>
              <a:defRPr sz="1700" b="1">
                <a:solidFill>
                  <a:srgbClr val="FBC901"/>
                </a:solidFill>
                <a:effectLst>
                  <a:outerShdw blurRad="38100" dist="36195" dir="2700000" rotWithShape="0">
                    <a:srgbClr val="000000"/>
                  </a:outerShdw>
                </a:effectLst>
                <a:latin typeface="+mn-lt"/>
                <a:ea typeface="+mn-ea"/>
                <a:cs typeface="+mn-cs"/>
                <a:sym typeface="Arial"/>
              </a:defRPr>
            </a:pPr>
            <a:r>
              <a:t>That is a very small amount of power per earth area!</a:t>
            </a:r>
          </a:p>
          <a:p>
            <a:pPr defTabSz="868680">
              <a:tabLst>
                <a:tab pos="419100" algn="l"/>
                <a:tab pos="850900" algn="l"/>
                <a:tab pos="1295400" algn="l"/>
              </a:tabLst>
              <a:defRPr sz="700">
                <a:effectLst>
                  <a:outerShdw blurRad="38100" dist="36195" dir="2700000" rotWithShape="0">
                    <a:srgbClr val="000000"/>
                  </a:outerShdw>
                </a:effectLst>
                <a:latin typeface="+mn-lt"/>
                <a:ea typeface="+mn-ea"/>
                <a:cs typeface="+mn-cs"/>
                <a:sym typeface="Arial"/>
              </a:defRPr>
            </a:pPr>
            <a:endParaRPr/>
          </a:p>
          <a:p>
            <a:pPr defTabSz="868680">
              <a:tabLst>
                <a:tab pos="419100" algn="l"/>
                <a:tab pos="850900" algn="l"/>
                <a:tab pos="1295400" algn="l"/>
              </a:tabLst>
              <a:defRPr sz="1700">
                <a:effectLst>
                  <a:outerShdw blurRad="38100" dist="36195" dir="2700000" rotWithShape="0">
                    <a:srgbClr val="000000"/>
                  </a:outerShdw>
                </a:effectLst>
                <a:latin typeface="+mn-lt"/>
                <a:ea typeface="+mn-ea"/>
                <a:cs typeface="+mn-cs"/>
                <a:sym typeface="Arial"/>
              </a:defRPr>
            </a:pPr>
            <a:r>
              <a:t>	Fossil fuels cheated this by stockpiling solar energy over tens of millions of years</a:t>
            </a:r>
          </a:p>
          <a:p>
            <a:pPr defTabSz="868680">
              <a:tabLst>
                <a:tab pos="419100" algn="l"/>
                <a:tab pos="850900" algn="l"/>
                <a:tab pos="1295400" algn="l"/>
              </a:tabLst>
              <a:defRPr sz="700">
                <a:effectLst>
                  <a:outerShdw blurRad="38100" dist="36195" dir="2700000" rotWithShape="0">
                    <a:srgbClr val="000000"/>
                  </a:outerShdw>
                </a:effectLst>
                <a:latin typeface="+mn-lt"/>
                <a:ea typeface="+mn-ea"/>
                <a:cs typeface="+mn-cs"/>
                <a:sym typeface="Arial"/>
              </a:defRPr>
            </a:pPr>
            <a:endParaRPr/>
          </a:p>
          <a:p>
            <a:pPr defTabSz="868680">
              <a:tabLst>
                <a:tab pos="419100" algn="l"/>
                <a:tab pos="850900" algn="l"/>
                <a:tab pos="1295400" algn="l"/>
              </a:tabLst>
              <a:defRPr sz="1700">
                <a:effectLst>
                  <a:outerShdw blurRad="38100" dist="36195" dir="2700000" rotWithShape="0">
                    <a:srgbClr val="000000"/>
                  </a:outerShdw>
                </a:effectLst>
                <a:latin typeface="+mn-lt"/>
                <a:ea typeface="+mn-ea"/>
                <a:cs typeface="+mn-cs"/>
                <a:sym typeface="Arial"/>
              </a:defRPr>
            </a:pPr>
            <a:r>
              <a:t>		Which we are now doing or best to use up in about 200 years!</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8" name="Rectangle 5"/>
          <p:cNvSpPr txBox="1"/>
          <p:nvPr/>
        </p:nvSpPr>
        <p:spPr>
          <a:xfrm>
            <a:off x="304800" y="5709577"/>
            <a:ext cx="8534400" cy="11532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8" tIns="45718" rIns="45718" bIns="45718" anchor="b">
            <a:spAutoFit/>
          </a:bodyPr>
          <a:lstStyle/>
          <a:p>
            <a:pPr algn="ctr">
              <a:defRPr sz="1200" b="0" i="1">
                <a:solidFill>
                  <a:schemeClr val="accent1"/>
                </a:solidFill>
                <a:effectLst>
                  <a:outerShdw blurRad="38100" dist="38100" dir="2700000" rotWithShape="0">
                    <a:srgbClr val="000000"/>
                  </a:outerShdw>
                </a:effectLst>
              </a:defRPr>
            </a:pPr>
            <a:r>
              <a:t>1) See my note set entitled "Today's Solar Cells" including its U.S. National Renewable Energy Lab data</a:t>
            </a:r>
            <a:endParaRPr>
              <a:solidFill>
                <a:srgbClr val="E5FFFF"/>
              </a:solidFill>
            </a:endParaRPr>
          </a:p>
          <a:p>
            <a:pPr algn="ctr">
              <a:defRPr sz="1200" b="0" i="1">
                <a:solidFill>
                  <a:schemeClr val="accent1"/>
                </a:solidFill>
                <a:effectLst>
                  <a:outerShdw blurRad="38100" dist="38100" dir="2700000" rotWithShape="0">
                    <a:srgbClr val="000000"/>
                  </a:outerShdw>
                </a:effectLst>
              </a:defRPr>
            </a:pPr>
            <a:r>
              <a:t>2) "Energy Systems Engineering – Evaluation and Implementation" by Vanek, Albright &amp; Angenent, page 453</a:t>
            </a:r>
            <a:endParaRPr>
              <a:solidFill>
                <a:srgbClr val="E5FFFF"/>
              </a:solidFill>
            </a:endParaRPr>
          </a:p>
          <a:p>
            <a:pPr algn="ctr">
              <a:defRPr sz="1200" b="0" i="1">
                <a:solidFill>
                  <a:schemeClr val="accent1"/>
                </a:solidFill>
                <a:effectLst>
                  <a:outerShdw blurRad="38100" dist="38100" dir="2700000" rotWithShape="0">
                    <a:srgbClr val="000000"/>
                  </a:outerShdw>
                </a:effectLst>
              </a:defRPr>
            </a:pPr>
            <a:r>
              <a:t>3) "Sustainable Energy – Choosing Among Options" by Tester, Drake, Driscoll, Golay &amp; Peters, page 506</a:t>
            </a:r>
            <a:endParaRPr>
              <a:solidFill>
                <a:srgbClr val="E5FFFF"/>
              </a:solidFill>
            </a:endParaRPr>
          </a:p>
          <a:p>
            <a:pPr algn="ctr">
              <a:defRPr sz="1200" b="0" i="1">
                <a:solidFill>
                  <a:schemeClr val="accent1"/>
                </a:solidFill>
                <a:effectLst>
                  <a:outerShdw blurRad="38100" dist="38100" dir="2700000" rotWithShape="0">
                    <a:srgbClr val="000000"/>
                  </a:outerShdw>
                </a:effectLst>
              </a:defRPr>
            </a:pPr>
            <a:r>
              <a:t>4) "Sustainable Energy Without the Hot Air" by D.J.C. Mackay, page 49 (and references therein)</a:t>
            </a:r>
            <a:endParaRPr>
              <a:solidFill>
                <a:srgbClr val="E5FFFF"/>
              </a:solidFill>
            </a:endParaRPr>
          </a:p>
          <a:p>
            <a:pPr algn="ctr">
              <a:defRPr sz="1200" b="0" i="1">
                <a:solidFill>
                  <a:schemeClr val="accent1"/>
                </a:solidFill>
                <a:effectLst>
                  <a:outerShdw blurRad="38100" dist="38100" dir="2700000" rotWithShape="0">
                    <a:srgbClr val="000000"/>
                  </a:outerShdw>
                </a:effectLst>
              </a:defRPr>
            </a:pPr>
            <a:r>
              <a:t>5) "Principles of Sustainable Energy Systems" by F. Krieth, 2</a:t>
            </a:r>
            <a:r>
              <a:rPr baseline="30000"/>
              <a:t>nd</a:t>
            </a:r>
            <a:r>
              <a:t> Edition, pages 206-208</a:t>
            </a:r>
            <a:endParaRPr>
              <a:solidFill>
                <a:srgbClr val="E5FFFF"/>
              </a:solidFill>
            </a:endParaRPr>
          </a:p>
          <a:p>
            <a:pPr algn="ctr">
              <a:defRPr sz="1200" b="0" i="1">
                <a:solidFill>
                  <a:schemeClr val="accent1"/>
                </a:solidFill>
                <a:effectLst>
                  <a:outerShdw blurRad="38100" dist="38100" dir="2700000" rotWithShape="0">
                    <a:srgbClr val="000000"/>
                  </a:outerShdw>
                </a:effectLst>
              </a:defRPr>
            </a:pPr>
            <a:r>
              <a:t>6) "Energy Systems Engineering – Evaluation and Implementation" by Vanek, Albright &amp; Angenent, page 456</a:t>
            </a:r>
          </a:p>
        </p:txBody>
      </p:sp>
      <p:sp>
        <p:nvSpPr>
          <p:cNvPr id="289" name="Rectangle 2"/>
          <p:cNvSpPr txBox="1">
            <a:spLocks noGrp="1"/>
          </p:cNvSpPr>
          <p:nvPr>
            <p:ph type="title"/>
          </p:nvPr>
        </p:nvSpPr>
        <p:spPr>
          <a:xfrm>
            <a:off x="0" y="76200"/>
            <a:ext cx="9144000" cy="533400"/>
          </a:xfrm>
          <a:prstGeom prst="rect">
            <a:avLst/>
          </a:prstGeom>
        </p:spPr>
        <p:txBody>
          <a:bodyPr/>
          <a:lstStyle>
            <a:lvl1pPr>
              <a:defRPr sz="2000" i="1">
                <a:solidFill>
                  <a:srgbClr val="FFFFFF"/>
                </a:solidFill>
                <a:latin typeface="+mn-lt"/>
                <a:ea typeface="+mn-ea"/>
                <a:cs typeface="+mn-cs"/>
                <a:sym typeface="Arial"/>
              </a:defRPr>
            </a:lvl1pPr>
          </a:lstStyle>
          <a:p>
            <a:r>
              <a:t>For sustainability we must now balance power collection with power use</a:t>
            </a:r>
          </a:p>
        </p:txBody>
      </p:sp>
      <p:sp>
        <p:nvSpPr>
          <p:cNvPr id="290" name="Rectangle 3"/>
          <p:cNvSpPr txBox="1">
            <a:spLocks noGrp="1"/>
          </p:cNvSpPr>
          <p:nvPr>
            <p:ph type="body" idx="1"/>
          </p:nvPr>
        </p:nvSpPr>
        <p:spPr>
          <a:xfrm>
            <a:off x="76200" y="685800"/>
            <a:ext cx="9067800" cy="5334000"/>
          </a:xfrm>
          <a:prstGeom prst="rect">
            <a:avLst/>
          </a:prstGeom>
        </p:spPr>
        <p:txBody>
          <a:bodyPr/>
          <a:lstStyle/>
          <a:p>
            <a:pPr>
              <a:tabLst>
                <a:tab pos="444500" algn="l"/>
                <a:tab pos="901700" algn="l"/>
                <a:tab pos="1371600" algn="l"/>
              </a:tabLst>
              <a:defRPr sz="1800" b="1">
                <a:latin typeface="+mn-lt"/>
                <a:ea typeface="+mn-ea"/>
                <a:cs typeface="+mn-cs"/>
                <a:sym typeface="Arial"/>
              </a:defRPr>
            </a:pPr>
            <a:r>
              <a:t>But existing forms of solar power collection / conversion are very inefficient</a:t>
            </a:r>
          </a:p>
          <a:p>
            <a:pPr>
              <a:tabLst>
                <a:tab pos="444500" algn="l"/>
                <a:tab pos="901700" algn="l"/>
                <a:tab pos="1371600" algn="l"/>
              </a:tabLst>
              <a:defRPr sz="11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r>
              <a:t>For photovoltaic solar cells: </a:t>
            </a:r>
            <a:r>
              <a:rPr baseline="30000"/>
              <a:t>1</a:t>
            </a:r>
          </a:p>
          <a:p>
            <a:pPr>
              <a:tabLst>
                <a:tab pos="444500" algn="l"/>
                <a:tab pos="901700" algn="l"/>
                <a:tab pos="1371600" algn="l"/>
              </a:tabLst>
              <a:defRPr sz="6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r>
              <a:t>	Complex research designs achieve collection/conversion efficiencies pushing </a:t>
            </a:r>
            <a:r>
              <a:rPr>
                <a:solidFill>
                  <a:srgbClr val="FFCC00"/>
                </a:solidFill>
              </a:rPr>
              <a:t>50%</a:t>
            </a:r>
          </a:p>
          <a:p>
            <a:pPr>
              <a:tabLst>
                <a:tab pos="444500" algn="l"/>
                <a:tab pos="901700" algn="l"/>
                <a:tab pos="1371600" algn="l"/>
              </a:tabLst>
              <a:defRPr sz="700">
                <a:solidFill>
                  <a:srgbClr val="FFCC00"/>
                </a:solidFill>
                <a:latin typeface="+mn-lt"/>
                <a:ea typeface="+mn-ea"/>
                <a:cs typeface="+mn-cs"/>
                <a:sym typeface="Arial"/>
              </a:defRPr>
            </a:pPr>
            <a:endParaRPr/>
          </a:p>
          <a:p>
            <a:pPr>
              <a:tabLst>
                <a:tab pos="444500" algn="l"/>
                <a:tab pos="901700" algn="l"/>
                <a:tab pos="1371600" algn="l"/>
              </a:tabLst>
              <a:defRPr sz="1800">
                <a:solidFill>
                  <a:srgbClr val="FFCC00"/>
                </a:solidFill>
                <a:latin typeface="+mn-lt"/>
                <a:ea typeface="+mn-ea"/>
                <a:cs typeface="+mn-cs"/>
                <a:sym typeface="Arial"/>
              </a:defRPr>
            </a:pPr>
            <a:r>
              <a:t>	</a:t>
            </a:r>
            <a:r>
              <a:rPr>
                <a:solidFill>
                  <a:srgbClr val="FFFFFF"/>
                </a:solidFill>
              </a:rPr>
              <a:t>Widely commercialized cells achieve collection/conversion efficiencies of </a:t>
            </a:r>
            <a:r>
              <a:t>10-25%</a:t>
            </a:r>
          </a:p>
          <a:p>
            <a:pPr>
              <a:tabLst>
                <a:tab pos="444500" algn="l"/>
                <a:tab pos="901700" algn="l"/>
                <a:tab pos="1371600" algn="l"/>
              </a:tabLst>
              <a:defRPr sz="8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r>
              <a:t>	Use of novel (potentially much cheaper) materials achieve efficiencies of </a:t>
            </a:r>
            <a:r>
              <a:rPr>
                <a:solidFill>
                  <a:srgbClr val="FFCC00"/>
                </a:solidFill>
              </a:rPr>
              <a:t>1-10%</a:t>
            </a:r>
          </a:p>
          <a:p>
            <a:pPr>
              <a:tabLst>
                <a:tab pos="444500" algn="l"/>
                <a:tab pos="901700" algn="l"/>
                <a:tab pos="1371600" algn="l"/>
              </a:tabLst>
              <a:defRPr sz="1100">
                <a:solidFill>
                  <a:srgbClr val="FFCC00"/>
                </a:solidFill>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r>
              <a:t>Whereas: </a:t>
            </a:r>
            <a:endParaRPr baseline="30000"/>
          </a:p>
          <a:p>
            <a:pPr>
              <a:tabLst>
                <a:tab pos="444500" algn="l"/>
                <a:tab pos="901700" algn="l"/>
                <a:tab pos="1371600" algn="l"/>
              </a:tabLst>
              <a:defRPr sz="700">
                <a:latin typeface="+mn-lt"/>
                <a:ea typeface="+mn-ea"/>
                <a:cs typeface="+mn-cs"/>
                <a:sym typeface="Arial"/>
              </a:defRPr>
            </a:pPr>
            <a:endParaRPr/>
          </a:p>
          <a:p>
            <a:pPr>
              <a:tabLst>
                <a:tab pos="444500" algn="l"/>
                <a:tab pos="901700" algn="l"/>
                <a:tab pos="1371600" algn="l"/>
              </a:tabLst>
              <a:defRPr sz="1800" b="1">
                <a:latin typeface="+mn-lt"/>
                <a:ea typeface="+mn-ea"/>
                <a:cs typeface="+mn-cs"/>
                <a:sym typeface="Arial"/>
              </a:defRPr>
            </a:pPr>
            <a:r>
              <a:t>	Plant photosynthesis has a collection/conversion efficiency of ~ </a:t>
            </a:r>
            <a:r>
              <a:rPr>
                <a:solidFill>
                  <a:srgbClr val="FBC901"/>
                </a:solidFill>
              </a:rPr>
              <a:t>1% </a:t>
            </a:r>
            <a:r>
              <a:rPr b="0" baseline="30000"/>
              <a:t>2-5</a:t>
            </a:r>
          </a:p>
          <a:p>
            <a:pPr>
              <a:tabLst>
                <a:tab pos="444500" algn="l"/>
                <a:tab pos="901700" algn="l"/>
                <a:tab pos="1371600" algn="l"/>
              </a:tabLst>
              <a:defRPr sz="700">
                <a:latin typeface="+mn-lt"/>
                <a:ea typeface="+mn-ea"/>
                <a:cs typeface="+mn-cs"/>
                <a:sym typeface="Arial"/>
              </a:defRPr>
            </a:pPr>
            <a:endParaRPr/>
          </a:p>
          <a:p>
            <a:pPr>
              <a:tabLst>
                <a:tab pos="444500" algn="l"/>
                <a:tab pos="901700" algn="l"/>
                <a:tab pos="1371600" algn="l"/>
              </a:tabLst>
              <a:defRPr sz="1800" b="1">
                <a:latin typeface="+mn-lt"/>
                <a:ea typeface="+mn-ea"/>
                <a:cs typeface="+mn-cs"/>
                <a:sym typeface="Arial"/>
              </a:defRPr>
            </a:pPr>
            <a:r>
              <a:t>	Algae (including saltwater tolerant species) can achieve ~ </a:t>
            </a:r>
            <a:r>
              <a:rPr>
                <a:solidFill>
                  <a:srgbClr val="FBC901"/>
                </a:solidFill>
              </a:rPr>
              <a:t>10% </a:t>
            </a:r>
            <a:r>
              <a:rPr b="0" baseline="30000"/>
              <a:t>6</a:t>
            </a:r>
          </a:p>
          <a:p>
            <a:pPr>
              <a:tabLst>
                <a:tab pos="444500" algn="l"/>
                <a:tab pos="901700" algn="l"/>
                <a:tab pos="1371600" algn="l"/>
              </a:tabLst>
              <a:defRPr sz="1600" b="1">
                <a:latin typeface="+mn-lt"/>
                <a:ea typeface="+mn-ea"/>
                <a:cs typeface="+mn-cs"/>
                <a:sym typeface="Arial"/>
              </a:defRPr>
            </a:pPr>
            <a:endParaRPr/>
          </a:p>
          <a:p>
            <a:pPr algn="ctr">
              <a:tabLst>
                <a:tab pos="444500" algn="l"/>
                <a:tab pos="901700" algn="l"/>
                <a:tab pos="1371600" algn="l"/>
              </a:tabLst>
              <a:defRPr sz="1800" b="1">
                <a:solidFill>
                  <a:srgbClr val="FBC901"/>
                </a:solidFill>
                <a:latin typeface="+mn-lt"/>
                <a:ea typeface="+mn-ea"/>
                <a:cs typeface="+mn-cs"/>
                <a:sym typeface="Arial"/>
              </a:defRPr>
            </a:pPr>
            <a:r>
              <a:t>POWER OUT = (Averaged Solar Power) x (Collection/Conversion Efficiency)</a:t>
            </a:r>
          </a:p>
          <a:p>
            <a:pPr algn="ctr">
              <a:tabLst>
                <a:tab pos="444500" algn="l"/>
                <a:tab pos="901700" algn="l"/>
                <a:tab pos="1371600" algn="l"/>
              </a:tabLst>
              <a:defRPr sz="700" b="1">
                <a:solidFill>
                  <a:srgbClr val="FBC901"/>
                </a:solidFill>
                <a:latin typeface="+mn-lt"/>
                <a:ea typeface="+mn-ea"/>
                <a:cs typeface="+mn-cs"/>
                <a:sym typeface="Arial"/>
              </a:defRPr>
            </a:pPr>
            <a:endParaRPr/>
          </a:p>
          <a:p>
            <a:pPr algn="ctr">
              <a:tabLst>
                <a:tab pos="444500" algn="l"/>
                <a:tab pos="901700" algn="l"/>
                <a:tab pos="1371600" algn="l"/>
              </a:tabLst>
              <a:defRPr sz="1800" b="1">
                <a:solidFill>
                  <a:srgbClr val="FBC901"/>
                </a:solidFill>
                <a:latin typeface="+mn-lt"/>
                <a:ea typeface="+mn-ea"/>
                <a:cs typeface="+mn-cs"/>
                <a:sym typeface="Arial"/>
              </a:defRPr>
            </a:pPr>
            <a:r>
              <a:t>= (~125 W / m</a:t>
            </a:r>
            <a:r>
              <a:rPr baseline="30000"/>
              <a:t>2</a:t>
            </a:r>
            <a:r>
              <a:t>) x (One of the numbers above)</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2" name="Rectangle 5"/>
          <p:cNvSpPr txBox="1"/>
          <p:nvPr/>
        </p:nvSpPr>
        <p:spPr>
          <a:xfrm>
            <a:off x="304800" y="6457220"/>
            <a:ext cx="8534400" cy="2642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8" tIns="45718" rIns="45718" bIns="45718" anchor="b">
            <a:spAutoFit/>
          </a:bodyPr>
          <a:lstStyle>
            <a:lvl1pPr algn="ctr">
              <a:defRPr sz="1200" b="0" i="1">
                <a:solidFill>
                  <a:srgbClr val="E5FFFF"/>
                </a:solidFill>
                <a:effectLst>
                  <a:outerShdw blurRad="38100" dist="38100" dir="2700000" rotWithShape="0">
                    <a:srgbClr val="000000"/>
                  </a:outerShdw>
                </a:effectLst>
              </a:defRPr>
            </a:lvl1pPr>
          </a:lstStyle>
          <a:p>
            <a:r>
              <a:t>An Introduction to Sustainable Energy Systems: WeCanFigureThisOut.org/ENERGY/Energy_home.htm</a:t>
            </a:r>
          </a:p>
        </p:txBody>
      </p:sp>
      <p:sp>
        <p:nvSpPr>
          <p:cNvPr id="293" name="Rectangle 2"/>
          <p:cNvSpPr txBox="1">
            <a:spLocks noGrp="1"/>
          </p:cNvSpPr>
          <p:nvPr>
            <p:ph type="title"/>
          </p:nvPr>
        </p:nvSpPr>
        <p:spPr>
          <a:xfrm>
            <a:off x="0" y="76200"/>
            <a:ext cx="9144000" cy="609600"/>
          </a:xfrm>
          <a:prstGeom prst="rect">
            <a:avLst/>
          </a:prstGeom>
        </p:spPr>
        <p:txBody>
          <a:bodyPr/>
          <a:lstStyle/>
          <a:p>
            <a:pPr>
              <a:defRPr sz="1800" i="1">
                <a:solidFill>
                  <a:srgbClr val="FFFFFF"/>
                </a:solidFill>
                <a:latin typeface="+mn-lt"/>
                <a:ea typeface="+mn-ea"/>
                <a:cs typeface="+mn-cs"/>
                <a:sym typeface="Arial"/>
              </a:defRPr>
            </a:pPr>
            <a:r>
              <a:t>As calculated in </a:t>
            </a:r>
            <a:r>
              <a:rPr b="1"/>
              <a:t>Power Plant Land &amp; Water Requirements</a:t>
            </a:r>
            <a:r>
              <a:t> (</a:t>
            </a:r>
            <a:r>
              <a:rPr u="sng">
                <a:solidFill>
                  <a:srgbClr val="20FFFF"/>
                </a:solidFill>
                <a:uFill>
                  <a:solidFill>
                    <a:srgbClr val="20FFFF"/>
                  </a:solidFill>
                </a:uFill>
                <a:hlinkClick r:id="rId2"/>
              </a:rPr>
              <a:t>pptx</a:t>
            </a:r>
            <a:r>
              <a:t> / </a:t>
            </a:r>
            <a:r>
              <a:rPr u="sng">
                <a:solidFill>
                  <a:srgbClr val="20FFFF"/>
                </a:solidFill>
                <a:uFill>
                  <a:solidFill>
                    <a:srgbClr val="20FFFF"/>
                  </a:solidFill>
                </a:uFill>
                <a:hlinkClick r:id="rId3"/>
              </a:rPr>
              <a:t>pdf</a:t>
            </a:r>
            <a:r>
              <a:t> / </a:t>
            </a:r>
            <a:r>
              <a:rPr u="sng">
                <a:solidFill>
                  <a:srgbClr val="20FFFF"/>
                </a:solidFill>
                <a:uFill>
                  <a:solidFill>
                    <a:srgbClr val="20FFFF"/>
                  </a:solidFill>
                </a:uFill>
                <a:hlinkClick r:id="rId4"/>
              </a:rPr>
              <a:t>key</a:t>
            </a:r>
            <a:r>
              <a:t>) notes:</a:t>
            </a:r>
          </a:p>
        </p:txBody>
      </p:sp>
      <p:sp>
        <p:nvSpPr>
          <p:cNvPr id="294" name="Rectangle 3"/>
          <p:cNvSpPr txBox="1">
            <a:spLocks noGrp="1"/>
          </p:cNvSpPr>
          <p:nvPr>
            <p:ph type="body" idx="1"/>
          </p:nvPr>
        </p:nvSpPr>
        <p:spPr>
          <a:xfrm>
            <a:off x="76200" y="914400"/>
            <a:ext cx="8991600" cy="5334000"/>
          </a:xfrm>
          <a:prstGeom prst="rect">
            <a:avLst/>
          </a:prstGeom>
        </p:spPr>
        <p:txBody>
          <a:bodyPr/>
          <a:lstStyle/>
          <a:p>
            <a:pPr defTabSz="868680">
              <a:tabLst>
                <a:tab pos="419100" algn="l"/>
                <a:tab pos="850900" algn="l"/>
                <a:tab pos="1295400" algn="l"/>
              </a:tabLst>
              <a:defRPr sz="1700">
                <a:effectLst>
                  <a:outerShdw blurRad="38100" dist="36195" dir="2700000" rotWithShape="0">
                    <a:srgbClr val="000000"/>
                  </a:outerShdw>
                </a:effectLst>
                <a:latin typeface="+mn-lt"/>
                <a:ea typeface="+mn-ea"/>
                <a:cs typeface="+mn-cs"/>
                <a:sym typeface="Arial"/>
              </a:defRPr>
            </a:pPr>
            <a:r>
              <a:t>U.S. reliance on PHOTOVOLTAIC SOLAR CELLS would require HUGE tracks of land:</a:t>
            </a:r>
          </a:p>
          <a:p>
            <a:pPr defTabSz="868680">
              <a:tabLst>
                <a:tab pos="419100" algn="l"/>
                <a:tab pos="850900" algn="l"/>
                <a:tab pos="1295400" algn="l"/>
              </a:tabLst>
              <a:defRPr sz="700">
                <a:effectLst>
                  <a:outerShdw blurRad="38100" dist="36195" dir="2700000" rotWithShape="0">
                    <a:srgbClr val="000000"/>
                  </a:outerShdw>
                </a:effectLst>
                <a:latin typeface="+mn-lt"/>
                <a:ea typeface="+mn-ea"/>
                <a:cs typeface="+mn-cs"/>
                <a:sym typeface="Arial"/>
              </a:defRPr>
            </a:pPr>
            <a:endParaRPr/>
          </a:p>
          <a:p>
            <a:pPr defTabSz="868680">
              <a:tabLst>
                <a:tab pos="419100" algn="l"/>
                <a:tab pos="850900" algn="l"/>
                <a:tab pos="1295400" algn="l"/>
              </a:tabLst>
              <a:defRPr sz="1700">
                <a:effectLst>
                  <a:outerShdw blurRad="38100" dist="36195" dir="2700000" rotWithShape="0">
                    <a:srgbClr val="000000"/>
                  </a:outerShdw>
                </a:effectLst>
                <a:latin typeface="+mn-lt"/>
                <a:ea typeface="+mn-ea"/>
                <a:cs typeface="+mn-cs"/>
                <a:sym typeface="Arial"/>
              </a:defRPr>
            </a:pPr>
            <a:r>
              <a:t>	20,000 to 40,000 km</a:t>
            </a:r>
            <a:r>
              <a:rPr baseline="29894"/>
              <a:t>2</a:t>
            </a:r>
            <a:r>
              <a:t>   (0.2 – 0.4% of the total fifty state area)</a:t>
            </a:r>
          </a:p>
          <a:p>
            <a:pPr defTabSz="868680">
              <a:tabLst>
                <a:tab pos="419100" algn="l"/>
                <a:tab pos="850900" algn="l"/>
                <a:tab pos="1295400" algn="l"/>
              </a:tabLst>
              <a:defRPr sz="1100">
                <a:effectLst>
                  <a:outerShdw blurRad="38100" dist="36195" dir="2700000" rotWithShape="0">
                    <a:srgbClr val="000000"/>
                  </a:outerShdw>
                </a:effectLst>
                <a:latin typeface="+mn-lt"/>
                <a:ea typeface="+mn-ea"/>
                <a:cs typeface="+mn-cs"/>
                <a:sym typeface="Arial"/>
              </a:defRPr>
            </a:pPr>
            <a:endParaRPr/>
          </a:p>
          <a:p>
            <a:pPr defTabSz="868680">
              <a:tabLst>
                <a:tab pos="419100" algn="l"/>
                <a:tab pos="850900" algn="l"/>
                <a:tab pos="1295400" algn="l"/>
              </a:tabLst>
              <a:defRPr sz="1700">
                <a:effectLst>
                  <a:outerShdw blurRad="38100" dist="36195" dir="2700000" rotWithShape="0">
                    <a:srgbClr val="000000"/>
                  </a:outerShdw>
                </a:effectLst>
                <a:latin typeface="+mn-lt"/>
                <a:ea typeface="+mn-ea"/>
                <a:cs typeface="+mn-cs"/>
                <a:sym typeface="Arial"/>
              </a:defRPr>
            </a:pPr>
            <a:r>
              <a:t>Reliance on ALGAE-BASED BIOFUELS would require ENORMOUS tracks of land:</a:t>
            </a:r>
          </a:p>
          <a:p>
            <a:pPr defTabSz="868680">
              <a:tabLst>
                <a:tab pos="419100" algn="l"/>
                <a:tab pos="850900" algn="l"/>
                <a:tab pos="1295400" algn="l"/>
              </a:tabLst>
              <a:defRPr sz="800">
                <a:effectLst>
                  <a:outerShdw blurRad="38100" dist="36195" dir="2700000" rotWithShape="0">
                    <a:srgbClr val="000000"/>
                  </a:outerShdw>
                </a:effectLst>
                <a:latin typeface="+mn-lt"/>
                <a:ea typeface="+mn-ea"/>
                <a:cs typeface="+mn-cs"/>
                <a:sym typeface="Arial"/>
              </a:defRPr>
            </a:pPr>
            <a:endParaRPr/>
          </a:p>
          <a:p>
            <a:pPr defTabSz="868680">
              <a:tabLst>
                <a:tab pos="419100" algn="l"/>
                <a:tab pos="850900" algn="l"/>
                <a:tab pos="1295400" algn="l"/>
              </a:tabLst>
              <a:defRPr sz="1700">
                <a:effectLst>
                  <a:outerShdw blurRad="38100" dist="36195" dir="2700000" rotWithShape="0">
                    <a:srgbClr val="000000"/>
                  </a:outerShdw>
                </a:effectLst>
                <a:latin typeface="+mn-lt"/>
                <a:ea typeface="+mn-ea"/>
                <a:cs typeface="+mn-cs"/>
                <a:sym typeface="Arial"/>
              </a:defRPr>
            </a:pPr>
            <a:r>
              <a:t>	~ 200,000 km</a:t>
            </a:r>
            <a:r>
              <a:rPr baseline="29894"/>
              <a:t>2  </a:t>
            </a:r>
            <a:r>
              <a:t> (2% of the total fifty state area)</a:t>
            </a:r>
          </a:p>
          <a:p>
            <a:pPr defTabSz="868680">
              <a:tabLst>
                <a:tab pos="419100" algn="l"/>
                <a:tab pos="850900" algn="l"/>
                <a:tab pos="1295400" algn="l"/>
              </a:tabLst>
              <a:defRPr sz="1100">
                <a:effectLst>
                  <a:outerShdw blurRad="38100" dist="36195" dir="2700000" rotWithShape="0">
                    <a:srgbClr val="000000"/>
                  </a:outerShdw>
                </a:effectLst>
                <a:latin typeface="+mn-lt"/>
                <a:ea typeface="+mn-ea"/>
                <a:cs typeface="+mn-cs"/>
                <a:sym typeface="Arial"/>
              </a:defRPr>
            </a:pPr>
            <a:endParaRPr/>
          </a:p>
          <a:p>
            <a:pPr defTabSz="868680">
              <a:tabLst>
                <a:tab pos="419100" algn="l"/>
                <a:tab pos="850900" algn="l"/>
                <a:tab pos="1295400" algn="l"/>
              </a:tabLst>
              <a:defRPr sz="1700">
                <a:effectLst>
                  <a:outerShdw blurRad="38100" dist="36195" dir="2700000" rotWithShape="0">
                    <a:srgbClr val="000000"/>
                  </a:outerShdw>
                </a:effectLst>
                <a:latin typeface="+mn-lt"/>
                <a:ea typeface="+mn-ea"/>
                <a:cs typeface="+mn-cs"/>
                <a:sym typeface="Arial"/>
              </a:defRPr>
            </a:pPr>
            <a:r>
              <a:t>Reliance on PLANT-BASED BIOFUELS would require HUMONGOUS tracks of land:</a:t>
            </a:r>
          </a:p>
          <a:p>
            <a:pPr defTabSz="868680">
              <a:tabLst>
                <a:tab pos="419100" algn="l"/>
                <a:tab pos="850900" algn="l"/>
                <a:tab pos="1295400" algn="l"/>
              </a:tabLst>
              <a:defRPr sz="700">
                <a:effectLst>
                  <a:outerShdw blurRad="38100" dist="36195" dir="2700000" rotWithShape="0">
                    <a:srgbClr val="000000"/>
                  </a:outerShdw>
                </a:effectLst>
                <a:latin typeface="+mn-lt"/>
                <a:ea typeface="+mn-ea"/>
                <a:cs typeface="+mn-cs"/>
                <a:sym typeface="Arial"/>
              </a:defRPr>
            </a:pPr>
            <a:endParaRPr/>
          </a:p>
          <a:p>
            <a:pPr defTabSz="868680">
              <a:tabLst>
                <a:tab pos="419100" algn="l"/>
                <a:tab pos="850900" algn="l"/>
                <a:tab pos="1295400" algn="l"/>
              </a:tabLst>
              <a:defRPr sz="1700">
                <a:effectLst>
                  <a:outerShdw blurRad="38100" dist="36195" dir="2700000" rotWithShape="0">
                    <a:srgbClr val="000000"/>
                  </a:outerShdw>
                </a:effectLst>
                <a:latin typeface="+mn-lt"/>
                <a:ea typeface="+mn-ea"/>
                <a:cs typeface="+mn-cs"/>
                <a:sym typeface="Arial"/>
              </a:defRPr>
            </a:pPr>
            <a:r>
              <a:t>	~ 2,000,000 km</a:t>
            </a:r>
            <a:r>
              <a:rPr baseline="29894"/>
              <a:t>2  </a:t>
            </a:r>
            <a:r>
              <a:t> (20% of the total fifty state area)</a:t>
            </a:r>
          </a:p>
          <a:p>
            <a:pPr defTabSz="868680">
              <a:tabLst>
                <a:tab pos="419100" algn="l"/>
                <a:tab pos="850900" algn="l"/>
                <a:tab pos="1295400" algn="l"/>
              </a:tabLst>
              <a:defRPr sz="1100">
                <a:effectLst>
                  <a:outerShdw blurRad="38100" dist="36195" dir="2700000" rotWithShape="0">
                    <a:srgbClr val="000000"/>
                  </a:outerShdw>
                </a:effectLst>
                <a:latin typeface="+mn-lt"/>
                <a:ea typeface="+mn-ea"/>
                <a:cs typeface="+mn-cs"/>
                <a:sym typeface="Arial"/>
              </a:defRPr>
            </a:pPr>
            <a:endParaRPr/>
          </a:p>
          <a:p>
            <a:pPr defTabSz="868680">
              <a:tabLst>
                <a:tab pos="419100" algn="l"/>
                <a:tab pos="850900" algn="l"/>
                <a:tab pos="1295400" algn="l"/>
              </a:tabLst>
              <a:defRPr sz="1700">
                <a:effectLst>
                  <a:outerShdw blurRad="38100" dist="36195" dir="2700000" rotWithShape="0">
                    <a:srgbClr val="000000"/>
                  </a:outerShdw>
                </a:effectLst>
                <a:latin typeface="+mn-lt"/>
                <a:ea typeface="+mn-ea"/>
                <a:cs typeface="+mn-cs"/>
                <a:sym typeface="Arial"/>
              </a:defRPr>
            </a:pPr>
            <a:r>
              <a:t>Building &amp; maintaining such operations </a:t>
            </a:r>
            <a:r>
              <a:rPr b="1"/>
              <a:t>inevitably requires large ENERGY INPUT</a:t>
            </a:r>
          </a:p>
          <a:p>
            <a:pPr defTabSz="868680">
              <a:tabLst>
                <a:tab pos="419100" algn="l"/>
                <a:tab pos="850900" algn="l"/>
                <a:tab pos="1295400" algn="l"/>
              </a:tabLst>
              <a:defRPr sz="900">
                <a:effectLst>
                  <a:outerShdw blurRad="38100" dist="36195" dir="2700000" rotWithShape="0">
                    <a:srgbClr val="000000"/>
                  </a:outerShdw>
                </a:effectLst>
                <a:latin typeface="+mn-lt"/>
                <a:ea typeface="+mn-ea"/>
                <a:cs typeface="+mn-cs"/>
                <a:sym typeface="Arial"/>
              </a:defRPr>
            </a:pPr>
            <a:endParaRPr/>
          </a:p>
          <a:p>
            <a:pPr defTabSz="868680">
              <a:tabLst>
                <a:tab pos="419100" algn="l"/>
                <a:tab pos="850900" algn="l"/>
                <a:tab pos="1295400" algn="l"/>
              </a:tabLst>
              <a:defRPr sz="1700">
                <a:effectLst>
                  <a:outerShdw blurRad="38100" dist="36195" dir="2700000" rotWithShape="0">
                    <a:srgbClr val="000000"/>
                  </a:outerShdw>
                </a:effectLst>
                <a:latin typeface="+mn-lt"/>
                <a:ea typeface="+mn-ea"/>
                <a:cs typeface="+mn-cs"/>
                <a:sym typeface="Arial"/>
              </a:defRPr>
            </a:pPr>
            <a:r>
              <a:t>	And that input </a:t>
            </a:r>
            <a:r>
              <a:rPr b="1"/>
              <a:t>inevitably translates into GREENHOUSE GAS OUTPUT</a:t>
            </a:r>
          </a:p>
          <a:p>
            <a:pPr defTabSz="868680">
              <a:tabLst>
                <a:tab pos="419100" algn="l"/>
                <a:tab pos="850900" algn="l"/>
                <a:tab pos="1295400" algn="l"/>
              </a:tabLst>
              <a:defRPr sz="900">
                <a:effectLst>
                  <a:outerShdw blurRad="38100" dist="36195" dir="2700000" rotWithShape="0">
                    <a:srgbClr val="000000"/>
                  </a:outerShdw>
                </a:effectLst>
                <a:latin typeface="+mn-lt"/>
                <a:ea typeface="+mn-ea"/>
                <a:cs typeface="+mn-cs"/>
                <a:sym typeface="Arial"/>
              </a:defRPr>
            </a:pPr>
            <a:endParaRPr/>
          </a:p>
          <a:p>
            <a:pPr defTabSz="868680">
              <a:tabLst>
                <a:tab pos="419100" algn="l"/>
                <a:tab pos="850900" algn="l"/>
                <a:tab pos="1295400" algn="l"/>
              </a:tabLst>
              <a:defRPr sz="1000">
                <a:effectLst>
                  <a:outerShdw blurRad="38100" dist="36195" dir="2700000" rotWithShape="0">
                    <a:srgbClr val="000000"/>
                  </a:outerShdw>
                </a:effectLst>
                <a:latin typeface="+mn-lt"/>
                <a:ea typeface="+mn-ea"/>
                <a:cs typeface="+mn-cs"/>
                <a:sym typeface="Arial"/>
              </a:defRPr>
            </a:pPr>
            <a:endParaRPr/>
          </a:p>
          <a:p>
            <a:pPr algn="ctr" defTabSz="868680">
              <a:tabLst>
                <a:tab pos="419100" algn="l"/>
                <a:tab pos="850900" algn="l"/>
                <a:tab pos="1295400" algn="l"/>
              </a:tabLst>
              <a:defRPr sz="1700" b="1">
                <a:solidFill>
                  <a:srgbClr val="FBC901"/>
                </a:solidFill>
                <a:effectLst>
                  <a:outerShdw blurRad="38100" dist="36195" dir="2700000" rotWithShape="0">
                    <a:srgbClr val="000000"/>
                  </a:outerShdw>
                </a:effectLst>
                <a:latin typeface="+mn-lt"/>
                <a:ea typeface="+mn-ea"/>
                <a:cs typeface="+mn-cs"/>
                <a:sym typeface="Arial"/>
              </a:defRPr>
            </a:pPr>
            <a:r>
              <a:t>MAKING THIS THE MOST IMPORTANT SLIDE IN THIS WHOLE NOTE SET</a:t>
            </a:r>
          </a:p>
          <a:p>
            <a:pPr algn="ctr" defTabSz="868680">
              <a:tabLst>
                <a:tab pos="419100" algn="l"/>
                <a:tab pos="850900" algn="l"/>
                <a:tab pos="1295400" algn="l"/>
              </a:tabLst>
              <a:defRPr sz="700" b="1">
                <a:solidFill>
                  <a:srgbClr val="FBC901"/>
                </a:solidFill>
                <a:effectLst>
                  <a:outerShdw blurRad="38100" dist="36195" dir="2700000" rotWithShape="0">
                    <a:srgbClr val="000000"/>
                  </a:outerShdw>
                </a:effectLst>
                <a:latin typeface="+mn-lt"/>
                <a:ea typeface="+mn-ea"/>
                <a:cs typeface="+mn-cs"/>
                <a:sym typeface="Arial"/>
              </a:defRPr>
            </a:pPr>
            <a:endParaRPr/>
          </a:p>
          <a:p>
            <a:pPr algn="ctr" defTabSz="868680">
              <a:tabLst>
                <a:tab pos="419100" algn="l"/>
                <a:tab pos="850900" algn="l"/>
                <a:tab pos="1295400" algn="l"/>
              </a:tabLst>
              <a:defRPr sz="1700" b="1">
                <a:solidFill>
                  <a:srgbClr val="FBC901"/>
                </a:solidFill>
                <a:effectLst>
                  <a:outerShdw blurRad="38100" dist="36195" dir="2700000" rotWithShape="0">
                    <a:srgbClr val="000000"/>
                  </a:outerShdw>
                </a:effectLst>
                <a:latin typeface="+mn-lt"/>
                <a:ea typeface="+mn-ea"/>
                <a:cs typeface="+mn-cs"/>
                <a:sym typeface="Arial"/>
              </a:defRPr>
            </a:pPr>
            <a:r>
              <a:t>AS IT EXPLAINS </a:t>
            </a:r>
            <a:r>
              <a:rPr u="sng"/>
              <a:t>WHY</a:t>
            </a:r>
            <a:r>
              <a:t> BIOFUELS NEED REVOLUTIONARY IMPROVEMENT</a:t>
            </a:r>
            <a:br/>
            <a:endParaRP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 name="Rectangle 2"/>
          <p:cNvSpPr txBox="1">
            <a:spLocks noGrp="1"/>
          </p:cNvSpPr>
          <p:nvPr>
            <p:ph type="title"/>
          </p:nvPr>
        </p:nvSpPr>
        <p:spPr>
          <a:xfrm>
            <a:off x="304800" y="76200"/>
            <a:ext cx="8534400" cy="609600"/>
          </a:xfrm>
          <a:prstGeom prst="rect">
            <a:avLst/>
          </a:prstGeom>
        </p:spPr>
        <p:txBody>
          <a:bodyPr/>
          <a:lstStyle/>
          <a:p>
            <a:pPr>
              <a:defRPr sz="2200" i="1">
                <a:latin typeface="+mn-lt"/>
                <a:ea typeface="+mn-ea"/>
                <a:cs typeface="+mn-cs"/>
                <a:sym typeface="Arial"/>
              </a:defRPr>
            </a:pPr>
            <a:r>
              <a:t>The basics of biofuel synthesis: </a:t>
            </a:r>
            <a:r>
              <a:rPr baseline="30000"/>
              <a:t>1</a:t>
            </a:r>
          </a:p>
        </p:txBody>
      </p:sp>
      <p:sp>
        <p:nvSpPr>
          <p:cNvPr id="297" name="Rectangle 3"/>
          <p:cNvSpPr txBox="1">
            <a:spLocks noGrp="1"/>
          </p:cNvSpPr>
          <p:nvPr>
            <p:ph type="body" idx="1"/>
          </p:nvPr>
        </p:nvSpPr>
        <p:spPr>
          <a:xfrm>
            <a:off x="228600" y="838200"/>
            <a:ext cx="8763000" cy="5334000"/>
          </a:xfrm>
          <a:prstGeom prst="rect">
            <a:avLst/>
          </a:prstGeom>
        </p:spPr>
        <p:txBody>
          <a:bodyPr/>
          <a:lstStyle/>
          <a:p>
            <a:pPr defTabSz="868680">
              <a:tabLst>
                <a:tab pos="419100" algn="l"/>
                <a:tab pos="850900" algn="l"/>
                <a:tab pos="1295400" algn="l"/>
              </a:tabLst>
              <a:defRPr sz="1700">
                <a:effectLst>
                  <a:outerShdw blurRad="38100" dist="36195" dir="2700000" rotWithShape="0">
                    <a:srgbClr val="000000"/>
                  </a:outerShdw>
                </a:effectLst>
                <a:latin typeface="+mn-lt"/>
                <a:ea typeface="+mn-ea"/>
                <a:cs typeface="+mn-cs"/>
                <a:sym typeface="Arial"/>
              </a:defRPr>
            </a:pPr>
            <a:r>
              <a:t>Most biofuels are </a:t>
            </a:r>
            <a:r>
              <a:rPr b="1">
                <a:solidFill>
                  <a:srgbClr val="FFCC00"/>
                </a:solidFill>
              </a:rPr>
              <a:t>alcohols produced by the fermentation of sugars</a:t>
            </a:r>
          </a:p>
          <a:p>
            <a:pPr defTabSz="868680">
              <a:tabLst>
                <a:tab pos="419100" algn="l"/>
                <a:tab pos="850900" algn="l"/>
                <a:tab pos="1295400" algn="l"/>
              </a:tabLst>
              <a:defRPr sz="600">
                <a:effectLst>
                  <a:outerShdw blurRad="38100" dist="36195" dir="2700000" rotWithShape="0">
                    <a:srgbClr val="000000"/>
                  </a:outerShdw>
                </a:effectLst>
                <a:latin typeface="+mn-lt"/>
                <a:ea typeface="+mn-ea"/>
                <a:cs typeface="+mn-cs"/>
                <a:sym typeface="Arial"/>
              </a:defRPr>
            </a:pPr>
            <a:endParaRPr/>
          </a:p>
          <a:p>
            <a:pPr defTabSz="868680">
              <a:tabLst>
                <a:tab pos="419100" algn="l"/>
                <a:tab pos="850900" algn="l"/>
                <a:tab pos="1295400" algn="l"/>
              </a:tabLst>
              <a:defRPr sz="1700">
                <a:effectLst>
                  <a:outerShdw blurRad="38100" dist="36195" dir="2700000" rotWithShape="0">
                    <a:srgbClr val="000000"/>
                  </a:outerShdw>
                </a:effectLst>
                <a:latin typeface="+mn-lt"/>
                <a:ea typeface="+mn-ea"/>
                <a:cs typeface="+mn-cs"/>
                <a:sym typeface="Arial"/>
              </a:defRPr>
            </a:pPr>
            <a:r>
              <a:t>	Which makes </a:t>
            </a:r>
            <a:r>
              <a:rPr b="1">
                <a:solidFill>
                  <a:srgbClr val="FFCC00"/>
                </a:solidFill>
              </a:rPr>
              <a:t>sugar cane </a:t>
            </a:r>
            <a:r>
              <a:t>an excellent biofuel feedstock (as used in Brazil)</a:t>
            </a:r>
          </a:p>
          <a:p>
            <a:pPr defTabSz="868680">
              <a:tabLst>
                <a:tab pos="419100" algn="l"/>
                <a:tab pos="850900" algn="l"/>
                <a:tab pos="1295400" algn="l"/>
              </a:tabLst>
              <a:defRPr sz="700">
                <a:effectLst>
                  <a:outerShdw blurRad="38100" dist="36195" dir="2700000" rotWithShape="0">
                    <a:srgbClr val="000000"/>
                  </a:outerShdw>
                </a:effectLst>
                <a:latin typeface="+mn-lt"/>
                <a:ea typeface="+mn-ea"/>
                <a:cs typeface="+mn-cs"/>
                <a:sym typeface="Arial"/>
              </a:defRPr>
            </a:pPr>
            <a:endParaRPr/>
          </a:p>
          <a:p>
            <a:pPr defTabSz="868680">
              <a:tabLst>
                <a:tab pos="419100" algn="l"/>
                <a:tab pos="850900" algn="l"/>
                <a:tab pos="1295400" algn="l"/>
              </a:tabLst>
              <a:defRPr sz="1700">
                <a:effectLst>
                  <a:outerShdw blurRad="38100" dist="36195" dir="2700000" rotWithShape="0">
                    <a:srgbClr val="000000"/>
                  </a:outerShdw>
                </a:effectLst>
                <a:latin typeface="+mn-lt"/>
                <a:ea typeface="+mn-ea"/>
                <a:cs typeface="+mn-cs"/>
                <a:sym typeface="Arial"/>
              </a:defRPr>
            </a:pPr>
            <a:r>
              <a:t>		But sugar cane is a tropical water-guzzling plant, so we need alternatives</a:t>
            </a:r>
          </a:p>
          <a:p>
            <a:pPr defTabSz="868680">
              <a:tabLst>
                <a:tab pos="419100" algn="l"/>
                <a:tab pos="850900" algn="l"/>
                <a:tab pos="1295400" algn="l"/>
              </a:tabLst>
              <a:defRPr sz="1300">
                <a:effectLst>
                  <a:outerShdw blurRad="38100" dist="36195" dir="2700000" rotWithShape="0">
                    <a:srgbClr val="000000"/>
                  </a:outerShdw>
                </a:effectLst>
                <a:latin typeface="+mn-lt"/>
                <a:ea typeface="+mn-ea"/>
                <a:cs typeface="+mn-cs"/>
                <a:sym typeface="Arial"/>
              </a:defRPr>
            </a:pPr>
            <a:endParaRPr/>
          </a:p>
          <a:p>
            <a:pPr defTabSz="868680">
              <a:tabLst>
                <a:tab pos="419100" algn="l"/>
                <a:tab pos="850900" algn="l"/>
                <a:tab pos="1295400" algn="l"/>
              </a:tabLst>
              <a:defRPr sz="1700">
                <a:effectLst>
                  <a:outerShdw blurRad="38100" dist="36195" dir="2700000" rotWithShape="0">
                    <a:srgbClr val="000000"/>
                  </a:outerShdw>
                </a:effectLst>
                <a:latin typeface="+mn-lt"/>
                <a:ea typeface="+mn-ea"/>
                <a:cs typeface="+mn-cs"/>
                <a:sym typeface="Arial"/>
              </a:defRPr>
            </a:pPr>
            <a:r>
              <a:t>Fortunately: </a:t>
            </a:r>
            <a:r>
              <a:rPr b="1"/>
              <a:t>All plants contain sugar compounds</a:t>
            </a:r>
          </a:p>
          <a:p>
            <a:pPr defTabSz="868680">
              <a:tabLst>
                <a:tab pos="419100" algn="l"/>
                <a:tab pos="850900" algn="l"/>
                <a:tab pos="1295400" algn="l"/>
              </a:tabLst>
              <a:defRPr sz="600" b="1">
                <a:effectLst>
                  <a:outerShdw blurRad="38100" dist="36195" dir="2700000" rotWithShape="0">
                    <a:srgbClr val="000000"/>
                  </a:outerShdw>
                </a:effectLst>
                <a:latin typeface="+mn-lt"/>
                <a:ea typeface="+mn-ea"/>
                <a:cs typeface="+mn-cs"/>
                <a:sym typeface="Arial"/>
              </a:defRPr>
            </a:pPr>
            <a:endParaRPr/>
          </a:p>
          <a:p>
            <a:pPr defTabSz="868680">
              <a:tabLst>
                <a:tab pos="419100" algn="l"/>
                <a:tab pos="850900" algn="l"/>
                <a:tab pos="1295400" algn="l"/>
              </a:tabLst>
              <a:defRPr sz="1700">
                <a:effectLst>
                  <a:outerShdw blurRad="38100" dist="36195" dir="2700000" rotWithShape="0">
                    <a:srgbClr val="000000"/>
                  </a:outerShdw>
                </a:effectLst>
                <a:latin typeface="+mn-lt"/>
                <a:ea typeface="+mn-ea"/>
                <a:cs typeface="+mn-cs"/>
                <a:sym typeface="Arial"/>
              </a:defRPr>
            </a:pPr>
            <a:r>
              <a:t>	Including </a:t>
            </a:r>
            <a:r>
              <a:rPr b="1">
                <a:solidFill>
                  <a:srgbClr val="FFCC00"/>
                </a:solidFill>
              </a:rPr>
              <a:t>corn</a:t>
            </a:r>
            <a:r>
              <a:t>, U.S.'s favorite biofuel feedstock</a:t>
            </a:r>
          </a:p>
          <a:p>
            <a:pPr defTabSz="868680">
              <a:tabLst>
                <a:tab pos="419100" algn="l"/>
                <a:tab pos="850900" algn="l"/>
                <a:tab pos="1295400" algn="l"/>
              </a:tabLst>
              <a:defRPr sz="1100">
                <a:effectLst>
                  <a:outerShdw blurRad="38100" dist="36195" dir="2700000" rotWithShape="0">
                    <a:srgbClr val="000000"/>
                  </a:outerShdw>
                </a:effectLst>
                <a:latin typeface="+mn-lt"/>
                <a:ea typeface="+mn-ea"/>
                <a:cs typeface="+mn-cs"/>
                <a:sym typeface="Arial"/>
              </a:defRPr>
            </a:pPr>
            <a:endParaRPr/>
          </a:p>
          <a:p>
            <a:pPr defTabSz="868680">
              <a:tabLst>
                <a:tab pos="419100" algn="l"/>
                <a:tab pos="850900" algn="l"/>
                <a:tab pos="1295400" algn="l"/>
              </a:tabLst>
              <a:defRPr sz="1700">
                <a:effectLst>
                  <a:outerShdw blurRad="38100" dist="36195" dir="2700000" rotWithShape="0">
                    <a:srgbClr val="000000"/>
                  </a:outerShdw>
                </a:effectLst>
                <a:latin typeface="+mn-lt"/>
                <a:ea typeface="+mn-ea"/>
                <a:cs typeface="+mn-cs"/>
                <a:sym typeface="Arial"/>
              </a:defRPr>
            </a:pPr>
            <a:r>
              <a:t>Plant fiber (a 'ligno cellusosic matrix") typically consists of:</a:t>
            </a:r>
          </a:p>
          <a:p>
            <a:pPr defTabSz="868680">
              <a:tabLst>
                <a:tab pos="419100" algn="l"/>
                <a:tab pos="850900" algn="l"/>
                <a:tab pos="1295400" algn="l"/>
              </a:tabLst>
              <a:defRPr sz="600">
                <a:effectLst>
                  <a:outerShdw blurRad="38100" dist="36195" dir="2700000" rotWithShape="0">
                    <a:srgbClr val="000000"/>
                  </a:outerShdw>
                </a:effectLst>
                <a:latin typeface="+mn-lt"/>
                <a:ea typeface="+mn-ea"/>
                <a:cs typeface="+mn-cs"/>
                <a:sym typeface="Arial"/>
              </a:defRPr>
            </a:pPr>
            <a:endParaRPr/>
          </a:p>
          <a:p>
            <a:pPr defTabSz="868680">
              <a:tabLst>
                <a:tab pos="419100" algn="l"/>
                <a:tab pos="850900" algn="l"/>
                <a:tab pos="1295400" algn="l"/>
              </a:tabLst>
              <a:defRPr sz="1700">
                <a:effectLst>
                  <a:outerShdw blurRad="38100" dist="36195" dir="2700000" rotWithShape="0">
                    <a:srgbClr val="000000"/>
                  </a:outerShdw>
                </a:effectLst>
                <a:latin typeface="+mn-lt"/>
                <a:ea typeface="+mn-ea"/>
                <a:cs typeface="+mn-cs"/>
                <a:sym typeface="Arial"/>
              </a:defRPr>
            </a:pPr>
            <a:r>
              <a:t>	Outer (tough/dense) </a:t>
            </a:r>
            <a:r>
              <a:rPr b="1"/>
              <a:t>lignin</a:t>
            </a:r>
            <a:r>
              <a:t> shell surrounding</a:t>
            </a:r>
          </a:p>
          <a:p>
            <a:pPr defTabSz="868680">
              <a:tabLst>
                <a:tab pos="419100" algn="l"/>
                <a:tab pos="850900" algn="l"/>
                <a:tab pos="1295400" algn="l"/>
              </a:tabLst>
              <a:defRPr sz="600">
                <a:effectLst>
                  <a:outerShdw blurRad="38100" dist="36195" dir="2700000" rotWithShape="0">
                    <a:srgbClr val="000000"/>
                  </a:outerShdw>
                </a:effectLst>
                <a:latin typeface="+mn-lt"/>
                <a:ea typeface="+mn-ea"/>
                <a:cs typeface="+mn-cs"/>
                <a:sym typeface="Arial"/>
              </a:defRPr>
            </a:pPr>
            <a:endParaRPr/>
          </a:p>
          <a:p>
            <a:pPr defTabSz="868680">
              <a:tabLst>
                <a:tab pos="419100" algn="l"/>
                <a:tab pos="850900" algn="l"/>
                <a:tab pos="1295400" algn="l"/>
              </a:tabLst>
              <a:defRPr sz="1700">
                <a:effectLst>
                  <a:outerShdw blurRad="38100" dist="36195" dir="2700000" rotWithShape="0">
                    <a:srgbClr val="000000"/>
                  </a:outerShdw>
                </a:effectLst>
                <a:latin typeface="+mn-lt"/>
                <a:ea typeface="+mn-ea"/>
                <a:cs typeface="+mn-cs"/>
                <a:sym typeface="Arial"/>
              </a:defRPr>
            </a:pPr>
            <a:r>
              <a:t>	Linear </a:t>
            </a:r>
            <a:r>
              <a:rPr b="1">
                <a:solidFill>
                  <a:srgbClr val="FFCC00"/>
                </a:solidFill>
              </a:rPr>
              <a:t>cellulose</a:t>
            </a:r>
            <a:r>
              <a:t> fibers strands </a:t>
            </a:r>
          </a:p>
          <a:p>
            <a:pPr defTabSz="868680">
              <a:tabLst>
                <a:tab pos="419100" algn="l"/>
                <a:tab pos="850900" algn="l"/>
                <a:tab pos="1295400" algn="l"/>
              </a:tabLst>
              <a:defRPr sz="700">
                <a:effectLst>
                  <a:outerShdw blurRad="38100" dist="36195" dir="2700000" rotWithShape="0">
                    <a:srgbClr val="000000"/>
                  </a:outerShdw>
                </a:effectLst>
                <a:latin typeface="+mn-lt"/>
                <a:ea typeface="+mn-ea"/>
                <a:cs typeface="+mn-cs"/>
                <a:sym typeface="Arial"/>
              </a:defRPr>
            </a:pPr>
            <a:endParaRPr/>
          </a:p>
          <a:p>
            <a:pPr defTabSz="868680">
              <a:tabLst>
                <a:tab pos="419100" algn="l"/>
                <a:tab pos="850900" algn="l"/>
                <a:tab pos="1295400" algn="l"/>
              </a:tabLst>
              <a:defRPr sz="1700">
                <a:effectLst>
                  <a:outerShdw blurRad="38100" dist="36195" dir="2700000" rotWithShape="0">
                    <a:srgbClr val="000000"/>
                  </a:outerShdw>
                </a:effectLst>
                <a:latin typeface="+mn-lt"/>
                <a:ea typeface="+mn-ea"/>
                <a:cs typeface="+mn-cs"/>
                <a:sym typeface="Arial"/>
              </a:defRPr>
            </a:pPr>
            <a:r>
              <a:t>	Interwoven with wandering </a:t>
            </a:r>
            <a:r>
              <a:rPr b="1">
                <a:solidFill>
                  <a:srgbClr val="66CCFF"/>
                </a:solidFill>
              </a:rPr>
              <a:t>hemicellusose</a:t>
            </a:r>
            <a:r>
              <a:t> fibers</a:t>
            </a:r>
          </a:p>
          <a:p>
            <a:pPr defTabSz="868680">
              <a:tabLst>
                <a:tab pos="419100" algn="l"/>
                <a:tab pos="850900" algn="l"/>
                <a:tab pos="1295400" algn="l"/>
              </a:tabLst>
              <a:defRPr sz="1000">
                <a:effectLst>
                  <a:outerShdw blurRad="38100" dist="36195" dir="2700000" rotWithShape="0">
                    <a:srgbClr val="000000"/>
                  </a:outerShdw>
                </a:effectLst>
                <a:latin typeface="+mn-lt"/>
                <a:ea typeface="+mn-ea"/>
                <a:cs typeface="+mn-cs"/>
                <a:sym typeface="Arial"/>
              </a:defRPr>
            </a:pPr>
            <a:endParaRPr/>
          </a:p>
          <a:p>
            <a:pPr defTabSz="868680">
              <a:tabLst>
                <a:tab pos="419100" algn="l"/>
                <a:tab pos="850900" algn="l"/>
                <a:tab pos="1295400" algn="l"/>
              </a:tabLst>
              <a:defRPr sz="1700">
                <a:effectLst>
                  <a:outerShdw blurRad="38100" dist="36195" dir="2700000" rotWithShape="0">
                    <a:srgbClr val="000000"/>
                  </a:outerShdw>
                </a:effectLst>
                <a:latin typeface="+mn-lt"/>
                <a:ea typeface="+mn-ea"/>
                <a:cs typeface="+mn-cs"/>
                <a:sym typeface="Arial"/>
              </a:defRPr>
            </a:pPr>
            <a:r>
              <a:t>Cellulose = polymer of sugar molecules, with hemicellulose easier to break down</a:t>
            </a:r>
          </a:p>
          <a:p>
            <a:pPr defTabSz="868680">
              <a:tabLst>
                <a:tab pos="419100" algn="l"/>
                <a:tab pos="850900" algn="l"/>
                <a:tab pos="1295400" algn="l"/>
              </a:tabLst>
              <a:defRPr sz="1000">
                <a:effectLst>
                  <a:outerShdw blurRad="38100" dist="36195" dir="2700000" rotWithShape="0">
                    <a:srgbClr val="000000"/>
                  </a:outerShdw>
                </a:effectLst>
                <a:latin typeface="+mn-lt"/>
                <a:ea typeface="+mn-ea"/>
                <a:cs typeface="+mn-cs"/>
                <a:sym typeface="Arial"/>
              </a:defRPr>
            </a:pPr>
            <a:endParaRPr/>
          </a:p>
          <a:p>
            <a:pPr defTabSz="868680">
              <a:tabLst>
                <a:tab pos="419100" algn="l"/>
                <a:tab pos="850900" algn="l"/>
                <a:tab pos="1295400" algn="l"/>
              </a:tabLst>
              <a:defRPr sz="1700">
                <a:effectLst>
                  <a:outerShdw blurRad="38100" dist="36195" dir="2700000" rotWithShape="0">
                    <a:srgbClr val="000000"/>
                  </a:outerShdw>
                </a:effectLst>
                <a:latin typeface="+mn-lt"/>
                <a:ea typeface="+mn-ea"/>
                <a:cs typeface="+mn-cs"/>
                <a:sym typeface="Arial"/>
              </a:defRPr>
            </a:pPr>
            <a:r>
              <a:t>Lignin, on the other hand, is tough non-soluble material very hard to break down</a:t>
            </a:r>
          </a:p>
        </p:txBody>
      </p:sp>
      <p:grpSp>
        <p:nvGrpSpPr>
          <p:cNvPr id="305" name="Group 12"/>
          <p:cNvGrpSpPr/>
          <p:nvPr/>
        </p:nvGrpSpPr>
        <p:grpSpPr>
          <a:xfrm>
            <a:off x="6629398" y="2971800"/>
            <a:ext cx="2209804" cy="1371601"/>
            <a:chOff x="0" y="0"/>
            <a:chExt cx="2209802" cy="1371600"/>
          </a:xfrm>
        </p:grpSpPr>
        <p:sp>
          <p:nvSpPr>
            <p:cNvPr id="298" name="Straight Connector 5"/>
            <p:cNvSpPr/>
            <p:nvPr/>
          </p:nvSpPr>
          <p:spPr>
            <a:xfrm>
              <a:off x="-1" y="0"/>
              <a:ext cx="2202462" cy="2852"/>
            </a:xfrm>
            <a:prstGeom prst="line">
              <a:avLst/>
            </a:prstGeom>
            <a:solidFill>
              <a:schemeClr val="accent1"/>
            </a:solidFill>
            <a:ln w="76200" cap="flat">
              <a:solidFill>
                <a:srgbClr val="FFFFFF"/>
              </a:solidFill>
              <a:prstDash val="solid"/>
              <a:round/>
            </a:ln>
            <a:effectLst/>
          </p:spPr>
          <p:txBody>
            <a:bodyPr wrap="square" lIns="45718" tIns="45718" rIns="45718" bIns="45718" numCol="1" anchor="t">
              <a:noAutofit/>
            </a:bodyPr>
            <a:lstStyle/>
            <a:p>
              <a:endParaRPr/>
            </a:p>
          </p:txBody>
        </p:sp>
        <p:sp>
          <p:nvSpPr>
            <p:cNvPr id="299" name="Straight Connector 6"/>
            <p:cNvSpPr/>
            <p:nvPr/>
          </p:nvSpPr>
          <p:spPr>
            <a:xfrm>
              <a:off x="-1" y="1368748"/>
              <a:ext cx="2202462" cy="2853"/>
            </a:xfrm>
            <a:prstGeom prst="line">
              <a:avLst/>
            </a:prstGeom>
            <a:solidFill>
              <a:schemeClr val="accent1"/>
            </a:solidFill>
            <a:ln w="76200" cap="flat">
              <a:solidFill>
                <a:srgbClr val="FFFFFF"/>
              </a:solidFill>
              <a:prstDash val="solid"/>
              <a:round/>
            </a:ln>
            <a:effectLst/>
          </p:spPr>
          <p:txBody>
            <a:bodyPr wrap="square" lIns="45718" tIns="45718" rIns="45718" bIns="45718" numCol="1" anchor="t">
              <a:noAutofit/>
            </a:bodyPr>
            <a:lstStyle/>
            <a:p>
              <a:endParaRPr/>
            </a:p>
          </p:txBody>
        </p:sp>
        <p:sp>
          <p:nvSpPr>
            <p:cNvPr id="300" name="Straight Connector 7"/>
            <p:cNvSpPr/>
            <p:nvPr/>
          </p:nvSpPr>
          <p:spPr>
            <a:xfrm>
              <a:off x="-1" y="273749"/>
              <a:ext cx="2202462" cy="2854"/>
            </a:xfrm>
            <a:prstGeom prst="line">
              <a:avLst/>
            </a:prstGeom>
            <a:solidFill>
              <a:schemeClr val="accent1"/>
            </a:solidFill>
            <a:ln w="28575" cap="flat">
              <a:solidFill>
                <a:srgbClr val="FFCC00"/>
              </a:solidFill>
              <a:prstDash val="solid"/>
              <a:round/>
            </a:ln>
            <a:effectLst/>
          </p:spPr>
          <p:txBody>
            <a:bodyPr wrap="square" lIns="45718" tIns="45718" rIns="45718" bIns="45718" numCol="1" anchor="t">
              <a:noAutofit/>
            </a:bodyPr>
            <a:lstStyle/>
            <a:p>
              <a:endParaRPr/>
            </a:p>
          </p:txBody>
        </p:sp>
        <p:sp>
          <p:nvSpPr>
            <p:cNvPr id="301" name="Straight Connector 8"/>
            <p:cNvSpPr/>
            <p:nvPr/>
          </p:nvSpPr>
          <p:spPr>
            <a:xfrm>
              <a:off x="-1" y="547499"/>
              <a:ext cx="2202462" cy="2853"/>
            </a:xfrm>
            <a:prstGeom prst="line">
              <a:avLst/>
            </a:prstGeom>
            <a:solidFill>
              <a:schemeClr val="accent1"/>
            </a:solidFill>
            <a:ln w="28575" cap="flat">
              <a:solidFill>
                <a:srgbClr val="FFCC00"/>
              </a:solidFill>
              <a:prstDash val="solid"/>
              <a:round/>
            </a:ln>
            <a:effectLst/>
          </p:spPr>
          <p:txBody>
            <a:bodyPr wrap="square" lIns="45718" tIns="45718" rIns="45718" bIns="45718" numCol="1" anchor="t">
              <a:noAutofit/>
            </a:bodyPr>
            <a:lstStyle/>
            <a:p>
              <a:endParaRPr/>
            </a:p>
          </p:txBody>
        </p:sp>
        <p:sp>
          <p:nvSpPr>
            <p:cNvPr id="302" name="Straight Connector 9"/>
            <p:cNvSpPr/>
            <p:nvPr/>
          </p:nvSpPr>
          <p:spPr>
            <a:xfrm>
              <a:off x="-1" y="821248"/>
              <a:ext cx="2202462" cy="2854"/>
            </a:xfrm>
            <a:prstGeom prst="line">
              <a:avLst/>
            </a:prstGeom>
            <a:solidFill>
              <a:schemeClr val="accent1"/>
            </a:solidFill>
            <a:ln w="28575" cap="flat">
              <a:solidFill>
                <a:srgbClr val="FFCC00"/>
              </a:solidFill>
              <a:prstDash val="solid"/>
              <a:round/>
            </a:ln>
            <a:effectLst/>
          </p:spPr>
          <p:txBody>
            <a:bodyPr wrap="square" lIns="45718" tIns="45718" rIns="45718" bIns="45718" numCol="1" anchor="t">
              <a:noAutofit/>
            </a:bodyPr>
            <a:lstStyle/>
            <a:p>
              <a:endParaRPr/>
            </a:p>
          </p:txBody>
        </p:sp>
        <p:sp>
          <p:nvSpPr>
            <p:cNvPr id="303" name="Straight Connector 10"/>
            <p:cNvSpPr/>
            <p:nvPr/>
          </p:nvSpPr>
          <p:spPr>
            <a:xfrm>
              <a:off x="-1" y="1094998"/>
              <a:ext cx="2202462" cy="2853"/>
            </a:xfrm>
            <a:prstGeom prst="line">
              <a:avLst/>
            </a:prstGeom>
            <a:solidFill>
              <a:schemeClr val="accent1"/>
            </a:solidFill>
            <a:ln w="28575" cap="flat">
              <a:solidFill>
                <a:srgbClr val="FFCC00"/>
              </a:solidFill>
              <a:prstDash val="solid"/>
              <a:round/>
            </a:ln>
            <a:effectLst/>
          </p:spPr>
          <p:txBody>
            <a:bodyPr wrap="square" lIns="45718" tIns="45718" rIns="45718" bIns="45718" numCol="1" anchor="t">
              <a:noAutofit/>
            </a:bodyPr>
            <a:lstStyle/>
            <a:p>
              <a:endParaRPr/>
            </a:p>
          </p:txBody>
        </p:sp>
        <p:sp>
          <p:nvSpPr>
            <p:cNvPr id="304" name="Freeform 11"/>
            <p:cNvSpPr/>
            <p:nvPr/>
          </p:nvSpPr>
          <p:spPr>
            <a:xfrm>
              <a:off x="139488" y="285726"/>
              <a:ext cx="2070315" cy="857751"/>
            </a:xfrm>
            <a:custGeom>
              <a:avLst/>
              <a:gdLst/>
              <a:ahLst/>
              <a:cxnLst>
                <a:cxn ang="0">
                  <a:pos x="wd2" y="hd2"/>
                </a:cxn>
                <a:cxn ang="5400000">
                  <a:pos x="wd2" y="hd2"/>
                </a:cxn>
                <a:cxn ang="10800000">
                  <a:pos x="wd2" y="hd2"/>
                </a:cxn>
                <a:cxn ang="16200000">
                  <a:pos x="wd2" y="hd2"/>
                </a:cxn>
              </a:cxnLst>
              <a:rect l="0" t="0" r="r" b="b"/>
              <a:pathLst>
                <a:path w="21600" h="21600" extrusionOk="0">
                  <a:moveTo>
                    <a:pt x="0" y="20681"/>
                  </a:moveTo>
                  <a:lnTo>
                    <a:pt x="766" y="6434"/>
                  </a:lnTo>
                  <a:lnTo>
                    <a:pt x="5055" y="11030"/>
                  </a:lnTo>
                  <a:lnTo>
                    <a:pt x="8272" y="21600"/>
                  </a:lnTo>
                  <a:lnTo>
                    <a:pt x="9191" y="0"/>
                  </a:lnTo>
                  <a:lnTo>
                    <a:pt x="11643" y="12868"/>
                  </a:lnTo>
                  <a:lnTo>
                    <a:pt x="14553" y="1379"/>
                  </a:lnTo>
                  <a:lnTo>
                    <a:pt x="16851" y="16545"/>
                  </a:lnTo>
                  <a:lnTo>
                    <a:pt x="21600" y="20221"/>
                  </a:lnTo>
                </a:path>
              </a:pathLst>
            </a:custGeom>
            <a:noFill/>
            <a:ln w="28575" cap="flat">
              <a:solidFill>
                <a:srgbClr val="66CCFF"/>
              </a:solidFill>
              <a:prstDash val="solid"/>
              <a:round/>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grpSp>
      <p:sp>
        <p:nvSpPr>
          <p:cNvPr id="306" name="Rectangle 5"/>
          <p:cNvSpPr txBox="1"/>
          <p:nvPr/>
        </p:nvSpPr>
        <p:spPr>
          <a:xfrm>
            <a:off x="152400" y="6339744"/>
            <a:ext cx="8839200" cy="4420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8" tIns="45718" rIns="45718" bIns="45718" anchor="b">
            <a:spAutoFit/>
          </a:bodyPr>
          <a:lstStyle/>
          <a:p>
            <a:pPr algn="ctr">
              <a:defRPr sz="1200" b="0" i="1" baseline="30000">
                <a:solidFill>
                  <a:schemeClr val="accent1"/>
                </a:solidFill>
                <a:effectLst>
                  <a:outerShdw blurRad="38100" dist="38100" dir="2700000" rotWithShape="0">
                    <a:srgbClr val="000000"/>
                  </a:outerShdw>
                </a:effectLst>
              </a:defRPr>
            </a:pPr>
            <a:r>
              <a:t>1</a:t>
            </a:r>
            <a:r>
              <a:rPr baseline="0"/>
              <a:t>Here I draw heavily from then BEST textbook coverage of biofuels I have found: </a:t>
            </a:r>
            <a:endParaRPr>
              <a:solidFill>
                <a:srgbClr val="FFFFFF"/>
              </a:solidFill>
            </a:endParaRPr>
          </a:p>
          <a:p>
            <a:pPr algn="ctr">
              <a:defRPr sz="1200" b="0" i="1">
                <a:solidFill>
                  <a:schemeClr val="accent1"/>
                </a:solidFill>
                <a:effectLst>
                  <a:outerShdw blurRad="38100" dist="38100" dir="2700000" rotWithShape="0">
                    <a:srgbClr val="000000"/>
                  </a:outerShdw>
                </a:effectLst>
              </a:defRPr>
            </a:pPr>
            <a:r>
              <a:t>Chapter 14 – Energy Systems Engineering, Evaluation &amp; Implementation by Vanek, Albright and Angenent</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8" name="Rectangle 5"/>
          <p:cNvSpPr txBox="1"/>
          <p:nvPr/>
        </p:nvSpPr>
        <p:spPr>
          <a:xfrm>
            <a:off x="304800" y="6432651"/>
            <a:ext cx="8534400" cy="2888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8" tIns="45718" rIns="45718" bIns="45718" anchor="b">
            <a:spAutoFit/>
          </a:bodyPr>
          <a:lstStyle/>
          <a:p>
            <a:pPr algn="ctr">
              <a:defRPr sz="1400" b="0" i="1">
                <a:solidFill>
                  <a:srgbClr val="FF0000"/>
                </a:solidFill>
                <a:effectLst>
                  <a:outerShdw blurRad="38100" dist="38100" dir="2700000" rotWithShape="0">
                    <a:srgbClr val="000000"/>
                  </a:outerShdw>
                </a:effectLst>
              </a:defRPr>
            </a:pPr>
            <a:r>
              <a:t>HEAT</a:t>
            </a:r>
            <a:r>
              <a:rPr>
                <a:solidFill>
                  <a:srgbClr val="E5FFFF"/>
                </a:solidFill>
              </a:rPr>
              <a:t> = Big chunks of energy you must put INTO biofuel</a:t>
            </a:r>
          </a:p>
        </p:txBody>
      </p:sp>
      <p:sp>
        <p:nvSpPr>
          <p:cNvPr id="309" name="Rectangle 2"/>
          <p:cNvSpPr txBox="1">
            <a:spLocks noGrp="1"/>
          </p:cNvSpPr>
          <p:nvPr>
            <p:ph type="title"/>
          </p:nvPr>
        </p:nvSpPr>
        <p:spPr>
          <a:xfrm>
            <a:off x="0" y="76200"/>
            <a:ext cx="9144000" cy="609600"/>
          </a:xfrm>
          <a:prstGeom prst="rect">
            <a:avLst/>
          </a:prstGeom>
        </p:spPr>
        <p:txBody>
          <a:bodyPr/>
          <a:lstStyle/>
          <a:p>
            <a:pPr>
              <a:defRPr sz="2200" b="1" i="1">
                <a:solidFill>
                  <a:srgbClr val="FFCC00"/>
                </a:solidFill>
                <a:latin typeface="+mn-lt"/>
                <a:ea typeface="+mn-ea"/>
                <a:cs typeface="+mn-cs"/>
                <a:sym typeface="Arial"/>
              </a:defRPr>
            </a:pPr>
            <a:r>
              <a:t>Predigestion </a:t>
            </a:r>
            <a:r>
              <a:rPr b="0">
                <a:solidFill>
                  <a:srgbClr val="FFFFFF"/>
                </a:solidFill>
              </a:rPr>
              <a:t>is thus used to free the feedstock's sugars</a:t>
            </a:r>
          </a:p>
        </p:txBody>
      </p:sp>
      <p:sp>
        <p:nvSpPr>
          <p:cNvPr id="310" name="Rectangle 3"/>
          <p:cNvSpPr txBox="1">
            <a:spLocks noGrp="1"/>
          </p:cNvSpPr>
          <p:nvPr>
            <p:ph type="body" idx="1"/>
          </p:nvPr>
        </p:nvSpPr>
        <p:spPr>
          <a:xfrm>
            <a:off x="228600" y="914400"/>
            <a:ext cx="8915400" cy="5334000"/>
          </a:xfrm>
          <a:prstGeom prst="rect">
            <a:avLst/>
          </a:prstGeom>
        </p:spPr>
        <p:txBody>
          <a:bodyPr/>
          <a:lstStyle/>
          <a:p>
            <a:pPr>
              <a:tabLst>
                <a:tab pos="444500" algn="l"/>
                <a:tab pos="901700" algn="l"/>
                <a:tab pos="1371600" algn="l"/>
              </a:tabLst>
              <a:defRPr sz="1800">
                <a:latin typeface="+mn-lt"/>
                <a:ea typeface="+mn-ea"/>
                <a:cs typeface="+mn-cs"/>
                <a:sym typeface="Arial"/>
              </a:defRPr>
            </a:pPr>
            <a:r>
              <a:t>The first step is to break down the plant structures, better exposing the cellulose</a:t>
            </a:r>
          </a:p>
          <a:p>
            <a:pPr>
              <a:tabLst>
                <a:tab pos="444500" algn="l"/>
                <a:tab pos="901700" algn="l"/>
                <a:tab pos="1371600" algn="l"/>
              </a:tabLst>
              <a:defRPr sz="8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r>
              <a:t>This can be done by mechanical, chemical and/or biological processes:</a:t>
            </a:r>
          </a:p>
          <a:p>
            <a:pPr>
              <a:tabLst>
                <a:tab pos="444500" algn="l"/>
                <a:tab pos="901700" algn="l"/>
                <a:tab pos="1371600" algn="l"/>
              </a:tabLst>
              <a:defRPr sz="10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r>
              <a:t>	- Most popular: Brute force "dry milling" (i.e. grinding) OR </a:t>
            </a:r>
          </a:p>
          <a:p>
            <a:pPr>
              <a:tabLst>
                <a:tab pos="444500" algn="l"/>
                <a:tab pos="901700" algn="l"/>
                <a:tab pos="1371600" algn="l"/>
              </a:tabLst>
              <a:defRPr sz="9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r>
              <a:t>	- Addition of sulfuric acid (but the byproducts can be toxic to yeasts!) OR</a:t>
            </a:r>
          </a:p>
          <a:p>
            <a:pPr>
              <a:tabLst>
                <a:tab pos="444500" algn="l"/>
                <a:tab pos="901700" algn="l"/>
                <a:tab pos="1371600" algn="l"/>
              </a:tabLst>
              <a:defRPr sz="10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r>
              <a:t>	- Simple </a:t>
            </a:r>
            <a:r>
              <a:rPr>
                <a:solidFill>
                  <a:srgbClr val="FF0000"/>
                </a:solidFill>
              </a:rPr>
              <a:t>hot*</a:t>
            </a:r>
            <a:r>
              <a:t> water treatment</a:t>
            </a:r>
          </a:p>
          <a:p>
            <a:pPr>
              <a:tabLst>
                <a:tab pos="444500" algn="l"/>
                <a:tab pos="901700" algn="l"/>
                <a:tab pos="1371600" algn="l"/>
              </a:tabLst>
              <a:defRPr sz="8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r>
              <a:t>		Which also dissolves starches, the source of much of corn's sugar</a:t>
            </a:r>
          </a:p>
          <a:p>
            <a:pPr>
              <a:tabLst>
                <a:tab pos="444500" algn="l"/>
                <a:tab pos="901700" algn="l"/>
                <a:tab pos="1371600" algn="l"/>
              </a:tabLst>
              <a:defRPr>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r>
              <a:t>Then, exposed cellulose is broken into component sugars by the enzyme "cellulase"</a:t>
            </a:r>
          </a:p>
          <a:p>
            <a:pPr>
              <a:tabLst>
                <a:tab pos="444500" algn="l"/>
                <a:tab pos="901700" algn="l"/>
                <a:tab pos="1371600" algn="l"/>
              </a:tabLst>
              <a:defRPr sz="18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r>
              <a:t>Which WOULD then prepare feedstock for fermentation if not for one more thing:</a:t>
            </a:r>
          </a:p>
          <a:p>
            <a:pPr>
              <a:tabLst>
                <a:tab pos="444500" algn="l"/>
                <a:tab pos="901700" algn="l"/>
                <a:tab pos="1371600" algn="l"/>
              </a:tabLst>
              <a:defRPr sz="8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r>
              <a:t>	You must first kill off yeast-interfering bacteria which is native to the feedstock </a:t>
            </a:r>
          </a:p>
          <a:p>
            <a:pPr>
              <a:tabLst>
                <a:tab pos="444500" algn="l"/>
                <a:tab pos="901700" algn="l"/>
                <a:tab pos="1371600" algn="l"/>
              </a:tabLst>
              <a:defRPr sz="10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r>
              <a:t>		Which is generally done by another </a:t>
            </a:r>
            <a:r>
              <a:rPr>
                <a:solidFill>
                  <a:srgbClr val="FF0000"/>
                </a:solidFill>
              </a:rPr>
              <a:t>heat*</a:t>
            </a:r>
            <a:r>
              <a:t> treatment</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2" name="Rectangle 2"/>
          <p:cNvSpPr txBox="1">
            <a:spLocks noGrp="1"/>
          </p:cNvSpPr>
          <p:nvPr>
            <p:ph type="title"/>
          </p:nvPr>
        </p:nvSpPr>
        <p:spPr>
          <a:xfrm>
            <a:off x="304800" y="76200"/>
            <a:ext cx="8534400" cy="609600"/>
          </a:xfrm>
          <a:prstGeom prst="rect">
            <a:avLst/>
          </a:prstGeom>
        </p:spPr>
        <p:txBody>
          <a:bodyPr/>
          <a:lstStyle/>
          <a:p>
            <a:pPr>
              <a:defRPr sz="2200" i="1">
                <a:latin typeface="+mn-lt"/>
                <a:ea typeface="+mn-ea"/>
                <a:cs typeface="+mn-cs"/>
                <a:sym typeface="Arial"/>
              </a:defRPr>
            </a:pPr>
            <a:r>
              <a:t>The liberated sugars are now ready for </a:t>
            </a:r>
            <a:r>
              <a:rPr b="1">
                <a:solidFill>
                  <a:srgbClr val="FFCC00"/>
                </a:solidFill>
              </a:rPr>
              <a:t>fermentation:</a:t>
            </a:r>
          </a:p>
        </p:txBody>
      </p:sp>
      <p:sp>
        <p:nvSpPr>
          <p:cNvPr id="313" name="Rectangle 3"/>
          <p:cNvSpPr txBox="1">
            <a:spLocks noGrp="1"/>
          </p:cNvSpPr>
          <p:nvPr>
            <p:ph type="body" idx="1"/>
          </p:nvPr>
        </p:nvSpPr>
        <p:spPr>
          <a:xfrm>
            <a:off x="228600" y="838200"/>
            <a:ext cx="8915400" cy="5334000"/>
          </a:xfrm>
          <a:prstGeom prst="rect">
            <a:avLst/>
          </a:prstGeom>
        </p:spPr>
        <p:txBody>
          <a:bodyPr/>
          <a:lstStyle/>
          <a:p>
            <a:pPr defTabSz="799184">
              <a:spcBef>
                <a:spcPts val="200"/>
              </a:spcBef>
              <a:tabLst>
                <a:tab pos="381000" algn="l"/>
                <a:tab pos="774700" algn="l"/>
                <a:tab pos="1193800" algn="l"/>
              </a:tabLst>
              <a:defRPr sz="1710">
                <a:effectLst>
                  <a:outerShdw blurRad="36195" dist="33299" dir="2700000" rotWithShape="0">
                    <a:srgbClr val="000000"/>
                  </a:outerShdw>
                </a:effectLst>
                <a:latin typeface="+mn-lt"/>
                <a:ea typeface="+mn-ea"/>
                <a:cs typeface="+mn-cs"/>
                <a:sym typeface="Arial"/>
              </a:defRPr>
            </a:pPr>
            <a:r>
              <a:t>Wherein microorganisms convert the sugars into combustible </a:t>
            </a:r>
            <a:r>
              <a:rPr b="1">
                <a:solidFill>
                  <a:srgbClr val="FFCC00"/>
                </a:solidFill>
              </a:rPr>
              <a:t>alcohols</a:t>
            </a:r>
            <a:endParaRPr b="1"/>
          </a:p>
          <a:p>
            <a:pPr defTabSz="799184">
              <a:spcBef>
                <a:spcPts val="300"/>
              </a:spcBef>
              <a:tabLst>
                <a:tab pos="381000" algn="l"/>
                <a:tab pos="774700" algn="l"/>
                <a:tab pos="1193800" algn="l"/>
              </a:tabLst>
              <a:defRPr sz="665">
                <a:effectLst>
                  <a:outerShdw blurRad="36195" dist="33299" dir="2700000" rotWithShape="0">
                    <a:srgbClr val="000000"/>
                  </a:outerShdw>
                </a:effectLst>
                <a:latin typeface="+mn-lt"/>
                <a:ea typeface="+mn-ea"/>
                <a:cs typeface="+mn-cs"/>
                <a:sym typeface="Arial"/>
              </a:defRPr>
            </a:pPr>
            <a:endParaRPr/>
          </a:p>
          <a:p>
            <a:pPr defTabSz="799184">
              <a:spcBef>
                <a:spcPts val="200"/>
              </a:spcBef>
              <a:tabLst>
                <a:tab pos="381000" algn="l"/>
                <a:tab pos="774700" algn="l"/>
                <a:tab pos="1193800" algn="l"/>
              </a:tabLst>
              <a:defRPr sz="1710">
                <a:effectLst>
                  <a:outerShdw blurRad="36195" dist="33299" dir="2700000" rotWithShape="0">
                    <a:srgbClr val="000000"/>
                  </a:outerShdw>
                </a:effectLst>
                <a:latin typeface="+mn-lt"/>
                <a:ea typeface="+mn-ea"/>
                <a:cs typeface="+mn-cs"/>
                <a:sym typeface="Arial"/>
              </a:defRPr>
            </a:pPr>
            <a:r>
              <a:t>	This can be done by bacteria: Multicellular prokaryotic organisms</a:t>
            </a:r>
            <a:endParaRPr sz="1520"/>
          </a:p>
          <a:p>
            <a:pPr defTabSz="799184">
              <a:spcBef>
                <a:spcPts val="300"/>
              </a:spcBef>
              <a:tabLst>
                <a:tab pos="381000" algn="l"/>
                <a:tab pos="774700" algn="l"/>
                <a:tab pos="1193800" algn="l"/>
              </a:tabLst>
              <a:defRPr sz="760">
                <a:effectLst>
                  <a:outerShdw blurRad="36195" dist="33299" dir="2700000" rotWithShape="0">
                    <a:srgbClr val="000000"/>
                  </a:outerShdw>
                </a:effectLst>
                <a:latin typeface="+mn-lt"/>
                <a:ea typeface="+mn-ea"/>
                <a:cs typeface="+mn-cs"/>
                <a:sym typeface="Arial"/>
              </a:defRPr>
            </a:pPr>
            <a:endParaRPr/>
          </a:p>
          <a:p>
            <a:pPr defTabSz="799184">
              <a:spcBef>
                <a:spcPts val="200"/>
              </a:spcBef>
              <a:tabLst>
                <a:tab pos="381000" algn="l"/>
                <a:tab pos="774700" algn="l"/>
                <a:tab pos="1193800" algn="l"/>
              </a:tabLst>
              <a:defRPr sz="1710">
                <a:effectLst>
                  <a:outerShdw blurRad="36195" dist="33299" dir="2700000" rotWithShape="0">
                    <a:srgbClr val="000000"/>
                  </a:outerShdw>
                </a:effectLst>
                <a:latin typeface="+mn-lt"/>
                <a:ea typeface="+mn-ea"/>
                <a:cs typeface="+mn-cs"/>
                <a:sym typeface="Arial"/>
              </a:defRPr>
            </a:pPr>
            <a:r>
              <a:t>		Or by yeasts: Single cell eukaryotic organisms</a:t>
            </a:r>
            <a:endParaRPr sz="1520"/>
          </a:p>
          <a:p>
            <a:pPr defTabSz="799184">
              <a:spcBef>
                <a:spcPts val="300"/>
              </a:spcBef>
              <a:tabLst>
                <a:tab pos="381000" algn="l"/>
                <a:tab pos="774700" algn="l"/>
                <a:tab pos="1193800" algn="l"/>
              </a:tabLst>
              <a:defRPr sz="1140">
                <a:effectLst>
                  <a:outerShdw blurRad="36195" dist="33299" dir="2700000" rotWithShape="0">
                    <a:srgbClr val="000000"/>
                  </a:outerShdw>
                </a:effectLst>
                <a:latin typeface="+mn-lt"/>
                <a:ea typeface="+mn-ea"/>
                <a:cs typeface="+mn-cs"/>
                <a:sym typeface="Arial"/>
              </a:defRPr>
            </a:pPr>
            <a:endParaRPr/>
          </a:p>
          <a:p>
            <a:pPr defTabSz="799184">
              <a:spcBef>
                <a:spcPts val="200"/>
              </a:spcBef>
              <a:tabLst>
                <a:tab pos="381000" algn="l"/>
                <a:tab pos="774700" algn="l"/>
                <a:tab pos="1193800" algn="l"/>
              </a:tabLst>
              <a:defRPr sz="1710" b="1">
                <a:effectLst>
                  <a:outerShdw blurRad="36195" dist="33299" dir="2700000" rotWithShape="0">
                    <a:srgbClr val="000000"/>
                  </a:outerShdw>
                </a:effectLst>
                <a:latin typeface="+mn-lt"/>
                <a:ea typeface="+mn-ea"/>
                <a:cs typeface="+mn-cs"/>
                <a:sym typeface="Arial"/>
              </a:defRPr>
            </a:pPr>
            <a:r>
              <a:t>Fermentation</a:t>
            </a:r>
            <a:r>
              <a:rPr b="0"/>
              <a:t> = Predigested feedstock ("mash") + bacteria / yeast + </a:t>
            </a:r>
            <a:r>
              <a:rPr b="0">
                <a:solidFill>
                  <a:srgbClr val="FF0000"/>
                </a:solidFill>
              </a:rPr>
              <a:t>heat</a:t>
            </a:r>
            <a:endParaRPr sz="1520"/>
          </a:p>
          <a:p>
            <a:pPr defTabSz="799184">
              <a:spcBef>
                <a:spcPts val="300"/>
              </a:spcBef>
              <a:tabLst>
                <a:tab pos="381000" algn="l"/>
                <a:tab pos="774700" algn="l"/>
                <a:tab pos="1193800" algn="l"/>
              </a:tabLst>
              <a:defRPr sz="1520">
                <a:effectLst>
                  <a:outerShdw blurRad="36195" dist="33299" dir="2700000" rotWithShape="0">
                    <a:srgbClr val="000000"/>
                  </a:outerShdw>
                </a:effectLst>
                <a:latin typeface="+mn-lt"/>
                <a:ea typeface="+mn-ea"/>
                <a:cs typeface="+mn-cs"/>
                <a:sym typeface="Arial"/>
              </a:defRPr>
            </a:pPr>
            <a:endParaRPr/>
          </a:p>
          <a:p>
            <a:pPr defTabSz="799184">
              <a:spcBef>
                <a:spcPts val="200"/>
              </a:spcBef>
              <a:tabLst>
                <a:tab pos="381000" algn="l"/>
                <a:tab pos="774700" algn="l"/>
                <a:tab pos="1193800" algn="l"/>
              </a:tabLst>
              <a:defRPr sz="1710">
                <a:effectLst>
                  <a:outerShdw blurRad="36195" dist="33299" dir="2700000" rotWithShape="0">
                    <a:srgbClr val="000000"/>
                  </a:outerShdw>
                </a:effectLst>
                <a:latin typeface="+mn-lt"/>
                <a:ea typeface="+mn-ea"/>
                <a:cs typeface="+mn-cs"/>
                <a:sym typeface="Arial"/>
              </a:defRPr>
            </a:pPr>
            <a:r>
              <a:t>But there is a </a:t>
            </a:r>
            <a:r>
              <a:rPr b="1"/>
              <a:t>Catch 22</a:t>
            </a:r>
            <a:r>
              <a:t>:  Concentrated alcohol is toxic to bacteria / yeast, thus:</a:t>
            </a:r>
            <a:endParaRPr sz="1520"/>
          </a:p>
          <a:p>
            <a:pPr defTabSz="799184">
              <a:spcBef>
                <a:spcPts val="300"/>
              </a:spcBef>
              <a:tabLst>
                <a:tab pos="381000" algn="l"/>
                <a:tab pos="774700" algn="l"/>
                <a:tab pos="1193800" algn="l"/>
              </a:tabLst>
              <a:defRPr sz="760">
                <a:effectLst>
                  <a:outerShdw blurRad="36195" dist="33299" dir="2700000" rotWithShape="0">
                    <a:srgbClr val="000000"/>
                  </a:outerShdw>
                </a:effectLst>
                <a:latin typeface="+mn-lt"/>
                <a:ea typeface="+mn-ea"/>
                <a:cs typeface="+mn-cs"/>
                <a:sym typeface="Arial"/>
              </a:defRPr>
            </a:pPr>
            <a:endParaRPr/>
          </a:p>
          <a:p>
            <a:pPr defTabSz="799184">
              <a:spcBef>
                <a:spcPts val="200"/>
              </a:spcBef>
              <a:tabLst>
                <a:tab pos="381000" algn="l"/>
                <a:tab pos="774700" algn="l"/>
                <a:tab pos="1193800" algn="l"/>
              </a:tabLst>
              <a:defRPr sz="1710">
                <a:effectLst>
                  <a:outerShdw blurRad="36195" dist="33299" dir="2700000" rotWithShape="0">
                    <a:srgbClr val="000000"/>
                  </a:outerShdw>
                </a:effectLst>
                <a:latin typeface="+mn-lt"/>
                <a:ea typeface="+mn-ea"/>
                <a:cs typeface="+mn-cs"/>
                <a:sym typeface="Arial"/>
              </a:defRPr>
            </a:pPr>
            <a:r>
              <a:t>	Bacterial / "domesticated" yeast fermentation tops out at ~ 5% alcohol</a:t>
            </a:r>
            <a:endParaRPr sz="1520"/>
          </a:p>
          <a:p>
            <a:pPr defTabSz="799184">
              <a:spcBef>
                <a:spcPts val="300"/>
              </a:spcBef>
              <a:tabLst>
                <a:tab pos="381000" algn="l"/>
                <a:tab pos="774700" algn="l"/>
                <a:tab pos="1193800" algn="l"/>
              </a:tabLst>
              <a:defRPr sz="760">
                <a:effectLst>
                  <a:outerShdw blurRad="36195" dist="33299" dir="2700000" rotWithShape="0">
                    <a:srgbClr val="000000"/>
                  </a:outerShdw>
                </a:effectLst>
                <a:latin typeface="+mn-lt"/>
                <a:ea typeface="+mn-ea"/>
                <a:cs typeface="+mn-cs"/>
                <a:sym typeface="Arial"/>
              </a:defRPr>
            </a:pPr>
            <a:endParaRPr/>
          </a:p>
          <a:p>
            <a:pPr defTabSz="799184">
              <a:spcBef>
                <a:spcPts val="200"/>
              </a:spcBef>
              <a:tabLst>
                <a:tab pos="381000" algn="l"/>
                <a:tab pos="774700" algn="l"/>
                <a:tab pos="1193800" algn="l"/>
              </a:tabLst>
              <a:defRPr sz="1710">
                <a:effectLst>
                  <a:outerShdw blurRad="36195" dist="33299" dir="2700000" rotWithShape="0">
                    <a:srgbClr val="000000"/>
                  </a:outerShdw>
                </a:effectLst>
                <a:latin typeface="+mn-lt"/>
                <a:ea typeface="+mn-ea"/>
                <a:cs typeface="+mn-cs"/>
                <a:sym typeface="Arial"/>
              </a:defRPr>
            </a:pPr>
            <a:r>
              <a:t>		While some "wild yeasts" achieve ~ 15% alcohol</a:t>
            </a:r>
            <a:endParaRPr sz="1520"/>
          </a:p>
          <a:p>
            <a:pPr defTabSz="799184">
              <a:spcBef>
                <a:spcPts val="300"/>
              </a:spcBef>
              <a:tabLst>
                <a:tab pos="381000" algn="l"/>
                <a:tab pos="774700" algn="l"/>
                <a:tab pos="1193800" algn="l"/>
              </a:tabLst>
              <a:defRPr sz="1520">
                <a:effectLst>
                  <a:outerShdw blurRad="36195" dist="33299" dir="2700000" rotWithShape="0">
                    <a:srgbClr val="000000"/>
                  </a:outerShdw>
                </a:effectLst>
                <a:latin typeface="+mn-lt"/>
                <a:ea typeface="+mn-ea"/>
                <a:cs typeface="+mn-cs"/>
                <a:sym typeface="Arial"/>
              </a:defRPr>
            </a:pPr>
            <a:endParaRPr/>
          </a:p>
          <a:p>
            <a:pPr defTabSz="799184">
              <a:spcBef>
                <a:spcPts val="200"/>
              </a:spcBef>
              <a:tabLst>
                <a:tab pos="381000" algn="l"/>
                <a:tab pos="774700" algn="l"/>
                <a:tab pos="1193800" algn="l"/>
              </a:tabLst>
              <a:defRPr sz="1710">
                <a:effectLst>
                  <a:outerShdw blurRad="36195" dist="33299" dir="2700000" rotWithShape="0">
                    <a:srgbClr val="000000"/>
                  </a:outerShdw>
                </a:effectLst>
                <a:latin typeface="+mn-lt"/>
                <a:ea typeface="+mn-ea"/>
                <a:cs typeface="+mn-cs"/>
                <a:sym typeface="Arial"/>
              </a:defRPr>
            </a:pPr>
            <a:r>
              <a:t>From your barroom experience you probably know that neither would burn</a:t>
            </a:r>
            <a:endParaRPr sz="1520"/>
          </a:p>
          <a:p>
            <a:pPr defTabSz="799184">
              <a:spcBef>
                <a:spcPts val="300"/>
              </a:spcBef>
              <a:tabLst>
                <a:tab pos="381000" algn="l"/>
                <a:tab pos="774700" algn="l"/>
                <a:tab pos="1193800" algn="l"/>
              </a:tabLst>
              <a:defRPr sz="665">
                <a:effectLst>
                  <a:outerShdw blurRad="36195" dist="33299" dir="2700000" rotWithShape="0">
                    <a:srgbClr val="000000"/>
                  </a:outerShdw>
                </a:effectLst>
                <a:latin typeface="+mn-lt"/>
                <a:ea typeface="+mn-ea"/>
                <a:cs typeface="+mn-cs"/>
                <a:sym typeface="Arial"/>
              </a:defRPr>
            </a:pPr>
            <a:endParaRPr/>
          </a:p>
          <a:p>
            <a:pPr defTabSz="799184">
              <a:spcBef>
                <a:spcPts val="200"/>
              </a:spcBef>
              <a:tabLst>
                <a:tab pos="381000" algn="l"/>
                <a:tab pos="774700" algn="l"/>
                <a:tab pos="1193800" algn="l"/>
              </a:tabLst>
              <a:defRPr sz="1710">
                <a:effectLst>
                  <a:outerShdw blurRad="36195" dist="33299" dir="2700000" rotWithShape="0">
                    <a:srgbClr val="000000"/>
                  </a:outerShdw>
                </a:effectLst>
                <a:latin typeface="+mn-lt"/>
                <a:ea typeface="+mn-ea"/>
                <a:cs typeface="+mn-cs"/>
                <a:sym typeface="Arial"/>
              </a:defRPr>
            </a:pPr>
            <a:r>
              <a:t>	Combustion requires "distilled spirits" = ~ 10X higher alcohol percentages</a:t>
            </a:r>
            <a:endParaRPr sz="1520"/>
          </a:p>
          <a:p>
            <a:pPr defTabSz="799184">
              <a:spcBef>
                <a:spcPts val="300"/>
              </a:spcBef>
              <a:tabLst>
                <a:tab pos="381000" algn="l"/>
                <a:tab pos="774700" algn="l"/>
                <a:tab pos="1193800" algn="l"/>
              </a:tabLst>
              <a:defRPr sz="1520">
                <a:effectLst>
                  <a:outerShdw blurRad="36195" dist="33299" dir="2700000" rotWithShape="0">
                    <a:srgbClr val="000000"/>
                  </a:outerShdw>
                </a:effectLst>
                <a:latin typeface="+mn-lt"/>
                <a:ea typeface="+mn-ea"/>
                <a:cs typeface="+mn-cs"/>
                <a:sym typeface="Arial"/>
              </a:defRPr>
            </a:pPr>
            <a:endParaRPr/>
          </a:p>
          <a:p>
            <a:pPr defTabSz="799184">
              <a:spcBef>
                <a:spcPts val="200"/>
              </a:spcBef>
              <a:tabLst>
                <a:tab pos="381000" algn="l"/>
                <a:tab pos="774700" algn="l"/>
                <a:tab pos="1193800" algn="l"/>
              </a:tabLst>
              <a:defRPr sz="1710">
                <a:effectLst>
                  <a:outerShdw blurRad="36195" dist="33299" dir="2700000" rotWithShape="0">
                    <a:srgbClr val="000000"/>
                  </a:outerShdw>
                </a:effectLst>
                <a:latin typeface="+mn-lt"/>
                <a:ea typeface="+mn-ea"/>
                <a:cs typeface="+mn-cs"/>
                <a:sym typeface="Arial"/>
              </a:defRPr>
            </a:pPr>
            <a:r>
              <a:t>Thus, when the bacteria or yeasts die off due to their own alcohol production,</a:t>
            </a:r>
            <a:endParaRPr sz="1520"/>
          </a:p>
          <a:p>
            <a:pPr defTabSz="799184">
              <a:spcBef>
                <a:spcPts val="300"/>
              </a:spcBef>
              <a:tabLst>
                <a:tab pos="381000" algn="l"/>
                <a:tab pos="774700" algn="l"/>
                <a:tab pos="1193800" algn="l"/>
              </a:tabLst>
              <a:defRPr sz="760">
                <a:effectLst>
                  <a:outerShdw blurRad="36195" dist="33299" dir="2700000" rotWithShape="0">
                    <a:srgbClr val="000000"/>
                  </a:outerShdw>
                </a:effectLst>
                <a:latin typeface="+mn-lt"/>
                <a:ea typeface="+mn-ea"/>
                <a:cs typeface="+mn-cs"/>
                <a:sym typeface="Arial"/>
              </a:defRPr>
            </a:pPr>
            <a:endParaRPr/>
          </a:p>
          <a:p>
            <a:pPr defTabSz="799184">
              <a:spcBef>
                <a:spcPts val="200"/>
              </a:spcBef>
              <a:tabLst>
                <a:tab pos="381000" algn="l"/>
                <a:tab pos="774700" algn="l"/>
                <a:tab pos="1193800" algn="l"/>
              </a:tabLst>
              <a:defRPr sz="1710">
                <a:effectLst>
                  <a:outerShdw blurRad="36195" dist="33299" dir="2700000" rotWithShape="0">
                    <a:srgbClr val="000000"/>
                  </a:outerShdw>
                </a:effectLst>
                <a:latin typeface="+mn-lt"/>
                <a:ea typeface="+mn-ea"/>
                <a:cs typeface="+mn-cs"/>
                <a:sym typeface="Arial"/>
              </a:defRPr>
            </a:pPr>
            <a:r>
              <a:t>	one then needs a way of </a:t>
            </a:r>
            <a:r>
              <a:rPr b="1"/>
              <a:t>concentrating</a:t>
            </a:r>
            <a:r>
              <a:t> the alcohol they produced</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5" name="Rectangle 2"/>
          <p:cNvSpPr txBox="1">
            <a:spLocks noGrp="1"/>
          </p:cNvSpPr>
          <p:nvPr>
            <p:ph type="title"/>
          </p:nvPr>
        </p:nvSpPr>
        <p:spPr>
          <a:xfrm>
            <a:off x="304800" y="76200"/>
            <a:ext cx="8534400" cy="609600"/>
          </a:xfrm>
          <a:prstGeom prst="rect">
            <a:avLst/>
          </a:prstGeom>
        </p:spPr>
        <p:txBody>
          <a:bodyPr/>
          <a:lstStyle/>
          <a:p>
            <a:pPr>
              <a:defRPr sz="2200" i="1">
                <a:latin typeface="+mn-lt"/>
                <a:ea typeface="+mn-ea"/>
                <a:cs typeface="+mn-cs"/>
                <a:sym typeface="Arial"/>
              </a:defRPr>
            </a:pPr>
            <a:r>
              <a:t>Bringing us to the next step of </a:t>
            </a:r>
            <a:r>
              <a:rPr b="1">
                <a:solidFill>
                  <a:srgbClr val="FFCC00"/>
                </a:solidFill>
              </a:rPr>
              <a:t>distillation</a:t>
            </a:r>
          </a:p>
        </p:txBody>
      </p:sp>
      <p:sp>
        <p:nvSpPr>
          <p:cNvPr id="316" name="Rectangle 3"/>
          <p:cNvSpPr txBox="1">
            <a:spLocks noGrp="1"/>
          </p:cNvSpPr>
          <p:nvPr>
            <p:ph type="body" idx="1"/>
          </p:nvPr>
        </p:nvSpPr>
        <p:spPr>
          <a:xfrm>
            <a:off x="152400" y="914400"/>
            <a:ext cx="8915400" cy="5105400"/>
          </a:xfrm>
          <a:prstGeom prst="rect">
            <a:avLst/>
          </a:prstGeom>
        </p:spPr>
        <p:txBody>
          <a:bodyPr/>
          <a:lstStyle/>
          <a:p>
            <a:pPr defTabSz="896111">
              <a:tabLst>
                <a:tab pos="431800" algn="l"/>
                <a:tab pos="876300" algn="l"/>
                <a:tab pos="1333500" algn="l"/>
              </a:tabLst>
              <a:defRPr sz="1700">
                <a:effectLst>
                  <a:outerShdw blurRad="38100" dist="37338" dir="2700000" rotWithShape="0">
                    <a:srgbClr val="000000"/>
                  </a:outerShdw>
                </a:effectLst>
                <a:latin typeface="+mn-lt"/>
                <a:ea typeface="+mn-ea"/>
                <a:cs typeface="+mn-cs"/>
                <a:sym typeface="Arial"/>
              </a:defRPr>
            </a:pPr>
            <a:r>
              <a:t>Which, as suggested by this picture, CAN also be fairly simple:</a:t>
            </a:r>
          </a:p>
          <a:p>
            <a:pPr defTabSz="896111">
              <a:tabLst>
                <a:tab pos="431800" algn="l"/>
                <a:tab pos="876300" algn="l"/>
                <a:tab pos="1333500" algn="l"/>
              </a:tabLst>
              <a:defRPr sz="900">
                <a:effectLst>
                  <a:outerShdw blurRad="38100" dist="37338" dir="2700000" rotWithShape="0">
                    <a:srgbClr val="000000"/>
                  </a:outerShdw>
                </a:effectLst>
                <a:latin typeface="+mn-lt"/>
                <a:ea typeface="+mn-ea"/>
                <a:cs typeface="+mn-cs"/>
                <a:sym typeface="Arial"/>
              </a:defRPr>
            </a:pPr>
            <a:endParaRPr/>
          </a:p>
          <a:p>
            <a:pPr defTabSz="896111">
              <a:tabLst>
                <a:tab pos="431800" algn="l"/>
                <a:tab pos="876300" algn="l"/>
                <a:tab pos="1333500" algn="l"/>
              </a:tabLst>
              <a:defRPr sz="1700">
                <a:solidFill>
                  <a:srgbClr val="FF0000"/>
                </a:solidFill>
                <a:effectLst>
                  <a:outerShdw blurRad="38100" dist="37338" dir="2700000" rotWithShape="0">
                    <a:srgbClr val="000000"/>
                  </a:outerShdw>
                </a:effectLst>
                <a:latin typeface="+mn-lt"/>
                <a:ea typeface="+mn-ea"/>
                <a:cs typeface="+mn-cs"/>
                <a:sym typeface="Arial"/>
              </a:defRPr>
            </a:pPr>
            <a:r>
              <a:t>Heat</a:t>
            </a:r>
            <a:r>
              <a:rPr>
                <a:solidFill>
                  <a:srgbClr val="FFFFFF"/>
                </a:solidFill>
              </a:rPr>
              <a:t> the now fermented "mash"</a:t>
            </a:r>
          </a:p>
          <a:p>
            <a:pPr defTabSz="896111">
              <a:tabLst>
                <a:tab pos="431800" algn="l"/>
                <a:tab pos="876300" algn="l"/>
                <a:tab pos="1333500" algn="l"/>
              </a:tabLst>
              <a:defRPr sz="700">
                <a:effectLst>
                  <a:outerShdw blurRad="38100" dist="37338" dir="2700000" rotWithShape="0">
                    <a:srgbClr val="000000"/>
                  </a:outerShdw>
                </a:effectLst>
                <a:latin typeface="+mn-lt"/>
                <a:ea typeface="+mn-ea"/>
                <a:cs typeface="+mn-cs"/>
                <a:sym typeface="Arial"/>
              </a:defRPr>
            </a:pPr>
            <a:endParaRPr/>
          </a:p>
          <a:p>
            <a:pPr defTabSz="896111">
              <a:tabLst>
                <a:tab pos="431800" algn="l"/>
                <a:tab pos="876300" algn="l"/>
                <a:tab pos="1333500" algn="l"/>
              </a:tabLst>
              <a:defRPr sz="1700">
                <a:effectLst>
                  <a:outerShdw blurRad="38100" dist="37338" dir="2700000" rotWithShape="0">
                    <a:srgbClr val="000000"/>
                  </a:outerShdw>
                </a:effectLst>
                <a:latin typeface="+mn-lt"/>
                <a:ea typeface="+mn-ea"/>
                <a:cs typeface="+mn-cs"/>
                <a:sym typeface="Arial"/>
              </a:defRPr>
            </a:pPr>
            <a:r>
              <a:t>	This vaporizes the alcohol, but also some water</a:t>
            </a:r>
          </a:p>
          <a:p>
            <a:pPr defTabSz="896111">
              <a:tabLst>
                <a:tab pos="431800" algn="l"/>
                <a:tab pos="876300" algn="l"/>
                <a:tab pos="1333500" algn="l"/>
              </a:tabLst>
              <a:defRPr sz="1300">
                <a:effectLst>
                  <a:outerShdw blurRad="38100" dist="37338" dir="2700000" rotWithShape="0">
                    <a:srgbClr val="000000"/>
                  </a:outerShdw>
                </a:effectLst>
                <a:latin typeface="+mn-lt"/>
                <a:ea typeface="+mn-ea"/>
                <a:cs typeface="+mn-cs"/>
                <a:sym typeface="Arial"/>
              </a:defRPr>
            </a:pPr>
            <a:endParaRPr/>
          </a:p>
          <a:p>
            <a:pPr defTabSz="896111">
              <a:tabLst>
                <a:tab pos="431800" algn="l"/>
                <a:tab pos="876300" algn="l"/>
                <a:tab pos="1333500" algn="l"/>
              </a:tabLst>
              <a:defRPr sz="1700">
                <a:effectLst>
                  <a:outerShdw blurRad="38100" dist="37338" dir="2700000" rotWithShape="0">
                    <a:srgbClr val="000000"/>
                  </a:outerShdw>
                </a:effectLst>
                <a:latin typeface="+mn-lt"/>
                <a:ea typeface="+mn-ea"/>
                <a:cs typeface="+mn-cs"/>
                <a:sym typeface="Arial"/>
              </a:defRPr>
            </a:pPr>
            <a:r>
              <a:t>Pass these vapors through a long, progressively cooler, pipe</a:t>
            </a:r>
          </a:p>
          <a:p>
            <a:pPr defTabSz="896111">
              <a:tabLst>
                <a:tab pos="431800" algn="l"/>
                <a:tab pos="876300" algn="l"/>
                <a:tab pos="1333500" algn="l"/>
              </a:tabLst>
              <a:defRPr sz="700">
                <a:effectLst>
                  <a:outerShdw blurRad="38100" dist="37338" dir="2700000" rotWithShape="0">
                    <a:srgbClr val="000000"/>
                  </a:outerShdw>
                </a:effectLst>
                <a:latin typeface="+mn-lt"/>
                <a:ea typeface="+mn-ea"/>
                <a:cs typeface="+mn-cs"/>
                <a:sym typeface="Arial"/>
              </a:defRPr>
            </a:pPr>
            <a:endParaRPr/>
          </a:p>
          <a:p>
            <a:pPr defTabSz="896111">
              <a:tabLst>
                <a:tab pos="431800" algn="l"/>
                <a:tab pos="876300" algn="l"/>
                <a:tab pos="1333500" algn="l"/>
              </a:tabLst>
              <a:defRPr sz="1700">
                <a:effectLst>
                  <a:outerShdw blurRad="38100" dist="37338" dir="2700000" rotWithShape="0">
                    <a:srgbClr val="000000"/>
                  </a:outerShdw>
                </a:effectLst>
                <a:latin typeface="+mn-lt"/>
                <a:ea typeface="+mn-ea"/>
                <a:cs typeface="+mn-cs"/>
                <a:sym typeface="Arial"/>
              </a:defRPr>
            </a:pPr>
            <a:r>
              <a:t>	High boiling point water condenses in the early still-hot section of pipe</a:t>
            </a:r>
          </a:p>
          <a:p>
            <a:pPr defTabSz="896111">
              <a:tabLst>
                <a:tab pos="431800" algn="l"/>
                <a:tab pos="876300" algn="l"/>
                <a:tab pos="1333500" algn="l"/>
              </a:tabLst>
              <a:defRPr sz="700">
                <a:effectLst>
                  <a:outerShdw blurRad="38100" dist="37338" dir="2700000" rotWithShape="0">
                    <a:srgbClr val="000000"/>
                  </a:outerShdw>
                </a:effectLst>
                <a:latin typeface="+mn-lt"/>
                <a:ea typeface="+mn-ea"/>
                <a:cs typeface="+mn-cs"/>
                <a:sym typeface="Arial"/>
              </a:defRPr>
            </a:pPr>
            <a:endParaRPr/>
          </a:p>
          <a:p>
            <a:pPr defTabSz="896111">
              <a:tabLst>
                <a:tab pos="431800" algn="l"/>
                <a:tab pos="876300" algn="l"/>
                <a:tab pos="1333500" algn="l"/>
              </a:tabLst>
              <a:defRPr sz="1700">
                <a:effectLst>
                  <a:outerShdw blurRad="38100" dist="37338" dir="2700000" rotWithShape="0">
                    <a:srgbClr val="000000"/>
                  </a:outerShdw>
                </a:effectLst>
                <a:latin typeface="+mn-lt"/>
                <a:ea typeface="+mn-ea"/>
                <a:cs typeface="+mn-cs"/>
                <a:sym typeface="Arial"/>
              </a:defRPr>
            </a:pPr>
            <a:r>
              <a:t>		And is diverted away into drains</a:t>
            </a:r>
          </a:p>
          <a:p>
            <a:pPr defTabSz="896111">
              <a:tabLst>
                <a:tab pos="431800" algn="l"/>
                <a:tab pos="876300" algn="l"/>
                <a:tab pos="1333500" algn="l"/>
              </a:tabLst>
              <a:defRPr sz="1500">
                <a:effectLst>
                  <a:outerShdw blurRad="38100" dist="37338" dir="2700000" rotWithShape="0">
                    <a:srgbClr val="000000"/>
                  </a:outerShdw>
                </a:effectLst>
                <a:latin typeface="+mn-lt"/>
                <a:ea typeface="+mn-ea"/>
                <a:cs typeface="+mn-cs"/>
                <a:sym typeface="Arial"/>
              </a:defRPr>
            </a:pPr>
            <a:endParaRPr/>
          </a:p>
          <a:p>
            <a:pPr defTabSz="896111">
              <a:tabLst>
                <a:tab pos="431800" algn="l"/>
                <a:tab pos="876300" algn="l"/>
                <a:tab pos="1333500" algn="l"/>
              </a:tabLst>
              <a:defRPr sz="1700">
                <a:effectLst>
                  <a:outerShdw blurRad="38100" dist="37338" dir="2700000" rotWithShape="0">
                    <a:srgbClr val="000000"/>
                  </a:outerShdw>
                </a:effectLst>
                <a:latin typeface="+mn-lt"/>
                <a:ea typeface="+mn-ea"/>
                <a:cs typeface="+mn-cs"/>
                <a:sym typeface="Arial"/>
              </a:defRPr>
            </a:pPr>
            <a:r>
              <a:t>Lower boiling point alcohol only condenses in the later, cooler sections of pipe</a:t>
            </a:r>
          </a:p>
          <a:p>
            <a:pPr defTabSz="896111">
              <a:tabLst>
                <a:tab pos="431800" algn="l"/>
                <a:tab pos="876300" algn="l"/>
                <a:tab pos="1333500" algn="l"/>
              </a:tabLst>
              <a:defRPr sz="700">
                <a:effectLst>
                  <a:outerShdw blurRad="38100" dist="37338" dir="2700000" rotWithShape="0">
                    <a:srgbClr val="000000"/>
                  </a:outerShdw>
                </a:effectLst>
                <a:latin typeface="+mn-lt"/>
                <a:ea typeface="+mn-ea"/>
                <a:cs typeface="+mn-cs"/>
                <a:sym typeface="Arial"/>
              </a:defRPr>
            </a:pPr>
            <a:endParaRPr/>
          </a:p>
          <a:p>
            <a:pPr defTabSz="896111">
              <a:tabLst>
                <a:tab pos="431800" algn="l"/>
                <a:tab pos="876300" algn="l"/>
                <a:tab pos="1333500" algn="l"/>
              </a:tabLst>
              <a:defRPr sz="1700">
                <a:effectLst>
                  <a:outerShdw blurRad="38100" dist="37338" dir="2700000" rotWithShape="0">
                    <a:srgbClr val="000000"/>
                  </a:outerShdw>
                </a:effectLst>
                <a:latin typeface="+mn-lt"/>
                <a:ea typeface="+mn-ea"/>
                <a:cs typeface="+mn-cs"/>
                <a:sym typeface="Arial"/>
              </a:defRPr>
            </a:pPr>
            <a:r>
              <a:t>	Where, as a liquid, it can then be collected</a:t>
            </a:r>
          </a:p>
          <a:p>
            <a:pPr defTabSz="896111">
              <a:tabLst>
                <a:tab pos="431800" algn="l"/>
                <a:tab pos="876300" algn="l"/>
                <a:tab pos="1333500" algn="l"/>
              </a:tabLst>
              <a:defRPr sz="1100">
                <a:effectLst>
                  <a:outerShdw blurRad="38100" dist="37338" dir="2700000" rotWithShape="0">
                    <a:srgbClr val="000000"/>
                  </a:outerShdw>
                </a:effectLst>
                <a:latin typeface="+mn-lt"/>
                <a:ea typeface="+mn-ea"/>
                <a:cs typeface="+mn-cs"/>
                <a:sym typeface="Arial"/>
              </a:defRPr>
            </a:pPr>
            <a:endParaRPr/>
          </a:p>
          <a:p>
            <a:pPr defTabSz="896111">
              <a:tabLst>
                <a:tab pos="431800" algn="l"/>
                <a:tab pos="876300" algn="l"/>
                <a:tab pos="1333500" algn="l"/>
              </a:tabLst>
              <a:defRPr sz="1700">
                <a:effectLst>
                  <a:outerShdw blurRad="38100" dist="37338" dir="2700000" rotWithShape="0">
                    <a:srgbClr val="000000"/>
                  </a:outerShdw>
                </a:effectLst>
                <a:latin typeface="+mn-lt"/>
                <a:ea typeface="+mn-ea"/>
                <a:cs typeface="+mn-cs"/>
                <a:sym typeface="Arial"/>
              </a:defRPr>
            </a:pPr>
            <a:r>
              <a:t>But to get GOOD separation, distillation must be done </a:t>
            </a:r>
            <a:r>
              <a:rPr b="1"/>
              <a:t>slowly</a:t>
            </a:r>
            <a:r>
              <a:t>, requiring  </a:t>
            </a:r>
          </a:p>
          <a:p>
            <a:pPr defTabSz="896111">
              <a:tabLst>
                <a:tab pos="431800" algn="l"/>
                <a:tab pos="876300" algn="l"/>
                <a:tab pos="1333500" algn="l"/>
              </a:tabLst>
              <a:defRPr sz="900">
                <a:effectLst>
                  <a:outerShdw blurRad="38100" dist="37338" dir="2700000" rotWithShape="0">
                    <a:srgbClr val="000000"/>
                  </a:outerShdw>
                </a:effectLst>
                <a:latin typeface="+mn-lt"/>
                <a:ea typeface="+mn-ea"/>
                <a:cs typeface="+mn-cs"/>
                <a:sym typeface="Arial"/>
              </a:defRPr>
            </a:pPr>
            <a:endParaRPr/>
          </a:p>
          <a:p>
            <a:pPr defTabSz="896111">
              <a:tabLst>
                <a:tab pos="431800" algn="l"/>
                <a:tab pos="876300" algn="l"/>
                <a:tab pos="1333500" algn="l"/>
              </a:tabLst>
              <a:defRPr sz="1700">
                <a:effectLst>
                  <a:outerShdw blurRad="38100" dist="37338" dir="2700000" rotWithShape="0">
                    <a:srgbClr val="000000"/>
                  </a:outerShdw>
                </a:effectLst>
                <a:latin typeface="+mn-lt"/>
                <a:ea typeface="+mn-ea"/>
                <a:cs typeface="+mn-cs"/>
                <a:sym typeface="Arial"/>
              </a:defRPr>
            </a:pPr>
            <a:r>
              <a:t>	Long periods of </a:t>
            </a:r>
            <a:r>
              <a:rPr>
                <a:solidFill>
                  <a:srgbClr val="FF0000"/>
                </a:solidFill>
              </a:rPr>
              <a:t>HEATING</a:t>
            </a:r>
            <a:r>
              <a:t> =&gt; Another BIG chunk of energy put INTO this biofuel</a:t>
            </a:r>
          </a:p>
        </p:txBody>
      </p:sp>
      <p:pic>
        <p:nvPicPr>
          <p:cNvPr id="317" name="Picture 4" descr="Picture 4"/>
          <p:cNvPicPr>
            <a:picLocks noChangeAspect="1"/>
          </p:cNvPicPr>
          <p:nvPr/>
        </p:nvPicPr>
        <p:blipFill>
          <a:blip r:embed="rId2">
            <a:extLst/>
          </a:blip>
          <a:stretch>
            <a:fillRect/>
          </a:stretch>
        </p:blipFill>
        <p:spPr>
          <a:xfrm>
            <a:off x="6995159" y="685800"/>
            <a:ext cx="1988822" cy="2209800"/>
          </a:xfrm>
          <a:prstGeom prst="rect">
            <a:avLst/>
          </a:prstGeom>
          <a:ln w="12700">
            <a:miter lim="400000"/>
          </a:ln>
        </p:spPr>
      </p:pic>
      <p:sp>
        <p:nvSpPr>
          <p:cNvPr id="318" name="Rectangle 5"/>
          <p:cNvSpPr txBox="1"/>
          <p:nvPr/>
        </p:nvSpPr>
        <p:spPr>
          <a:xfrm>
            <a:off x="1752600" y="6533420"/>
            <a:ext cx="5257800" cy="2642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8" tIns="45718" rIns="45718" bIns="45718" anchor="b">
            <a:spAutoFit/>
          </a:bodyPr>
          <a:lstStyle>
            <a:lvl1pPr algn="ctr">
              <a:defRPr sz="1200" b="0" i="1">
                <a:solidFill>
                  <a:schemeClr val="accent1"/>
                </a:solidFill>
                <a:effectLst>
                  <a:outerShdw blurRad="38100" dist="38100" dir="2700000" rotWithShape="0">
                    <a:srgbClr val="000000"/>
                  </a:outerShdw>
                </a:effectLst>
              </a:defRPr>
            </a:lvl1pPr>
          </a:lstStyle>
          <a:p>
            <a:r>
              <a:t>Figure: http://www.apptrav.com/howto.html</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0" name="Rectangle 5"/>
          <p:cNvSpPr txBox="1"/>
          <p:nvPr/>
        </p:nvSpPr>
        <p:spPr>
          <a:xfrm>
            <a:off x="304800" y="6457220"/>
            <a:ext cx="8534400" cy="2642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8" tIns="45718" rIns="45718" bIns="45718" anchor="b">
            <a:spAutoFit/>
          </a:bodyPr>
          <a:lstStyle>
            <a:lvl1pPr algn="ctr">
              <a:defRPr sz="1200" b="0" i="1">
                <a:solidFill>
                  <a:srgbClr val="E5FFFF"/>
                </a:solidFill>
                <a:effectLst>
                  <a:outerShdw blurRad="38100" dist="38100" dir="2700000" rotWithShape="0">
                    <a:srgbClr val="000000"/>
                  </a:outerShdw>
                </a:effectLst>
              </a:defRPr>
            </a:lvl1pPr>
          </a:lstStyle>
          <a:p>
            <a:r>
              <a:t>An Introduction to Sustainable Energy Systems: WeCanFigureThisOut.org/ENERGY/Energy_home.htm</a:t>
            </a:r>
          </a:p>
        </p:txBody>
      </p:sp>
      <p:sp>
        <p:nvSpPr>
          <p:cNvPr id="321" name="Rectangle 2"/>
          <p:cNvSpPr txBox="1">
            <a:spLocks noGrp="1"/>
          </p:cNvSpPr>
          <p:nvPr>
            <p:ph type="title"/>
          </p:nvPr>
        </p:nvSpPr>
        <p:spPr>
          <a:xfrm>
            <a:off x="304800" y="228600"/>
            <a:ext cx="8534400" cy="457200"/>
          </a:xfrm>
          <a:prstGeom prst="rect">
            <a:avLst/>
          </a:prstGeom>
        </p:spPr>
        <p:txBody>
          <a:bodyPr/>
          <a:lstStyle>
            <a:lvl1pPr>
              <a:defRPr sz="2200" i="1">
                <a:latin typeface="+mn-lt"/>
                <a:ea typeface="+mn-ea"/>
                <a:cs typeface="+mn-cs"/>
                <a:sym typeface="Arial"/>
              </a:defRPr>
            </a:lvl1pPr>
          </a:lstStyle>
          <a:p>
            <a:r>
              <a:t>But U.S. biofuel use was driven by neither science nor economics</a:t>
            </a:r>
          </a:p>
        </p:txBody>
      </p:sp>
      <p:sp>
        <p:nvSpPr>
          <p:cNvPr id="322" name="Rectangle 3"/>
          <p:cNvSpPr txBox="1">
            <a:spLocks noGrp="1"/>
          </p:cNvSpPr>
          <p:nvPr>
            <p:ph type="body" idx="1"/>
          </p:nvPr>
        </p:nvSpPr>
        <p:spPr>
          <a:xfrm>
            <a:off x="228600" y="990600"/>
            <a:ext cx="8915400" cy="5638800"/>
          </a:xfrm>
          <a:prstGeom prst="rect">
            <a:avLst/>
          </a:prstGeom>
        </p:spPr>
        <p:txBody>
          <a:bodyPr/>
          <a:lstStyle/>
          <a:p>
            <a:pPr>
              <a:tabLst>
                <a:tab pos="444500" algn="l"/>
                <a:tab pos="901700" algn="l"/>
                <a:tab pos="1371600" algn="l"/>
              </a:tabLst>
              <a:defRPr sz="1800">
                <a:latin typeface="+mn-lt"/>
                <a:ea typeface="+mn-ea"/>
                <a:cs typeface="+mn-cs"/>
                <a:sym typeface="Arial"/>
              </a:defRPr>
            </a:pPr>
            <a:r>
              <a:t>Instead, we now grow 40% of U.S. corn for biofuels because of </a:t>
            </a:r>
            <a:r>
              <a:rPr b="1"/>
              <a:t>politics:</a:t>
            </a:r>
          </a:p>
          <a:p>
            <a:pPr>
              <a:tabLst>
                <a:tab pos="444500" algn="l"/>
                <a:tab pos="901700" algn="l"/>
                <a:tab pos="1371600" algn="l"/>
              </a:tabLst>
              <a:defRPr sz="12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r>
              <a:t>- 1973 CAFE (Corporate Average Fuel Economy) standards (i.e., a government act)</a:t>
            </a:r>
          </a:p>
          <a:p>
            <a:pPr>
              <a:tabLst>
                <a:tab pos="444500" algn="l"/>
                <a:tab pos="901700" algn="l"/>
                <a:tab pos="1371600" algn="l"/>
              </a:tabLst>
              <a:defRPr sz="8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r>
              <a:t>	Mandating average fuel economy levels for automobile manufacturers</a:t>
            </a:r>
          </a:p>
          <a:p>
            <a:pPr>
              <a:tabLst>
                <a:tab pos="444500" algn="l"/>
                <a:tab pos="901700" algn="l"/>
                <a:tab pos="1371600" algn="l"/>
              </a:tabLst>
              <a:defRPr sz="12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r>
              <a:t>- 1988 AMFA (Alternative Motor Fuel Act) </a:t>
            </a:r>
          </a:p>
          <a:p>
            <a:pPr>
              <a:tabLst>
                <a:tab pos="444500" algn="l"/>
                <a:tab pos="901700" algn="l"/>
                <a:tab pos="1371600" algn="l"/>
              </a:tabLst>
              <a:defRPr sz="14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r>
              <a:t>- 2007 Energy Independence and Security Act</a:t>
            </a:r>
          </a:p>
          <a:p>
            <a:pPr>
              <a:tabLst>
                <a:tab pos="444500" algn="l"/>
                <a:tab pos="901700" algn="l"/>
                <a:tab pos="1371600" algn="l"/>
              </a:tabLst>
              <a:defRPr sz="18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r>
              <a:t>Together, these laws strongly "incentivized" use of alternate fuels </a:t>
            </a:r>
          </a:p>
          <a:p>
            <a:pPr>
              <a:tabLst>
                <a:tab pos="444500" algn="l"/>
                <a:tab pos="901700" algn="l"/>
                <a:tab pos="1371600" algn="l"/>
              </a:tabLst>
              <a:defRPr sz="8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r>
              <a:t>	Stimulating, for instance, use of "E10" = 90% gasoline + 10% ethanol</a:t>
            </a:r>
          </a:p>
          <a:p>
            <a:pPr>
              <a:tabLst>
                <a:tab pos="444500" algn="l"/>
                <a:tab pos="901700" algn="l"/>
                <a:tab pos="1371600" algn="l"/>
              </a:tabLst>
              <a:defRPr sz="700">
                <a:latin typeface="+mn-lt"/>
                <a:ea typeface="+mn-ea"/>
                <a:cs typeface="+mn-cs"/>
                <a:sym typeface="Arial"/>
              </a:defRPr>
            </a:pPr>
            <a:endParaRPr/>
          </a:p>
          <a:p>
            <a:pPr>
              <a:tabLst>
                <a:tab pos="444500" algn="l"/>
                <a:tab pos="901700" algn="l"/>
                <a:tab pos="1371600" algn="l"/>
              </a:tabLst>
              <a:defRPr sz="1200">
                <a:latin typeface="+mn-lt"/>
                <a:ea typeface="+mn-ea"/>
                <a:cs typeface="+mn-cs"/>
                <a:sym typeface="Arial"/>
              </a:defRPr>
            </a:pPr>
            <a:endParaRPr/>
          </a:p>
          <a:p>
            <a:pPr>
              <a:tabLst>
                <a:tab pos="444500" algn="l"/>
                <a:tab pos="901700" algn="l"/>
                <a:tab pos="1371600" algn="l"/>
              </a:tabLst>
              <a:defRPr sz="1800" b="1">
                <a:solidFill>
                  <a:srgbClr val="FFCC00"/>
                </a:solidFill>
                <a:latin typeface="+mn-lt"/>
                <a:ea typeface="+mn-ea"/>
                <a:cs typeface="+mn-cs"/>
                <a:sym typeface="Arial"/>
              </a:defRPr>
            </a:pPr>
            <a:r>
              <a:t>But this was done far AHEAD of the science really needed to judge it </a:t>
            </a:r>
          </a:p>
          <a:p>
            <a:pPr algn="ctr">
              <a:tabLst>
                <a:tab pos="444500" algn="l"/>
                <a:tab pos="901700" algn="l"/>
                <a:tab pos="1371600" algn="l"/>
              </a:tabLst>
              <a:defRPr sz="900">
                <a:solidFill>
                  <a:srgbClr val="FFCC00"/>
                </a:solidFill>
                <a:latin typeface="+mn-lt"/>
                <a:ea typeface="+mn-ea"/>
                <a:cs typeface="+mn-cs"/>
                <a:sym typeface="Arial"/>
              </a:defRPr>
            </a:pPr>
            <a:endParaRPr/>
          </a:p>
          <a:p>
            <a:pPr algn="ctr">
              <a:tabLst>
                <a:tab pos="444500" algn="l"/>
                <a:tab pos="901700" algn="l"/>
                <a:tab pos="1371600" algn="l"/>
              </a:tabLst>
              <a:defRPr sz="1800">
                <a:solidFill>
                  <a:srgbClr val="FFCC00"/>
                </a:solidFill>
                <a:latin typeface="+mn-lt"/>
                <a:ea typeface="+mn-ea"/>
                <a:cs typeface="+mn-cs"/>
                <a:sym typeface="Arial"/>
              </a:defRPr>
            </a:pPr>
            <a:r>
              <a:t>And was instead the product of good intentions + agri-business / farm state politics</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4" name="Rectangle 5"/>
          <p:cNvSpPr txBox="1"/>
          <p:nvPr/>
        </p:nvSpPr>
        <p:spPr>
          <a:xfrm>
            <a:off x="304800" y="6457220"/>
            <a:ext cx="8534400" cy="2642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8" tIns="45718" rIns="45718" bIns="45718" anchor="b">
            <a:spAutoFit/>
          </a:bodyPr>
          <a:lstStyle>
            <a:lvl1pPr algn="ctr">
              <a:defRPr sz="1200" b="0" i="1">
                <a:solidFill>
                  <a:srgbClr val="E5FFFF"/>
                </a:solidFill>
                <a:effectLst>
                  <a:outerShdw blurRad="38100" dist="38100" dir="2700000" rotWithShape="0">
                    <a:srgbClr val="000000"/>
                  </a:outerShdw>
                </a:effectLst>
              </a:defRPr>
            </a:lvl1pPr>
          </a:lstStyle>
          <a:p>
            <a:r>
              <a:t>An Introduction to Sustainable Energy Systems: WeCanFigureThisOut.org/ENERGY/Energy_home.htm</a:t>
            </a:r>
          </a:p>
        </p:txBody>
      </p:sp>
      <p:sp>
        <p:nvSpPr>
          <p:cNvPr id="325" name="Rectangle 2"/>
          <p:cNvSpPr txBox="1">
            <a:spLocks noGrp="1"/>
          </p:cNvSpPr>
          <p:nvPr>
            <p:ph type="title"/>
          </p:nvPr>
        </p:nvSpPr>
        <p:spPr>
          <a:xfrm>
            <a:off x="304800" y="76200"/>
            <a:ext cx="8534400" cy="685800"/>
          </a:xfrm>
          <a:prstGeom prst="rect">
            <a:avLst/>
          </a:prstGeom>
        </p:spPr>
        <p:txBody>
          <a:bodyPr/>
          <a:lstStyle/>
          <a:p>
            <a:pPr>
              <a:defRPr sz="2200" i="1">
                <a:latin typeface="+mn-lt"/>
                <a:ea typeface="+mn-ea"/>
                <a:cs typeface="+mn-cs"/>
                <a:sym typeface="Arial"/>
              </a:defRPr>
            </a:pPr>
            <a:r>
              <a:t>Leading to a list of </a:t>
            </a:r>
            <a:r>
              <a:rPr b="1"/>
              <a:t>intensely</a:t>
            </a:r>
            <a:r>
              <a:t> controversial questions such as:</a:t>
            </a:r>
          </a:p>
        </p:txBody>
      </p:sp>
      <p:sp>
        <p:nvSpPr>
          <p:cNvPr id="326" name="Rectangle 3"/>
          <p:cNvSpPr txBox="1">
            <a:spLocks noGrp="1"/>
          </p:cNvSpPr>
          <p:nvPr>
            <p:ph type="body" idx="1"/>
          </p:nvPr>
        </p:nvSpPr>
        <p:spPr>
          <a:xfrm>
            <a:off x="228600" y="1219200"/>
            <a:ext cx="8534400" cy="5334000"/>
          </a:xfrm>
          <a:prstGeom prst="rect">
            <a:avLst/>
          </a:prstGeom>
        </p:spPr>
        <p:txBody>
          <a:bodyPr/>
          <a:lstStyle/>
          <a:p>
            <a:pPr>
              <a:tabLst>
                <a:tab pos="444500" algn="l"/>
                <a:tab pos="901700" algn="l"/>
                <a:tab pos="1371600" algn="l"/>
              </a:tabLst>
              <a:defRPr sz="1800">
                <a:latin typeface="+mn-lt"/>
                <a:ea typeface="+mn-ea"/>
                <a:cs typeface="+mn-cs"/>
                <a:sym typeface="Arial"/>
              </a:defRPr>
            </a:pPr>
            <a:r>
              <a:t>1) Does ethanol production CONSUME more energy than the fuel releases?</a:t>
            </a:r>
          </a:p>
          <a:p>
            <a:pPr>
              <a:tabLst>
                <a:tab pos="444500" algn="l"/>
                <a:tab pos="901700" algn="l"/>
                <a:tab pos="1371600" algn="l"/>
              </a:tabLst>
              <a:defRPr sz="18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r>
              <a:t>2) Does ethanol (from any source) really diminish greenhouse gas impact?</a:t>
            </a:r>
          </a:p>
          <a:p>
            <a:pPr>
              <a:tabLst>
                <a:tab pos="444500" algn="l"/>
                <a:tab pos="901700" algn="l"/>
                <a:tab pos="1371600" algn="l"/>
              </a:tabLst>
              <a:defRPr sz="18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r>
              <a:t>3) Could its growing production entail unacceptable land use or fertilizer pollution?</a:t>
            </a:r>
          </a:p>
          <a:p>
            <a:pPr>
              <a:tabLst>
                <a:tab pos="444500" algn="l"/>
                <a:tab pos="901700" algn="l"/>
                <a:tab pos="1371600" algn="l"/>
              </a:tabLst>
              <a:defRPr sz="18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r>
              <a:t>4) Could possible reliance on biofuels require implausible amounts of water?</a:t>
            </a:r>
          </a:p>
          <a:p>
            <a:pPr>
              <a:tabLst>
                <a:tab pos="444500" algn="l"/>
                <a:tab pos="901700" algn="l"/>
                <a:tab pos="1371600" algn="l"/>
              </a:tabLst>
              <a:defRPr sz="18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r>
              <a:t>5) Has corn's fuel use already inflated corn's food price here and abroad?</a:t>
            </a:r>
          </a:p>
          <a:p>
            <a:pPr>
              <a:tabLst>
                <a:tab pos="444500" algn="l"/>
                <a:tab pos="901700" algn="l"/>
                <a:tab pos="1371600" algn="l"/>
              </a:tabLst>
              <a:defRPr sz="1800">
                <a:latin typeface="+mn-lt"/>
                <a:ea typeface="+mn-ea"/>
                <a:cs typeface="+mn-cs"/>
                <a:sym typeface="Arial"/>
              </a:defRPr>
            </a:pPr>
            <a:r>
              <a:t>	</a:t>
            </a:r>
          </a:p>
          <a:p>
            <a:pPr>
              <a:tabLst>
                <a:tab pos="444500" algn="l"/>
                <a:tab pos="901700" algn="l"/>
                <a:tab pos="1371600" algn="l"/>
              </a:tabLst>
              <a:defRPr sz="18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endParaRPr/>
          </a:p>
          <a:p>
            <a:pPr>
              <a:tabLst>
                <a:tab pos="444500" algn="l"/>
                <a:tab pos="901700" algn="l"/>
                <a:tab pos="1371600" algn="l"/>
              </a:tabLst>
              <a:defRPr sz="11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endParaRPr/>
          </a:p>
          <a:p>
            <a:pPr algn="ctr">
              <a:tabLst>
                <a:tab pos="444500" algn="l"/>
                <a:tab pos="901700" algn="l"/>
                <a:tab pos="1371600" algn="l"/>
              </a:tabLst>
              <a:defRPr sz="1800">
                <a:solidFill>
                  <a:srgbClr val="FFCC00"/>
                </a:solidFill>
                <a:latin typeface="+mn-lt"/>
                <a:ea typeface="+mn-ea"/>
                <a:cs typeface="+mn-cs"/>
                <a:sym typeface="Arial"/>
              </a:defRPr>
            </a:pPr>
            <a:r>
              <a:t>Let's consider those questions one by one:</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4" name="Rectangle 5"/>
          <p:cNvSpPr txBox="1"/>
          <p:nvPr/>
        </p:nvSpPr>
        <p:spPr>
          <a:xfrm>
            <a:off x="457200" y="6593745"/>
            <a:ext cx="8534400" cy="2642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8" tIns="45718" rIns="45718" bIns="45718" anchor="b">
            <a:spAutoFit/>
          </a:bodyPr>
          <a:lstStyle>
            <a:lvl1pPr algn="ctr">
              <a:defRPr sz="1200" b="0" i="1">
                <a:solidFill>
                  <a:schemeClr val="accent1"/>
                </a:solidFill>
                <a:effectLst>
                  <a:outerShdw blurRad="38100" dist="38100" dir="2700000" rotWithShape="0">
                    <a:srgbClr val="000000"/>
                  </a:outerShdw>
                </a:effectLst>
              </a:defRPr>
            </a:lvl1pPr>
          </a:lstStyle>
          <a:p>
            <a:r>
              <a:t>My modified version of: http://ib.bioninja.com.au/standard-level/topic-4-ecology/43-carbon-cycling/carbon-cycle.html</a:t>
            </a:r>
          </a:p>
        </p:txBody>
      </p:sp>
      <p:sp>
        <p:nvSpPr>
          <p:cNvPr id="125" name="Rectangle 2"/>
          <p:cNvSpPr txBox="1">
            <a:spLocks noGrp="1"/>
          </p:cNvSpPr>
          <p:nvPr>
            <p:ph type="title"/>
          </p:nvPr>
        </p:nvSpPr>
        <p:spPr>
          <a:xfrm>
            <a:off x="304800" y="76198"/>
            <a:ext cx="8534400" cy="675221"/>
          </a:xfrm>
          <a:prstGeom prst="rect">
            <a:avLst/>
          </a:prstGeom>
        </p:spPr>
        <p:txBody>
          <a:bodyPr/>
          <a:lstStyle>
            <a:lvl1pPr>
              <a:defRPr sz="2200" i="1">
                <a:latin typeface="+mn-lt"/>
                <a:ea typeface="+mn-ea"/>
                <a:cs typeface="+mn-cs"/>
                <a:sym typeface="Arial"/>
              </a:defRPr>
            </a:lvl1pPr>
          </a:lstStyle>
          <a:p>
            <a:r>
              <a:t>Biomass &amp; Biofuels = Our attempt to bypass the fossilization step:</a:t>
            </a:r>
          </a:p>
        </p:txBody>
      </p:sp>
      <p:sp>
        <p:nvSpPr>
          <p:cNvPr id="126" name="Rectangle 3"/>
          <p:cNvSpPr txBox="1">
            <a:spLocks noGrp="1"/>
          </p:cNvSpPr>
          <p:nvPr>
            <p:ph type="body" sz="half" idx="1"/>
          </p:nvPr>
        </p:nvSpPr>
        <p:spPr>
          <a:xfrm>
            <a:off x="76200" y="838200"/>
            <a:ext cx="9067800" cy="2514600"/>
          </a:xfrm>
          <a:prstGeom prst="rect">
            <a:avLst/>
          </a:prstGeom>
        </p:spPr>
        <p:txBody>
          <a:bodyPr/>
          <a:lstStyle/>
          <a:p>
            <a:pPr>
              <a:tabLst>
                <a:tab pos="457200" algn="l"/>
                <a:tab pos="914400" algn="l"/>
                <a:tab pos="1371600" algn="l"/>
                <a:tab pos="1828800" algn="l"/>
                <a:tab pos="2286000" algn="l"/>
              </a:tabLst>
              <a:defRPr sz="1800">
                <a:latin typeface="+mn-lt"/>
                <a:ea typeface="+mn-ea"/>
                <a:cs typeface="+mn-cs"/>
                <a:sym typeface="Arial"/>
              </a:defRPr>
            </a:pPr>
            <a:r>
              <a:t>For biomass, we may tap directly into the arrows leaving "plants" or "animals"</a:t>
            </a:r>
          </a:p>
          <a:p>
            <a:pPr>
              <a:tabLst>
                <a:tab pos="457200" algn="l"/>
                <a:tab pos="914400" algn="l"/>
                <a:tab pos="1371600" algn="l"/>
                <a:tab pos="1828800" algn="l"/>
                <a:tab pos="2286000" algn="l"/>
              </a:tabLst>
              <a:defRPr sz="8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For instance, by finding ways to turn their semi-raw waste into power</a:t>
            </a:r>
          </a:p>
          <a:p>
            <a:pPr>
              <a:tabLst>
                <a:tab pos="457200" algn="l"/>
                <a:tab pos="914400" algn="l"/>
                <a:tab pos="1371600" algn="l"/>
                <a:tab pos="1828800" algn="l"/>
                <a:tab pos="2286000" algn="l"/>
              </a:tabLst>
              <a:defRPr sz="12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For biofuels, we'd substitute our own chemical synthesis for natural "fossilization"</a:t>
            </a:r>
          </a:p>
          <a:p>
            <a:pPr>
              <a:tabLst>
                <a:tab pos="457200" algn="l"/>
                <a:tab pos="914400" algn="l"/>
                <a:tab pos="1371600" algn="l"/>
                <a:tab pos="1828800" algn="l"/>
                <a:tab pos="2286000" algn="l"/>
              </a:tabLst>
              <a:defRPr sz="8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However, by eliminating the organic accumulation that went into fossilization, </a:t>
            </a:r>
          </a:p>
          <a:p>
            <a:pPr>
              <a:tabLst>
                <a:tab pos="457200" algn="l"/>
                <a:tab pos="914400" algn="l"/>
                <a:tab pos="1371600" algn="l"/>
                <a:tab pos="1828800" algn="l"/>
                <a:tab pos="2286000" algn="l"/>
              </a:tabLst>
              <a:defRPr sz="8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we'd need: 1) </a:t>
            </a:r>
            <a:r>
              <a:rPr b="1"/>
              <a:t>A lot more plants </a:t>
            </a:r>
            <a:r>
              <a:t> or 2) </a:t>
            </a:r>
            <a:r>
              <a:rPr b="1"/>
              <a:t>Super-efficient plant surrogates</a:t>
            </a:r>
          </a:p>
        </p:txBody>
      </p:sp>
      <p:grpSp>
        <p:nvGrpSpPr>
          <p:cNvPr id="132" name="Group 11"/>
          <p:cNvGrpSpPr/>
          <p:nvPr/>
        </p:nvGrpSpPr>
        <p:grpSpPr>
          <a:xfrm>
            <a:off x="2362200" y="3352800"/>
            <a:ext cx="4572000" cy="3124200"/>
            <a:chOff x="0" y="0"/>
            <a:chExt cx="4572000" cy="3124200"/>
          </a:xfrm>
        </p:grpSpPr>
        <p:pic>
          <p:nvPicPr>
            <p:cNvPr id="127" name="Picture 4" descr="Picture 4"/>
            <p:cNvPicPr>
              <a:picLocks noChangeAspect="1"/>
            </p:cNvPicPr>
            <p:nvPr/>
          </p:nvPicPr>
          <p:blipFill>
            <a:blip r:embed="rId2">
              <a:extLst/>
            </a:blip>
            <a:stretch>
              <a:fillRect/>
            </a:stretch>
          </p:blipFill>
          <p:spPr>
            <a:xfrm>
              <a:off x="0" y="0"/>
              <a:ext cx="4572000" cy="3124200"/>
            </a:xfrm>
            <a:prstGeom prst="rect">
              <a:avLst/>
            </a:prstGeom>
            <a:ln w="12700" cap="flat">
              <a:noFill/>
              <a:miter lim="400000"/>
            </a:ln>
            <a:effectLst/>
          </p:spPr>
        </p:pic>
        <p:grpSp>
          <p:nvGrpSpPr>
            <p:cNvPr id="131" name="Group 11"/>
            <p:cNvGrpSpPr/>
            <p:nvPr/>
          </p:nvGrpSpPr>
          <p:grpSpPr>
            <a:xfrm>
              <a:off x="855295" y="1654206"/>
              <a:ext cx="2099779" cy="1027789"/>
              <a:chOff x="0" y="0"/>
              <a:chExt cx="2099778" cy="1027788"/>
            </a:xfrm>
          </p:grpSpPr>
          <p:sp>
            <p:nvSpPr>
              <p:cNvPr id="128" name="Bent Arrow 7"/>
              <p:cNvSpPr/>
              <p:nvPr/>
            </p:nvSpPr>
            <p:spPr>
              <a:xfrm rot="10800000">
                <a:off x="0" y="616979"/>
                <a:ext cx="756691" cy="41080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2317"/>
                    </a:lnTo>
                    <a:cubicBezTo>
                      <a:pt x="0" y="7098"/>
                      <a:pt x="2297" y="2867"/>
                      <a:pt x="5130" y="2867"/>
                    </a:cubicBezTo>
                    <a:lnTo>
                      <a:pt x="17402" y="2867"/>
                    </a:lnTo>
                    <a:lnTo>
                      <a:pt x="17402" y="0"/>
                    </a:lnTo>
                    <a:lnTo>
                      <a:pt x="21600" y="5400"/>
                    </a:lnTo>
                    <a:lnTo>
                      <a:pt x="17402" y="10800"/>
                    </a:lnTo>
                    <a:lnTo>
                      <a:pt x="17402" y="7933"/>
                    </a:lnTo>
                    <a:lnTo>
                      <a:pt x="5130" y="7933"/>
                    </a:lnTo>
                    <a:cubicBezTo>
                      <a:pt x="3816" y="7933"/>
                      <a:pt x="2751" y="9896"/>
                      <a:pt x="2751" y="12317"/>
                    </a:cubicBezTo>
                    <a:lnTo>
                      <a:pt x="2751" y="21600"/>
                    </a:lnTo>
                    <a:close/>
                  </a:path>
                </a:pathLst>
              </a:custGeom>
              <a:solidFill>
                <a:srgbClr val="8BA610"/>
              </a:solidFill>
              <a:ln w="12700" cap="flat">
                <a:solidFill>
                  <a:srgbClr val="2B5481"/>
                </a:solidFill>
                <a:prstDash val="solid"/>
                <a:round/>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sp>
            <p:nvSpPr>
              <p:cNvPr id="129" name="Bent Arrow 10"/>
              <p:cNvSpPr/>
              <p:nvPr/>
            </p:nvSpPr>
            <p:spPr>
              <a:xfrm rot="16200000" flipH="1">
                <a:off x="996571" y="-62049"/>
                <a:ext cx="456455" cy="116025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4059"/>
                    </a:lnTo>
                    <a:cubicBezTo>
                      <a:pt x="0" y="2005"/>
                      <a:pt x="4231" y="341"/>
                      <a:pt x="9450" y="341"/>
                    </a:cubicBezTo>
                    <a:lnTo>
                      <a:pt x="15666" y="341"/>
                    </a:lnTo>
                    <a:lnTo>
                      <a:pt x="15666" y="0"/>
                    </a:lnTo>
                    <a:lnTo>
                      <a:pt x="21600" y="1259"/>
                    </a:lnTo>
                    <a:lnTo>
                      <a:pt x="15666" y="2518"/>
                    </a:lnTo>
                    <a:lnTo>
                      <a:pt x="15666" y="2177"/>
                    </a:lnTo>
                    <a:lnTo>
                      <a:pt x="9450" y="2177"/>
                    </a:lnTo>
                    <a:cubicBezTo>
                      <a:pt x="6808" y="2177"/>
                      <a:pt x="4667" y="3019"/>
                      <a:pt x="4667" y="4059"/>
                    </a:cubicBezTo>
                    <a:lnTo>
                      <a:pt x="4667" y="21600"/>
                    </a:lnTo>
                    <a:close/>
                  </a:path>
                </a:pathLst>
              </a:custGeom>
              <a:solidFill>
                <a:srgbClr val="8BA610"/>
              </a:solidFill>
              <a:ln w="12700" cap="flat">
                <a:solidFill>
                  <a:srgbClr val="2B5481"/>
                </a:solidFill>
                <a:prstDash val="solid"/>
                <a:round/>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sp>
            <p:nvSpPr>
              <p:cNvPr id="130" name="Bent Arrow 9"/>
              <p:cNvSpPr/>
              <p:nvPr/>
            </p:nvSpPr>
            <p:spPr>
              <a:xfrm rot="10800000">
                <a:off x="1242195" y="-1"/>
                <a:ext cx="857584" cy="44377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2317"/>
                    </a:lnTo>
                    <a:cubicBezTo>
                      <a:pt x="0" y="7098"/>
                      <a:pt x="2189" y="2867"/>
                      <a:pt x="4890" y="2867"/>
                    </a:cubicBezTo>
                    <a:lnTo>
                      <a:pt x="17598" y="2867"/>
                    </a:lnTo>
                    <a:lnTo>
                      <a:pt x="17598" y="0"/>
                    </a:lnTo>
                    <a:lnTo>
                      <a:pt x="21600" y="5400"/>
                    </a:lnTo>
                    <a:lnTo>
                      <a:pt x="17598" y="10800"/>
                    </a:lnTo>
                    <a:lnTo>
                      <a:pt x="17598" y="7933"/>
                    </a:lnTo>
                    <a:lnTo>
                      <a:pt x="4890" y="7933"/>
                    </a:lnTo>
                    <a:cubicBezTo>
                      <a:pt x="3637" y="7933"/>
                      <a:pt x="2622" y="9896"/>
                      <a:pt x="2622" y="12317"/>
                    </a:cubicBezTo>
                    <a:lnTo>
                      <a:pt x="2622" y="21600"/>
                    </a:lnTo>
                    <a:close/>
                  </a:path>
                </a:pathLst>
              </a:custGeom>
              <a:solidFill>
                <a:srgbClr val="8BA610"/>
              </a:solidFill>
              <a:ln w="12700" cap="flat">
                <a:solidFill>
                  <a:srgbClr val="2B5481"/>
                </a:solidFill>
                <a:prstDash val="solid"/>
                <a:round/>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grpSp>
      </p:gr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8" name="Rectangle 3"/>
          <p:cNvSpPr txBox="1">
            <a:spLocks noGrp="1"/>
          </p:cNvSpPr>
          <p:nvPr>
            <p:ph type="body" idx="1"/>
          </p:nvPr>
        </p:nvSpPr>
        <p:spPr>
          <a:xfrm>
            <a:off x="0" y="1828800"/>
            <a:ext cx="9144000" cy="3369731"/>
          </a:xfrm>
          <a:prstGeom prst="rect">
            <a:avLst/>
          </a:prstGeom>
        </p:spPr>
        <p:txBody>
          <a:bodyPr/>
          <a:lstStyle/>
          <a:p>
            <a:pPr algn="ctr">
              <a:tabLst>
                <a:tab pos="444500" algn="l"/>
              </a:tabLst>
              <a:defRPr sz="1800"/>
            </a:pPr>
            <a:r>
              <a:t>In </a:t>
            </a:r>
            <a:r>
              <a:rPr>
                <a:latin typeface="+mn-lt"/>
                <a:ea typeface="+mn-ea"/>
                <a:cs typeface="+mn-cs"/>
                <a:sym typeface="Arial"/>
              </a:rPr>
              <a:t>my</a:t>
            </a:r>
            <a:r>
              <a:t> note set:</a:t>
            </a:r>
          </a:p>
          <a:p>
            <a:pPr algn="ctr">
              <a:tabLst>
                <a:tab pos="444500" algn="l"/>
              </a:tabLst>
            </a:pPr>
            <a:endParaRPr sz="1800"/>
          </a:p>
          <a:p>
            <a:pPr algn="ctr">
              <a:tabLst>
                <a:tab pos="444500" algn="l"/>
              </a:tabLst>
              <a:defRPr sz="1700"/>
            </a:pPr>
            <a:r>
              <a:rPr b="1"/>
              <a:t>Lifetime Energy Output vs. Lifetime Energy Investment: EROI</a:t>
            </a:r>
            <a:r>
              <a:t> (</a:t>
            </a:r>
            <a:r>
              <a:rPr u="sng">
                <a:solidFill>
                  <a:srgbClr val="20FFFF"/>
                </a:solidFill>
                <a:uFill>
                  <a:solidFill>
                    <a:srgbClr val="20FFFF"/>
                  </a:solidFill>
                </a:uFill>
                <a:hlinkClick r:id="rId2"/>
              </a:rPr>
              <a:t>pptx</a:t>
            </a:r>
            <a:r>
              <a:t> / </a:t>
            </a:r>
            <a:r>
              <a:rPr u="sng">
                <a:solidFill>
                  <a:srgbClr val="20FFFF"/>
                </a:solidFill>
                <a:uFill>
                  <a:solidFill>
                    <a:srgbClr val="20FFFF"/>
                  </a:solidFill>
                </a:uFill>
                <a:hlinkClick r:id="rId3"/>
              </a:rPr>
              <a:t>pdf</a:t>
            </a:r>
            <a:r>
              <a:t> / </a:t>
            </a:r>
            <a:r>
              <a:rPr u="sng">
                <a:solidFill>
                  <a:srgbClr val="20FFFF"/>
                </a:solidFill>
                <a:uFill>
                  <a:solidFill>
                    <a:srgbClr val="20FFFF"/>
                  </a:solidFill>
                </a:uFill>
                <a:hlinkClick r:id="rId4"/>
              </a:rPr>
              <a:t>key</a:t>
            </a:r>
            <a:r>
              <a:t>)</a:t>
            </a:r>
          </a:p>
          <a:p>
            <a:pPr algn="ctr">
              <a:tabLst>
                <a:tab pos="444500" algn="l"/>
              </a:tabLst>
              <a:defRPr sz="1800"/>
            </a:pPr>
            <a:endParaRPr/>
          </a:p>
          <a:p>
            <a:pPr algn="ctr">
              <a:tabLst>
                <a:tab pos="444500" algn="l"/>
              </a:tabLst>
              <a:defRPr sz="1800"/>
            </a:pPr>
            <a:r>
              <a:t>I ask the same question of ALL energy technologies</a:t>
            </a:r>
          </a:p>
          <a:p>
            <a:pPr algn="ctr">
              <a:tabLst>
                <a:tab pos="444500" algn="l"/>
              </a:tabLst>
              <a:defRPr sz="1800"/>
            </a:pPr>
            <a:endParaRPr/>
          </a:p>
          <a:p>
            <a:pPr algn="ctr">
              <a:tabLst>
                <a:tab pos="444500" algn="l"/>
              </a:tabLst>
              <a:defRPr sz="1800"/>
            </a:pPr>
            <a:r>
              <a:t>To put the alternatives into perspective, you should ultimately study that note set</a:t>
            </a:r>
          </a:p>
          <a:p>
            <a:pPr algn="ctr">
              <a:tabLst>
                <a:tab pos="444500" algn="l"/>
              </a:tabLst>
              <a:defRPr sz="1800"/>
            </a:pPr>
            <a:endParaRPr/>
          </a:p>
          <a:p>
            <a:pPr algn="ctr">
              <a:tabLst>
                <a:tab pos="444500" algn="l"/>
              </a:tabLst>
              <a:defRPr sz="1800"/>
            </a:pPr>
            <a:r>
              <a:t>But for your present use I'll excerpt that note set's minimally edited biofuel section:</a:t>
            </a:r>
          </a:p>
        </p:txBody>
      </p:sp>
      <p:sp>
        <p:nvSpPr>
          <p:cNvPr id="329" name="Rectangle 2"/>
          <p:cNvSpPr txBox="1">
            <a:spLocks noGrp="1"/>
          </p:cNvSpPr>
          <p:nvPr>
            <p:ph type="title"/>
          </p:nvPr>
        </p:nvSpPr>
        <p:spPr>
          <a:xfrm>
            <a:off x="0" y="192617"/>
            <a:ext cx="9144000" cy="569383"/>
          </a:xfrm>
          <a:prstGeom prst="rect">
            <a:avLst/>
          </a:prstGeom>
        </p:spPr>
        <p:txBody>
          <a:bodyPr/>
          <a:lstStyle>
            <a:lvl1pPr>
              <a:tabLst>
                <a:tab pos="444500" algn="l"/>
                <a:tab pos="901700" algn="l"/>
                <a:tab pos="1371600" algn="l"/>
              </a:tabLst>
              <a:defRPr sz="2000" i="1">
                <a:solidFill>
                  <a:srgbClr val="FBC901"/>
                </a:solidFill>
                <a:latin typeface="+mn-lt"/>
                <a:ea typeface="+mn-ea"/>
                <a:cs typeface="+mn-cs"/>
                <a:sym typeface="Arial"/>
              </a:defRPr>
            </a:lvl1pPr>
          </a:lstStyle>
          <a:p>
            <a:r>
              <a:t>1) Does ethanol production CONSUME more energy than the fuel releases?</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1" name="Rectangle 3"/>
          <p:cNvSpPr txBox="1">
            <a:spLocks noGrp="1"/>
          </p:cNvSpPr>
          <p:nvPr>
            <p:ph type="body" idx="1"/>
          </p:nvPr>
        </p:nvSpPr>
        <p:spPr>
          <a:xfrm>
            <a:off x="228600" y="973667"/>
            <a:ext cx="8915400" cy="5731933"/>
          </a:xfrm>
          <a:prstGeom prst="rect">
            <a:avLst/>
          </a:prstGeom>
        </p:spPr>
        <p:txBody>
          <a:bodyPr/>
          <a:lstStyle/>
          <a:p>
            <a:pPr algn="ctr">
              <a:tabLst>
                <a:tab pos="444500" algn="l"/>
              </a:tabLst>
              <a:defRPr sz="1800">
                <a:latin typeface="+mn-lt"/>
                <a:ea typeface="+mn-ea"/>
                <a:cs typeface="+mn-cs"/>
                <a:sym typeface="Arial"/>
              </a:defRPr>
            </a:pPr>
            <a:r>
              <a:t>Income Produced / Monetary Investment ~ Return on Investment (ROI)</a:t>
            </a:r>
          </a:p>
          <a:p>
            <a:pPr>
              <a:tabLst>
                <a:tab pos="444500" algn="l"/>
              </a:tabLst>
              <a:defRPr sz="1400">
                <a:latin typeface="+mn-lt"/>
                <a:ea typeface="+mn-ea"/>
                <a:cs typeface="+mn-cs"/>
                <a:sym typeface="Arial"/>
              </a:defRPr>
            </a:pPr>
            <a:endParaRPr/>
          </a:p>
          <a:p>
            <a:pPr>
              <a:tabLst>
                <a:tab pos="444500" algn="l"/>
              </a:tabLst>
              <a:defRPr sz="1800">
                <a:latin typeface="+mn-lt"/>
                <a:ea typeface="+mn-ea"/>
                <a:cs typeface="+mn-cs"/>
                <a:sym typeface="Arial"/>
              </a:defRPr>
            </a:pPr>
            <a:r>
              <a:t>A similar </a:t>
            </a:r>
            <a:r>
              <a:rPr b="1"/>
              <a:t>energy</a:t>
            </a:r>
            <a:r>
              <a:t> measure would be the ratio of:</a:t>
            </a:r>
          </a:p>
          <a:p>
            <a:pPr>
              <a:tabLst>
                <a:tab pos="444500" algn="l"/>
              </a:tabLst>
              <a:defRPr sz="800">
                <a:latin typeface="+mn-lt"/>
                <a:ea typeface="+mn-ea"/>
                <a:cs typeface="+mn-cs"/>
                <a:sym typeface="Arial"/>
              </a:defRPr>
            </a:pPr>
            <a:endParaRPr/>
          </a:p>
          <a:p>
            <a:pPr algn="ctr">
              <a:tabLst>
                <a:tab pos="444500" algn="l"/>
              </a:tabLst>
              <a:defRPr sz="1800" b="1">
                <a:solidFill>
                  <a:srgbClr val="FFCC00"/>
                </a:solidFill>
                <a:latin typeface="+mn-lt"/>
                <a:ea typeface="+mn-ea"/>
                <a:cs typeface="+mn-cs"/>
                <a:sym typeface="Arial"/>
              </a:defRPr>
            </a:pPr>
            <a:r>
              <a:t>Lifetime Energy Produced / Lifetime Energy Invested</a:t>
            </a:r>
          </a:p>
          <a:p>
            <a:pPr>
              <a:tabLst>
                <a:tab pos="444500" algn="l"/>
              </a:tabLst>
              <a:defRPr sz="1400">
                <a:latin typeface="+mn-lt"/>
                <a:ea typeface="+mn-ea"/>
                <a:cs typeface="+mn-cs"/>
                <a:sym typeface="Arial"/>
              </a:defRPr>
            </a:pPr>
            <a:endParaRPr/>
          </a:p>
          <a:p>
            <a:pPr>
              <a:tabLst>
                <a:tab pos="444500" algn="l"/>
              </a:tabLst>
              <a:defRPr sz="1800">
                <a:latin typeface="+mn-lt"/>
                <a:ea typeface="+mn-ea"/>
                <a:cs typeface="+mn-cs"/>
                <a:sym typeface="Arial"/>
              </a:defRPr>
            </a:pPr>
            <a:r>
              <a:t>For years researchers gave this (or its reciprocal) different names, including: </a:t>
            </a:r>
          </a:p>
          <a:p>
            <a:pPr>
              <a:tabLst>
                <a:tab pos="444500" algn="l"/>
              </a:tabLst>
              <a:defRPr sz="900">
                <a:latin typeface="+mn-lt"/>
                <a:ea typeface="+mn-ea"/>
                <a:cs typeface="+mn-cs"/>
                <a:sym typeface="Arial"/>
              </a:defRPr>
            </a:pPr>
            <a:endParaRPr/>
          </a:p>
          <a:p>
            <a:pPr algn="ctr">
              <a:tabLst>
                <a:tab pos="444500" algn="l"/>
              </a:tabLst>
              <a:defRPr sz="1800">
                <a:latin typeface="+mn-lt"/>
                <a:ea typeface="+mn-ea"/>
                <a:cs typeface="+mn-cs"/>
                <a:sym typeface="Arial"/>
              </a:defRPr>
            </a:pPr>
            <a:r>
              <a:t>Energy Intensity</a:t>
            </a:r>
          </a:p>
          <a:p>
            <a:pPr algn="ctr">
              <a:tabLst>
                <a:tab pos="444500" algn="l"/>
              </a:tabLst>
              <a:defRPr sz="900">
                <a:latin typeface="+mn-lt"/>
                <a:ea typeface="+mn-ea"/>
                <a:cs typeface="+mn-cs"/>
                <a:sym typeface="Arial"/>
              </a:defRPr>
            </a:pPr>
            <a:endParaRPr/>
          </a:p>
          <a:p>
            <a:pPr algn="ctr">
              <a:tabLst>
                <a:tab pos="444500" algn="l"/>
              </a:tabLst>
              <a:defRPr sz="1800">
                <a:latin typeface="+mn-lt"/>
                <a:ea typeface="+mn-ea"/>
                <a:cs typeface="+mn-cs"/>
                <a:sym typeface="Arial"/>
              </a:defRPr>
            </a:pPr>
            <a:r>
              <a:t>Energy Intensity Ratio</a:t>
            </a:r>
          </a:p>
          <a:p>
            <a:pPr algn="ctr">
              <a:tabLst>
                <a:tab pos="444500" algn="l"/>
              </a:tabLst>
              <a:defRPr sz="900">
                <a:latin typeface="+mn-lt"/>
                <a:ea typeface="+mn-ea"/>
                <a:cs typeface="+mn-cs"/>
                <a:sym typeface="Arial"/>
              </a:defRPr>
            </a:pPr>
            <a:endParaRPr/>
          </a:p>
          <a:p>
            <a:pPr algn="ctr">
              <a:tabLst>
                <a:tab pos="444500" algn="l"/>
              </a:tabLst>
              <a:defRPr sz="1800">
                <a:latin typeface="+mn-lt"/>
                <a:ea typeface="+mn-ea"/>
                <a:cs typeface="+mn-cs"/>
                <a:sym typeface="Arial"/>
              </a:defRPr>
            </a:pPr>
            <a:r>
              <a:t>Energy Return on Invested</a:t>
            </a:r>
          </a:p>
          <a:p>
            <a:pPr algn="ctr">
              <a:tabLst>
                <a:tab pos="444500" algn="l"/>
              </a:tabLst>
              <a:defRPr sz="900">
                <a:latin typeface="+mn-lt"/>
                <a:ea typeface="+mn-ea"/>
                <a:cs typeface="+mn-cs"/>
                <a:sym typeface="Arial"/>
              </a:defRPr>
            </a:pPr>
            <a:endParaRPr/>
          </a:p>
          <a:p>
            <a:pPr algn="ctr">
              <a:tabLst>
                <a:tab pos="444500" algn="l"/>
              </a:tabLst>
              <a:defRPr sz="1800">
                <a:latin typeface="+mn-lt"/>
                <a:ea typeface="+mn-ea"/>
                <a:cs typeface="+mn-cs"/>
                <a:sym typeface="Arial"/>
              </a:defRPr>
            </a:pPr>
            <a:r>
              <a:t>Energy Return on Investment</a:t>
            </a:r>
          </a:p>
          <a:p>
            <a:pPr algn="ctr">
              <a:tabLst>
                <a:tab pos="444500" algn="l"/>
              </a:tabLst>
              <a:defRPr sz="900">
                <a:latin typeface="+mn-lt"/>
                <a:ea typeface="+mn-ea"/>
                <a:cs typeface="+mn-cs"/>
                <a:sym typeface="Arial"/>
              </a:defRPr>
            </a:pPr>
            <a:endParaRPr/>
          </a:p>
          <a:p>
            <a:pPr algn="ctr">
              <a:tabLst>
                <a:tab pos="444500" algn="l"/>
              </a:tabLst>
              <a:defRPr sz="1800">
                <a:latin typeface="+mn-lt"/>
                <a:ea typeface="+mn-ea"/>
                <a:cs typeface="+mn-cs"/>
                <a:sym typeface="Arial"/>
              </a:defRPr>
            </a:pPr>
            <a:r>
              <a:t>Energy Return on (energy) Invested</a:t>
            </a:r>
          </a:p>
          <a:p>
            <a:pPr algn="ctr">
              <a:tabLst>
                <a:tab pos="444500" algn="l"/>
              </a:tabLst>
              <a:defRPr sz="900">
                <a:latin typeface="+mn-lt"/>
                <a:ea typeface="+mn-ea"/>
                <a:cs typeface="+mn-cs"/>
                <a:sym typeface="Arial"/>
              </a:defRPr>
            </a:pPr>
            <a:endParaRPr/>
          </a:p>
          <a:p>
            <a:pPr algn="ctr">
              <a:tabLst>
                <a:tab pos="444500" algn="l"/>
              </a:tabLst>
              <a:defRPr sz="1800">
                <a:latin typeface="+mn-lt"/>
                <a:ea typeface="+mn-ea"/>
                <a:cs typeface="+mn-cs"/>
                <a:sym typeface="Arial"/>
              </a:defRPr>
            </a:pPr>
            <a:r>
              <a:t>Energy Return on Invested Energy</a:t>
            </a:r>
          </a:p>
        </p:txBody>
      </p:sp>
      <p:sp>
        <p:nvSpPr>
          <p:cNvPr id="332" name="Rectangle 2"/>
          <p:cNvSpPr txBox="1">
            <a:spLocks noGrp="1"/>
          </p:cNvSpPr>
          <p:nvPr>
            <p:ph type="title"/>
          </p:nvPr>
        </p:nvSpPr>
        <p:spPr>
          <a:xfrm>
            <a:off x="0" y="192617"/>
            <a:ext cx="9144000" cy="569383"/>
          </a:xfrm>
          <a:prstGeom prst="rect">
            <a:avLst/>
          </a:prstGeom>
        </p:spPr>
        <p:txBody>
          <a:bodyPr/>
          <a:lstStyle/>
          <a:p>
            <a:pPr>
              <a:tabLst>
                <a:tab pos="444500" algn="l"/>
              </a:tabLst>
              <a:defRPr sz="2000" i="1">
                <a:latin typeface="+mn-lt"/>
                <a:ea typeface="+mn-ea"/>
                <a:cs typeface="+mn-cs"/>
                <a:sym typeface="Arial"/>
              </a:defRPr>
            </a:pPr>
            <a:r>
              <a:t>Before making a </a:t>
            </a:r>
            <a:r>
              <a:rPr b="1"/>
              <a:t>financial</a:t>
            </a:r>
            <a:r>
              <a:t> investment, you'd want to know its likely ratio of:</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4" name="Rectangle 5"/>
          <p:cNvSpPr txBox="1"/>
          <p:nvPr/>
        </p:nvSpPr>
        <p:spPr>
          <a:xfrm>
            <a:off x="304799" y="6138613"/>
            <a:ext cx="8669867" cy="6198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8" tIns="45718" rIns="45718" bIns="45718" anchor="b">
            <a:spAutoFit/>
          </a:bodyPr>
          <a:lstStyle/>
          <a:p>
            <a:pPr algn="ctr">
              <a:defRPr sz="1200" b="0" i="1">
                <a:solidFill>
                  <a:schemeClr val="accent1"/>
                </a:solidFill>
                <a:effectLst>
                  <a:outerShdw blurRad="38100" dist="38100" dir="2700000" rotWithShape="0">
                    <a:srgbClr val="000000"/>
                  </a:outerShdw>
                </a:effectLst>
              </a:defRPr>
            </a:pPr>
            <a:r>
              <a:t> </a:t>
            </a:r>
            <a:endParaRPr>
              <a:solidFill>
                <a:srgbClr val="E5FFFF"/>
              </a:solidFill>
            </a:endParaRPr>
          </a:p>
          <a:p>
            <a:pPr algn="ctr">
              <a:defRPr sz="1200" b="0" i="1">
                <a:solidFill>
                  <a:schemeClr val="accent1"/>
                </a:solidFill>
                <a:effectLst>
                  <a:outerShdw blurRad="38100" dist="38100" dir="2700000" rotWithShape="0">
                    <a:srgbClr val="000000"/>
                  </a:outerShdw>
                </a:effectLst>
              </a:defRPr>
            </a:pPr>
            <a:r>
              <a:t>1) Or as I will denote it:  Murphy 2010 -  Year in review: EROI or energy return on (energy) invested</a:t>
            </a:r>
            <a:endParaRPr>
              <a:solidFill>
                <a:srgbClr val="E5FFFF"/>
              </a:solidFill>
            </a:endParaRPr>
          </a:p>
          <a:p>
            <a:pPr algn="ctr">
              <a:defRPr sz="1200" b="0" i="1">
                <a:solidFill>
                  <a:schemeClr val="accent1"/>
                </a:solidFill>
                <a:effectLst>
                  <a:outerShdw blurRad="38100" dist="38100" dir="2700000" rotWithShape="0">
                    <a:srgbClr val="000000"/>
                  </a:outerShdw>
                </a:effectLst>
              </a:defRPr>
            </a:pPr>
            <a:r>
              <a:t>2) Energy Return on Energy Invested, Wikipedia, https://en.wikipedia.org/wiki/Energy_returned_on_energy_invested </a:t>
            </a:r>
          </a:p>
        </p:txBody>
      </p:sp>
      <p:sp>
        <p:nvSpPr>
          <p:cNvPr id="335" name="Rectangle 3"/>
          <p:cNvSpPr txBox="1">
            <a:spLocks noGrp="1"/>
          </p:cNvSpPr>
          <p:nvPr>
            <p:ph type="body" idx="1"/>
          </p:nvPr>
        </p:nvSpPr>
        <p:spPr>
          <a:xfrm>
            <a:off x="228600" y="814926"/>
            <a:ext cx="8534400" cy="5334003"/>
          </a:xfrm>
          <a:prstGeom prst="rect">
            <a:avLst/>
          </a:prstGeom>
        </p:spPr>
        <p:txBody>
          <a:bodyPr/>
          <a:lstStyle/>
          <a:p>
            <a:pPr>
              <a:defRPr sz="1800">
                <a:latin typeface="+mn-lt"/>
                <a:ea typeface="+mn-ea"/>
                <a:cs typeface="+mn-cs"/>
                <a:sym typeface="Arial"/>
              </a:defRPr>
            </a:pPr>
            <a:r>
              <a:t>Largely stimulated by the 2010 paper of D.J. Murphy &amp; C.A.S. Hall entitled:</a:t>
            </a:r>
          </a:p>
          <a:p>
            <a:pPr>
              <a:defRPr sz="800">
                <a:latin typeface="+mn-lt"/>
                <a:ea typeface="+mn-ea"/>
                <a:cs typeface="+mn-cs"/>
                <a:sym typeface="Arial"/>
              </a:defRPr>
            </a:pPr>
            <a:endParaRPr/>
          </a:p>
          <a:p>
            <a:pPr>
              <a:defRPr sz="1800">
                <a:latin typeface="+mn-lt"/>
                <a:ea typeface="+mn-ea"/>
                <a:cs typeface="+mn-cs"/>
                <a:sym typeface="Arial"/>
              </a:defRPr>
            </a:pPr>
            <a:r>
              <a:t>	Year in Review: EROI or energy return on (energy) invested </a:t>
            </a:r>
            <a:r>
              <a:rPr baseline="30000"/>
              <a:t>1</a:t>
            </a:r>
          </a:p>
          <a:p>
            <a:pPr>
              <a:defRPr sz="900">
                <a:latin typeface="+mn-lt"/>
                <a:ea typeface="+mn-ea"/>
                <a:cs typeface="+mn-cs"/>
                <a:sym typeface="Arial"/>
              </a:defRPr>
            </a:pPr>
            <a:endParaRPr/>
          </a:p>
          <a:p>
            <a:pPr>
              <a:defRPr sz="1800">
                <a:latin typeface="+mn-lt"/>
                <a:ea typeface="+mn-ea"/>
                <a:cs typeface="+mn-cs"/>
                <a:sym typeface="Arial"/>
              </a:defRPr>
            </a:pPr>
            <a:r>
              <a:t>Wikipedia's plot of data from that seminal paper: </a:t>
            </a:r>
            <a:r>
              <a:rPr baseline="30000"/>
              <a:t>2</a:t>
            </a:r>
          </a:p>
        </p:txBody>
      </p:sp>
      <p:sp>
        <p:nvSpPr>
          <p:cNvPr id="336" name="Rectangle 2"/>
          <p:cNvSpPr txBox="1">
            <a:spLocks noGrp="1"/>
          </p:cNvSpPr>
          <p:nvPr>
            <p:ph type="title"/>
          </p:nvPr>
        </p:nvSpPr>
        <p:spPr>
          <a:xfrm>
            <a:off x="0" y="133352"/>
            <a:ext cx="9144000" cy="609603"/>
          </a:xfrm>
          <a:prstGeom prst="rect">
            <a:avLst/>
          </a:prstGeom>
        </p:spPr>
        <p:txBody>
          <a:bodyPr/>
          <a:lstStyle/>
          <a:p>
            <a:pPr>
              <a:defRPr sz="2000" i="1">
                <a:latin typeface="+mn-lt"/>
                <a:ea typeface="+mn-ea"/>
                <a:cs typeface="+mn-cs"/>
                <a:sym typeface="Arial"/>
              </a:defRPr>
            </a:pPr>
            <a:r>
              <a:t>But thankfully, they've now converged on the simple abbreviation: </a:t>
            </a:r>
            <a:r>
              <a:rPr b="1">
                <a:solidFill>
                  <a:srgbClr val="FFCC00"/>
                </a:solidFill>
              </a:rPr>
              <a:t>EROI</a:t>
            </a:r>
          </a:p>
        </p:txBody>
      </p:sp>
      <p:pic>
        <p:nvPicPr>
          <p:cNvPr id="337" name="Picture 4" descr="Picture 4"/>
          <p:cNvPicPr>
            <a:picLocks noChangeAspect="1"/>
          </p:cNvPicPr>
          <p:nvPr/>
        </p:nvPicPr>
        <p:blipFill>
          <a:blip r:embed="rId2">
            <a:extLst/>
          </a:blip>
          <a:stretch>
            <a:fillRect/>
          </a:stretch>
        </p:blipFill>
        <p:spPr>
          <a:xfrm>
            <a:off x="2042585" y="2281895"/>
            <a:ext cx="5234670" cy="3930531"/>
          </a:xfrm>
          <a:prstGeom prst="rect">
            <a:avLst/>
          </a:prstGeom>
          <a:ln w="12700">
            <a:miter lim="400000"/>
          </a:ln>
        </p:spPr>
      </p:pic>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9" name="Rectangle 2"/>
          <p:cNvSpPr txBox="1">
            <a:spLocks noGrp="1"/>
          </p:cNvSpPr>
          <p:nvPr>
            <p:ph type="title"/>
          </p:nvPr>
        </p:nvSpPr>
        <p:spPr>
          <a:xfrm>
            <a:off x="304800" y="76198"/>
            <a:ext cx="8534400" cy="675221"/>
          </a:xfrm>
          <a:prstGeom prst="rect">
            <a:avLst/>
          </a:prstGeom>
        </p:spPr>
        <p:txBody>
          <a:bodyPr/>
          <a:lstStyle/>
          <a:p>
            <a:pPr>
              <a:defRPr sz="2000" i="1">
                <a:latin typeface="+mn-lt"/>
                <a:ea typeface="+mn-ea"/>
                <a:cs typeface="+mn-cs"/>
                <a:sym typeface="Arial"/>
              </a:defRPr>
            </a:pPr>
            <a:r>
              <a:t>The EROIs of biofuels are driven down by excessive energy </a:t>
            </a:r>
            <a:r>
              <a:rPr b="1"/>
              <a:t>inputs</a:t>
            </a:r>
            <a:r>
              <a:t>:</a:t>
            </a:r>
          </a:p>
        </p:txBody>
      </p:sp>
      <p:sp>
        <p:nvSpPr>
          <p:cNvPr id="340" name="Rectangle 3"/>
          <p:cNvSpPr txBox="1">
            <a:spLocks noGrp="1"/>
          </p:cNvSpPr>
          <p:nvPr>
            <p:ph type="body" idx="1"/>
          </p:nvPr>
        </p:nvSpPr>
        <p:spPr>
          <a:xfrm>
            <a:off x="122770" y="810688"/>
            <a:ext cx="9000064" cy="5877979"/>
          </a:xfrm>
          <a:prstGeom prst="rect">
            <a:avLst/>
          </a:prstGeom>
        </p:spPr>
        <p:txBody>
          <a:bodyPr/>
          <a:lstStyle/>
          <a:p>
            <a:pPr>
              <a:tabLst>
                <a:tab pos="457200" algn="l"/>
                <a:tab pos="914400" algn="l"/>
                <a:tab pos="1371600" algn="l"/>
                <a:tab pos="1828800" algn="l"/>
                <a:tab pos="2286000" algn="l"/>
              </a:tabLst>
              <a:defRPr sz="1800">
                <a:latin typeface="+mn-lt"/>
                <a:ea typeface="+mn-ea"/>
                <a:cs typeface="+mn-cs"/>
                <a:sym typeface="Arial"/>
              </a:defRPr>
            </a:pPr>
            <a:r>
              <a:t>As discussed above, ethanol production from </a:t>
            </a:r>
            <a:r>
              <a:rPr b="1">
                <a:solidFill>
                  <a:srgbClr val="FBC901"/>
                </a:solidFill>
              </a:rPr>
              <a:t>corn</a:t>
            </a:r>
            <a:r>
              <a:t> requires </a:t>
            </a:r>
            <a:r>
              <a:rPr b="1"/>
              <a:t>energy</a:t>
            </a:r>
            <a:r>
              <a:t> to:</a:t>
            </a:r>
          </a:p>
          <a:p>
            <a:pPr>
              <a:tabLst>
                <a:tab pos="457200" algn="l"/>
                <a:tab pos="914400" algn="l"/>
                <a:tab pos="1371600" algn="l"/>
                <a:tab pos="1828800" algn="l"/>
                <a:tab pos="2286000" algn="l"/>
              </a:tabLst>
              <a:defRPr sz="10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 Synthesize the exceptionally large quantities of fertilizer required by corn </a:t>
            </a:r>
          </a:p>
          <a:p>
            <a:pPr>
              <a:tabLst>
                <a:tab pos="457200" algn="l"/>
                <a:tab pos="914400" algn="l"/>
                <a:tab pos="1371600" algn="l"/>
                <a:tab pos="1828800" algn="l"/>
                <a:tab pos="2286000" algn="l"/>
              </a:tabLst>
              <a:defRPr sz="10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 Break down the 'ligno cellusosic matrix" of that corn to expose its cellulose</a:t>
            </a:r>
          </a:p>
          <a:p>
            <a:pPr>
              <a:tabLst>
                <a:tab pos="457200" algn="l"/>
                <a:tab pos="914400" algn="l"/>
                <a:tab pos="1371600" algn="l"/>
                <a:tab pos="1828800" algn="l"/>
                <a:tab pos="2286000" algn="l"/>
              </a:tabLst>
              <a:defRPr sz="10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 Rid the resulting "mash" of bacteria that could interfere with yeast growth</a:t>
            </a:r>
          </a:p>
          <a:p>
            <a:pPr>
              <a:tabLst>
                <a:tab pos="457200" algn="l"/>
                <a:tab pos="914400" algn="l"/>
                <a:tab pos="1371600" algn="l"/>
                <a:tab pos="1828800" algn="l"/>
                <a:tab pos="2286000" algn="l"/>
              </a:tabLst>
              <a:defRPr sz="10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 Provide the sustained warmth that yeast requires to ferment sugars into alcohol</a:t>
            </a:r>
          </a:p>
          <a:p>
            <a:pPr>
              <a:tabLst>
                <a:tab pos="457200" algn="l"/>
                <a:tab pos="914400" algn="l"/>
                <a:tab pos="1371600" algn="l"/>
                <a:tab pos="1828800" algn="l"/>
                <a:tab pos="2286000" algn="l"/>
              </a:tabLst>
              <a:defRPr sz="10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 Provide the sustained heat that distillation requires to separate out that alcohol</a:t>
            </a:r>
          </a:p>
          <a:p>
            <a:pPr>
              <a:tabLst>
                <a:tab pos="457200" algn="l"/>
                <a:tab pos="914400" algn="l"/>
                <a:tab pos="1371600" algn="l"/>
                <a:tab pos="1828800" algn="l"/>
                <a:tab pos="2286000" algn="l"/>
              </a:tabLst>
              <a:defRPr sz="14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The exact steps may change if </a:t>
            </a:r>
            <a:r>
              <a:rPr b="1">
                <a:solidFill>
                  <a:srgbClr val="FBC901"/>
                </a:solidFill>
              </a:rPr>
              <a:t>sugar cane </a:t>
            </a:r>
            <a:r>
              <a:t>is the feedstock</a:t>
            </a:r>
          </a:p>
          <a:p>
            <a:pPr>
              <a:tabLst>
                <a:tab pos="457200" algn="l"/>
                <a:tab pos="914400" algn="l"/>
                <a:tab pos="1371600" algn="l"/>
                <a:tab pos="1828800" algn="l"/>
                <a:tab pos="2286000" algn="l"/>
              </a:tabLst>
              <a:defRPr sz="8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or if </a:t>
            </a:r>
            <a:r>
              <a:rPr b="1">
                <a:solidFill>
                  <a:srgbClr val="FBC901"/>
                </a:solidFill>
              </a:rPr>
              <a:t>biodiesel</a:t>
            </a:r>
            <a:r>
              <a:t> is to be the output</a:t>
            </a:r>
          </a:p>
          <a:p>
            <a:pPr>
              <a:tabLst>
                <a:tab pos="457200" algn="l"/>
                <a:tab pos="914400" algn="l"/>
                <a:tab pos="1371600" algn="l"/>
                <a:tab pos="1828800" algn="l"/>
                <a:tab pos="2286000" algn="l"/>
              </a:tabLst>
              <a:defRPr sz="14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But multiple biological and/or chemical synthesis steps</a:t>
            </a:r>
          </a:p>
          <a:p>
            <a:pPr>
              <a:tabLst>
                <a:tab pos="457200" algn="l"/>
                <a:tab pos="914400" algn="l"/>
                <a:tab pos="1371600" algn="l"/>
                <a:tab pos="1828800" algn="l"/>
                <a:tab pos="2286000" algn="l"/>
              </a:tabLst>
              <a:defRPr sz="8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combined with final fuel separation steps </a:t>
            </a:r>
          </a:p>
          <a:p>
            <a:pPr>
              <a:tabLst>
                <a:tab pos="457200" algn="l"/>
                <a:tab pos="914400" algn="l"/>
                <a:tab pos="1371600" algn="l"/>
                <a:tab pos="1828800" algn="l"/>
                <a:tab pos="2286000" algn="l"/>
              </a:tabLst>
              <a:defRPr sz="8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inevitably =&gt; exceptionally large energy inputs</a:t>
            </a:r>
          </a:p>
        </p:txBody>
      </p:sp>
      <p:pic>
        <p:nvPicPr>
          <p:cNvPr id="341" name="Picture 4" descr="Picture 4"/>
          <p:cNvPicPr>
            <a:picLocks noChangeAspect="1"/>
          </p:cNvPicPr>
          <p:nvPr/>
        </p:nvPicPr>
        <p:blipFill>
          <a:blip r:embed="rId2">
            <a:extLst/>
          </a:blip>
          <a:stretch>
            <a:fillRect/>
          </a:stretch>
        </p:blipFill>
        <p:spPr>
          <a:xfrm>
            <a:off x="6518912" y="4053413"/>
            <a:ext cx="2205992" cy="2451102"/>
          </a:xfrm>
          <a:prstGeom prst="rect">
            <a:avLst/>
          </a:prstGeom>
          <a:ln w="12700">
            <a:miter lim="400000"/>
          </a:ln>
        </p:spPr>
      </p:pic>
      <p:sp>
        <p:nvSpPr>
          <p:cNvPr id="342" name="Rectangle 5"/>
          <p:cNvSpPr txBox="1"/>
          <p:nvPr/>
        </p:nvSpPr>
        <p:spPr>
          <a:xfrm>
            <a:off x="1752600" y="6565168"/>
            <a:ext cx="5257800" cy="2642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8" tIns="45718" rIns="45718" bIns="45718" anchor="b">
            <a:spAutoFit/>
          </a:bodyPr>
          <a:lstStyle>
            <a:lvl1pPr algn="ctr">
              <a:defRPr sz="1200" b="0" i="1">
                <a:solidFill>
                  <a:schemeClr val="accent1"/>
                </a:solidFill>
                <a:effectLst>
                  <a:outerShdw blurRad="38100" dist="38100" dir="2700000" rotWithShape="0">
                    <a:srgbClr val="000000"/>
                  </a:outerShdw>
                </a:effectLst>
              </a:defRPr>
            </a:lvl1pPr>
          </a:lstStyle>
          <a:p>
            <a:r>
              <a:t>Figure: http://www.apptrav.com/howto.html</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4" name="Rectangle 5"/>
          <p:cNvSpPr txBox="1"/>
          <p:nvPr/>
        </p:nvSpPr>
        <p:spPr>
          <a:xfrm>
            <a:off x="304800" y="6457220"/>
            <a:ext cx="8534400" cy="2642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8" tIns="45718" rIns="45718" bIns="45718" anchor="b">
            <a:spAutoFit/>
          </a:bodyPr>
          <a:lstStyle>
            <a:lvl1pPr algn="ctr">
              <a:defRPr sz="1200" b="0" i="1">
                <a:solidFill>
                  <a:srgbClr val="E5FFFF"/>
                </a:solidFill>
                <a:effectLst>
                  <a:outerShdw blurRad="38100" dist="38100" dir="2700000" rotWithShape="0">
                    <a:srgbClr val="000000"/>
                  </a:outerShdw>
                </a:effectLst>
              </a:defRPr>
            </a:lvl1pPr>
          </a:lstStyle>
          <a:p>
            <a:r>
              <a:t>An Introduction to Sustainable Energy Systems: WeCanFigureThisOut.org/ENERGY/Energy_home.htm</a:t>
            </a:r>
          </a:p>
        </p:txBody>
      </p:sp>
      <p:sp>
        <p:nvSpPr>
          <p:cNvPr id="345" name="Rectangle 2"/>
          <p:cNvSpPr txBox="1">
            <a:spLocks noGrp="1"/>
          </p:cNvSpPr>
          <p:nvPr>
            <p:ph type="title"/>
          </p:nvPr>
        </p:nvSpPr>
        <p:spPr>
          <a:xfrm>
            <a:off x="0" y="76199"/>
            <a:ext cx="9144000" cy="474134"/>
          </a:xfrm>
          <a:prstGeom prst="rect">
            <a:avLst/>
          </a:prstGeom>
        </p:spPr>
        <p:txBody>
          <a:bodyPr/>
          <a:lstStyle/>
          <a:p>
            <a:pPr>
              <a:defRPr sz="2000" i="1">
                <a:latin typeface="+mn-lt"/>
                <a:ea typeface="+mn-ea"/>
                <a:cs typeface="+mn-cs"/>
                <a:sym typeface="Arial"/>
              </a:defRPr>
            </a:pPr>
            <a:r>
              <a:t>And there is also the issue of </a:t>
            </a:r>
            <a:r>
              <a:rPr b="1"/>
              <a:t>not very well hidden research agendas </a:t>
            </a:r>
          </a:p>
        </p:txBody>
      </p:sp>
      <p:sp>
        <p:nvSpPr>
          <p:cNvPr id="346" name="Rectangle 3"/>
          <p:cNvSpPr txBox="1">
            <a:spLocks noGrp="1"/>
          </p:cNvSpPr>
          <p:nvPr>
            <p:ph type="body" idx="1"/>
          </p:nvPr>
        </p:nvSpPr>
        <p:spPr>
          <a:xfrm>
            <a:off x="270931" y="757773"/>
            <a:ext cx="8682567" cy="5835645"/>
          </a:xfrm>
          <a:prstGeom prst="rect">
            <a:avLst/>
          </a:prstGeom>
        </p:spPr>
        <p:txBody>
          <a:bodyPr/>
          <a:lstStyle/>
          <a:p>
            <a:pPr>
              <a:tabLst>
                <a:tab pos="457200" algn="l"/>
                <a:tab pos="914400" algn="l"/>
                <a:tab pos="1371600" algn="l"/>
                <a:tab pos="1828800" algn="l"/>
                <a:tab pos="2286000" algn="l"/>
              </a:tabLst>
              <a:defRPr sz="1800">
                <a:latin typeface="+mn-lt"/>
                <a:ea typeface="+mn-ea"/>
                <a:cs typeface="+mn-cs"/>
                <a:sym typeface="Arial"/>
              </a:defRPr>
            </a:pPr>
            <a:r>
              <a:t>EROI was defined as:  </a:t>
            </a:r>
            <a:r>
              <a:rPr b="1">
                <a:solidFill>
                  <a:srgbClr val="FFCC00"/>
                </a:solidFill>
              </a:rPr>
              <a:t>Lifetime Energy Output / Lifetime Energy Input</a:t>
            </a:r>
          </a:p>
          <a:p>
            <a:pPr>
              <a:tabLst>
                <a:tab pos="457200" algn="l"/>
                <a:tab pos="914400" algn="l"/>
                <a:tab pos="1371600" algn="l"/>
                <a:tab pos="1828800" algn="l"/>
                <a:tab pos="2286000" algn="l"/>
              </a:tabLst>
              <a:defRPr sz="8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Thus, if harvesting sugar for ethanol involves burning off its fields, </a:t>
            </a:r>
          </a:p>
          <a:p>
            <a:pPr>
              <a:tabLst>
                <a:tab pos="457200" algn="l"/>
                <a:tab pos="914400" algn="l"/>
                <a:tab pos="1371600" algn="l"/>
                <a:tab pos="1828800" algn="l"/>
                <a:tab pos="2286000" algn="l"/>
              </a:tabLst>
              <a:defRPr sz="8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that heat is considered an energy input because it could have been used </a:t>
            </a:r>
          </a:p>
          <a:p>
            <a:pPr>
              <a:tabLst>
                <a:tab pos="457200" algn="l"/>
                <a:tab pos="914400" algn="l"/>
                <a:tab pos="1371600" algn="l"/>
                <a:tab pos="1828800" algn="l"/>
                <a:tab pos="2286000" algn="l"/>
              </a:tabLst>
              <a:defRPr sz="8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instead to homes, to create the steam in an electricity plant . . . </a:t>
            </a:r>
          </a:p>
          <a:p>
            <a:pPr>
              <a:tabLst>
                <a:tab pos="457200" algn="l"/>
                <a:tab pos="914400" algn="l"/>
                <a:tab pos="1371600" algn="l"/>
                <a:tab pos="1828800" algn="l"/>
                <a:tab pos="2286000" algn="l"/>
              </a:tabLst>
              <a:defRPr sz="1600">
                <a:latin typeface="+mn-lt"/>
                <a:ea typeface="+mn-ea"/>
                <a:cs typeface="+mn-cs"/>
                <a:sym typeface="Arial"/>
              </a:defRPr>
            </a:pPr>
            <a:endParaRPr/>
          </a:p>
          <a:p>
            <a:pPr>
              <a:tabLst>
                <a:tab pos="457200" algn="l"/>
                <a:tab pos="914400" algn="l"/>
                <a:tab pos="1371600" algn="l"/>
                <a:tab pos="1828800" algn="l"/>
                <a:tab pos="2286000" algn="l"/>
              </a:tabLst>
              <a:defRPr sz="1800" b="1">
                <a:latin typeface="+mn-lt"/>
                <a:ea typeface="+mn-ea"/>
                <a:cs typeface="+mn-cs"/>
                <a:sym typeface="Arial"/>
              </a:defRPr>
            </a:pPr>
            <a:r>
              <a:t>But many biofuel studies choose to redefine EROI as instead: </a:t>
            </a:r>
          </a:p>
          <a:p>
            <a:pPr>
              <a:tabLst>
                <a:tab pos="457200" algn="l"/>
                <a:tab pos="914400" algn="l"/>
                <a:tab pos="1371600" algn="l"/>
                <a:tab pos="1828800" algn="l"/>
                <a:tab pos="2286000" algn="l"/>
              </a:tabLst>
              <a:defRPr sz="8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a:t>
            </a:r>
            <a:r>
              <a:rPr b="1">
                <a:solidFill>
                  <a:srgbClr val="FFCC00"/>
                </a:solidFill>
              </a:rPr>
              <a:t>Lifetime Energy Output / Lifetime </a:t>
            </a:r>
            <a:r>
              <a:rPr b="1" u="sng">
                <a:solidFill>
                  <a:srgbClr val="FFCC00"/>
                </a:solidFill>
              </a:rPr>
              <a:t>Fossil Fuel</a:t>
            </a:r>
            <a:r>
              <a:rPr b="1">
                <a:solidFill>
                  <a:srgbClr val="FFCC00"/>
                </a:solidFill>
              </a:rPr>
              <a:t> Energy Input</a:t>
            </a:r>
          </a:p>
          <a:p>
            <a:pPr>
              <a:tabLst>
                <a:tab pos="457200" algn="l"/>
                <a:tab pos="914400" algn="l"/>
                <a:tab pos="1371600" algn="l"/>
                <a:tab pos="1828800" algn="l"/>
                <a:tab pos="2286000" algn="l"/>
              </a:tabLst>
              <a:defRPr sz="1000" b="1">
                <a:solidFill>
                  <a:srgbClr val="FFCC00"/>
                </a:solidFill>
                <a:latin typeface="+mn-lt"/>
                <a:ea typeface="+mn-ea"/>
                <a:cs typeface="+mn-cs"/>
                <a:sym typeface="Arial"/>
              </a:defRPr>
            </a:pPr>
            <a:endParaRPr/>
          </a:p>
          <a:p>
            <a:pPr>
              <a:tabLst>
                <a:tab pos="457200" algn="l"/>
                <a:tab pos="914400" algn="l"/>
                <a:tab pos="1371600" algn="l"/>
                <a:tab pos="1828800" algn="l"/>
                <a:tab pos="2286000" algn="l"/>
              </a:tabLst>
              <a:defRPr sz="1800" b="1">
                <a:solidFill>
                  <a:srgbClr val="FFCC00"/>
                </a:solidFill>
                <a:latin typeface="+mn-lt"/>
                <a:ea typeface="+mn-ea"/>
                <a:cs typeface="+mn-cs"/>
                <a:sym typeface="Arial"/>
              </a:defRPr>
            </a:pPr>
            <a:r>
              <a:t>		</a:t>
            </a:r>
            <a:r>
              <a:rPr b="0">
                <a:solidFill>
                  <a:srgbClr val="FFFFFF"/>
                </a:solidFill>
              </a:rPr>
              <a:t>Some even consider only the inputs of a single specific fossil fuel </a:t>
            </a:r>
          </a:p>
          <a:p>
            <a:pPr>
              <a:tabLst>
                <a:tab pos="457200" algn="l"/>
                <a:tab pos="914400" algn="l"/>
                <a:tab pos="1371600" algn="l"/>
                <a:tab pos="1828800" algn="l"/>
                <a:tab pos="2286000" algn="l"/>
              </a:tabLst>
              <a:defRPr sz="14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Why the sudden redefinitions?  Because these studies are primarily focused on </a:t>
            </a:r>
          </a:p>
          <a:p>
            <a:pPr>
              <a:tabLst>
                <a:tab pos="457200" algn="l"/>
                <a:tab pos="914400" algn="l"/>
                <a:tab pos="1371600" algn="l"/>
                <a:tab pos="1828800" algn="l"/>
                <a:tab pos="2286000" algn="l"/>
              </a:tabLst>
              <a:defRPr sz="8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eliminating the atmospheric carbon footprint of today's fossil fuels</a:t>
            </a:r>
          </a:p>
          <a:p>
            <a:pPr>
              <a:tabLst>
                <a:tab pos="457200" algn="l"/>
                <a:tab pos="914400" algn="l"/>
                <a:tab pos="1371600" algn="l"/>
                <a:tab pos="1828800" algn="l"/>
                <a:tab pos="2286000" algn="l"/>
              </a:tabLst>
              <a:defRPr sz="8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And from such a climate-change-driven perspective,</a:t>
            </a:r>
          </a:p>
          <a:p>
            <a:pPr>
              <a:tabLst>
                <a:tab pos="457200" algn="l"/>
                <a:tab pos="914400" algn="l"/>
                <a:tab pos="1371600" algn="l"/>
                <a:tab pos="1828800" algn="l"/>
                <a:tab pos="2286000" algn="l"/>
              </a:tabLst>
              <a:defRPr sz="8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a:t>
            </a:r>
            <a:r>
              <a:rPr b="1"/>
              <a:t>YES</a:t>
            </a:r>
            <a:r>
              <a:t>, a biofuel requiring less fossil fuel to create is more desirable! </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 name="Rectangle 5"/>
          <p:cNvSpPr txBox="1"/>
          <p:nvPr/>
        </p:nvSpPr>
        <p:spPr>
          <a:xfrm>
            <a:off x="220134" y="6373612"/>
            <a:ext cx="8669867" cy="4420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8" tIns="45718" rIns="45718" bIns="45718" anchor="b">
            <a:spAutoFit/>
          </a:bodyPr>
          <a:lstStyle/>
          <a:p>
            <a:pPr algn="ctr">
              <a:defRPr sz="1200" b="0" i="1">
                <a:solidFill>
                  <a:schemeClr val="accent1"/>
                </a:solidFill>
                <a:effectLst>
                  <a:outerShdw blurRad="38100" dist="38100" dir="2700000" rotWithShape="0">
                    <a:srgbClr val="000000"/>
                  </a:outerShdw>
                </a:effectLst>
              </a:defRPr>
            </a:pPr>
            <a:r>
              <a:t> </a:t>
            </a:r>
            <a:endParaRPr>
              <a:solidFill>
                <a:srgbClr val="E5FFFF"/>
              </a:solidFill>
            </a:endParaRPr>
          </a:p>
          <a:p>
            <a:pPr algn="ctr">
              <a:defRPr sz="1200" b="0" i="1">
                <a:solidFill>
                  <a:schemeClr val="accent1"/>
                </a:solidFill>
                <a:effectLst>
                  <a:outerShdw blurRad="38100" dist="38100" dir="2700000" rotWithShape="0">
                    <a:srgbClr val="000000"/>
                  </a:outerShdw>
                </a:effectLst>
              </a:defRPr>
            </a:pPr>
            <a:r>
              <a:t>1) Murphy 2010 -  Year in Review: EROI or Energy Return on (Energy) Invested</a:t>
            </a:r>
          </a:p>
        </p:txBody>
      </p:sp>
      <p:sp>
        <p:nvSpPr>
          <p:cNvPr id="349" name="Rectangle 2"/>
          <p:cNvSpPr txBox="1">
            <a:spLocks noGrp="1"/>
          </p:cNvSpPr>
          <p:nvPr>
            <p:ph type="title"/>
          </p:nvPr>
        </p:nvSpPr>
        <p:spPr>
          <a:xfrm>
            <a:off x="0" y="76200"/>
            <a:ext cx="9144000" cy="537633"/>
          </a:xfrm>
          <a:prstGeom prst="rect">
            <a:avLst/>
          </a:prstGeom>
        </p:spPr>
        <p:txBody>
          <a:bodyPr/>
          <a:lstStyle/>
          <a:p>
            <a:pPr>
              <a:defRPr sz="2000" i="1">
                <a:latin typeface="+mn-lt"/>
                <a:ea typeface="+mn-ea"/>
                <a:cs typeface="+mn-cs"/>
                <a:sym typeface="Arial"/>
              </a:defRPr>
            </a:pPr>
            <a:r>
              <a:t>But EROI's were meant to </a:t>
            </a:r>
            <a:r>
              <a:rPr b="1"/>
              <a:t>clarify</a:t>
            </a:r>
            <a:r>
              <a:t> our energy decisions</a:t>
            </a:r>
          </a:p>
        </p:txBody>
      </p:sp>
      <p:sp>
        <p:nvSpPr>
          <p:cNvPr id="350" name="Rectangle 3"/>
          <p:cNvSpPr txBox="1">
            <a:spLocks noGrp="1"/>
          </p:cNvSpPr>
          <p:nvPr>
            <p:ph type="body" idx="1"/>
          </p:nvPr>
        </p:nvSpPr>
        <p:spPr>
          <a:xfrm>
            <a:off x="122770" y="812805"/>
            <a:ext cx="9000064" cy="5359396"/>
          </a:xfrm>
          <a:prstGeom prst="rect">
            <a:avLst/>
          </a:prstGeom>
        </p:spPr>
        <p:txBody>
          <a:bodyPr/>
          <a:lstStyle/>
          <a:p>
            <a:pPr>
              <a:tabLst>
                <a:tab pos="457200" algn="l"/>
                <a:tab pos="914400" algn="l"/>
                <a:tab pos="1371600" algn="l"/>
                <a:tab pos="1828800" algn="l"/>
                <a:tab pos="2286000" algn="l"/>
              </a:tabLst>
              <a:defRPr sz="1800">
                <a:latin typeface="+mn-lt"/>
                <a:ea typeface="+mn-ea"/>
                <a:cs typeface="+mn-cs"/>
                <a:sym typeface="Arial"/>
              </a:defRPr>
            </a:pPr>
            <a:r>
              <a:t>Whereas mobile EROI definitions seem to only cloud those decisions.  For example:</a:t>
            </a:r>
          </a:p>
          <a:p>
            <a:pPr>
              <a:tabLst>
                <a:tab pos="457200" algn="l"/>
                <a:tab pos="914400" algn="l"/>
                <a:tab pos="1371600" algn="l"/>
                <a:tab pos="1828800" algn="l"/>
                <a:tab pos="2286000" algn="l"/>
              </a:tabLst>
              <a:defRPr sz="14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Airlines may soon be compelled to adopt supposedly carbon-neutral biofuels </a:t>
            </a:r>
            <a:endParaRPr baseline="30000"/>
          </a:p>
          <a:p>
            <a:pPr>
              <a:tabLst>
                <a:tab pos="457200" algn="l"/>
                <a:tab pos="914400" algn="l"/>
                <a:tab pos="1371600" algn="l"/>
                <a:tab pos="1828800" algn="l"/>
                <a:tab pos="2286000" algn="l"/>
              </a:tabLst>
              <a:defRPr sz="8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But if we force such a change, it will not be because it makes </a:t>
            </a:r>
            <a:r>
              <a:rPr b="1"/>
              <a:t>energy sense</a:t>
            </a:r>
          </a:p>
          <a:p>
            <a:pPr>
              <a:tabLst>
                <a:tab pos="457200" algn="l"/>
                <a:tab pos="914400" algn="l"/>
                <a:tab pos="1371600" algn="l"/>
                <a:tab pos="1828800" algn="l"/>
                <a:tab pos="2286000" algn="l"/>
              </a:tabLst>
              <a:defRPr sz="8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It will be because it makes unavoidable </a:t>
            </a:r>
            <a:r>
              <a:rPr b="1"/>
              <a:t>climate change sense </a:t>
            </a:r>
          </a:p>
          <a:p>
            <a:pPr>
              <a:tabLst>
                <a:tab pos="457200" algn="l"/>
                <a:tab pos="914400" algn="l"/>
                <a:tab pos="1371600" algn="l"/>
                <a:tab pos="1828800" algn="l"/>
                <a:tab pos="2286000" algn="l"/>
              </a:tabLst>
              <a:defRPr sz="18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Why?  Because jet travel can account for 1/3 of your personal carbon footprint</a:t>
            </a:r>
          </a:p>
          <a:p>
            <a:pPr>
              <a:tabLst>
                <a:tab pos="457200" algn="l"/>
                <a:tab pos="914400" algn="l"/>
                <a:tab pos="1371600" algn="l"/>
                <a:tab pos="1828800" algn="l"/>
                <a:tab pos="2286000" algn="l"/>
              </a:tabLst>
              <a:defRPr sz="8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Its elimination may thus be so important that we switch to carbon-neutral fuels</a:t>
            </a:r>
          </a:p>
          <a:p>
            <a:pPr>
              <a:tabLst>
                <a:tab pos="457200" algn="l"/>
                <a:tab pos="914400" algn="l"/>
                <a:tab pos="1371600" algn="l"/>
                <a:tab pos="1828800" algn="l"/>
                <a:tab pos="2286000" algn="l"/>
              </a:tabLst>
              <a:defRPr sz="8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a:t>
            </a:r>
            <a:r>
              <a:rPr b="1">
                <a:solidFill>
                  <a:srgbClr val="FFCC00"/>
                </a:solidFill>
              </a:rPr>
              <a:t>even if those aircraft biofuels end up being net energy sinks!</a:t>
            </a:r>
          </a:p>
          <a:p>
            <a:pPr>
              <a:tabLst>
                <a:tab pos="457200" algn="l"/>
                <a:tab pos="914400" algn="l"/>
                <a:tab pos="1371600" algn="l"/>
                <a:tab pos="1828800" algn="l"/>
                <a:tab pos="2286000" algn="l"/>
              </a:tabLst>
              <a:defRPr sz="16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Or to instead call upon Murphy &amp; Hall's words from their seminal EROI publication: </a:t>
            </a:r>
            <a:r>
              <a:rPr baseline="30000"/>
              <a:t>1</a:t>
            </a:r>
          </a:p>
          <a:p>
            <a:pPr>
              <a:tabLst>
                <a:tab pos="457200" algn="l"/>
                <a:tab pos="914400" algn="l"/>
                <a:tab pos="1371600" algn="l"/>
                <a:tab pos="1828800" algn="l"/>
                <a:tab pos="2286000" algn="l"/>
              </a:tabLst>
              <a:defRPr sz="11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"In the case of corn ethanol, at least three different methods of net energy</a:t>
            </a:r>
          </a:p>
          <a:p>
            <a:pPr>
              <a:tabLst>
                <a:tab pos="457200" algn="l"/>
                <a:tab pos="914400" algn="l"/>
                <a:tab pos="1371600" algn="l"/>
                <a:tab pos="1828800" algn="l"/>
                <a:tab pos="2286000" algn="l"/>
              </a:tabLst>
              <a:defRPr sz="1800">
                <a:latin typeface="+mn-lt"/>
                <a:ea typeface="+mn-ea"/>
                <a:cs typeface="+mn-cs"/>
                <a:sym typeface="Arial"/>
              </a:defRPr>
            </a:pPr>
            <a:r>
              <a:t> 	analysis had been employed in the literature, resulting in three different </a:t>
            </a:r>
          </a:p>
          <a:p>
            <a:pPr>
              <a:tabLst>
                <a:tab pos="457200" algn="l"/>
                <a:tab pos="914400" algn="l"/>
                <a:tab pos="1371600" algn="l"/>
                <a:tab pos="1828800" algn="l"/>
                <a:tab pos="2286000" algn="l"/>
              </a:tabLst>
              <a:defRPr sz="1800">
                <a:latin typeface="+mn-lt"/>
                <a:ea typeface="+mn-ea"/>
                <a:cs typeface="+mn-cs"/>
                <a:sym typeface="Arial"/>
              </a:defRPr>
            </a:pPr>
            <a:r>
              <a:t>	estimates of EROI that were </a:t>
            </a:r>
            <a:r>
              <a:rPr b="1">
                <a:solidFill>
                  <a:srgbClr val="FFCC00"/>
                </a:solidFill>
              </a:rPr>
              <a:t>mutually incommensurable</a:t>
            </a:r>
            <a:r>
              <a:t>" </a:t>
            </a:r>
          </a:p>
        </p:txBody>
      </p:sp>
      <p:sp>
        <p:nvSpPr>
          <p:cNvPr id="351" name="Rectangle 3"/>
          <p:cNvSpPr txBox="1"/>
          <p:nvPr/>
        </p:nvSpPr>
        <p:spPr>
          <a:xfrm>
            <a:off x="821261" y="6259007"/>
            <a:ext cx="7349067" cy="269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8" tIns="45718" rIns="45718" bIns="45718">
            <a:spAutoFit/>
          </a:bodyPr>
          <a:lstStyle>
            <a:lvl1pPr algn="ctr">
              <a:spcBef>
                <a:spcPts val="200"/>
              </a:spcBef>
              <a:tabLst>
                <a:tab pos="444500" algn="l"/>
                <a:tab pos="901700" algn="l"/>
                <a:tab pos="1371600" algn="l"/>
                <a:tab pos="1828800" algn="l"/>
              </a:tabLst>
              <a:defRPr sz="1200" b="0">
                <a:solidFill>
                  <a:schemeClr val="accent1"/>
                </a:solidFill>
                <a:effectLst>
                  <a:outerShdw blurRad="38100" dist="38100" dir="2700000" rotWithShape="0">
                    <a:srgbClr val="000000"/>
                  </a:outerShdw>
                </a:effectLst>
                <a:latin typeface="Tahoma"/>
                <a:ea typeface="Tahoma"/>
                <a:cs typeface="Tahoma"/>
                <a:sym typeface="Tahoma"/>
              </a:defRPr>
            </a:lvl1pPr>
          </a:lstStyle>
          <a:p>
            <a:r>
              <a:t>	</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3" name="Rectangle 2"/>
          <p:cNvSpPr txBox="1">
            <a:spLocks noGrp="1"/>
          </p:cNvSpPr>
          <p:nvPr>
            <p:ph type="title"/>
          </p:nvPr>
        </p:nvSpPr>
        <p:spPr>
          <a:xfrm>
            <a:off x="0" y="76200"/>
            <a:ext cx="9144000" cy="537633"/>
          </a:xfrm>
          <a:prstGeom prst="rect">
            <a:avLst/>
          </a:prstGeom>
        </p:spPr>
        <p:txBody>
          <a:bodyPr/>
          <a:lstStyle>
            <a:lvl1pPr>
              <a:defRPr sz="2200" i="1">
                <a:latin typeface="+mn-lt"/>
                <a:ea typeface="+mn-ea"/>
                <a:cs typeface="+mn-cs"/>
                <a:sym typeface="Arial"/>
              </a:defRPr>
            </a:lvl1pPr>
          </a:lstStyle>
          <a:p>
            <a:r>
              <a:t>Specific sources of dispute?</a:t>
            </a:r>
          </a:p>
        </p:txBody>
      </p:sp>
      <p:sp>
        <p:nvSpPr>
          <p:cNvPr id="354" name="Rectangle 3"/>
          <p:cNvSpPr txBox="1">
            <a:spLocks noGrp="1"/>
          </p:cNvSpPr>
          <p:nvPr>
            <p:ph type="body" idx="1"/>
          </p:nvPr>
        </p:nvSpPr>
        <p:spPr>
          <a:xfrm>
            <a:off x="122770" y="726024"/>
            <a:ext cx="9000064" cy="5877979"/>
          </a:xfrm>
          <a:prstGeom prst="rect">
            <a:avLst/>
          </a:prstGeom>
        </p:spPr>
        <p:txBody>
          <a:bodyPr/>
          <a:lstStyle/>
          <a:p>
            <a:pPr defTabSz="868680">
              <a:tabLst>
                <a:tab pos="431800" algn="l"/>
                <a:tab pos="863600" algn="l"/>
                <a:tab pos="1295400" algn="l"/>
                <a:tab pos="1727200" algn="l"/>
                <a:tab pos="2159000" algn="l"/>
              </a:tabLst>
              <a:defRPr sz="1700">
                <a:effectLst>
                  <a:outerShdw blurRad="38100" dist="36195" dir="2700000" rotWithShape="0">
                    <a:srgbClr val="000000"/>
                  </a:outerShdw>
                </a:effectLst>
                <a:latin typeface="+mn-lt"/>
                <a:ea typeface="+mn-ea"/>
                <a:cs typeface="+mn-cs"/>
                <a:sym typeface="Arial"/>
              </a:defRPr>
            </a:pPr>
            <a:r>
              <a:t>- Omitted energy inputs (e.g., for fertilizers or for farm machinery &amp; infrastructure) </a:t>
            </a:r>
          </a:p>
          <a:p>
            <a:pPr defTabSz="868680">
              <a:tabLst>
                <a:tab pos="431800" algn="l"/>
                <a:tab pos="863600" algn="l"/>
                <a:tab pos="1295400" algn="l"/>
                <a:tab pos="1727200" algn="l"/>
                <a:tab pos="2159000" algn="l"/>
              </a:tabLst>
              <a:defRPr sz="1100">
                <a:effectLst>
                  <a:outerShdw blurRad="38100" dist="36195" dir="2700000" rotWithShape="0">
                    <a:srgbClr val="000000"/>
                  </a:outerShdw>
                </a:effectLst>
                <a:latin typeface="+mn-lt"/>
                <a:ea typeface="+mn-ea"/>
                <a:cs typeface="+mn-cs"/>
                <a:sym typeface="Arial"/>
              </a:defRPr>
            </a:pPr>
            <a:endParaRPr/>
          </a:p>
          <a:p>
            <a:pPr defTabSz="868680">
              <a:tabLst>
                <a:tab pos="431800" algn="l"/>
                <a:tab pos="863600" algn="l"/>
                <a:tab pos="1295400" algn="l"/>
                <a:tab pos="1727200" algn="l"/>
                <a:tab pos="2159000" algn="l"/>
              </a:tabLst>
              <a:defRPr sz="1700">
                <a:effectLst>
                  <a:outerShdw blurRad="38100" dist="36195" dir="2700000" rotWithShape="0">
                    <a:srgbClr val="000000"/>
                  </a:outerShdw>
                </a:effectLst>
                <a:latin typeface="+mn-lt"/>
                <a:ea typeface="+mn-ea"/>
                <a:cs typeface="+mn-cs"/>
                <a:sym typeface="Arial"/>
              </a:defRPr>
            </a:pPr>
            <a:r>
              <a:t>- Inflated claims about possible secondary use of energy</a:t>
            </a:r>
          </a:p>
          <a:p>
            <a:pPr defTabSz="868680">
              <a:tabLst>
                <a:tab pos="431800" algn="l"/>
                <a:tab pos="863600" algn="l"/>
                <a:tab pos="1295400" algn="l"/>
                <a:tab pos="1727200" algn="l"/>
                <a:tab pos="2159000" algn="l"/>
              </a:tabLst>
              <a:defRPr sz="700">
                <a:effectLst>
                  <a:outerShdw blurRad="38100" dist="36195" dir="2700000" rotWithShape="0">
                    <a:srgbClr val="000000"/>
                  </a:outerShdw>
                </a:effectLst>
                <a:latin typeface="+mn-lt"/>
                <a:ea typeface="+mn-ea"/>
                <a:cs typeface="+mn-cs"/>
                <a:sym typeface="Arial"/>
              </a:defRPr>
            </a:pPr>
            <a:endParaRPr/>
          </a:p>
          <a:p>
            <a:pPr defTabSz="868680">
              <a:tabLst>
                <a:tab pos="431800" algn="l"/>
                <a:tab pos="863600" algn="l"/>
                <a:tab pos="1295400" algn="l"/>
                <a:tab pos="1727200" algn="l"/>
                <a:tab pos="2159000" algn="l"/>
              </a:tabLst>
              <a:defRPr sz="1700">
                <a:effectLst>
                  <a:outerShdw blurRad="38100" dist="36195" dir="2700000" rotWithShape="0">
                    <a:srgbClr val="000000"/>
                  </a:outerShdw>
                </a:effectLst>
                <a:latin typeface="+mn-lt"/>
                <a:ea typeface="+mn-ea"/>
                <a:cs typeface="+mn-cs"/>
                <a:sym typeface="Arial"/>
              </a:defRPr>
            </a:pPr>
            <a:r>
              <a:t>	As in the possible use of waste heat for local heating of buildings</a:t>
            </a:r>
          </a:p>
          <a:p>
            <a:pPr defTabSz="868680">
              <a:tabLst>
                <a:tab pos="431800" algn="l"/>
                <a:tab pos="863600" algn="l"/>
                <a:tab pos="1295400" algn="l"/>
                <a:tab pos="1727200" algn="l"/>
                <a:tab pos="2159000" algn="l"/>
              </a:tabLst>
              <a:defRPr sz="700">
                <a:effectLst>
                  <a:outerShdw blurRad="38100" dist="36195" dir="2700000" rotWithShape="0">
                    <a:srgbClr val="000000"/>
                  </a:outerShdw>
                </a:effectLst>
                <a:latin typeface="+mn-lt"/>
                <a:ea typeface="+mn-ea"/>
                <a:cs typeface="+mn-cs"/>
                <a:sym typeface="Arial"/>
              </a:defRPr>
            </a:pPr>
            <a:endParaRPr/>
          </a:p>
          <a:p>
            <a:pPr defTabSz="868680">
              <a:tabLst>
                <a:tab pos="431800" algn="l"/>
                <a:tab pos="863600" algn="l"/>
                <a:tab pos="1295400" algn="l"/>
                <a:tab pos="1727200" algn="l"/>
                <a:tab pos="2159000" algn="l"/>
              </a:tabLst>
              <a:defRPr sz="1700">
                <a:effectLst>
                  <a:outerShdw blurRad="38100" dist="36195" dir="2700000" rotWithShape="0">
                    <a:srgbClr val="000000"/>
                  </a:outerShdw>
                </a:effectLst>
                <a:latin typeface="+mn-lt"/>
                <a:ea typeface="+mn-ea"/>
                <a:cs typeface="+mn-cs"/>
                <a:sym typeface="Arial"/>
              </a:defRPr>
            </a:pPr>
            <a:r>
              <a:t>		or for steam production in adjacent electrical power stations</a:t>
            </a:r>
          </a:p>
          <a:p>
            <a:pPr defTabSz="868680">
              <a:tabLst>
                <a:tab pos="431800" algn="l"/>
                <a:tab pos="863600" algn="l"/>
                <a:tab pos="1295400" algn="l"/>
                <a:tab pos="1727200" algn="l"/>
                <a:tab pos="2159000" algn="l"/>
              </a:tabLst>
              <a:defRPr sz="1100">
                <a:effectLst>
                  <a:outerShdw blurRad="38100" dist="36195" dir="2700000" rotWithShape="0">
                    <a:srgbClr val="000000"/>
                  </a:outerShdw>
                </a:effectLst>
                <a:latin typeface="+mn-lt"/>
                <a:ea typeface="+mn-ea"/>
                <a:cs typeface="+mn-cs"/>
                <a:sym typeface="Arial"/>
              </a:defRPr>
            </a:pPr>
            <a:endParaRPr/>
          </a:p>
          <a:p>
            <a:pPr defTabSz="868680">
              <a:tabLst>
                <a:tab pos="431800" algn="l"/>
                <a:tab pos="863600" algn="l"/>
                <a:tab pos="1295400" algn="l"/>
                <a:tab pos="1727200" algn="l"/>
                <a:tab pos="2159000" algn="l"/>
              </a:tabLst>
              <a:defRPr sz="1700">
                <a:effectLst>
                  <a:outerShdw blurRad="38100" dist="36195" dir="2700000" rotWithShape="0">
                    <a:srgbClr val="000000"/>
                  </a:outerShdw>
                </a:effectLst>
                <a:latin typeface="+mn-lt"/>
                <a:ea typeface="+mn-ea"/>
                <a:cs typeface="+mn-cs"/>
                <a:sym typeface="Arial"/>
              </a:defRPr>
            </a:pPr>
            <a:r>
              <a:t>- Inflated claims of byproduct ("co-product") energy value (output)</a:t>
            </a:r>
          </a:p>
          <a:p>
            <a:pPr defTabSz="868680">
              <a:tabLst>
                <a:tab pos="431800" algn="l"/>
                <a:tab pos="863600" algn="l"/>
                <a:tab pos="1295400" algn="l"/>
                <a:tab pos="1727200" algn="l"/>
                <a:tab pos="2159000" algn="l"/>
              </a:tabLst>
              <a:defRPr sz="700">
                <a:effectLst>
                  <a:outerShdw blurRad="38100" dist="36195" dir="2700000" rotWithShape="0">
                    <a:srgbClr val="000000"/>
                  </a:outerShdw>
                </a:effectLst>
                <a:latin typeface="+mn-lt"/>
                <a:ea typeface="+mn-ea"/>
                <a:cs typeface="+mn-cs"/>
                <a:sym typeface="Arial"/>
              </a:defRPr>
            </a:pPr>
            <a:endParaRPr/>
          </a:p>
          <a:p>
            <a:pPr defTabSz="868680">
              <a:tabLst>
                <a:tab pos="431800" algn="l"/>
                <a:tab pos="863600" algn="l"/>
                <a:tab pos="1295400" algn="l"/>
                <a:tab pos="1727200" algn="l"/>
                <a:tab pos="2159000" algn="l"/>
              </a:tabLst>
              <a:defRPr sz="1700">
                <a:effectLst>
                  <a:outerShdw blurRad="38100" dist="36195" dir="2700000" rotWithShape="0">
                    <a:srgbClr val="000000"/>
                  </a:outerShdw>
                </a:effectLst>
                <a:latin typeface="+mn-lt"/>
                <a:ea typeface="+mn-ea"/>
                <a:cs typeface="+mn-cs"/>
                <a:sym typeface="Arial"/>
              </a:defRPr>
            </a:pPr>
            <a:r>
              <a:t>	As in claims that used corn mash could largely replace corn livestock feed</a:t>
            </a:r>
          </a:p>
          <a:p>
            <a:pPr defTabSz="868680">
              <a:tabLst>
                <a:tab pos="431800" algn="l"/>
                <a:tab pos="863600" algn="l"/>
                <a:tab pos="1295400" algn="l"/>
                <a:tab pos="1727200" algn="l"/>
                <a:tab pos="2159000" algn="l"/>
              </a:tabLst>
              <a:defRPr sz="700">
                <a:effectLst>
                  <a:outerShdw blurRad="38100" dist="36195" dir="2700000" rotWithShape="0">
                    <a:srgbClr val="000000"/>
                  </a:outerShdw>
                </a:effectLst>
                <a:latin typeface="+mn-lt"/>
                <a:ea typeface="+mn-ea"/>
                <a:cs typeface="+mn-cs"/>
                <a:sym typeface="Arial"/>
              </a:defRPr>
            </a:pPr>
            <a:endParaRPr/>
          </a:p>
          <a:p>
            <a:pPr defTabSz="868680">
              <a:tabLst>
                <a:tab pos="431800" algn="l"/>
                <a:tab pos="863600" algn="l"/>
                <a:tab pos="1295400" algn="l"/>
                <a:tab pos="1727200" algn="l"/>
                <a:tab pos="2159000" algn="l"/>
              </a:tabLst>
              <a:defRPr sz="1700">
                <a:effectLst>
                  <a:outerShdw blurRad="38100" dist="36195" dir="2700000" rotWithShape="0">
                    <a:srgbClr val="000000"/>
                  </a:outerShdw>
                </a:effectLst>
                <a:latin typeface="+mn-lt"/>
                <a:ea typeface="+mn-ea"/>
                <a:cs typeface="+mn-cs"/>
                <a:sym typeface="Arial"/>
              </a:defRPr>
            </a:pPr>
            <a:r>
              <a:t>		despite fermentation having depleted it of much of its nutritional value</a:t>
            </a:r>
          </a:p>
          <a:p>
            <a:pPr defTabSz="868680">
              <a:tabLst>
                <a:tab pos="431800" algn="l"/>
                <a:tab pos="863600" algn="l"/>
                <a:tab pos="1295400" algn="l"/>
                <a:tab pos="1727200" algn="l"/>
                <a:tab pos="2159000" algn="l"/>
              </a:tabLst>
              <a:defRPr sz="1100">
                <a:effectLst>
                  <a:outerShdw blurRad="38100" dist="36195" dir="2700000" rotWithShape="0">
                    <a:srgbClr val="000000"/>
                  </a:outerShdw>
                </a:effectLst>
                <a:latin typeface="+mn-lt"/>
                <a:ea typeface="+mn-ea"/>
                <a:cs typeface="+mn-cs"/>
                <a:sym typeface="Arial"/>
              </a:defRPr>
            </a:pPr>
            <a:endParaRPr/>
          </a:p>
          <a:p>
            <a:pPr defTabSz="868680">
              <a:tabLst>
                <a:tab pos="431800" algn="l"/>
                <a:tab pos="863600" algn="l"/>
                <a:tab pos="1295400" algn="l"/>
                <a:tab pos="1727200" algn="l"/>
                <a:tab pos="2159000" algn="l"/>
              </a:tabLst>
              <a:defRPr sz="1700">
                <a:effectLst>
                  <a:outerShdw blurRad="38100" dist="36195" dir="2700000" rotWithShape="0">
                    <a:srgbClr val="000000"/>
                  </a:outerShdw>
                </a:effectLst>
                <a:latin typeface="+mn-lt"/>
                <a:ea typeface="+mn-ea"/>
                <a:cs typeface="+mn-cs"/>
                <a:sym typeface="Arial"/>
              </a:defRPr>
            </a:pPr>
            <a:r>
              <a:t>- Counter claims that co-product energies were omitted in specific papers</a:t>
            </a:r>
          </a:p>
          <a:p>
            <a:pPr defTabSz="868680">
              <a:tabLst>
                <a:tab pos="431800" algn="l"/>
                <a:tab pos="863600" algn="l"/>
                <a:tab pos="1295400" algn="l"/>
                <a:tab pos="1727200" algn="l"/>
                <a:tab pos="2159000" algn="l"/>
              </a:tabLst>
              <a:defRPr sz="800">
                <a:effectLst>
                  <a:outerShdw blurRad="38100" dist="36195" dir="2700000" rotWithShape="0">
                    <a:srgbClr val="000000"/>
                  </a:outerShdw>
                </a:effectLst>
                <a:latin typeface="+mn-lt"/>
                <a:ea typeface="+mn-ea"/>
                <a:cs typeface="+mn-cs"/>
                <a:sym typeface="Arial"/>
              </a:defRPr>
            </a:pPr>
            <a:endParaRPr/>
          </a:p>
          <a:p>
            <a:pPr defTabSz="868680">
              <a:tabLst>
                <a:tab pos="431800" algn="l"/>
                <a:tab pos="863600" algn="l"/>
                <a:tab pos="1295400" algn="l"/>
                <a:tab pos="1727200" algn="l"/>
                <a:tab pos="2159000" algn="l"/>
              </a:tabLst>
              <a:defRPr sz="1700">
                <a:effectLst>
                  <a:outerShdw blurRad="38100" dist="36195" dir="2700000" rotWithShape="0">
                    <a:srgbClr val="000000"/>
                  </a:outerShdw>
                </a:effectLst>
                <a:latin typeface="+mn-lt"/>
                <a:ea typeface="+mn-ea"/>
                <a:cs typeface="+mn-cs"/>
                <a:sym typeface="Arial"/>
              </a:defRPr>
            </a:pPr>
            <a:r>
              <a:t>	Despite clear evidence I found of their being included in those exact papers</a:t>
            </a:r>
          </a:p>
          <a:p>
            <a:pPr defTabSz="868680">
              <a:tabLst>
                <a:tab pos="431800" algn="l"/>
                <a:tab pos="863600" algn="l"/>
                <a:tab pos="1295400" algn="l"/>
                <a:tab pos="1727200" algn="l"/>
                <a:tab pos="2159000" algn="l"/>
              </a:tabLst>
              <a:defRPr sz="900">
                <a:effectLst>
                  <a:outerShdw blurRad="38100" dist="36195" dir="2700000" rotWithShape="0">
                    <a:srgbClr val="000000"/>
                  </a:outerShdw>
                </a:effectLst>
                <a:latin typeface="+mn-lt"/>
                <a:ea typeface="+mn-ea"/>
                <a:cs typeface="+mn-cs"/>
                <a:sym typeface="Arial"/>
              </a:defRPr>
            </a:pPr>
            <a:endParaRPr/>
          </a:p>
          <a:p>
            <a:pPr defTabSz="868680">
              <a:tabLst>
                <a:tab pos="431800" algn="l"/>
                <a:tab pos="863600" algn="l"/>
                <a:tab pos="1295400" algn="l"/>
                <a:tab pos="1727200" algn="l"/>
                <a:tab pos="2159000" algn="l"/>
              </a:tabLst>
              <a:defRPr sz="1700">
                <a:effectLst>
                  <a:outerShdw blurRad="38100" dist="36195" dir="2700000" rotWithShape="0">
                    <a:srgbClr val="000000"/>
                  </a:outerShdw>
                </a:effectLst>
                <a:latin typeface="+mn-lt"/>
                <a:ea typeface="+mn-ea"/>
                <a:cs typeface="+mn-cs"/>
                <a:sym typeface="Arial"/>
              </a:defRPr>
            </a:pPr>
            <a:r>
              <a:t>		(They might have been undervalued, but they weren't omitted!)</a:t>
            </a:r>
          </a:p>
          <a:p>
            <a:pPr defTabSz="868680">
              <a:tabLst>
                <a:tab pos="431800" algn="l"/>
                <a:tab pos="863600" algn="l"/>
                <a:tab pos="1295400" algn="l"/>
                <a:tab pos="1727200" algn="l"/>
                <a:tab pos="2159000" algn="l"/>
              </a:tabLst>
              <a:defRPr sz="2600">
                <a:effectLst>
                  <a:outerShdw blurRad="38100" dist="36195" dir="2700000" rotWithShape="0">
                    <a:srgbClr val="000000"/>
                  </a:outerShdw>
                </a:effectLst>
                <a:latin typeface="+mn-lt"/>
                <a:ea typeface="+mn-ea"/>
                <a:cs typeface="+mn-cs"/>
                <a:sym typeface="Arial"/>
              </a:defRPr>
            </a:pPr>
            <a:endParaRPr/>
          </a:p>
          <a:p>
            <a:pPr algn="ctr" defTabSz="868680">
              <a:spcBef>
                <a:spcPts val="300"/>
              </a:spcBef>
              <a:tabLst>
                <a:tab pos="431800" algn="l"/>
                <a:tab pos="863600" algn="l"/>
                <a:tab pos="1295400" algn="l"/>
                <a:tab pos="1727200" algn="l"/>
                <a:tab pos="2159000" algn="l"/>
              </a:tabLst>
              <a:defRPr sz="1500">
                <a:effectLst>
                  <a:outerShdw blurRad="38100" dist="36195" dir="2700000" rotWithShape="0">
                    <a:srgbClr val="000000"/>
                  </a:outerShdw>
                </a:effectLst>
                <a:latin typeface="+mn-lt"/>
                <a:ea typeface="+mn-ea"/>
                <a:cs typeface="+mn-cs"/>
                <a:sym typeface="Arial"/>
              </a:defRPr>
            </a:pPr>
            <a:r>
              <a:t>For further details, see the many biofuel papers I cite on this Biomass and Biofuel notes set's</a:t>
            </a:r>
          </a:p>
          <a:p>
            <a:pPr algn="ctr" defTabSz="868680">
              <a:spcBef>
                <a:spcPts val="300"/>
              </a:spcBef>
              <a:tabLst>
                <a:tab pos="431800" algn="l"/>
                <a:tab pos="863600" algn="l"/>
                <a:tab pos="1295400" algn="l"/>
                <a:tab pos="1727200" algn="l"/>
                <a:tab pos="2159000" algn="l"/>
              </a:tabLst>
              <a:defRPr sz="1500">
                <a:effectLst>
                  <a:outerShdw blurRad="38100" dist="36195" dir="2700000" rotWithShape="0">
                    <a:srgbClr val="000000"/>
                  </a:outerShdw>
                </a:effectLst>
                <a:latin typeface="+mn-lt"/>
                <a:ea typeface="+mn-ea"/>
                <a:cs typeface="+mn-cs"/>
                <a:sym typeface="Arial"/>
              </a:defRPr>
            </a:pPr>
            <a:r>
              <a:t> </a:t>
            </a:r>
            <a:r>
              <a:rPr b="1" u="sng">
                <a:solidFill>
                  <a:srgbClr val="20FFFF"/>
                </a:solidFill>
                <a:uFill>
                  <a:solidFill>
                    <a:srgbClr val="20FFFF"/>
                  </a:solidFill>
                </a:uFill>
                <a:hlinkClick r:id="rId2"/>
              </a:rPr>
              <a:t>Resources Webpage</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6" name="Rectangle 5"/>
          <p:cNvSpPr txBox="1"/>
          <p:nvPr/>
        </p:nvSpPr>
        <p:spPr>
          <a:xfrm>
            <a:off x="304800" y="6552466"/>
            <a:ext cx="8534400" cy="2642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8" tIns="45718" rIns="45718" bIns="45718" anchor="b">
            <a:spAutoFit/>
          </a:bodyPr>
          <a:lstStyle>
            <a:lvl1pPr algn="ctr">
              <a:defRPr sz="1200" b="0" i="1">
                <a:solidFill>
                  <a:schemeClr val="accent1"/>
                </a:solidFill>
                <a:effectLst>
                  <a:outerShdw blurRad="38100" dist="38100" dir="2700000" rotWithShape="0">
                    <a:srgbClr val="000000"/>
                  </a:outerShdw>
                </a:effectLst>
              </a:defRPr>
            </a:lvl1pPr>
          </a:lstStyle>
          <a:p>
            <a:r>
              <a:t>Hall, Lambert &amp; Balogh 2014 - EROI of Different Fuels and the Implications for Society</a:t>
            </a:r>
          </a:p>
        </p:txBody>
      </p:sp>
      <p:sp>
        <p:nvSpPr>
          <p:cNvPr id="357" name="Rectangle 2"/>
          <p:cNvSpPr txBox="1">
            <a:spLocks noGrp="1"/>
          </p:cNvSpPr>
          <p:nvPr>
            <p:ph type="title"/>
          </p:nvPr>
        </p:nvSpPr>
        <p:spPr>
          <a:xfrm>
            <a:off x="304800" y="76198"/>
            <a:ext cx="8534400" cy="675221"/>
          </a:xfrm>
          <a:prstGeom prst="rect">
            <a:avLst/>
          </a:prstGeom>
        </p:spPr>
        <p:txBody>
          <a:bodyPr/>
          <a:lstStyle>
            <a:lvl1pPr>
              <a:defRPr sz="2000" i="1">
                <a:latin typeface="+mn-lt"/>
                <a:ea typeface="+mn-ea"/>
                <a:cs typeface="+mn-cs"/>
                <a:sym typeface="Arial"/>
              </a:defRPr>
            </a:lvl1pPr>
          </a:lstStyle>
          <a:p>
            <a:r>
              <a:t>Hall and Lambert looked back on all of this in a joint 2014 review:</a:t>
            </a:r>
          </a:p>
        </p:txBody>
      </p:sp>
      <p:sp>
        <p:nvSpPr>
          <p:cNvPr id="358" name="Rectangle 3"/>
          <p:cNvSpPr txBox="1">
            <a:spLocks noGrp="1"/>
          </p:cNvSpPr>
          <p:nvPr>
            <p:ph type="body" idx="1"/>
          </p:nvPr>
        </p:nvSpPr>
        <p:spPr>
          <a:xfrm>
            <a:off x="91019" y="810688"/>
            <a:ext cx="9052981" cy="5623979"/>
          </a:xfrm>
          <a:prstGeom prst="rect">
            <a:avLst/>
          </a:prstGeom>
        </p:spPr>
        <p:txBody>
          <a:bodyPr/>
          <a:lstStyle/>
          <a:p>
            <a:pPr>
              <a:tabLst>
                <a:tab pos="457200" algn="l"/>
                <a:tab pos="914400" algn="l"/>
                <a:tab pos="1371600" algn="l"/>
                <a:tab pos="1828800" algn="l"/>
                <a:tab pos="2286000" algn="l"/>
              </a:tabLst>
              <a:defRPr sz="1800">
                <a:latin typeface="+mn-lt"/>
                <a:ea typeface="+mn-ea"/>
                <a:cs typeface="+mn-cs"/>
                <a:sym typeface="Arial"/>
              </a:defRPr>
            </a:pPr>
            <a:r>
              <a:t>In that review they considered biofuel EROI research:</a:t>
            </a:r>
          </a:p>
          <a:p>
            <a:pPr>
              <a:tabLst>
                <a:tab pos="457200" algn="l"/>
                <a:tab pos="914400" algn="l"/>
                <a:tab pos="1371600" algn="l"/>
                <a:tab pos="1828800" algn="l"/>
                <a:tab pos="2286000" algn="l"/>
              </a:tabLst>
              <a:defRPr sz="7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From no less than 31 different studies</a:t>
            </a:r>
          </a:p>
          <a:p>
            <a:pPr>
              <a:tabLst>
                <a:tab pos="457200" algn="l"/>
                <a:tab pos="914400" algn="l"/>
                <a:tab pos="1371600" algn="l"/>
                <a:tab pos="1828800" algn="l"/>
                <a:tab pos="2286000" algn="l"/>
              </a:tabLst>
              <a:defRPr sz="7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Considering feedstocks of wood, corn, sugar cane, molasses . . .</a:t>
            </a:r>
          </a:p>
          <a:p>
            <a:pPr>
              <a:tabLst>
                <a:tab pos="457200" algn="l"/>
                <a:tab pos="914400" algn="l"/>
                <a:tab pos="1371600" algn="l"/>
                <a:tab pos="1828800" algn="l"/>
                <a:tab pos="2286000" algn="l"/>
              </a:tabLst>
              <a:defRPr sz="7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Which they rolled into a composite statement that </a:t>
            </a:r>
            <a:r>
              <a:rPr b="1">
                <a:solidFill>
                  <a:srgbClr val="FFCC00"/>
                </a:solidFill>
              </a:rPr>
              <a:t>Biofuel EROI ~ 5</a:t>
            </a:r>
          </a:p>
          <a:p>
            <a:pPr>
              <a:tabLst>
                <a:tab pos="457200" algn="l"/>
                <a:tab pos="914400" algn="l"/>
                <a:tab pos="1371600" algn="l"/>
                <a:tab pos="1828800" algn="l"/>
                <a:tab pos="2286000" algn="l"/>
              </a:tabLst>
              <a:defRPr sz="14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But I've found that lumping EROI data together can be a very poor idea</a:t>
            </a:r>
          </a:p>
          <a:p>
            <a:pPr>
              <a:tabLst>
                <a:tab pos="457200" algn="l"/>
                <a:tab pos="914400" algn="l"/>
                <a:tab pos="1371600" algn="l"/>
                <a:tab pos="1828800" algn="l"/>
                <a:tab pos="2286000" algn="l"/>
              </a:tabLst>
              <a:defRPr sz="7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Which almost compelled me to dig up each of those 31 studies</a:t>
            </a:r>
          </a:p>
          <a:p>
            <a:pPr>
              <a:tabLst>
                <a:tab pos="457200" algn="l"/>
                <a:tab pos="914400" algn="l"/>
                <a:tab pos="1371600" algn="l"/>
                <a:tab pos="1828800" algn="l"/>
                <a:tab pos="2286000" algn="l"/>
              </a:tabLst>
              <a:defRPr sz="7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Separating EROI's for each feedstock, sorting data by date of study, etc.</a:t>
            </a:r>
          </a:p>
          <a:p>
            <a:pPr>
              <a:tabLst>
                <a:tab pos="457200" algn="l"/>
                <a:tab pos="914400" algn="l"/>
                <a:tab pos="1371600" algn="l"/>
                <a:tab pos="1828800" algn="l"/>
                <a:tab pos="2286000" algn="l"/>
              </a:tabLst>
              <a:defRPr sz="14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Which I might have done had I not come to share their conclusion about biofuels:</a:t>
            </a:r>
          </a:p>
          <a:p>
            <a:pPr>
              <a:tabLst>
                <a:tab pos="457200" algn="l"/>
                <a:tab pos="914400" algn="l"/>
                <a:tab pos="1371600" algn="l"/>
                <a:tab pos="1828800" algn="l"/>
                <a:tab pos="2286000" algn="l"/>
              </a:tabLst>
              <a:defRPr sz="1000">
                <a:latin typeface="+mn-lt"/>
                <a:ea typeface="+mn-ea"/>
                <a:cs typeface="+mn-cs"/>
                <a:sym typeface="Arial"/>
              </a:defRPr>
            </a:pPr>
            <a:endParaRPr/>
          </a:p>
          <a:p>
            <a:pPr algn="ctr">
              <a:tabLst>
                <a:tab pos="457200" algn="l"/>
                <a:tab pos="914400" algn="l"/>
                <a:tab pos="1371600" algn="l"/>
                <a:tab pos="1828800" algn="l"/>
                <a:tab pos="2286000" algn="l"/>
              </a:tabLst>
              <a:defRPr sz="1800" b="1">
                <a:solidFill>
                  <a:srgbClr val="FFCC00"/>
                </a:solidFill>
                <a:latin typeface="+mn-lt"/>
                <a:ea typeface="+mn-ea"/>
                <a:cs typeface="+mn-cs"/>
                <a:sym typeface="Arial"/>
              </a:defRPr>
            </a:pPr>
            <a:r>
              <a:t>"We believe that outside certain conditions in the tropics </a:t>
            </a:r>
          </a:p>
          <a:p>
            <a:pPr algn="ctr">
              <a:tabLst>
                <a:tab pos="457200" algn="l"/>
                <a:tab pos="914400" algn="l"/>
                <a:tab pos="1371600" algn="l"/>
                <a:tab pos="1828800" algn="l"/>
                <a:tab pos="2286000" algn="l"/>
              </a:tabLst>
              <a:defRPr sz="1800" b="1">
                <a:solidFill>
                  <a:srgbClr val="FFCC00"/>
                </a:solidFill>
                <a:latin typeface="+mn-lt"/>
                <a:ea typeface="+mn-ea"/>
                <a:cs typeface="+mn-cs"/>
                <a:sym typeface="Arial"/>
              </a:defRPr>
            </a:pPr>
            <a:r>
              <a:t>most ethanol EROI values are at or below the 3:1 minimum extended EROI</a:t>
            </a:r>
          </a:p>
          <a:p>
            <a:pPr algn="ctr">
              <a:tabLst>
                <a:tab pos="457200" algn="l"/>
                <a:tab pos="914400" algn="l"/>
                <a:tab pos="1371600" algn="l"/>
                <a:tab pos="1828800" algn="l"/>
                <a:tab pos="2286000" algn="l"/>
              </a:tabLst>
              <a:defRPr sz="1800" b="1">
                <a:solidFill>
                  <a:srgbClr val="FFCC00"/>
                </a:solidFill>
                <a:latin typeface="+mn-lt"/>
                <a:ea typeface="+mn-ea"/>
                <a:cs typeface="+mn-cs"/>
                <a:sym typeface="Arial"/>
              </a:defRPr>
            </a:pPr>
            <a:r>
              <a:t> value required for a fuel to be minimally useful to society"</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0" name="Rectangle 3"/>
          <p:cNvSpPr txBox="1">
            <a:spLocks noGrp="1"/>
          </p:cNvSpPr>
          <p:nvPr>
            <p:ph type="body" idx="1"/>
          </p:nvPr>
        </p:nvSpPr>
        <p:spPr>
          <a:xfrm>
            <a:off x="241299" y="838199"/>
            <a:ext cx="5492362" cy="6067288"/>
          </a:xfrm>
          <a:prstGeom prst="rect">
            <a:avLst/>
          </a:prstGeom>
        </p:spPr>
        <p:txBody>
          <a:bodyPr/>
          <a:lstStyle/>
          <a:p>
            <a:pPr>
              <a:tabLst>
                <a:tab pos="685800" algn="l"/>
                <a:tab pos="2730500" algn="l"/>
                <a:tab pos="3187700" algn="l"/>
              </a:tabLst>
              <a:defRPr sz="1800" b="1">
                <a:solidFill>
                  <a:srgbClr val="FFCC00"/>
                </a:solidFill>
                <a:latin typeface="+mn-lt"/>
                <a:ea typeface="+mn-ea"/>
                <a:cs typeface="+mn-cs"/>
                <a:sym typeface="Arial"/>
              </a:defRPr>
            </a:pPr>
            <a:r>
              <a:t> </a:t>
            </a:r>
            <a:r>
              <a:rPr baseline="30000">
                <a:solidFill>
                  <a:srgbClr val="FFFFFF"/>
                </a:solidFill>
              </a:rPr>
              <a:t>	</a:t>
            </a:r>
            <a:r>
              <a:rPr>
                <a:solidFill>
                  <a:srgbClr val="FFFFFF"/>
                </a:solidFill>
              </a:rPr>
              <a:t>Technology		EROI</a:t>
            </a:r>
          </a:p>
          <a:p>
            <a:pPr>
              <a:tabLst>
                <a:tab pos="685800" algn="l"/>
                <a:tab pos="2730500" algn="l"/>
                <a:tab pos="3187700" algn="l"/>
              </a:tabLst>
              <a:defRPr sz="800">
                <a:latin typeface="+mn-lt"/>
                <a:ea typeface="+mn-ea"/>
                <a:cs typeface="+mn-cs"/>
                <a:sym typeface="Arial"/>
              </a:defRPr>
            </a:pPr>
            <a:endParaRPr/>
          </a:p>
          <a:p>
            <a:pPr>
              <a:spcBef>
                <a:spcPts val="300"/>
              </a:spcBef>
              <a:tabLst>
                <a:tab pos="685800" algn="l"/>
                <a:tab pos="2730500" algn="l"/>
                <a:tab pos="3187700" algn="l"/>
              </a:tabLst>
              <a:defRPr sz="1500" b="1">
                <a:solidFill>
                  <a:srgbClr val="FFCC00"/>
                </a:solidFill>
                <a:latin typeface="+mn-lt"/>
                <a:ea typeface="+mn-ea"/>
                <a:cs typeface="+mn-cs"/>
                <a:sym typeface="Arial"/>
              </a:defRPr>
            </a:pPr>
            <a:r>
              <a:t>Heat from: </a:t>
            </a:r>
          </a:p>
          <a:p>
            <a:pPr>
              <a:tabLst>
                <a:tab pos="685800" algn="l"/>
                <a:tab pos="2730500" algn="l"/>
                <a:tab pos="3187700" algn="l"/>
              </a:tabLst>
              <a:defRPr sz="200">
                <a:latin typeface="+mn-lt"/>
                <a:ea typeface="+mn-ea"/>
                <a:cs typeface="+mn-cs"/>
                <a:sym typeface="Arial"/>
              </a:defRPr>
            </a:pPr>
            <a:endParaRPr/>
          </a:p>
          <a:p>
            <a:pPr>
              <a:spcBef>
                <a:spcPts val="300"/>
              </a:spcBef>
              <a:tabLst>
                <a:tab pos="685800" algn="l"/>
                <a:tab pos="2730500" algn="l"/>
                <a:tab pos="3187700" algn="l"/>
              </a:tabLst>
              <a:defRPr sz="1500">
                <a:latin typeface="+mn-lt"/>
                <a:ea typeface="+mn-ea"/>
                <a:cs typeface="+mn-cs"/>
                <a:sym typeface="Arial"/>
              </a:defRPr>
            </a:pPr>
            <a:r>
              <a:t>	Conventional oil		16</a:t>
            </a:r>
          </a:p>
          <a:p>
            <a:pPr>
              <a:tabLst>
                <a:tab pos="685800" algn="l"/>
                <a:tab pos="2730500" algn="l"/>
                <a:tab pos="3187700" algn="l"/>
              </a:tabLst>
              <a:defRPr sz="200">
                <a:latin typeface="+mn-lt"/>
                <a:ea typeface="+mn-ea"/>
                <a:cs typeface="+mn-cs"/>
                <a:sym typeface="Arial"/>
              </a:defRPr>
            </a:pPr>
            <a:endParaRPr/>
          </a:p>
          <a:p>
            <a:pPr>
              <a:spcBef>
                <a:spcPts val="300"/>
              </a:spcBef>
              <a:tabLst>
                <a:tab pos="685800" algn="l"/>
                <a:tab pos="2730500" algn="l"/>
                <a:tab pos="3187700" algn="l"/>
              </a:tabLst>
              <a:defRPr sz="1500">
                <a:latin typeface="+mn-lt"/>
                <a:ea typeface="+mn-ea"/>
                <a:cs typeface="+mn-cs"/>
                <a:sym typeface="Arial"/>
              </a:defRPr>
            </a:pPr>
            <a:r>
              <a:t>	Ethanol from sugarcane	         9</a:t>
            </a:r>
          </a:p>
          <a:p>
            <a:pPr>
              <a:tabLst>
                <a:tab pos="685800" algn="l"/>
                <a:tab pos="2730500" algn="l"/>
                <a:tab pos="3187700" algn="l"/>
              </a:tabLst>
              <a:defRPr sz="200">
                <a:latin typeface="+mn-lt"/>
                <a:ea typeface="+mn-ea"/>
                <a:cs typeface="+mn-cs"/>
                <a:sym typeface="Arial"/>
              </a:defRPr>
            </a:pPr>
            <a:endParaRPr/>
          </a:p>
          <a:p>
            <a:pPr>
              <a:spcBef>
                <a:spcPts val="300"/>
              </a:spcBef>
              <a:tabLst>
                <a:tab pos="685800" algn="l"/>
                <a:tab pos="2730500" algn="l"/>
                <a:tab pos="3187700" algn="l"/>
              </a:tabLst>
              <a:defRPr sz="1500">
                <a:latin typeface="+mn-lt"/>
                <a:ea typeface="+mn-ea"/>
                <a:cs typeface="+mn-cs"/>
                <a:sym typeface="Arial"/>
              </a:defRPr>
            </a:pPr>
            <a:r>
              <a:t>	Biodiesel from soy		5.5</a:t>
            </a:r>
          </a:p>
          <a:p>
            <a:pPr>
              <a:tabLst>
                <a:tab pos="685800" algn="l"/>
                <a:tab pos="2730500" algn="l"/>
                <a:tab pos="3187700" algn="l"/>
              </a:tabLst>
              <a:defRPr sz="200">
                <a:latin typeface="+mn-lt"/>
                <a:ea typeface="+mn-ea"/>
                <a:cs typeface="+mn-cs"/>
                <a:sym typeface="Arial"/>
              </a:defRPr>
            </a:pPr>
            <a:endParaRPr/>
          </a:p>
          <a:p>
            <a:pPr>
              <a:spcBef>
                <a:spcPts val="300"/>
              </a:spcBef>
              <a:tabLst>
                <a:tab pos="685800" algn="l"/>
                <a:tab pos="2730500" algn="l"/>
                <a:tab pos="3187700" algn="l"/>
              </a:tabLst>
              <a:defRPr sz="1500">
                <a:latin typeface="+mn-lt"/>
                <a:ea typeface="+mn-ea"/>
                <a:cs typeface="+mn-cs"/>
                <a:sym typeface="Arial"/>
              </a:defRPr>
            </a:pPr>
            <a:r>
              <a:t>	Tar Sands		5</a:t>
            </a:r>
          </a:p>
          <a:p>
            <a:pPr>
              <a:tabLst>
                <a:tab pos="685800" algn="l"/>
                <a:tab pos="2730500" algn="l"/>
                <a:tab pos="3187700" algn="l"/>
              </a:tabLst>
              <a:defRPr sz="200">
                <a:latin typeface="+mn-lt"/>
                <a:ea typeface="+mn-ea"/>
                <a:cs typeface="+mn-cs"/>
                <a:sym typeface="Arial"/>
              </a:defRPr>
            </a:pPr>
            <a:endParaRPr/>
          </a:p>
          <a:p>
            <a:pPr>
              <a:spcBef>
                <a:spcPts val="300"/>
              </a:spcBef>
              <a:tabLst>
                <a:tab pos="685800" algn="l"/>
                <a:tab pos="2730500" algn="l"/>
                <a:tab pos="3187700" algn="l"/>
              </a:tabLst>
              <a:defRPr sz="1500">
                <a:latin typeface="+mn-lt"/>
                <a:ea typeface="+mn-ea"/>
                <a:cs typeface="+mn-cs"/>
                <a:sym typeface="Arial"/>
              </a:defRPr>
            </a:pPr>
            <a:r>
              <a:t>	Heavy oil from California	4</a:t>
            </a:r>
          </a:p>
          <a:p>
            <a:pPr>
              <a:tabLst>
                <a:tab pos="685800" algn="l"/>
                <a:tab pos="2730500" algn="l"/>
                <a:tab pos="3187700" algn="l"/>
              </a:tabLst>
              <a:defRPr sz="200">
                <a:latin typeface="+mn-lt"/>
                <a:ea typeface="+mn-ea"/>
                <a:cs typeface="+mn-cs"/>
                <a:sym typeface="Arial"/>
              </a:defRPr>
            </a:pPr>
            <a:endParaRPr/>
          </a:p>
          <a:p>
            <a:pPr>
              <a:spcBef>
                <a:spcPts val="300"/>
              </a:spcBef>
              <a:tabLst>
                <a:tab pos="685800" algn="l"/>
                <a:tab pos="2730500" algn="l"/>
                <a:tab pos="3187700" algn="l"/>
              </a:tabLst>
              <a:defRPr sz="1500">
                <a:latin typeface="+mn-lt"/>
                <a:ea typeface="+mn-ea"/>
                <a:cs typeface="+mn-cs"/>
                <a:sym typeface="Arial"/>
              </a:defRPr>
            </a:pPr>
            <a:r>
              <a:t>	Ethanol from corn		1.4</a:t>
            </a:r>
          </a:p>
          <a:p>
            <a:pPr>
              <a:tabLst>
                <a:tab pos="685800" algn="l"/>
                <a:tab pos="2730500" algn="l"/>
                <a:tab pos="3187700" algn="l"/>
              </a:tabLst>
              <a:defRPr sz="1900">
                <a:latin typeface="+mn-lt"/>
                <a:ea typeface="+mn-ea"/>
                <a:cs typeface="+mn-cs"/>
                <a:sym typeface="Arial"/>
              </a:defRPr>
            </a:pPr>
            <a:endParaRPr/>
          </a:p>
          <a:p>
            <a:pPr>
              <a:spcBef>
                <a:spcPts val="300"/>
              </a:spcBef>
              <a:tabLst>
                <a:tab pos="685800" algn="l"/>
                <a:tab pos="2730500" algn="l"/>
                <a:tab pos="3187700" algn="l"/>
              </a:tabLst>
              <a:defRPr sz="1500" b="1">
                <a:solidFill>
                  <a:srgbClr val="FFCC00"/>
                </a:solidFill>
                <a:latin typeface="+mn-lt"/>
                <a:ea typeface="+mn-ea"/>
                <a:cs typeface="+mn-cs"/>
                <a:sym typeface="Arial"/>
              </a:defRPr>
            </a:pPr>
            <a:r>
              <a:t>Electricity from: </a:t>
            </a:r>
          </a:p>
          <a:p>
            <a:pPr>
              <a:tabLst>
                <a:tab pos="685800" algn="l"/>
                <a:tab pos="2730500" algn="l"/>
                <a:tab pos="3187700" algn="l"/>
              </a:tabLst>
              <a:defRPr sz="400">
                <a:latin typeface="+mn-lt"/>
                <a:ea typeface="+mn-ea"/>
                <a:cs typeface="+mn-cs"/>
                <a:sym typeface="Arial"/>
              </a:defRPr>
            </a:pPr>
            <a:endParaRPr/>
          </a:p>
          <a:p>
            <a:pPr>
              <a:spcBef>
                <a:spcPts val="300"/>
              </a:spcBef>
              <a:tabLst>
                <a:tab pos="685800" algn="l"/>
                <a:tab pos="2730500" algn="l"/>
                <a:tab pos="3187700" algn="l"/>
              </a:tabLst>
              <a:defRPr sz="1500">
                <a:latin typeface="+mn-lt"/>
                <a:ea typeface="+mn-ea"/>
                <a:cs typeface="+mn-cs"/>
                <a:sym typeface="Arial"/>
              </a:defRPr>
            </a:pPr>
            <a:r>
              <a:t>	Hydroelectric Dams		40+</a:t>
            </a:r>
          </a:p>
          <a:p>
            <a:pPr>
              <a:tabLst>
                <a:tab pos="685800" algn="l"/>
                <a:tab pos="2730500" algn="l"/>
                <a:tab pos="3187700" algn="l"/>
              </a:tabLst>
              <a:defRPr sz="200">
                <a:latin typeface="+mn-lt"/>
                <a:ea typeface="+mn-ea"/>
                <a:cs typeface="+mn-cs"/>
                <a:sym typeface="Arial"/>
              </a:defRPr>
            </a:pPr>
            <a:endParaRPr/>
          </a:p>
          <a:p>
            <a:pPr>
              <a:spcBef>
                <a:spcPts val="300"/>
              </a:spcBef>
              <a:tabLst>
                <a:tab pos="685800" algn="l"/>
                <a:tab pos="2730500" algn="l"/>
                <a:tab pos="3187700" algn="l"/>
              </a:tabLst>
              <a:defRPr sz="1500">
                <a:latin typeface="+mn-lt"/>
                <a:ea typeface="+mn-ea"/>
                <a:cs typeface="+mn-cs"/>
                <a:sym typeface="Arial"/>
              </a:defRPr>
            </a:pPr>
            <a:r>
              <a:t>	Wind		~ 40</a:t>
            </a:r>
          </a:p>
          <a:p>
            <a:pPr>
              <a:tabLst>
                <a:tab pos="685800" algn="l"/>
                <a:tab pos="2730500" algn="l"/>
                <a:tab pos="3187700" algn="l"/>
              </a:tabLst>
              <a:defRPr sz="200">
                <a:latin typeface="+mn-lt"/>
                <a:ea typeface="+mn-ea"/>
                <a:cs typeface="+mn-cs"/>
                <a:sym typeface="Arial"/>
              </a:defRPr>
            </a:pPr>
            <a:endParaRPr/>
          </a:p>
          <a:p>
            <a:pPr>
              <a:spcBef>
                <a:spcPts val="300"/>
              </a:spcBef>
              <a:tabLst>
                <a:tab pos="685800" algn="l"/>
                <a:tab pos="2730500" algn="l"/>
                <a:tab pos="3187700" algn="l"/>
              </a:tabLst>
              <a:defRPr sz="1500">
                <a:latin typeface="+mn-lt"/>
                <a:ea typeface="+mn-ea"/>
                <a:cs typeface="+mn-cs"/>
                <a:sym typeface="Arial"/>
              </a:defRPr>
            </a:pPr>
            <a:r>
              <a:t>	Coal (CC)		2.5-5</a:t>
            </a:r>
          </a:p>
          <a:p>
            <a:pPr>
              <a:tabLst>
                <a:tab pos="685800" algn="l"/>
                <a:tab pos="2730500" algn="l"/>
                <a:tab pos="3187700" algn="l"/>
              </a:tabLst>
              <a:defRPr sz="200">
                <a:latin typeface="+mn-lt"/>
                <a:ea typeface="+mn-ea"/>
                <a:cs typeface="+mn-cs"/>
                <a:sym typeface="Arial"/>
              </a:defRPr>
            </a:pPr>
            <a:endParaRPr/>
          </a:p>
          <a:p>
            <a:pPr>
              <a:spcBef>
                <a:spcPts val="300"/>
              </a:spcBef>
              <a:tabLst>
                <a:tab pos="685800" algn="l"/>
                <a:tab pos="2730500" algn="l"/>
                <a:tab pos="3187700" algn="l"/>
              </a:tabLst>
              <a:defRPr sz="1500">
                <a:latin typeface="+mn-lt"/>
                <a:ea typeface="+mn-ea"/>
                <a:cs typeface="+mn-cs"/>
                <a:sym typeface="Arial"/>
              </a:defRPr>
            </a:pPr>
            <a:r>
              <a:t>	Natural Gas (CCGT)		3.5-5</a:t>
            </a:r>
          </a:p>
          <a:p>
            <a:pPr>
              <a:tabLst>
                <a:tab pos="685800" algn="l"/>
                <a:tab pos="2730500" algn="l"/>
                <a:tab pos="3187700" algn="l"/>
              </a:tabLst>
              <a:defRPr sz="200">
                <a:latin typeface="+mn-lt"/>
                <a:ea typeface="+mn-ea"/>
                <a:cs typeface="+mn-cs"/>
                <a:sym typeface="Arial"/>
              </a:defRPr>
            </a:pPr>
            <a:endParaRPr/>
          </a:p>
          <a:p>
            <a:pPr marL="0" lvl="1" indent="620484">
              <a:spcBef>
                <a:spcPts val="300"/>
              </a:spcBef>
              <a:buSzTx/>
              <a:buNone/>
              <a:tabLst>
                <a:tab pos="685800" algn="l"/>
                <a:tab pos="2730500" algn="l"/>
                <a:tab pos="3187700" algn="l"/>
              </a:tabLst>
              <a:defRPr sz="1500">
                <a:latin typeface="+mn-lt"/>
                <a:ea typeface="+mn-ea"/>
                <a:cs typeface="+mn-cs"/>
                <a:sym typeface="Arial"/>
              </a:defRPr>
            </a:pPr>
            <a:r>
              <a:t>	Solar PV                      9, 12, 15, 35</a:t>
            </a:r>
          </a:p>
          <a:p>
            <a:pPr>
              <a:tabLst>
                <a:tab pos="685800" algn="l"/>
                <a:tab pos="2730500" algn="l"/>
                <a:tab pos="3187700" algn="l"/>
              </a:tabLst>
              <a:defRPr sz="200">
                <a:latin typeface="+mn-lt"/>
                <a:ea typeface="+mn-ea"/>
                <a:cs typeface="+mn-cs"/>
                <a:sym typeface="Arial"/>
              </a:defRPr>
            </a:pPr>
            <a:endParaRPr/>
          </a:p>
          <a:p>
            <a:pPr>
              <a:spcBef>
                <a:spcPts val="300"/>
              </a:spcBef>
              <a:tabLst>
                <a:tab pos="685800" algn="l"/>
                <a:tab pos="2730500" algn="l"/>
                <a:tab pos="3187700" algn="l"/>
              </a:tabLst>
              <a:defRPr sz="1500">
                <a:latin typeface="+mn-lt"/>
                <a:ea typeface="+mn-ea"/>
                <a:cs typeface="+mn-cs"/>
                <a:sym typeface="Arial"/>
              </a:defRPr>
            </a:pPr>
            <a:r>
              <a:t>	Nuclear		35-40</a:t>
            </a:r>
          </a:p>
          <a:p>
            <a:pPr algn="ctr">
              <a:tabLst>
                <a:tab pos="444500" algn="l"/>
              </a:tabLst>
              <a:defRPr sz="1100">
                <a:latin typeface="+mn-lt"/>
                <a:ea typeface="+mn-ea"/>
                <a:cs typeface="+mn-cs"/>
                <a:sym typeface="Arial"/>
              </a:defRPr>
            </a:pPr>
            <a:endParaRPr/>
          </a:p>
          <a:p>
            <a:pPr algn="ctr">
              <a:spcBef>
                <a:spcPts val="300"/>
              </a:spcBef>
              <a:tabLst>
                <a:tab pos="444500" algn="l"/>
              </a:tabLst>
              <a:defRPr sz="1100">
                <a:latin typeface="+mn-lt"/>
                <a:ea typeface="+mn-ea"/>
                <a:cs typeface="+mn-cs"/>
                <a:sym typeface="Arial"/>
              </a:defRPr>
            </a:pPr>
            <a:r>
              <a:t>1) </a:t>
            </a:r>
            <a:r>
              <a:rPr b="1"/>
              <a:t>Lifetime Energy Output vs. Lifetime Energy Investment: EROI</a:t>
            </a:r>
            <a:r>
              <a:t> (</a:t>
            </a:r>
            <a:r>
              <a:rPr u="sng">
                <a:solidFill>
                  <a:srgbClr val="20FFFF"/>
                </a:solidFill>
                <a:uFill>
                  <a:solidFill>
                    <a:srgbClr val="20FFFF"/>
                  </a:solidFill>
                </a:uFill>
                <a:hlinkClick r:id="rId2"/>
              </a:rPr>
              <a:t>pptx</a:t>
            </a:r>
            <a:r>
              <a:t> / </a:t>
            </a:r>
            <a:r>
              <a:rPr u="sng">
                <a:solidFill>
                  <a:srgbClr val="20FFFF"/>
                </a:solidFill>
                <a:uFill>
                  <a:solidFill>
                    <a:srgbClr val="20FFFF"/>
                  </a:solidFill>
                </a:uFill>
                <a:hlinkClick r:id="rId3"/>
              </a:rPr>
              <a:t>pdf</a:t>
            </a:r>
            <a:r>
              <a:t> / </a:t>
            </a:r>
            <a:r>
              <a:rPr u="sng">
                <a:solidFill>
                  <a:srgbClr val="20FFFF"/>
                </a:solidFill>
                <a:uFill>
                  <a:solidFill>
                    <a:srgbClr val="20FFFF"/>
                  </a:solidFill>
                </a:uFill>
                <a:hlinkClick r:id="rId4"/>
              </a:rPr>
              <a:t>key</a:t>
            </a:r>
            <a:r>
              <a:t>)</a:t>
            </a:r>
          </a:p>
        </p:txBody>
      </p:sp>
      <p:sp>
        <p:nvSpPr>
          <p:cNvPr id="361" name="Rectangle 2"/>
          <p:cNvSpPr txBox="1">
            <a:spLocks noGrp="1"/>
          </p:cNvSpPr>
          <p:nvPr>
            <p:ph type="title"/>
          </p:nvPr>
        </p:nvSpPr>
        <p:spPr>
          <a:xfrm>
            <a:off x="0" y="152400"/>
            <a:ext cx="9144000" cy="457200"/>
          </a:xfrm>
          <a:prstGeom prst="rect">
            <a:avLst/>
          </a:prstGeom>
        </p:spPr>
        <p:txBody>
          <a:bodyPr/>
          <a:lstStyle/>
          <a:p>
            <a:pPr>
              <a:defRPr sz="2000" i="1">
                <a:latin typeface="+mn-lt"/>
                <a:ea typeface="+mn-ea"/>
                <a:cs typeface="+mn-cs"/>
                <a:sym typeface="Arial"/>
              </a:defRPr>
            </a:pPr>
            <a:r>
              <a:t>My bottom line reevaluation of ALL energy EROI's (from my EROI note set): </a:t>
            </a:r>
            <a:r>
              <a:rPr baseline="30000"/>
              <a:t>1</a:t>
            </a:r>
          </a:p>
        </p:txBody>
      </p:sp>
      <p:grpSp>
        <p:nvGrpSpPr>
          <p:cNvPr id="441" name="Group"/>
          <p:cNvGrpSpPr/>
          <p:nvPr/>
        </p:nvGrpSpPr>
        <p:grpSpPr>
          <a:xfrm>
            <a:off x="4080935" y="1420740"/>
            <a:ext cx="4857756" cy="4775206"/>
            <a:chOff x="0" y="0"/>
            <a:chExt cx="4857755" cy="4775204"/>
          </a:xfrm>
        </p:grpSpPr>
        <p:grpSp>
          <p:nvGrpSpPr>
            <p:cNvPr id="366" name="Cube 19"/>
            <p:cNvGrpSpPr/>
            <p:nvPr/>
          </p:nvGrpSpPr>
          <p:grpSpPr>
            <a:xfrm>
              <a:off x="220135" y="3877142"/>
              <a:ext cx="1250953" cy="563628"/>
              <a:chOff x="0" y="0"/>
              <a:chExt cx="1250952" cy="563627"/>
            </a:xfrm>
          </p:grpSpPr>
          <p:sp>
            <p:nvSpPr>
              <p:cNvPr id="362" name="Shape"/>
              <p:cNvSpPr/>
              <p:nvPr/>
            </p:nvSpPr>
            <p:spPr>
              <a:xfrm>
                <a:off x="-1" y="0"/>
                <a:ext cx="1250953" cy="563627"/>
              </a:xfrm>
              <a:custGeom>
                <a:avLst/>
                <a:gdLst/>
                <a:ahLst/>
                <a:cxnLst>
                  <a:cxn ang="0">
                    <a:pos x="wd2" y="hd2"/>
                  </a:cxn>
                  <a:cxn ang="5400000">
                    <a:pos x="wd2" y="hd2"/>
                  </a:cxn>
                  <a:cxn ang="10800000">
                    <a:pos x="wd2" y="hd2"/>
                  </a:cxn>
                  <a:cxn ang="16200000">
                    <a:pos x="wd2" y="hd2"/>
                  </a:cxn>
                </a:cxnLst>
                <a:rect l="0" t="0" r="r" b="b"/>
                <a:pathLst>
                  <a:path w="21600" h="21600" extrusionOk="0">
                    <a:moveTo>
                      <a:pt x="0" y="8400"/>
                    </a:moveTo>
                    <a:lnTo>
                      <a:pt x="3785" y="0"/>
                    </a:lnTo>
                    <a:lnTo>
                      <a:pt x="21600" y="0"/>
                    </a:lnTo>
                    <a:lnTo>
                      <a:pt x="21600" y="13200"/>
                    </a:lnTo>
                    <a:lnTo>
                      <a:pt x="17815" y="21600"/>
                    </a:lnTo>
                    <a:lnTo>
                      <a:pt x="0" y="21600"/>
                    </a:lnTo>
                    <a:close/>
                  </a:path>
                </a:pathLst>
              </a:custGeom>
              <a:solidFill>
                <a:srgbClr val="88DF74">
                  <a:alpha val="21000"/>
                </a:srgbClr>
              </a:solidFill>
              <a:ln w="12700" cap="flat">
                <a:noFill/>
                <a:miter lim="400000"/>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sp>
            <p:nvSpPr>
              <p:cNvPr id="363" name="Shape"/>
              <p:cNvSpPr/>
              <p:nvPr/>
            </p:nvSpPr>
            <p:spPr>
              <a:xfrm>
                <a:off x="1031763" y="0"/>
                <a:ext cx="219190" cy="563627"/>
              </a:xfrm>
              <a:custGeom>
                <a:avLst/>
                <a:gdLst/>
                <a:ahLst/>
                <a:cxnLst>
                  <a:cxn ang="0">
                    <a:pos x="wd2" y="hd2"/>
                  </a:cxn>
                  <a:cxn ang="5400000">
                    <a:pos x="wd2" y="hd2"/>
                  </a:cxn>
                  <a:cxn ang="10800000">
                    <a:pos x="wd2" y="hd2"/>
                  </a:cxn>
                  <a:cxn ang="16200000">
                    <a:pos x="wd2" y="hd2"/>
                  </a:cxn>
                </a:cxnLst>
                <a:rect l="0" t="0" r="r" b="b"/>
                <a:pathLst>
                  <a:path w="21600" h="21600" extrusionOk="0">
                    <a:moveTo>
                      <a:pt x="0" y="8400"/>
                    </a:moveTo>
                    <a:lnTo>
                      <a:pt x="21600" y="0"/>
                    </a:lnTo>
                    <a:lnTo>
                      <a:pt x="21600" y="13200"/>
                    </a:lnTo>
                    <a:lnTo>
                      <a:pt x="0" y="21600"/>
                    </a:lnTo>
                    <a:close/>
                  </a:path>
                </a:pathLst>
              </a:custGeom>
              <a:solidFill>
                <a:srgbClr val="000000">
                  <a:alpha val="20000"/>
                </a:srgbClr>
              </a:solidFill>
              <a:ln w="12700" cap="flat">
                <a:noFill/>
                <a:miter lim="400000"/>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sp>
            <p:nvSpPr>
              <p:cNvPr id="364" name="Shape"/>
              <p:cNvSpPr/>
              <p:nvPr/>
            </p:nvSpPr>
            <p:spPr>
              <a:xfrm>
                <a:off x="-1" y="-1"/>
                <a:ext cx="1250953" cy="21919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785" y="0"/>
                    </a:lnTo>
                    <a:lnTo>
                      <a:pt x="21600" y="0"/>
                    </a:lnTo>
                    <a:lnTo>
                      <a:pt x="17815" y="21600"/>
                    </a:lnTo>
                    <a:close/>
                  </a:path>
                </a:pathLst>
              </a:custGeom>
              <a:solidFill>
                <a:srgbClr val="FFFFFF">
                  <a:alpha val="20000"/>
                </a:srgbClr>
              </a:solidFill>
              <a:ln w="12700" cap="flat">
                <a:noFill/>
                <a:miter lim="400000"/>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sp>
            <p:nvSpPr>
              <p:cNvPr id="365" name="Shape"/>
              <p:cNvSpPr/>
              <p:nvPr/>
            </p:nvSpPr>
            <p:spPr>
              <a:xfrm>
                <a:off x="-1" y="0"/>
                <a:ext cx="1250953" cy="563627"/>
              </a:xfrm>
              <a:custGeom>
                <a:avLst/>
                <a:gdLst/>
                <a:ahLst/>
                <a:cxnLst>
                  <a:cxn ang="0">
                    <a:pos x="wd2" y="hd2"/>
                  </a:cxn>
                  <a:cxn ang="5400000">
                    <a:pos x="wd2" y="hd2"/>
                  </a:cxn>
                  <a:cxn ang="10800000">
                    <a:pos x="wd2" y="hd2"/>
                  </a:cxn>
                  <a:cxn ang="16200000">
                    <a:pos x="wd2" y="hd2"/>
                  </a:cxn>
                </a:cxnLst>
                <a:rect l="0" t="0" r="r" b="b"/>
                <a:pathLst>
                  <a:path w="21600" h="21600" extrusionOk="0">
                    <a:moveTo>
                      <a:pt x="0" y="8400"/>
                    </a:moveTo>
                    <a:lnTo>
                      <a:pt x="3785" y="0"/>
                    </a:lnTo>
                    <a:lnTo>
                      <a:pt x="21600" y="0"/>
                    </a:lnTo>
                    <a:lnTo>
                      <a:pt x="21600" y="13200"/>
                    </a:lnTo>
                    <a:lnTo>
                      <a:pt x="17815" y="21600"/>
                    </a:lnTo>
                    <a:lnTo>
                      <a:pt x="0" y="21600"/>
                    </a:lnTo>
                    <a:close/>
                    <a:moveTo>
                      <a:pt x="0" y="8400"/>
                    </a:moveTo>
                    <a:lnTo>
                      <a:pt x="17815" y="8400"/>
                    </a:lnTo>
                    <a:lnTo>
                      <a:pt x="21600" y="0"/>
                    </a:lnTo>
                    <a:moveTo>
                      <a:pt x="17815" y="8400"/>
                    </a:moveTo>
                    <a:lnTo>
                      <a:pt x="17815" y="21600"/>
                    </a:lnTo>
                  </a:path>
                </a:pathLst>
              </a:custGeom>
              <a:noFill/>
              <a:ln w="12700" cap="flat">
                <a:solidFill>
                  <a:srgbClr val="FFFFFF"/>
                </a:solidFill>
                <a:prstDash val="solid"/>
                <a:round/>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grpSp>
        <p:grpSp>
          <p:nvGrpSpPr>
            <p:cNvPr id="371" name="Cube 21"/>
            <p:cNvGrpSpPr/>
            <p:nvPr/>
          </p:nvGrpSpPr>
          <p:grpSpPr>
            <a:xfrm>
              <a:off x="61389" y="3872905"/>
              <a:ext cx="2669118" cy="563628"/>
              <a:chOff x="-1" y="0"/>
              <a:chExt cx="2669117" cy="563627"/>
            </a:xfrm>
          </p:grpSpPr>
          <p:sp>
            <p:nvSpPr>
              <p:cNvPr id="367" name="Shape"/>
              <p:cNvSpPr/>
              <p:nvPr/>
            </p:nvSpPr>
            <p:spPr>
              <a:xfrm>
                <a:off x="-2" y="0"/>
                <a:ext cx="2669119" cy="563627"/>
              </a:xfrm>
              <a:custGeom>
                <a:avLst/>
                <a:gdLst/>
                <a:ahLst/>
                <a:cxnLst>
                  <a:cxn ang="0">
                    <a:pos x="wd2" y="hd2"/>
                  </a:cxn>
                  <a:cxn ang="5400000">
                    <a:pos x="wd2" y="hd2"/>
                  </a:cxn>
                  <a:cxn ang="10800000">
                    <a:pos x="wd2" y="hd2"/>
                  </a:cxn>
                  <a:cxn ang="16200000">
                    <a:pos x="wd2" y="hd2"/>
                  </a:cxn>
                </a:cxnLst>
                <a:rect l="0" t="0" r="r" b="b"/>
                <a:pathLst>
                  <a:path w="21600" h="21600" extrusionOk="0">
                    <a:moveTo>
                      <a:pt x="0" y="8400"/>
                    </a:moveTo>
                    <a:lnTo>
                      <a:pt x="1774" y="0"/>
                    </a:lnTo>
                    <a:lnTo>
                      <a:pt x="21600" y="0"/>
                    </a:lnTo>
                    <a:lnTo>
                      <a:pt x="21600" y="13200"/>
                    </a:lnTo>
                    <a:lnTo>
                      <a:pt x="19826" y="21600"/>
                    </a:lnTo>
                    <a:lnTo>
                      <a:pt x="0" y="21600"/>
                    </a:lnTo>
                    <a:close/>
                  </a:path>
                </a:pathLst>
              </a:custGeom>
              <a:solidFill>
                <a:srgbClr val="88DF74">
                  <a:alpha val="21000"/>
                </a:srgbClr>
              </a:solidFill>
              <a:ln w="12700" cap="flat">
                <a:noFill/>
                <a:miter lim="400000"/>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sp>
            <p:nvSpPr>
              <p:cNvPr id="368" name="Shape"/>
              <p:cNvSpPr/>
              <p:nvPr/>
            </p:nvSpPr>
            <p:spPr>
              <a:xfrm>
                <a:off x="2449927" y="0"/>
                <a:ext cx="219190" cy="563627"/>
              </a:xfrm>
              <a:custGeom>
                <a:avLst/>
                <a:gdLst/>
                <a:ahLst/>
                <a:cxnLst>
                  <a:cxn ang="0">
                    <a:pos x="wd2" y="hd2"/>
                  </a:cxn>
                  <a:cxn ang="5400000">
                    <a:pos x="wd2" y="hd2"/>
                  </a:cxn>
                  <a:cxn ang="10800000">
                    <a:pos x="wd2" y="hd2"/>
                  </a:cxn>
                  <a:cxn ang="16200000">
                    <a:pos x="wd2" y="hd2"/>
                  </a:cxn>
                </a:cxnLst>
                <a:rect l="0" t="0" r="r" b="b"/>
                <a:pathLst>
                  <a:path w="21600" h="21600" extrusionOk="0">
                    <a:moveTo>
                      <a:pt x="0" y="8400"/>
                    </a:moveTo>
                    <a:lnTo>
                      <a:pt x="21600" y="0"/>
                    </a:lnTo>
                    <a:lnTo>
                      <a:pt x="21600" y="13200"/>
                    </a:lnTo>
                    <a:lnTo>
                      <a:pt x="0" y="21600"/>
                    </a:lnTo>
                    <a:close/>
                  </a:path>
                </a:pathLst>
              </a:custGeom>
              <a:solidFill>
                <a:srgbClr val="000000">
                  <a:alpha val="20000"/>
                </a:srgbClr>
              </a:solidFill>
              <a:ln w="12700" cap="flat">
                <a:noFill/>
                <a:miter lim="400000"/>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sp>
            <p:nvSpPr>
              <p:cNvPr id="369" name="Shape"/>
              <p:cNvSpPr/>
              <p:nvPr/>
            </p:nvSpPr>
            <p:spPr>
              <a:xfrm>
                <a:off x="-2" y="-1"/>
                <a:ext cx="2669119" cy="21919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774" y="0"/>
                    </a:lnTo>
                    <a:lnTo>
                      <a:pt x="21600" y="0"/>
                    </a:lnTo>
                    <a:lnTo>
                      <a:pt x="19826" y="21600"/>
                    </a:lnTo>
                    <a:close/>
                  </a:path>
                </a:pathLst>
              </a:custGeom>
              <a:solidFill>
                <a:srgbClr val="FFFFFF">
                  <a:alpha val="20000"/>
                </a:srgbClr>
              </a:solidFill>
              <a:ln w="12700" cap="flat">
                <a:noFill/>
                <a:miter lim="400000"/>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sp>
            <p:nvSpPr>
              <p:cNvPr id="370" name="Shape"/>
              <p:cNvSpPr/>
              <p:nvPr/>
            </p:nvSpPr>
            <p:spPr>
              <a:xfrm>
                <a:off x="-2" y="0"/>
                <a:ext cx="2669119" cy="563627"/>
              </a:xfrm>
              <a:custGeom>
                <a:avLst/>
                <a:gdLst/>
                <a:ahLst/>
                <a:cxnLst>
                  <a:cxn ang="0">
                    <a:pos x="wd2" y="hd2"/>
                  </a:cxn>
                  <a:cxn ang="5400000">
                    <a:pos x="wd2" y="hd2"/>
                  </a:cxn>
                  <a:cxn ang="10800000">
                    <a:pos x="wd2" y="hd2"/>
                  </a:cxn>
                  <a:cxn ang="16200000">
                    <a:pos x="wd2" y="hd2"/>
                  </a:cxn>
                </a:cxnLst>
                <a:rect l="0" t="0" r="r" b="b"/>
                <a:pathLst>
                  <a:path w="21600" h="21600" extrusionOk="0">
                    <a:moveTo>
                      <a:pt x="0" y="8400"/>
                    </a:moveTo>
                    <a:lnTo>
                      <a:pt x="1774" y="0"/>
                    </a:lnTo>
                    <a:lnTo>
                      <a:pt x="21600" y="0"/>
                    </a:lnTo>
                    <a:lnTo>
                      <a:pt x="21600" y="13200"/>
                    </a:lnTo>
                    <a:lnTo>
                      <a:pt x="19826" y="21600"/>
                    </a:lnTo>
                    <a:lnTo>
                      <a:pt x="0" y="21600"/>
                    </a:lnTo>
                    <a:close/>
                    <a:moveTo>
                      <a:pt x="0" y="8400"/>
                    </a:moveTo>
                    <a:lnTo>
                      <a:pt x="19826" y="8400"/>
                    </a:lnTo>
                    <a:lnTo>
                      <a:pt x="21600" y="0"/>
                    </a:lnTo>
                    <a:moveTo>
                      <a:pt x="19826" y="8400"/>
                    </a:moveTo>
                    <a:lnTo>
                      <a:pt x="19826" y="21600"/>
                    </a:lnTo>
                  </a:path>
                </a:pathLst>
              </a:custGeom>
              <a:noFill/>
              <a:ln w="12700" cap="flat">
                <a:solidFill>
                  <a:srgbClr val="FFFFFF"/>
                </a:solidFill>
                <a:prstDash val="solid"/>
                <a:round/>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grpSp>
        <p:grpSp>
          <p:nvGrpSpPr>
            <p:cNvPr id="376" name="Cube 42"/>
            <p:cNvGrpSpPr/>
            <p:nvPr/>
          </p:nvGrpSpPr>
          <p:grpSpPr>
            <a:xfrm>
              <a:off x="57151" y="4272243"/>
              <a:ext cx="2969683" cy="502961"/>
              <a:chOff x="0" y="0"/>
              <a:chExt cx="2969682" cy="502960"/>
            </a:xfrm>
          </p:grpSpPr>
          <p:sp>
            <p:nvSpPr>
              <p:cNvPr id="372" name="Shape"/>
              <p:cNvSpPr/>
              <p:nvPr/>
            </p:nvSpPr>
            <p:spPr>
              <a:xfrm>
                <a:off x="0" y="0"/>
                <a:ext cx="2969683" cy="502960"/>
              </a:xfrm>
              <a:custGeom>
                <a:avLst/>
                <a:gdLst/>
                <a:ahLst/>
                <a:cxnLst>
                  <a:cxn ang="0">
                    <a:pos x="wd2" y="hd2"/>
                  </a:cxn>
                  <a:cxn ang="5400000">
                    <a:pos x="wd2" y="hd2"/>
                  </a:cxn>
                  <a:cxn ang="10800000">
                    <a:pos x="wd2" y="hd2"/>
                  </a:cxn>
                  <a:cxn ang="16200000">
                    <a:pos x="wd2" y="hd2"/>
                  </a:cxn>
                </a:cxnLst>
                <a:rect l="0" t="0" r="r" b="b"/>
                <a:pathLst>
                  <a:path w="21600" h="21600" extrusionOk="0">
                    <a:moveTo>
                      <a:pt x="0" y="7200"/>
                    </a:moveTo>
                    <a:lnTo>
                      <a:pt x="1219" y="0"/>
                    </a:lnTo>
                    <a:lnTo>
                      <a:pt x="21600" y="0"/>
                    </a:lnTo>
                    <a:lnTo>
                      <a:pt x="21600" y="14400"/>
                    </a:lnTo>
                    <a:lnTo>
                      <a:pt x="20381" y="21600"/>
                    </a:lnTo>
                    <a:lnTo>
                      <a:pt x="0" y="21600"/>
                    </a:lnTo>
                    <a:close/>
                  </a:path>
                </a:pathLst>
              </a:custGeom>
              <a:solidFill>
                <a:srgbClr val="8AEA82"/>
              </a:solidFill>
              <a:ln w="12700" cap="flat">
                <a:noFill/>
                <a:miter lim="400000"/>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sp>
            <p:nvSpPr>
              <p:cNvPr id="373" name="Shape"/>
              <p:cNvSpPr/>
              <p:nvPr/>
            </p:nvSpPr>
            <p:spPr>
              <a:xfrm>
                <a:off x="2802025" y="0"/>
                <a:ext cx="167658" cy="502960"/>
              </a:xfrm>
              <a:custGeom>
                <a:avLst/>
                <a:gdLst/>
                <a:ahLst/>
                <a:cxnLst>
                  <a:cxn ang="0">
                    <a:pos x="wd2" y="hd2"/>
                  </a:cxn>
                  <a:cxn ang="5400000">
                    <a:pos x="wd2" y="hd2"/>
                  </a:cxn>
                  <a:cxn ang="10800000">
                    <a:pos x="wd2" y="hd2"/>
                  </a:cxn>
                  <a:cxn ang="16200000">
                    <a:pos x="wd2" y="hd2"/>
                  </a:cxn>
                </a:cxnLst>
                <a:rect l="0" t="0" r="r" b="b"/>
                <a:pathLst>
                  <a:path w="21600" h="21600" extrusionOk="0">
                    <a:moveTo>
                      <a:pt x="0" y="7200"/>
                    </a:moveTo>
                    <a:lnTo>
                      <a:pt x="21600" y="0"/>
                    </a:lnTo>
                    <a:lnTo>
                      <a:pt x="21600" y="14400"/>
                    </a:lnTo>
                    <a:lnTo>
                      <a:pt x="0" y="21600"/>
                    </a:lnTo>
                    <a:close/>
                  </a:path>
                </a:pathLst>
              </a:custGeom>
              <a:solidFill>
                <a:srgbClr val="000000">
                  <a:alpha val="20000"/>
                </a:srgbClr>
              </a:solidFill>
              <a:ln w="12700" cap="flat">
                <a:noFill/>
                <a:miter lim="400000"/>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sp>
            <p:nvSpPr>
              <p:cNvPr id="374" name="Shape"/>
              <p:cNvSpPr/>
              <p:nvPr/>
            </p:nvSpPr>
            <p:spPr>
              <a:xfrm>
                <a:off x="0" y="-1"/>
                <a:ext cx="2969683" cy="1676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219" y="0"/>
                    </a:lnTo>
                    <a:lnTo>
                      <a:pt x="21600" y="0"/>
                    </a:lnTo>
                    <a:lnTo>
                      <a:pt x="20381" y="21600"/>
                    </a:lnTo>
                    <a:close/>
                  </a:path>
                </a:pathLst>
              </a:custGeom>
              <a:solidFill>
                <a:srgbClr val="FFFFFF">
                  <a:alpha val="20000"/>
                </a:srgbClr>
              </a:solidFill>
              <a:ln w="12700" cap="flat">
                <a:noFill/>
                <a:miter lim="400000"/>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sp>
            <p:nvSpPr>
              <p:cNvPr id="375" name="Shape"/>
              <p:cNvSpPr/>
              <p:nvPr/>
            </p:nvSpPr>
            <p:spPr>
              <a:xfrm>
                <a:off x="0" y="0"/>
                <a:ext cx="2969683" cy="502960"/>
              </a:xfrm>
              <a:custGeom>
                <a:avLst/>
                <a:gdLst/>
                <a:ahLst/>
                <a:cxnLst>
                  <a:cxn ang="0">
                    <a:pos x="wd2" y="hd2"/>
                  </a:cxn>
                  <a:cxn ang="5400000">
                    <a:pos x="wd2" y="hd2"/>
                  </a:cxn>
                  <a:cxn ang="10800000">
                    <a:pos x="wd2" y="hd2"/>
                  </a:cxn>
                  <a:cxn ang="16200000">
                    <a:pos x="wd2" y="hd2"/>
                  </a:cxn>
                </a:cxnLst>
                <a:rect l="0" t="0" r="r" b="b"/>
                <a:pathLst>
                  <a:path w="21600" h="21600" extrusionOk="0">
                    <a:moveTo>
                      <a:pt x="0" y="7200"/>
                    </a:moveTo>
                    <a:lnTo>
                      <a:pt x="1219" y="0"/>
                    </a:lnTo>
                    <a:lnTo>
                      <a:pt x="21600" y="0"/>
                    </a:lnTo>
                    <a:lnTo>
                      <a:pt x="21600" y="14400"/>
                    </a:lnTo>
                    <a:lnTo>
                      <a:pt x="20381" y="21600"/>
                    </a:lnTo>
                    <a:lnTo>
                      <a:pt x="0" y="21600"/>
                    </a:lnTo>
                    <a:close/>
                    <a:moveTo>
                      <a:pt x="0" y="7200"/>
                    </a:moveTo>
                    <a:lnTo>
                      <a:pt x="20381" y="7200"/>
                    </a:lnTo>
                    <a:lnTo>
                      <a:pt x="21600" y="0"/>
                    </a:lnTo>
                    <a:moveTo>
                      <a:pt x="20381" y="7200"/>
                    </a:moveTo>
                    <a:lnTo>
                      <a:pt x="20381" y="21600"/>
                    </a:lnTo>
                  </a:path>
                </a:pathLst>
              </a:custGeom>
              <a:noFill/>
              <a:ln w="12700" cap="flat">
                <a:solidFill>
                  <a:srgbClr val="FFFFFF"/>
                </a:solidFill>
                <a:prstDash val="solid"/>
                <a:round/>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grpSp>
        <p:grpSp>
          <p:nvGrpSpPr>
            <p:cNvPr id="381" name="Cube 43"/>
            <p:cNvGrpSpPr/>
            <p:nvPr/>
          </p:nvGrpSpPr>
          <p:grpSpPr>
            <a:xfrm>
              <a:off x="67735" y="3877141"/>
              <a:ext cx="838203" cy="563628"/>
              <a:chOff x="0" y="0"/>
              <a:chExt cx="838202" cy="563627"/>
            </a:xfrm>
          </p:grpSpPr>
          <p:sp>
            <p:nvSpPr>
              <p:cNvPr id="377" name="Shape"/>
              <p:cNvSpPr/>
              <p:nvPr/>
            </p:nvSpPr>
            <p:spPr>
              <a:xfrm>
                <a:off x="0" y="0"/>
                <a:ext cx="838202" cy="563627"/>
              </a:xfrm>
              <a:custGeom>
                <a:avLst/>
                <a:gdLst/>
                <a:ahLst/>
                <a:cxnLst>
                  <a:cxn ang="0">
                    <a:pos x="wd2" y="hd2"/>
                  </a:cxn>
                  <a:cxn ang="5400000">
                    <a:pos x="wd2" y="hd2"/>
                  </a:cxn>
                  <a:cxn ang="10800000">
                    <a:pos x="wd2" y="hd2"/>
                  </a:cxn>
                  <a:cxn ang="16200000">
                    <a:pos x="wd2" y="hd2"/>
                  </a:cxn>
                </a:cxnLst>
                <a:rect l="0" t="0" r="r" b="b"/>
                <a:pathLst>
                  <a:path w="21600" h="21600" extrusionOk="0">
                    <a:moveTo>
                      <a:pt x="0" y="8400"/>
                    </a:moveTo>
                    <a:lnTo>
                      <a:pt x="5648" y="0"/>
                    </a:lnTo>
                    <a:lnTo>
                      <a:pt x="21600" y="0"/>
                    </a:lnTo>
                    <a:lnTo>
                      <a:pt x="21600" y="13200"/>
                    </a:lnTo>
                    <a:lnTo>
                      <a:pt x="15952" y="21600"/>
                    </a:lnTo>
                    <a:lnTo>
                      <a:pt x="0" y="21600"/>
                    </a:lnTo>
                    <a:close/>
                  </a:path>
                </a:pathLst>
              </a:custGeom>
              <a:solidFill>
                <a:srgbClr val="88DF74"/>
              </a:solidFill>
              <a:ln w="12700" cap="flat">
                <a:noFill/>
                <a:miter lim="400000"/>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sp>
            <p:nvSpPr>
              <p:cNvPr id="378" name="Shape"/>
              <p:cNvSpPr/>
              <p:nvPr/>
            </p:nvSpPr>
            <p:spPr>
              <a:xfrm>
                <a:off x="619012" y="0"/>
                <a:ext cx="219191" cy="563627"/>
              </a:xfrm>
              <a:custGeom>
                <a:avLst/>
                <a:gdLst/>
                <a:ahLst/>
                <a:cxnLst>
                  <a:cxn ang="0">
                    <a:pos x="wd2" y="hd2"/>
                  </a:cxn>
                  <a:cxn ang="5400000">
                    <a:pos x="wd2" y="hd2"/>
                  </a:cxn>
                  <a:cxn ang="10800000">
                    <a:pos x="wd2" y="hd2"/>
                  </a:cxn>
                  <a:cxn ang="16200000">
                    <a:pos x="wd2" y="hd2"/>
                  </a:cxn>
                </a:cxnLst>
                <a:rect l="0" t="0" r="r" b="b"/>
                <a:pathLst>
                  <a:path w="21600" h="21600" extrusionOk="0">
                    <a:moveTo>
                      <a:pt x="0" y="8400"/>
                    </a:moveTo>
                    <a:lnTo>
                      <a:pt x="21600" y="0"/>
                    </a:lnTo>
                    <a:lnTo>
                      <a:pt x="21600" y="13200"/>
                    </a:lnTo>
                    <a:lnTo>
                      <a:pt x="0" y="21600"/>
                    </a:lnTo>
                    <a:close/>
                  </a:path>
                </a:pathLst>
              </a:custGeom>
              <a:solidFill>
                <a:srgbClr val="000000">
                  <a:alpha val="20000"/>
                </a:srgbClr>
              </a:solidFill>
              <a:ln w="12700" cap="flat">
                <a:noFill/>
                <a:miter lim="400000"/>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sp>
            <p:nvSpPr>
              <p:cNvPr id="379" name="Shape"/>
              <p:cNvSpPr/>
              <p:nvPr/>
            </p:nvSpPr>
            <p:spPr>
              <a:xfrm>
                <a:off x="0" y="-1"/>
                <a:ext cx="838202" cy="21919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648" y="0"/>
                    </a:lnTo>
                    <a:lnTo>
                      <a:pt x="21600" y="0"/>
                    </a:lnTo>
                    <a:lnTo>
                      <a:pt x="15952" y="21600"/>
                    </a:lnTo>
                    <a:close/>
                  </a:path>
                </a:pathLst>
              </a:custGeom>
              <a:solidFill>
                <a:srgbClr val="FFFFFF">
                  <a:alpha val="20000"/>
                </a:srgbClr>
              </a:solidFill>
              <a:ln w="12700" cap="flat">
                <a:noFill/>
                <a:miter lim="400000"/>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sp>
            <p:nvSpPr>
              <p:cNvPr id="380" name="Shape"/>
              <p:cNvSpPr/>
              <p:nvPr/>
            </p:nvSpPr>
            <p:spPr>
              <a:xfrm>
                <a:off x="0" y="0"/>
                <a:ext cx="838202" cy="563627"/>
              </a:xfrm>
              <a:custGeom>
                <a:avLst/>
                <a:gdLst/>
                <a:ahLst/>
                <a:cxnLst>
                  <a:cxn ang="0">
                    <a:pos x="wd2" y="hd2"/>
                  </a:cxn>
                  <a:cxn ang="5400000">
                    <a:pos x="wd2" y="hd2"/>
                  </a:cxn>
                  <a:cxn ang="10800000">
                    <a:pos x="wd2" y="hd2"/>
                  </a:cxn>
                  <a:cxn ang="16200000">
                    <a:pos x="wd2" y="hd2"/>
                  </a:cxn>
                </a:cxnLst>
                <a:rect l="0" t="0" r="r" b="b"/>
                <a:pathLst>
                  <a:path w="21600" h="21600" extrusionOk="0">
                    <a:moveTo>
                      <a:pt x="0" y="8400"/>
                    </a:moveTo>
                    <a:lnTo>
                      <a:pt x="5648" y="0"/>
                    </a:lnTo>
                    <a:lnTo>
                      <a:pt x="21600" y="0"/>
                    </a:lnTo>
                    <a:lnTo>
                      <a:pt x="21600" y="13200"/>
                    </a:lnTo>
                    <a:lnTo>
                      <a:pt x="15952" y="21600"/>
                    </a:lnTo>
                    <a:lnTo>
                      <a:pt x="0" y="21600"/>
                    </a:lnTo>
                    <a:close/>
                    <a:moveTo>
                      <a:pt x="0" y="8400"/>
                    </a:moveTo>
                    <a:lnTo>
                      <a:pt x="15952" y="8400"/>
                    </a:lnTo>
                    <a:lnTo>
                      <a:pt x="21600" y="0"/>
                    </a:lnTo>
                    <a:moveTo>
                      <a:pt x="15952" y="8400"/>
                    </a:moveTo>
                    <a:lnTo>
                      <a:pt x="15952" y="21600"/>
                    </a:lnTo>
                  </a:path>
                </a:pathLst>
              </a:custGeom>
              <a:noFill/>
              <a:ln w="12700" cap="flat">
                <a:solidFill>
                  <a:srgbClr val="FFFFFF"/>
                </a:solidFill>
                <a:prstDash val="solid"/>
                <a:round/>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grpSp>
        <p:grpSp>
          <p:nvGrpSpPr>
            <p:cNvPr id="386" name="Cube 18"/>
            <p:cNvGrpSpPr/>
            <p:nvPr/>
          </p:nvGrpSpPr>
          <p:grpSpPr>
            <a:xfrm>
              <a:off x="57150" y="3872905"/>
              <a:ext cx="1117600" cy="563628"/>
              <a:chOff x="0" y="0"/>
              <a:chExt cx="1117599" cy="563627"/>
            </a:xfrm>
          </p:grpSpPr>
          <p:sp>
            <p:nvSpPr>
              <p:cNvPr id="382" name="Shape"/>
              <p:cNvSpPr/>
              <p:nvPr/>
            </p:nvSpPr>
            <p:spPr>
              <a:xfrm>
                <a:off x="-1" y="0"/>
                <a:ext cx="1117600" cy="563627"/>
              </a:xfrm>
              <a:custGeom>
                <a:avLst/>
                <a:gdLst/>
                <a:ahLst/>
                <a:cxnLst>
                  <a:cxn ang="0">
                    <a:pos x="wd2" y="hd2"/>
                  </a:cxn>
                  <a:cxn ang="5400000">
                    <a:pos x="wd2" y="hd2"/>
                  </a:cxn>
                  <a:cxn ang="10800000">
                    <a:pos x="wd2" y="hd2"/>
                  </a:cxn>
                  <a:cxn ang="16200000">
                    <a:pos x="wd2" y="hd2"/>
                  </a:cxn>
                </a:cxnLst>
                <a:rect l="0" t="0" r="r" b="b"/>
                <a:pathLst>
                  <a:path w="21600" h="21600" extrusionOk="0">
                    <a:moveTo>
                      <a:pt x="0" y="8400"/>
                    </a:moveTo>
                    <a:lnTo>
                      <a:pt x="4236" y="0"/>
                    </a:lnTo>
                    <a:lnTo>
                      <a:pt x="21600" y="0"/>
                    </a:lnTo>
                    <a:lnTo>
                      <a:pt x="21600" y="13200"/>
                    </a:lnTo>
                    <a:lnTo>
                      <a:pt x="17364" y="21600"/>
                    </a:lnTo>
                    <a:lnTo>
                      <a:pt x="0" y="21600"/>
                    </a:lnTo>
                    <a:close/>
                  </a:path>
                </a:pathLst>
              </a:custGeom>
              <a:solidFill>
                <a:srgbClr val="88DF74">
                  <a:alpha val="21000"/>
                </a:srgbClr>
              </a:solidFill>
              <a:ln w="12700" cap="flat">
                <a:noFill/>
                <a:miter lim="400000"/>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sp>
            <p:nvSpPr>
              <p:cNvPr id="383" name="Shape"/>
              <p:cNvSpPr/>
              <p:nvPr/>
            </p:nvSpPr>
            <p:spPr>
              <a:xfrm>
                <a:off x="898408" y="0"/>
                <a:ext cx="219191" cy="563627"/>
              </a:xfrm>
              <a:custGeom>
                <a:avLst/>
                <a:gdLst/>
                <a:ahLst/>
                <a:cxnLst>
                  <a:cxn ang="0">
                    <a:pos x="wd2" y="hd2"/>
                  </a:cxn>
                  <a:cxn ang="5400000">
                    <a:pos x="wd2" y="hd2"/>
                  </a:cxn>
                  <a:cxn ang="10800000">
                    <a:pos x="wd2" y="hd2"/>
                  </a:cxn>
                  <a:cxn ang="16200000">
                    <a:pos x="wd2" y="hd2"/>
                  </a:cxn>
                </a:cxnLst>
                <a:rect l="0" t="0" r="r" b="b"/>
                <a:pathLst>
                  <a:path w="21600" h="21600" extrusionOk="0">
                    <a:moveTo>
                      <a:pt x="0" y="8400"/>
                    </a:moveTo>
                    <a:lnTo>
                      <a:pt x="21600" y="0"/>
                    </a:lnTo>
                    <a:lnTo>
                      <a:pt x="21600" y="13200"/>
                    </a:lnTo>
                    <a:lnTo>
                      <a:pt x="0" y="21600"/>
                    </a:lnTo>
                    <a:close/>
                  </a:path>
                </a:pathLst>
              </a:custGeom>
              <a:solidFill>
                <a:srgbClr val="000000">
                  <a:alpha val="20000"/>
                </a:srgbClr>
              </a:solidFill>
              <a:ln w="12700" cap="flat">
                <a:noFill/>
                <a:miter lim="400000"/>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sp>
            <p:nvSpPr>
              <p:cNvPr id="384" name="Shape"/>
              <p:cNvSpPr/>
              <p:nvPr/>
            </p:nvSpPr>
            <p:spPr>
              <a:xfrm>
                <a:off x="-1" y="-1"/>
                <a:ext cx="1117600" cy="21919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236" y="0"/>
                    </a:lnTo>
                    <a:lnTo>
                      <a:pt x="21600" y="0"/>
                    </a:lnTo>
                    <a:lnTo>
                      <a:pt x="17364" y="21600"/>
                    </a:lnTo>
                    <a:close/>
                  </a:path>
                </a:pathLst>
              </a:custGeom>
              <a:solidFill>
                <a:srgbClr val="FFFFFF">
                  <a:alpha val="20000"/>
                </a:srgbClr>
              </a:solidFill>
              <a:ln w="12700" cap="flat">
                <a:noFill/>
                <a:miter lim="400000"/>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sp>
            <p:nvSpPr>
              <p:cNvPr id="385" name="Shape"/>
              <p:cNvSpPr/>
              <p:nvPr/>
            </p:nvSpPr>
            <p:spPr>
              <a:xfrm>
                <a:off x="-1" y="0"/>
                <a:ext cx="1117600" cy="563627"/>
              </a:xfrm>
              <a:custGeom>
                <a:avLst/>
                <a:gdLst/>
                <a:ahLst/>
                <a:cxnLst>
                  <a:cxn ang="0">
                    <a:pos x="wd2" y="hd2"/>
                  </a:cxn>
                  <a:cxn ang="5400000">
                    <a:pos x="wd2" y="hd2"/>
                  </a:cxn>
                  <a:cxn ang="10800000">
                    <a:pos x="wd2" y="hd2"/>
                  </a:cxn>
                  <a:cxn ang="16200000">
                    <a:pos x="wd2" y="hd2"/>
                  </a:cxn>
                </a:cxnLst>
                <a:rect l="0" t="0" r="r" b="b"/>
                <a:pathLst>
                  <a:path w="21600" h="21600" extrusionOk="0">
                    <a:moveTo>
                      <a:pt x="0" y="8400"/>
                    </a:moveTo>
                    <a:lnTo>
                      <a:pt x="4236" y="0"/>
                    </a:lnTo>
                    <a:lnTo>
                      <a:pt x="21600" y="0"/>
                    </a:lnTo>
                    <a:lnTo>
                      <a:pt x="21600" y="13200"/>
                    </a:lnTo>
                    <a:lnTo>
                      <a:pt x="17364" y="21600"/>
                    </a:lnTo>
                    <a:lnTo>
                      <a:pt x="0" y="21600"/>
                    </a:lnTo>
                    <a:close/>
                    <a:moveTo>
                      <a:pt x="0" y="8400"/>
                    </a:moveTo>
                    <a:lnTo>
                      <a:pt x="17364" y="8400"/>
                    </a:lnTo>
                    <a:lnTo>
                      <a:pt x="21600" y="0"/>
                    </a:lnTo>
                    <a:moveTo>
                      <a:pt x="17364" y="8400"/>
                    </a:moveTo>
                    <a:lnTo>
                      <a:pt x="17364" y="21600"/>
                    </a:lnTo>
                  </a:path>
                </a:pathLst>
              </a:custGeom>
              <a:noFill/>
              <a:ln w="12700" cap="flat">
                <a:solidFill>
                  <a:srgbClr val="FFFFFF"/>
                </a:solidFill>
                <a:prstDash val="solid"/>
                <a:round/>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grpSp>
        <p:grpSp>
          <p:nvGrpSpPr>
            <p:cNvPr id="391" name="Cube 44"/>
            <p:cNvGrpSpPr/>
            <p:nvPr/>
          </p:nvGrpSpPr>
          <p:grpSpPr>
            <a:xfrm>
              <a:off x="57150" y="3522657"/>
              <a:ext cx="620184" cy="563628"/>
              <a:chOff x="-1" y="0"/>
              <a:chExt cx="620183" cy="563627"/>
            </a:xfrm>
          </p:grpSpPr>
          <p:sp>
            <p:nvSpPr>
              <p:cNvPr id="387" name="Shape"/>
              <p:cNvSpPr/>
              <p:nvPr/>
            </p:nvSpPr>
            <p:spPr>
              <a:xfrm>
                <a:off x="-2" y="0"/>
                <a:ext cx="620185" cy="563627"/>
              </a:xfrm>
              <a:custGeom>
                <a:avLst/>
                <a:gdLst/>
                <a:ahLst/>
                <a:cxnLst>
                  <a:cxn ang="0">
                    <a:pos x="wd2" y="hd2"/>
                  </a:cxn>
                  <a:cxn ang="5400000">
                    <a:pos x="wd2" y="hd2"/>
                  </a:cxn>
                  <a:cxn ang="10800000">
                    <a:pos x="wd2" y="hd2"/>
                  </a:cxn>
                  <a:cxn ang="16200000">
                    <a:pos x="wd2" y="hd2"/>
                  </a:cxn>
                </a:cxnLst>
                <a:rect l="0" t="0" r="r" b="b"/>
                <a:pathLst>
                  <a:path w="21600" h="21600" extrusionOk="0">
                    <a:moveTo>
                      <a:pt x="0" y="8400"/>
                    </a:moveTo>
                    <a:lnTo>
                      <a:pt x="7634" y="0"/>
                    </a:lnTo>
                    <a:lnTo>
                      <a:pt x="21600" y="0"/>
                    </a:lnTo>
                    <a:lnTo>
                      <a:pt x="21600" y="13200"/>
                    </a:lnTo>
                    <a:lnTo>
                      <a:pt x="13966" y="21600"/>
                    </a:lnTo>
                    <a:lnTo>
                      <a:pt x="0" y="21600"/>
                    </a:lnTo>
                    <a:close/>
                  </a:path>
                </a:pathLst>
              </a:custGeom>
              <a:solidFill>
                <a:srgbClr val="88DF74"/>
              </a:solidFill>
              <a:ln w="12700" cap="flat">
                <a:noFill/>
                <a:miter lim="400000"/>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sp>
            <p:nvSpPr>
              <p:cNvPr id="388" name="Shape"/>
              <p:cNvSpPr/>
              <p:nvPr/>
            </p:nvSpPr>
            <p:spPr>
              <a:xfrm>
                <a:off x="400991" y="0"/>
                <a:ext cx="219191" cy="563627"/>
              </a:xfrm>
              <a:custGeom>
                <a:avLst/>
                <a:gdLst/>
                <a:ahLst/>
                <a:cxnLst>
                  <a:cxn ang="0">
                    <a:pos x="wd2" y="hd2"/>
                  </a:cxn>
                  <a:cxn ang="5400000">
                    <a:pos x="wd2" y="hd2"/>
                  </a:cxn>
                  <a:cxn ang="10800000">
                    <a:pos x="wd2" y="hd2"/>
                  </a:cxn>
                  <a:cxn ang="16200000">
                    <a:pos x="wd2" y="hd2"/>
                  </a:cxn>
                </a:cxnLst>
                <a:rect l="0" t="0" r="r" b="b"/>
                <a:pathLst>
                  <a:path w="21600" h="21600" extrusionOk="0">
                    <a:moveTo>
                      <a:pt x="0" y="8400"/>
                    </a:moveTo>
                    <a:lnTo>
                      <a:pt x="21600" y="0"/>
                    </a:lnTo>
                    <a:lnTo>
                      <a:pt x="21600" y="13200"/>
                    </a:lnTo>
                    <a:lnTo>
                      <a:pt x="0" y="21600"/>
                    </a:lnTo>
                    <a:close/>
                  </a:path>
                </a:pathLst>
              </a:custGeom>
              <a:solidFill>
                <a:srgbClr val="000000">
                  <a:alpha val="20000"/>
                </a:srgbClr>
              </a:solidFill>
              <a:ln w="12700" cap="flat">
                <a:noFill/>
                <a:miter lim="400000"/>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sp>
            <p:nvSpPr>
              <p:cNvPr id="389" name="Shape"/>
              <p:cNvSpPr/>
              <p:nvPr/>
            </p:nvSpPr>
            <p:spPr>
              <a:xfrm>
                <a:off x="-2" y="-1"/>
                <a:ext cx="620185" cy="21919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7634" y="0"/>
                    </a:lnTo>
                    <a:lnTo>
                      <a:pt x="21600" y="0"/>
                    </a:lnTo>
                    <a:lnTo>
                      <a:pt x="13966" y="21600"/>
                    </a:lnTo>
                    <a:close/>
                  </a:path>
                </a:pathLst>
              </a:custGeom>
              <a:solidFill>
                <a:srgbClr val="FFFFFF">
                  <a:alpha val="20000"/>
                </a:srgbClr>
              </a:solidFill>
              <a:ln w="12700" cap="flat">
                <a:noFill/>
                <a:miter lim="400000"/>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sp>
            <p:nvSpPr>
              <p:cNvPr id="390" name="Shape"/>
              <p:cNvSpPr/>
              <p:nvPr/>
            </p:nvSpPr>
            <p:spPr>
              <a:xfrm>
                <a:off x="-2" y="0"/>
                <a:ext cx="620185" cy="563627"/>
              </a:xfrm>
              <a:custGeom>
                <a:avLst/>
                <a:gdLst/>
                <a:ahLst/>
                <a:cxnLst>
                  <a:cxn ang="0">
                    <a:pos x="wd2" y="hd2"/>
                  </a:cxn>
                  <a:cxn ang="5400000">
                    <a:pos x="wd2" y="hd2"/>
                  </a:cxn>
                  <a:cxn ang="10800000">
                    <a:pos x="wd2" y="hd2"/>
                  </a:cxn>
                  <a:cxn ang="16200000">
                    <a:pos x="wd2" y="hd2"/>
                  </a:cxn>
                </a:cxnLst>
                <a:rect l="0" t="0" r="r" b="b"/>
                <a:pathLst>
                  <a:path w="21600" h="21600" extrusionOk="0">
                    <a:moveTo>
                      <a:pt x="0" y="8400"/>
                    </a:moveTo>
                    <a:lnTo>
                      <a:pt x="7634" y="0"/>
                    </a:lnTo>
                    <a:lnTo>
                      <a:pt x="21600" y="0"/>
                    </a:lnTo>
                    <a:lnTo>
                      <a:pt x="21600" y="13200"/>
                    </a:lnTo>
                    <a:lnTo>
                      <a:pt x="13966" y="21600"/>
                    </a:lnTo>
                    <a:lnTo>
                      <a:pt x="0" y="21600"/>
                    </a:lnTo>
                    <a:close/>
                    <a:moveTo>
                      <a:pt x="0" y="8400"/>
                    </a:moveTo>
                    <a:lnTo>
                      <a:pt x="13966" y="8400"/>
                    </a:lnTo>
                    <a:lnTo>
                      <a:pt x="21600" y="0"/>
                    </a:lnTo>
                    <a:moveTo>
                      <a:pt x="13966" y="8400"/>
                    </a:moveTo>
                    <a:lnTo>
                      <a:pt x="13966" y="21600"/>
                    </a:lnTo>
                  </a:path>
                </a:pathLst>
              </a:custGeom>
              <a:noFill/>
              <a:ln w="12700" cap="flat">
                <a:solidFill>
                  <a:srgbClr val="FFFFFF"/>
                </a:solidFill>
                <a:prstDash val="solid"/>
                <a:round/>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grpSp>
        <p:grpSp>
          <p:nvGrpSpPr>
            <p:cNvPr id="396" name="Cube 45"/>
            <p:cNvGrpSpPr/>
            <p:nvPr/>
          </p:nvGrpSpPr>
          <p:grpSpPr>
            <a:xfrm>
              <a:off x="57152" y="3170391"/>
              <a:ext cx="482600" cy="563628"/>
              <a:chOff x="0" y="0"/>
              <a:chExt cx="482599" cy="563627"/>
            </a:xfrm>
          </p:grpSpPr>
          <p:sp>
            <p:nvSpPr>
              <p:cNvPr id="392" name="Shape"/>
              <p:cNvSpPr/>
              <p:nvPr/>
            </p:nvSpPr>
            <p:spPr>
              <a:xfrm>
                <a:off x="-1" y="0"/>
                <a:ext cx="482600" cy="563627"/>
              </a:xfrm>
              <a:custGeom>
                <a:avLst/>
                <a:gdLst/>
                <a:ahLst/>
                <a:cxnLst>
                  <a:cxn ang="0">
                    <a:pos x="wd2" y="hd2"/>
                  </a:cxn>
                  <a:cxn ang="5400000">
                    <a:pos x="wd2" y="hd2"/>
                  </a:cxn>
                  <a:cxn ang="10800000">
                    <a:pos x="wd2" y="hd2"/>
                  </a:cxn>
                  <a:cxn ang="16200000">
                    <a:pos x="wd2" y="hd2"/>
                  </a:cxn>
                </a:cxnLst>
                <a:rect l="0" t="0" r="r" b="b"/>
                <a:pathLst>
                  <a:path w="21600" h="21600" extrusionOk="0">
                    <a:moveTo>
                      <a:pt x="0" y="7192"/>
                    </a:moveTo>
                    <a:lnTo>
                      <a:pt x="8400" y="0"/>
                    </a:lnTo>
                    <a:lnTo>
                      <a:pt x="21600" y="0"/>
                    </a:lnTo>
                    <a:lnTo>
                      <a:pt x="21600" y="14408"/>
                    </a:lnTo>
                    <a:lnTo>
                      <a:pt x="13200" y="21600"/>
                    </a:lnTo>
                    <a:lnTo>
                      <a:pt x="0" y="21600"/>
                    </a:lnTo>
                    <a:close/>
                  </a:path>
                </a:pathLst>
              </a:custGeom>
              <a:solidFill>
                <a:srgbClr val="88DF74"/>
              </a:solidFill>
              <a:ln w="12700" cap="flat">
                <a:noFill/>
                <a:miter lim="400000"/>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sp>
            <p:nvSpPr>
              <p:cNvPr id="393" name="Shape"/>
              <p:cNvSpPr/>
              <p:nvPr/>
            </p:nvSpPr>
            <p:spPr>
              <a:xfrm>
                <a:off x="294918" y="0"/>
                <a:ext cx="187680" cy="563627"/>
              </a:xfrm>
              <a:custGeom>
                <a:avLst/>
                <a:gdLst/>
                <a:ahLst/>
                <a:cxnLst>
                  <a:cxn ang="0">
                    <a:pos x="wd2" y="hd2"/>
                  </a:cxn>
                  <a:cxn ang="5400000">
                    <a:pos x="wd2" y="hd2"/>
                  </a:cxn>
                  <a:cxn ang="10800000">
                    <a:pos x="wd2" y="hd2"/>
                  </a:cxn>
                  <a:cxn ang="16200000">
                    <a:pos x="wd2" y="hd2"/>
                  </a:cxn>
                </a:cxnLst>
                <a:rect l="0" t="0" r="r" b="b"/>
                <a:pathLst>
                  <a:path w="21600" h="21600" extrusionOk="0">
                    <a:moveTo>
                      <a:pt x="0" y="7192"/>
                    </a:moveTo>
                    <a:lnTo>
                      <a:pt x="21600" y="0"/>
                    </a:lnTo>
                    <a:lnTo>
                      <a:pt x="21600" y="14408"/>
                    </a:lnTo>
                    <a:lnTo>
                      <a:pt x="0" y="21600"/>
                    </a:lnTo>
                    <a:close/>
                  </a:path>
                </a:pathLst>
              </a:custGeom>
              <a:solidFill>
                <a:srgbClr val="000000">
                  <a:alpha val="20000"/>
                </a:srgbClr>
              </a:solidFill>
              <a:ln w="12700" cap="flat">
                <a:noFill/>
                <a:miter lim="400000"/>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sp>
            <p:nvSpPr>
              <p:cNvPr id="394" name="Shape"/>
              <p:cNvSpPr/>
              <p:nvPr/>
            </p:nvSpPr>
            <p:spPr>
              <a:xfrm>
                <a:off x="-1" y="-1"/>
                <a:ext cx="482600" cy="18767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8400" y="0"/>
                    </a:lnTo>
                    <a:lnTo>
                      <a:pt x="21600" y="0"/>
                    </a:lnTo>
                    <a:lnTo>
                      <a:pt x="13200" y="21600"/>
                    </a:lnTo>
                    <a:close/>
                  </a:path>
                </a:pathLst>
              </a:custGeom>
              <a:solidFill>
                <a:srgbClr val="FFFFFF">
                  <a:alpha val="20000"/>
                </a:srgbClr>
              </a:solidFill>
              <a:ln w="12700" cap="flat">
                <a:noFill/>
                <a:miter lim="400000"/>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sp>
            <p:nvSpPr>
              <p:cNvPr id="395" name="Shape"/>
              <p:cNvSpPr/>
              <p:nvPr/>
            </p:nvSpPr>
            <p:spPr>
              <a:xfrm>
                <a:off x="-1" y="0"/>
                <a:ext cx="482600" cy="563627"/>
              </a:xfrm>
              <a:custGeom>
                <a:avLst/>
                <a:gdLst/>
                <a:ahLst/>
                <a:cxnLst>
                  <a:cxn ang="0">
                    <a:pos x="wd2" y="hd2"/>
                  </a:cxn>
                  <a:cxn ang="5400000">
                    <a:pos x="wd2" y="hd2"/>
                  </a:cxn>
                  <a:cxn ang="10800000">
                    <a:pos x="wd2" y="hd2"/>
                  </a:cxn>
                  <a:cxn ang="16200000">
                    <a:pos x="wd2" y="hd2"/>
                  </a:cxn>
                </a:cxnLst>
                <a:rect l="0" t="0" r="r" b="b"/>
                <a:pathLst>
                  <a:path w="21600" h="21600" extrusionOk="0">
                    <a:moveTo>
                      <a:pt x="0" y="7192"/>
                    </a:moveTo>
                    <a:lnTo>
                      <a:pt x="8400" y="0"/>
                    </a:lnTo>
                    <a:lnTo>
                      <a:pt x="21600" y="0"/>
                    </a:lnTo>
                    <a:lnTo>
                      <a:pt x="21600" y="14408"/>
                    </a:lnTo>
                    <a:lnTo>
                      <a:pt x="13200" y="21600"/>
                    </a:lnTo>
                    <a:lnTo>
                      <a:pt x="0" y="21600"/>
                    </a:lnTo>
                    <a:close/>
                    <a:moveTo>
                      <a:pt x="0" y="7192"/>
                    </a:moveTo>
                    <a:lnTo>
                      <a:pt x="13200" y="7192"/>
                    </a:lnTo>
                    <a:lnTo>
                      <a:pt x="21600" y="0"/>
                    </a:lnTo>
                    <a:moveTo>
                      <a:pt x="13200" y="7192"/>
                    </a:moveTo>
                    <a:lnTo>
                      <a:pt x="13200" y="21600"/>
                    </a:lnTo>
                  </a:path>
                </a:pathLst>
              </a:custGeom>
              <a:noFill/>
              <a:ln w="12700" cap="flat">
                <a:solidFill>
                  <a:srgbClr val="FFFFFF"/>
                </a:solidFill>
                <a:prstDash val="solid"/>
                <a:round/>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grpSp>
        <p:grpSp>
          <p:nvGrpSpPr>
            <p:cNvPr id="401" name="Cube 46"/>
            <p:cNvGrpSpPr/>
            <p:nvPr/>
          </p:nvGrpSpPr>
          <p:grpSpPr>
            <a:xfrm>
              <a:off x="57152" y="2807543"/>
              <a:ext cx="3170766" cy="563628"/>
              <a:chOff x="-1" y="0"/>
              <a:chExt cx="3170765" cy="563627"/>
            </a:xfrm>
          </p:grpSpPr>
          <p:sp>
            <p:nvSpPr>
              <p:cNvPr id="397" name="Shape"/>
              <p:cNvSpPr/>
              <p:nvPr/>
            </p:nvSpPr>
            <p:spPr>
              <a:xfrm>
                <a:off x="-2" y="0"/>
                <a:ext cx="3170767" cy="563627"/>
              </a:xfrm>
              <a:custGeom>
                <a:avLst/>
                <a:gdLst/>
                <a:ahLst/>
                <a:cxnLst>
                  <a:cxn ang="0">
                    <a:pos x="wd2" y="hd2"/>
                  </a:cxn>
                  <a:cxn ang="5400000">
                    <a:pos x="wd2" y="hd2"/>
                  </a:cxn>
                  <a:cxn ang="10800000">
                    <a:pos x="wd2" y="hd2"/>
                  </a:cxn>
                  <a:cxn ang="16200000">
                    <a:pos x="wd2" y="hd2"/>
                  </a:cxn>
                </a:cxnLst>
                <a:rect l="0" t="0" r="r" b="b"/>
                <a:pathLst>
                  <a:path w="21600" h="21600" extrusionOk="0">
                    <a:moveTo>
                      <a:pt x="0" y="8400"/>
                    </a:moveTo>
                    <a:lnTo>
                      <a:pt x="1493" y="0"/>
                    </a:lnTo>
                    <a:lnTo>
                      <a:pt x="21600" y="0"/>
                    </a:lnTo>
                    <a:lnTo>
                      <a:pt x="21600" y="13200"/>
                    </a:lnTo>
                    <a:lnTo>
                      <a:pt x="20107" y="21600"/>
                    </a:lnTo>
                    <a:lnTo>
                      <a:pt x="0" y="21600"/>
                    </a:lnTo>
                    <a:close/>
                  </a:path>
                </a:pathLst>
              </a:custGeom>
              <a:solidFill>
                <a:srgbClr val="88DF74"/>
              </a:solidFill>
              <a:ln w="12700" cap="flat">
                <a:noFill/>
                <a:miter lim="400000"/>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sp>
            <p:nvSpPr>
              <p:cNvPr id="398" name="Shape"/>
              <p:cNvSpPr/>
              <p:nvPr/>
            </p:nvSpPr>
            <p:spPr>
              <a:xfrm>
                <a:off x="2951575" y="0"/>
                <a:ext cx="219190" cy="563627"/>
              </a:xfrm>
              <a:custGeom>
                <a:avLst/>
                <a:gdLst/>
                <a:ahLst/>
                <a:cxnLst>
                  <a:cxn ang="0">
                    <a:pos x="wd2" y="hd2"/>
                  </a:cxn>
                  <a:cxn ang="5400000">
                    <a:pos x="wd2" y="hd2"/>
                  </a:cxn>
                  <a:cxn ang="10800000">
                    <a:pos x="wd2" y="hd2"/>
                  </a:cxn>
                  <a:cxn ang="16200000">
                    <a:pos x="wd2" y="hd2"/>
                  </a:cxn>
                </a:cxnLst>
                <a:rect l="0" t="0" r="r" b="b"/>
                <a:pathLst>
                  <a:path w="21600" h="21600" extrusionOk="0">
                    <a:moveTo>
                      <a:pt x="0" y="8400"/>
                    </a:moveTo>
                    <a:lnTo>
                      <a:pt x="21600" y="0"/>
                    </a:lnTo>
                    <a:lnTo>
                      <a:pt x="21600" y="13200"/>
                    </a:lnTo>
                    <a:lnTo>
                      <a:pt x="0" y="21600"/>
                    </a:lnTo>
                    <a:close/>
                  </a:path>
                </a:pathLst>
              </a:custGeom>
              <a:solidFill>
                <a:srgbClr val="000000">
                  <a:alpha val="20000"/>
                </a:srgbClr>
              </a:solidFill>
              <a:ln w="12700" cap="flat">
                <a:noFill/>
                <a:miter lim="400000"/>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sp>
            <p:nvSpPr>
              <p:cNvPr id="399" name="Shape"/>
              <p:cNvSpPr/>
              <p:nvPr/>
            </p:nvSpPr>
            <p:spPr>
              <a:xfrm>
                <a:off x="-2" y="-1"/>
                <a:ext cx="3170767" cy="21919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93" y="0"/>
                    </a:lnTo>
                    <a:lnTo>
                      <a:pt x="21600" y="0"/>
                    </a:lnTo>
                    <a:lnTo>
                      <a:pt x="20107" y="21600"/>
                    </a:lnTo>
                    <a:close/>
                  </a:path>
                </a:pathLst>
              </a:custGeom>
              <a:solidFill>
                <a:srgbClr val="FFFFFF">
                  <a:alpha val="20000"/>
                </a:srgbClr>
              </a:solidFill>
              <a:ln w="12700" cap="flat">
                <a:noFill/>
                <a:miter lim="400000"/>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sp>
            <p:nvSpPr>
              <p:cNvPr id="400" name="Shape"/>
              <p:cNvSpPr/>
              <p:nvPr/>
            </p:nvSpPr>
            <p:spPr>
              <a:xfrm>
                <a:off x="-2" y="0"/>
                <a:ext cx="3170767" cy="563627"/>
              </a:xfrm>
              <a:custGeom>
                <a:avLst/>
                <a:gdLst/>
                <a:ahLst/>
                <a:cxnLst>
                  <a:cxn ang="0">
                    <a:pos x="wd2" y="hd2"/>
                  </a:cxn>
                  <a:cxn ang="5400000">
                    <a:pos x="wd2" y="hd2"/>
                  </a:cxn>
                  <a:cxn ang="10800000">
                    <a:pos x="wd2" y="hd2"/>
                  </a:cxn>
                  <a:cxn ang="16200000">
                    <a:pos x="wd2" y="hd2"/>
                  </a:cxn>
                </a:cxnLst>
                <a:rect l="0" t="0" r="r" b="b"/>
                <a:pathLst>
                  <a:path w="21600" h="21600" extrusionOk="0">
                    <a:moveTo>
                      <a:pt x="0" y="8400"/>
                    </a:moveTo>
                    <a:lnTo>
                      <a:pt x="1493" y="0"/>
                    </a:lnTo>
                    <a:lnTo>
                      <a:pt x="21600" y="0"/>
                    </a:lnTo>
                    <a:lnTo>
                      <a:pt x="21600" y="13200"/>
                    </a:lnTo>
                    <a:lnTo>
                      <a:pt x="20107" y="21600"/>
                    </a:lnTo>
                    <a:lnTo>
                      <a:pt x="0" y="21600"/>
                    </a:lnTo>
                    <a:close/>
                    <a:moveTo>
                      <a:pt x="0" y="8400"/>
                    </a:moveTo>
                    <a:lnTo>
                      <a:pt x="20107" y="8400"/>
                    </a:lnTo>
                    <a:lnTo>
                      <a:pt x="21600" y="0"/>
                    </a:lnTo>
                    <a:moveTo>
                      <a:pt x="20107" y="8400"/>
                    </a:moveTo>
                    <a:lnTo>
                      <a:pt x="20107" y="21600"/>
                    </a:lnTo>
                  </a:path>
                </a:pathLst>
              </a:custGeom>
              <a:noFill/>
              <a:ln w="12700" cap="flat">
                <a:solidFill>
                  <a:srgbClr val="FFFFFF"/>
                </a:solidFill>
                <a:prstDash val="solid"/>
                <a:round/>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grpSp>
        <p:grpSp>
          <p:nvGrpSpPr>
            <p:cNvPr id="406" name="Cube 47"/>
            <p:cNvGrpSpPr/>
            <p:nvPr/>
          </p:nvGrpSpPr>
          <p:grpSpPr>
            <a:xfrm>
              <a:off x="57150" y="2465860"/>
              <a:ext cx="4800606" cy="563628"/>
              <a:chOff x="0" y="0"/>
              <a:chExt cx="4800604" cy="563627"/>
            </a:xfrm>
          </p:grpSpPr>
          <p:sp>
            <p:nvSpPr>
              <p:cNvPr id="402" name="Shape"/>
              <p:cNvSpPr/>
              <p:nvPr/>
            </p:nvSpPr>
            <p:spPr>
              <a:xfrm>
                <a:off x="-1" y="0"/>
                <a:ext cx="4800605" cy="563627"/>
              </a:xfrm>
              <a:custGeom>
                <a:avLst/>
                <a:gdLst/>
                <a:ahLst/>
                <a:cxnLst>
                  <a:cxn ang="0">
                    <a:pos x="wd2" y="hd2"/>
                  </a:cxn>
                  <a:cxn ang="5400000">
                    <a:pos x="wd2" y="hd2"/>
                  </a:cxn>
                  <a:cxn ang="10800000">
                    <a:pos x="wd2" y="hd2"/>
                  </a:cxn>
                  <a:cxn ang="16200000">
                    <a:pos x="wd2" y="hd2"/>
                  </a:cxn>
                </a:cxnLst>
                <a:rect l="0" t="0" r="r" b="b"/>
                <a:pathLst>
                  <a:path w="21600" h="21600" extrusionOk="0">
                    <a:moveTo>
                      <a:pt x="0" y="8400"/>
                    </a:moveTo>
                    <a:lnTo>
                      <a:pt x="986" y="0"/>
                    </a:lnTo>
                    <a:lnTo>
                      <a:pt x="21600" y="0"/>
                    </a:lnTo>
                    <a:lnTo>
                      <a:pt x="21600" y="13200"/>
                    </a:lnTo>
                    <a:lnTo>
                      <a:pt x="20614" y="21600"/>
                    </a:lnTo>
                    <a:lnTo>
                      <a:pt x="0" y="21600"/>
                    </a:lnTo>
                    <a:close/>
                  </a:path>
                </a:pathLst>
              </a:custGeom>
              <a:solidFill>
                <a:srgbClr val="88DF74"/>
              </a:solidFill>
              <a:ln w="12700" cap="flat">
                <a:noFill/>
                <a:miter lim="400000"/>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sp>
            <p:nvSpPr>
              <p:cNvPr id="403" name="Shape"/>
              <p:cNvSpPr/>
              <p:nvPr/>
            </p:nvSpPr>
            <p:spPr>
              <a:xfrm>
                <a:off x="4581414" y="0"/>
                <a:ext cx="219191" cy="563627"/>
              </a:xfrm>
              <a:custGeom>
                <a:avLst/>
                <a:gdLst/>
                <a:ahLst/>
                <a:cxnLst>
                  <a:cxn ang="0">
                    <a:pos x="wd2" y="hd2"/>
                  </a:cxn>
                  <a:cxn ang="5400000">
                    <a:pos x="wd2" y="hd2"/>
                  </a:cxn>
                  <a:cxn ang="10800000">
                    <a:pos x="wd2" y="hd2"/>
                  </a:cxn>
                  <a:cxn ang="16200000">
                    <a:pos x="wd2" y="hd2"/>
                  </a:cxn>
                </a:cxnLst>
                <a:rect l="0" t="0" r="r" b="b"/>
                <a:pathLst>
                  <a:path w="21600" h="21600" extrusionOk="0">
                    <a:moveTo>
                      <a:pt x="0" y="8400"/>
                    </a:moveTo>
                    <a:lnTo>
                      <a:pt x="21600" y="0"/>
                    </a:lnTo>
                    <a:lnTo>
                      <a:pt x="21600" y="13200"/>
                    </a:lnTo>
                    <a:lnTo>
                      <a:pt x="0" y="21600"/>
                    </a:lnTo>
                    <a:close/>
                  </a:path>
                </a:pathLst>
              </a:custGeom>
              <a:solidFill>
                <a:srgbClr val="000000">
                  <a:alpha val="20000"/>
                </a:srgbClr>
              </a:solidFill>
              <a:ln w="12700" cap="flat">
                <a:noFill/>
                <a:miter lim="400000"/>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sp>
            <p:nvSpPr>
              <p:cNvPr id="404" name="Shape"/>
              <p:cNvSpPr/>
              <p:nvPr/>
            </p:nvSpPr>
            <p:spPr>
              <a:xfrm>
                <a:off x="-1" y="-1"/>
                <a:ext cx="4800605" cy="21919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986" y="0"/>
                    </a:lnTo>
                    <a:lnTo>
                      <a:pt x="21600" y="0"/>
                    </a:lnTo>
                    <a:lnTo>
                      <a:pt x="20614" y="21600"/>
                    </a:lnTo>
                    <a:close/>
                  </a:path>
                </a:pathLst>
              </a:custGeom>
              <a:solidFill>
                <a:srgbClr val="FFFFFF">
                  <a:alpha val="20000"/>
                </a:srgbClr>
              </a:solidFill>
              <a:ln w="12700" cap="flat">
                <a:noFill/>
                <a:miter lim="400000"/>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sp>
            <p:nvSpPr>
              <p:cNvPr id="405" name="Shape"/>
              <p:cNvSpPr/>
              <p:nvPr/>
            </p:nvSpPr>
            <p:spPr>
              <a:xfrm>
                <a:off x="-1" y="0"/>
                <a:ext cx="4800605" cy="563627"/>
              </a:xfrm>
              <a:custGeom>
                <a:avLst/>
                <a:gdLst/>
                <a:ahLst/>
                <a:cxnLst>
                  <a:cxn ang="0">
                    <a:pos x="wd2" y="hd2"/>
                  </a:cxn>
                  <a:cxn ang="5400000">
                    <a:pos x="wd2" y="hd2"/>
                  </a:cxn>
                  <a:cxn ang="10800000">
                    <a:pos x="wd2" y="hd2"/>
                  </a:cxn>
                  <a:cxn ang="16200000">
                    <a:pos x="wd2" y="hd2"/>
                  </a:cxn>
                </a:cxnLst>
                <a:rect l="0" t="0" r="r" b="b"/>
                <a:pathLst>
                  <a:path w="21600" h="21600" extrusionOk="0">
                    <a:moveTo>
                      <a:pt x="0" y="8400"/>
                    </a:moveTo>
                    <a:lnTo>
                      <a:pt x="986" y="0"/>
                    </a:lnTo>
                    <a:lnTo>
                      <a:pt x="21600" y="0"/>
                    </a:lnTo>
                    <a:lnTo>
                      <a:pt x="21600" y="13200"/>
                    </a:lnTo>
                    <a:lnTo>
                      <a:pt x="20614" y="21600"/>
                    </a:lnTo>
                    <a:lnTo>
                      <a:pt x="0" y="21600"/>
                    </a:lnTo>
                    <a:close/>
                    <a:moveTo>
                      <a:pt x="0" y="8400"/>
                    </a:moveTo>
                    <a:lnTo>
                      <a:pt x="20614" y="8400"/>
                    </a:lnTo>
                    <a:lnTo>
                      <a:pt x="21600" y="0"/>
                    </a:lnTo>
                    <a:moveTo>
                      <a:pt x="20614" y="8400"/>
                    </a:moveTo>
                    <a:lnTo>
                      <a:pt x="20614" y="21600"/>
                    </a:lnTo>
                  </a:path>
                </a:pathLst>
              </a:custGeom>
              <a:noFill/>
              <a:ln w="12700" cap="flat">
                <a:solidFill>
                  <a:srgbClr val="FFFFFF"/>
                </a:solidFill>
                <a:prstDash val="solid"/>
                <a:round/>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grpSp>
        <p:grpSp>
          <p:nvGrpSpPr>
            <p:cNvPr id="411" name="Cube 48"/>
            <p:cNvGrpSpPr/>
            <p:nvPr/>
          </p:nvGrpSpPr>
          <p:grpSpPr>
            <a:xfrm>
              <a:off x="57151" y="1902234"/>
              <a:ext cx="152402" cy="422723"/>
              <a:chOff x="0" y="0"/>
              <a:chExt cx="152401" cy="422722"/>
            </a:xfrm>
          </p:grpSpPr>
          <p:sp>
            <p:nvSpPr>
              <p:cNvPr id="407" name="Shape"/>
              <p:cNvSpPr/>
              <p:nvPr/>
            </p:nvSpPr>
            <p:spPr>
              <a:xfrm>
                <a:off x="-1" y="-1"/>
                <a:ext cx="152403" cy="422723"/>
              </a:xfrm>
              <a:custGeom>
                <a:avLst/>
                <a:gdLst/>
                <a:ahLst/>
                <a:cxnLst>
                  <a:cxn ang="0">
                    <a:pos x="wd2" y="hd2"/>
                  </a:cxn>
                  <a:cxn ang="5400000">
                    <a:pos x="wd2" y="hd2"/>
                  </a:cxn>
                  <a:cxn ang="10800000">
                    <a:pos x="wd2" y="hd2"/>
                  </a:cxn>
                  <a:cxn ang="16200000">
                    <a:pos x="wd2" y="hd2"/>
                  </a:cxn>
                </a:cxnLst>
                <a:rect l="0" t="0" r="r" b="b"/>
                <a:pathLst>
                  <a:path w="21600" h="21600" extrusionOk="0">
                    <a:moveTo>
                      <a:pt x="0" y="3028"/>
                    </a:moveTo>
                    <a:lnTo>
                      <a:pt x="8400" y="0"/>
                    </a:lnTo>
                    <a:lnTo>
                      <a:pt x="21600" y="0"/>
                    </a:lnTo>
                    <a:lnTo>
                      <a:pt x="21600" y="18572"/>
                    </a:lnTo>
                    <a:lnTo>
                      <a:pt x="13200" y="21600"/>
                    </a:lnTo>
                    <a:lnTo>
                      <a:pt x="0" y="21600"/>
                    </a:lnTo>
                    <a:close/>
                  </a:path>
                </a:pathLst>
              </a:custGeom>
              <a:solidFill>
                <a:srgbClr val="E75461"/>
              </a:solidFill>
              <a:ln w="12700" cap="flat">
                <a:noFill/>
                <a:miter lim="400000"/>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sp>
            <p:nvSpPr>
              <p:cNvPr id="408" name="Shape"/>
              <p:cNvSpPr/>
              <p:nvPr/>
            </p:nvSpPr>
            <p:spPr>
              <a:xfrm>
                <a:off x="93132" y="-1"/>
                <a:ext cx="59270" cy="422723"/>
              </a:xfrm>
              <a:custGeom>
                <a:avLst/>
                <a:gdLst/>
                <a:ahLst/>
                <a:cxnLst>
                  <a:cxn ang="0">
                    <a:pos x="wd2" y="hd2"/>
                  </a:cxn>
                  <a:cxn ang="5400000">
                    <a:pos x="wd2" y="hd2"/>
                  </a:cxn>
                  <a:cxn ang="10800000">
                    <a:pos x="wd2" y="hd2"/>
                  </a:cxn>
                  <a:cxn ang="16200000">
                    <a:pos x="wd2" y="hd2"/>
                  </a:cxn>
                </a:cxnLst>
                <a:rect l="0" t="0" r="r" b="b"/>
                <a:pathLst>
                  <a:path w="21600" h="21600" extrusionOk="0">
                    <a:moveTo>
                      <a:pt x="0" y="3028"/>
                    </a:moveTo>
                    <a:lnTo>
                      <a:pt x="21600" y="0"/>
                    </a:lnTo>
                    <a:lnTo>
                      <a:pt x="21600" y="18572"/>
                    </a:lnTo>
                    <a:lnTo>
                      <a:pt x="0" y="21600"/>
                    </a:lnTo>
                    <a:close/>
                  </a:path>
                </a:pathLst>
              </a:custGeom>
              <a:solidFill>
                <a:srgbClr val="000000">
                  <a:alpha val="20000"/>
                </a:srgbClr>
              </a:solidFill>
              <a:ln w="12700" cap="flat">
                <a:noFill/>
                <a:miter lim="400000"/>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sp>
            <p:nvSpPr>
              <p:cNvPr id="409" name="Shape"/>
              <p:cNvSpPr/>
              <p:nvPr/>
            </p:nvSpPr>
            <p:spPr>
              <a:xfrm>
                <a:off x="-1" y="-1"/>
                <a:ext cx="152403" cy="5926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8400" y="0"/>
                    </a:lnTo>
                    <a:lnTo>
                      <a:pt x="21600" y="0"/>
                    </a:lnTo>
                    <a:lnTo>
                      <a:pt x="13200" y="21600"/>
                    </a:lnTo>
                    <a:close/>
                  </a:path>
                </a:pathLst>
              </a:custGeom>
              <a:solidFill>
                <a:srgbClr val="FFFFFF">
                  <a:alpha val="20000"/>
                </a:srgbClr>
              </a:solidFill>
              <a:ln w="12700" cap="flat">
                <a:noFill/>
                <a:miter lim="400000"/>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sp>
            <p:nvSpPr>
              <p:cNvPr id="410" name="Shape"/>
              <p:cNvSpPr/>
              <p:nvPr/>
            </p:nvSpPr>
            <p:spPr>
              <a:xfrm>
                <a:off x="-1" y="-1"/>
                <a:ext cx="152403" cy="422723"/>
              </a:xfrm>
              <a:custGeom>
                <a:avLst/>
                <a:gdLst/>
                <a:ahLst/>
                <a:cxnLst>
                  <a:cxn ang="0">
                    <a:pos x="wd2" y="hd2"/>
                  </a:cxn>
                  <a:cxn ang="5400000">
                    <a:pos x="wd2" y="hd2"/>
                  </a:cxn>
                  <a:cxn ang="10800000">
                    <a:pos x="wd2" y="hd2"/>
                  </a:cxn>
                  <a:cxn ang="16200000">
                    <a:pos x="wd2" y="hd2"/>
                  </a:cxn>
                </a:cxnLst>
                <a:rect l="0" t="0" r="r" b="b"/>
                <a:pathLst>
                  <a:path w="21600" h="21600" extrusionOk="0">
                    <a:moveTo>
                      <a:pt x="0" y="3028"/>
                    </a:moveTo>
                    <a:lnTo>
                      <a:pt x="8400" y="0"/>
                    </a:lnTo>
                    <a:lnTo>
                      <a:pt x="21600" y="0"/>
                    </a:lnTo>
                    <a:lnTo>
                      <a:pt x="21600" y="18572"/>
                    </a:lnTo>
                    <a:lnTo>
                      <a:pt x="13200" y="21600"/>
                    </a:lnTo>
                    <a:lnTo>
                      <a:pt x="0" y="21600"/>
                    </a:lnTo>
                    <a:close/>
                    <a:moveTo>
                      <a:pt x="0" y="3028"/>
                    </a:moveTo>
                    <a:lnTo>
                      <a:pt x="13200" y="3028"/>
                    </a:lnTo>
                    <a:lnTo>
                      <a:pt x="21600" y="0"/>
                    </a:lnTo>
                    <a:moveTo>
                      <a:pt x="13200" y="3028"/>
                    </a:moveTo>
                    <a:lnTo>
                      <a:pt x="13200" y="21600"/>
                    </a:lnTo>
                  </a:path>
                </a:pathLst>
              </a:custGeom>
              <a:noFill/>
              <a:ln w="12700" cap="flat">
                <a:solidFill>
                  <a:srgbClr val="FFFFFF"/>
                </a:solidFill>
                <a:prstDash val="solid"/>
                <a:round/>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grpSp>
        <p:grpSp>
          <p:nvGrpSpPr>
            <p:cNvPr id="416" name="Cube 49"/>
            <p:cNvGrpSpPr/>
            <p:nvPr/>
          </p:nvGrpSpPr>
          <p:grpSpPr>
            <a:xfrm>
              <a:off x="57151" y="1479514"/>
              <a:ext cx="381002" cy="493177"/>
              <a:chOff x="0" y="-1"/>
              <a:chExt cx="381001" cy="493176"/>
            </a:xfrm>
          </p:grpSpPr>
          <p:sp>
            <p:nvSpPr>
              <p:cNvPr id="412" name="Shape"/>
              <p:cNvSpPr/>
              <p:nvPr/>
            </p:nvSpPr>
            <p:spPr>
              <a:xfrm>
                <a:off x="-1" y="-2"/>
                <a:ext cx="381003" cy="493178"/>
              </a:xfrm>
              <a:custGeom>
                <a:avLst/>
                <a:gdLst/>
                <a:ahLst/>
                <a:cxnLst>
                  <a:cxn ang="0">
                    <a:pos x="wd2" y="hd2"/>
                  </a:cxn>
                  <a:cxn ang="5400000">
                    <a:pos x="wd2" y="hd2"/>
                  </a:cxn>
                  <a:cxn ang="10800000">
                    <a:pos x="wd2" y="hd2"/>
                  </a:cxn>
                  <a:cxn ang="16200000">
                    <a:pos x="wd2" y="hd2"/>
                  </a:cxn>
                </a:cxnLst>
                <a:rect l="0" t="0" r="r" b="b"/>
                <a:pathLst>
                  <a:path w="21600" h="21600" extrusionOk="0">
                    <a:moveTo>
                      <a:pt x="0" y="6489"/>
                    </a:moveTo>
                    <a:lnTo>
                      <a:pt x="8400" y="0"/>
                    </a:lnTo>
                    <a:lnTo>
                      <a:pt x="21600" y="0"/>
                    </a:lnTo>
                    <a:lnTo>
                      <a:pt x="21600" y="15111"/>
                    </a:lnTo>
                    <a:lnTo>
                      <a:pt x="13200" y="21600"/>
                    </a:lnTo>
                    <a:lnTo>
                      <a:pt x="0" y="21600"/>
                    </a:lnTo>
                    <a:close/>
                  </a:path>
                </a:pathLst>
              </a:custGeom>
              <a:solidFill>
                <a:srgbClr val="E75461"/>
              </a:solidFill>
              <a:ln w="12700" cap="flat">
                <a:noFill/>
                <a:miter lim="400000"/>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sp>
            <p:nvSpPr>
              <p:cNvPr id="413" name="Shape"/>
              <p:cNvSpPr/>
              <p:nvPr/>
            </p:nvSpPr>
            <p:spPr>
              <a:xfrm>
                <a:off x="232833" y="-2"/>
                <a:ext cx="148169" cy="493178"/>
              </a:xfrm>
              <a:custGeom>
                <a:avLst/>
                <a:gdLst/>
                <a:ahLst/>
                <a:cxnLst>
                  <a:cxn ang="0">
                    <a:pos x="wd2" y="hd2"/>
                  </a:cxn>
                  <a:cxn ang="5400000">
                    <a:pos x="wd2" y="hd2"/>
                  </a:cxn>
                  <a:cxn ang="10800000">
                    <a:pos x="wd2" y="hd2"/>
                  </a:cxn>
                  <a:cxn ang="16200000">
                    <a:pos x="wd2" y="hd2"/>
                  </a:cxn>
                </a:cxnLst>
                <a:rect l="0" t="0" r="r" b="b"/>
                <a:pathLst>
                  <a:path w="21600" h="21600" extrusionOk="0">
                    <a:moveTo>
                      <a:pt x="0" y="6489"/>
                    </a:moveTo>
                    <a:lnTo>
                      <a:pt x="21600" y="0"/>
                    </a:lnTo>
                    <a:lnTo>
                      <a:pt x="21600" y="15111"/>
                    </a:lnTo>
                    <a:lnTo>
                      <a:pt x="0" y="21600"/>
                    </a:lnTo>
                    <a:close/>
                  </a:path>
                </a:pathLst>
              </a:custGeom>
              <a:solidFill>
                <a:srgbClr val="000000">
                  <a:alpha val="20000"/>
                </a:srgbClr>
              </a:solidFill>
              <a:ln w="12700" cap="flat">
                <a:noFill/>
                <a:miter lim="400000"/>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sp>
            <p:nvSpPr>
              <p:cNvPr id="414" name="Shape"/>
              <p:cNvSpPr/>
              <p:nvPr/>
            </p:nvSpPr>
            <p:spPr>
              <a:xfrm>
                <a:off x="-1" y="-1"/>
                <a:ext cx="381003" cy="14816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8400" y="0"/>
                    </a:lnTo>
                    <a:lnTo>
                      <a:pt x="21600" y="0"/>
                    </a:lnTo>
                    <a:lnTo>
                      <a:pt x="13200" y="21600"/>
                    </a:lnTo>
                    <a:close/>
                  </a:path>
                </a:pathLst>
              </a:custGeom>
              <a:solidFill>
                <a:srgbClr val="FFFFFF">
                  <a:alpha val="20000"/>
                </a:srgbClr>
              </a:solidFill>
              <a:ln w="12700" cap="flat">
                <a:noFill/>
                <a:miter lim="400000"/>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sp>
            <p:nvSpPr>
              <p:cNvPr id="415" name="Shape"/>
              <p:cNvSpPr/>
              <p:nvPr/>
            </p:nvSpPr>
            <p:spPr>
              <a:xfrm>
                <a:off x="-1" y="-2"/>
                <a:ext cx="381003" cy="493178"/>
              </a:xfrm>
              <a:custGeom>
                <a:avLst/>
                <a:gdLst/>
                <a:ahLst/>
                <a:cxnLst>
                  <a:cxn ang="0">
                    <a:pos x="wd2" y="hd2"/>
                  </a:cxn>
                  <a:cxn ang="5400000">
                    <a:pos x="wd2" y="hd2"/>
                  </a:cxn>
                  <a:cxn ang="10800000">
                    <a:pos x="wd2" y="hd2"/>
                  </a:cxn>
                  <a:cxn ang="16200000">
                    <a:pos x="wd2" y="hd2"/>
                  </a:cxn>
                </a:cxnLst>
                <a:rect l="0" t="0" r="r" b="b"/>
                <a:pathLst>
                  <a:path w="21600" h="21600" extrusionOk="0">
                    <a:moveTo>
                      <a:pt x="0" y="6489"/>
                    </a:moveTo>
                    <a:lnTo>
                      <a:pt x="8400" y="0"/>
                    </a:lnTo>
                    <a:lnTo>
                      <a:pt x="21600" y="0"/>
                    </a:lnTo>
                    <a:lnTo>
                      <a:pt x="21600" y="15111"/>
                    </a:lnTo>
                    <a:lnTo>
                      <a:pt x="13200" y="21600"/>
                    </a:lnTo>
                    <a:lnTo>
                      <a:pt x="0" y="21600"/>
                    </a:lnTo>
                    <a:close/>
                    <a:moveTo>
                      <a:pt x="0" y="6489"/>
                    </a:moveTo>
                    <a:lnTo>
                      <a:pt x="13200" y="6489"/>
                    </a:lnTo>
                    <a:lnTo>
                      <a:pt x="21600" y="0"/>
                    </a:lnTo>
                    <a:moveTo>
                      <a:pt x="13200" y="6489"/>
                    </a:moveTo>
                    <a:lnTo>
                      <a:pt x="13200" y="21600"/>
                    </a:lnTo>
                  </a:path>
                </a:pathLst>
              </a:custGeom>
              <a:noFill/>
              <a:ln w="12700" cap="flat">
                <a:solidFill>
                  <a:srgbClr val="FFFFFF"/>
                </a:solidFill>
                <a:prstDash val="solid"/>
                <a:round/>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grpSp>
        <p:grpSp>
          <p:nvGrpSpPr>
            <p:cNvPr id="421" name="Cube 50"/>
            <p:cNvGrpSpPr/>
            <p:nvPr/>
          </p:nvGrpSpPr>
          <p:grpSpPr>
            <a:xfrm>
              <a:off x="57151" y="1056796"/>
              <a:ext cx="533402" cy="563629"/>
              <a:chOff x="0" y="0"/>
              <a:chExt cx="533401" cy="563628"/>
            </a:xfrm>
          </p:grpSpPr>
          <p:sp>
            <p:nvSpPr>
              <p:cNvPr id="417" name="Shape"/>
              <p:cNvSpPr/>
              <p:nvPr/>
            </p:nvSpPr>
            <p:spPr>
              <a:xfrm>
                <a:off x="0" y="0"/>
                <a:ext cx="533402" cy="563628"/>
              </a:xfrm>
              <a:custGeom>
                <a:avLst/>
                <a:gdLst/>
                <a:ahLst/>
                <a:cxnLst>
                  <a:cxn ang="0">
                    <a:pos x="wd2" y="hd2"/>
                  </a:cxn>
                  <a:cxn ang="5400000">
                    <a:pos x="wd2" y="hd2"/>
                  </a:cxn>
                  <a:cxn ang="10800000">
                    <a:pos x="wd2" y="hd2"/>
                  </a:cxn>
                  <a:cxn ang="16200000">
                    <a:pos x="wd2" y="hd2"/>
                  </a:cxn>
                </a:cxnLst>
                <a:rect l="0" t="0" r="r" b="b"/>
                <a:pathLst>
                  <a:path w="21600" h="21600" extrusionOk="0">
                    <a:moveTo>
                      <a:pt x="0" y="7950"/>
                    </a:moveTo>
                    <a:lnTo>
                      <a:pt x="8400" y="0"/>
                    </a:lnTo>
                    <a:lnTo>
                      <a:pt x="21600" y="0"/>
                    </a:lnTo>
                    <a:lnTo>
                      <a:pt x="21600" y="13650"/>
                    </a:lnTo>
                    <a:lnTo>
                      <a:pt x="13200" y="21600"/>
                    </a:lnTo>
                    <a:lnTo>
                      <a:pt x="0" y="21600"/>
                    </a:lnTo>
                    <a:close/>
                  </a:path>
                </a:pathLst>
              </a:custGeom>
              <a:solidFill>
                <a:srgbClr val="ECED61"/>
              </a:solidFill>
              <a:ln w="12700" cap="flat">
                <a:noFill/>
                <a:miter lim="400000"/>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sp>
            <p:nvSpPr>
              <p:cNvPr id="418" name="Shape"/>
              <p:cNvSpPr/>
              <p:nvPr/>
            </p:nvSpPr>
            <p:spPr>
              <a:xfrm>
                <a:off x="325966" y="0"/>
                <a:ext cx="207436" cy="563628"/>
              </a:xfrm>
              <a:custGeom>
                <a:avLst/>
                <a:gdLst/>
                <a:ahLst/>
                <a:cxnLst>
                  <a:cxn ang="0">
                    <a:pos x="wd2" y="hd2"/>
                  </a:cxn>
                  <a:cxn ang="5400000">
                    <a:pos x="wd2" y="hd2"/>
                  </a:cxn>
                  <a:cxn ang="10800000">
                    <a:pos x="wd2" y="hd2"/>
                  </a:cxn>
                  <a:cxn ang="16200000">
                    <a:pos x="wd2" y="hd2"/>
                  </a:cxn>
                </a:cxnLst>
                <a:rect l="0" t="0" r="r" b="b"/>
                <a:pathLst>
                  <a:path w="21600" h="21600" extrusionOk="0">
                    <a:moveTo>
                      <a:pt x="0" y="7950"/>
                    </a:moveTo>
                    <a:lnTo>
                      <a:pt x="21600" y="0"/>
                    </a:lnTo>
                    <a:lnTo>
                      <a:pt x="21600" y="13650"/>
                    </a:lnTo>
                    <a:lnTo>
                      <a:pt x="0" y="21600"/>
                    </a:lnTo>
                    <a:close/>
                  </a:path>
                </a:pathLst>
              </a:custGeom>
              <a:solidFill>
                <a:srgbClr val="000000">
                  <a:alpha val="20000"/>
                </a:srgbClr>
              </a:solidFill>
              <a:ln w="12700" cap="flat">
                <a:noFill/>
                <a:miter lim="400000"/>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sp>
            <p:nvSpPr>
              <p:cNvPr id="419" name="Shape"/>
              <p:cNvSpPr/>
              <p:nvPr/>
            </p:nvSpPr>
            <p:spPr>
              <a:xfrm>
                <a:off x="0" y="-1"/>
                <a:ext cx="533402" cy="20743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8400" y="0"/>
                    </a:lnTo>
                    <a:lnTo>
                      <a:pt x="21600" y="0"/>
                    </a:lnTo>
                    <a:lnTo>
                      <a:pt x="13200" y="21600"/>
                    </a:lnTo>
                    <a:close/>
                  </a:path>
                </a:pathLst>
              </a:custGeom>
              <a:solidFill>
                <a:srgbClr val="FFFFFF">
                  <a:alpha val="20000"/>
                </a:srgbClr>
              </a:solidFill>
              <a:ln w="12700" cap="flat">
                <a:noFill/>
                <a:miter lim="400000"/>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sp>
            <p:nvSpPr>
              <p:cNvPr id="420" name="Shape"/>
              <p:cNvSpPr/>
              <p:nvPr/>
            </p:nvSpPr>
            <p:spPr>
              <a:xfrm>
                <a:off x="0" y="0"/>
                <a:ext cx="533402" cy="563628"/>
              </a:xfrm>
              <a:custGeom>
                <a:avLst/>
                <a:gdLst/>
                <a:ahLst/>
                <a:cxnLst>
                  <a:cxn ang="0">
                    <a:pos x="wd2" y="hd2"/>
                  </a:cxn>
                  <a:cxn ang="5400000">
                    <a:pos x="wd2" y="hd2"/>
                  </a:cxn>
                  <a:cxn ang="10800000">
                    <a:pos x="wd2" y="hd2"/>
                  </a:cxn>
                  <a:cxn ang="16200000">
                    <a:pos x="wd2" y="hd2"/>
                  </a:cxn>
                </a:cxnLst>
                <a:rect l="0" t="0" r="r" b="b"/>
                <a:pathLst>
                  <a:path w="21600" h="21600" extrusionOk="0">
                    <a:moveTo>
                      <a:pt x="0" y="7950"/>
                    </a:moveTo>
                    <a:lnTo>
                      <a:pt x="8400" y="0"/>
                    </a:lnTo>
                    <a:lnTo>
                      <a:pt x="21600" y="0"/>
                    </a:lnTo>
                    <a:lnTo>
                      <a:pt x="21600" y="13650"/>
                    </a:lnTo>
                    <a:lnTo>
                      <a:pt x="13200" y="21600"/>
                    </a:lnTo>
                    <a:lnTo>
                      <a:pt x="0" y="21600"/>
                    </a:lnTo>
                    <a:close/>
                    <a:moveTo>
                      <a:pt x="0" y="7950"/>
                    </a:moveTo>
                    <a:lnTo>
                      <a:pt x="13200" y="7950"/>
                    </a:lnTo>
                    <a:lnTo>
                      <a:pt x="21600" y="0"/>
                    </a:lnTo>
                    <a:moveTo>
                      <a:pt x="13200" y="7950"/>
                    </a:moveTo>
                    <a:lnTo>
                      <a:pt x="13200" y="21600"/>
                    </a:lnTo>
                  </a:path>
                </a:pathLst>
              </a:custGeom>
              <a:noFill/>
              <a:ln w="12700" cap="flat">
                <a:solidFill>
                  <a:srgbClr val="FFFFFF"/>
                </a:solidFill>
                <a:prstDash val="solid"/>
                <a:round/>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grpSp>
        <p:grpSp>
          <p:nvGrpSpPr>
            <p:cNvPr id="426" name="Cube 51"/>
            <p:cNvGrpSpPr/>
            <p:nvPr/>
          </p:nvGrpSpPr>
          <p:grpSpPr>
            <a:xfrm>
              <a:off x="57151" y="686917"/>
              <a:ext cx="609602" cy="563628"/>
              <a:chOff x="0" y="0"/>
              <a:chExt cx="609601" cy="563627"/>
            </a:xfrm>
          </p:grpSpPr>
          <p:sp>
            <p:nvSpPr>
              <p:cNvPr id="422" name="Shape"/>
              <p:cNvSpPr/>
              <p:nvPr/>
            </p:nvSpPr>
            <p:spPr>
              <a:xfrm>
                <a:off x="-1" y="0"/>
                <a:ext cx="609603" cy="563627"/>
              </a:xfrm>
              <a:custGeom>
                <a:avLst/>
                <a:gdLst/>
                <a:ahLst/>
                <a:cxnLst>
                  <a:cxn ang="0">
                    <a:pos x="wd2" y="hd2"/>
                  </a:cxn>
                  <a:cxn ang="5400000">
                    <a:pos x="wd2" y="hd2"/>
                  </a:cxn>
                  <a:cxn ang="10800000">
                    <a:pos x="wd2" y="hd2"/>
                  </a:cxn>
                  <a:cxn ang="16200000">
                    <a:pos x="wd2" y="hd2"/>
                  </a:cxn>
                </a:cxnLst>
                <a:rect l="0" t="0" r="r" b="b"/>
                <a:pathLst>
                  <a:path w="21600" h="21600" extrusionOk="0">
                    <a:moveTo>
                      <a:pt x="0" y="8400"/>
                    </a:moveTo>
                    <a:lnTo>
                      <a:pt x="7767" y="0"/>
                    </a:lnTo>
                    <a:lnTo>
                      <a:pt x="21600" y="0"/>
                    </a:lnTo>
                    <a:lnTo>
                      <a:pt x="21600" y="13200"/>
                    </a:lnTo>
                    <a:lnTo>
                      <a:pt x="13833" y="21600"/>
                    </a:lnTo>
                    <a:lnTo>
                      <a:pt x="0" y="21600"/>
                    </a:lnTo>
                    <a:close/>
                  </a:path>
                </a:pathLst>
              </a:custGeom>
              <a:solidFill>
                <a:srgbClr val="88DF74"/>
              </a:solidFill>
              <a:ln w="12700" cap="flat">
                <a:noFill/>
                <a:miter lim="400000"/>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sp>
            <p:nvSpPr>
              <p:cNvPr id="423" name="Shape"/>
              <p:cNvSpPr/>
              <p:nvPr/>
            </p:nvSpPr>
            <p:spPr>
              <a:xfrm>
                <a:off x="390411" y="0"/>
                <a:ext cx="219191" cy="563627"/>
              </a:xfrm>
              <a:custGeom>
                <a:avLst/>
                <a:gdLst/>
                <a:ahLst/>
                <a:cxnLst>
                  <a:cxn ang="0">
                    <a:pos x="wd2" y="hd2"/>
                  </a:cxn>
                  <a:cxn ang="5400000">
                    <a:pos x="wd2" y="hd2"/>
                  </a:cxn>
                  <a:cxn ang="10800000">
                    <a:pos x="wd2" y="hd2"/>
                  </a:cxn>
                  <a:cxn ang="16200000">
                    <a:pos x="wd2" y="hd2"/>
                  </a:cxn>
                </a:cxnLst>
                <a:rect l="0" t="0" r="r" b="b"/>
                <a:pathLst>
                  <a:path w="21600" h="21600" extrusionOk="0">
                    <a:moveTo>
                      <a:pt x="0" y="8400"/>
                    </a:moveTo>
                    <a:lnTo>
                      <a:pt x="21600" y="0"/>
                    </a:lnTo>
                    <a:lnTo>
                      <a:pt x="21600" y="13200"/>
                    </a:lnTo>
                    <a:lnTo>
                      <a:pt x="0" y="21600"/>
                    </a:lnTo>
                    <a:close/>
                  </a:path>
                </a:pathLst>
              </a:custGeom>
              <a:solidFill>
                <a:srgbClr val="000000">
                  <a:alpha val="20000"/>
                </a:srgbClr>
              </a:solidFill>
              <a:ln w="12700" cap="flat">
                <a:noFill/>
                <a:miter lim="400000"/>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sp>
            <p:nvSpPr>
              <p:cNvPr id="424" name="Shape"/>
              <p:cNvSpPr/>
              <p:nvPr/>
            </p:nvSpPr>
            <p:spPr>
              <a:xfrm>
                <a:off x="-1" y="-1"/>
                <a:ext cx="609603" cy="21919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7767" y="0"/>
                    </a:lnTo>
                    <a:lnTo>
                      <a:pt x="21600" y="0"/>
                    </a:lnTo>
                    <a:lnTo>
                      <a:pt x="13833" y="21600"/>
                    </a:lnTo>
                    <a:close/>
                  </a:path>
                </a:pathLst>
              </a:custGeom>
              <a:solidFill>
                <a:srgbClr val="FFFFFF">
                  <a:alpha val="20000"/>
                </a:srgbClr>
              </a:solidFill>
              <a:ln w="12700" cap="flat">
                <a:noFill/>
                <a:miter lim="400000"/>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sp>
            <p:nvSpPr>
              <p:cNvPr id="425" name="Shape"/>
              <p:cNvSpPr/>
              <p:nvPr/>
            </p:nvSpPr>
            <p:spPr>
              <a:xfrm>
                <a:off x="-1" y="0"/>
                <a:ext cx="609603" cy="563627"/>
              </a:xfrm>
              <a:custGeom>
                <a:avLst/>
                <a:gdLst/>
                <a:ahLst/>
                <a:cxnLst>
                  <a:cxn ang="0">
                    <a:pos x="wd2" y="hd2"/>
                  </a:cxn>
                  <a:cxn ang="5400000">
                    <a:pos x="wd2" y="hd2"/>
                  </a:cxn>
                  <a:cxn ang="10800000">
                    <a:pos x="wd2" y="hd2"/>
                  </a:cxn>
                  <a:cxn ang="16200000">
                    <a:pos x="wd2" y="hd2"/>
                  </a:cxn>
                </a:cxnLst>
                <a:rect l="0" t="0" r="r" b="b"/>
                <a:pathLst>
                  <a:path w="21600" h="21600" extrusionOk="0">
                    <a:moveTo>
                      <a:pt x="0" y="8400"/>
                    </a:moveTo>
                    <a:lnTo>
                      <a:pt x="7767" y="0"/>
                    </a:lnTo>
                    <a:lnTo>
                      <a:pt x="21600" y="0"/>
                    </a:lnTo>
                    <a:lnTo>
                      <a:pt x="21600" y="13200"/>
                    </a:lnTo>
                    <a:lnTo>
                      <a:pt x="13833" y="21600"/>
                    </a:lnTo>
                    <a:lnTo>
                      <a:pt x="0" y="21600"/>
                    </a:lnTo>
                    <a:close/>
                    <a:moveTo>
                      <a:pt x="0" y="8400"/>
                    </a:moveTo>
                    <a:lnTo>
                      <a:pt x="13833" y="8400"/>
                    </a:lnTo>
                    <a:lnTo>
                      <a:pt x="21600" y="0"/>
                    </a:lnTo>
                    <a:moveTo>
                      <a:pt x="13833" y="8400"/>
                    </a:moveTo>
                    <a:lnTo>
                      <a:pt x="13833" y="21600"/>
                    </a:lnTo>
                  </a:path>
                </a:pathLst>
              </a:custGeom>
              <a:noFill/>
              <a:ln w="12700" cap="flat">
                <a:solidFill>
                  <a:srgbClr val="FFFFFF"/>
                </a:solidFill>
                <a:prstDash val="solid"/>
                <a:round/>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grpSp>
        <p:grpSp>
          <p:nvGrpSpPr>
            <p:cNvPr id="431" name="Cube 52"/>
            <p:cNvGrpSpPr/>
            <p:nvPr/>
          </p:nvGrpSpPr>
          <p:grpSpPr>
            <a:xfrm>
              <a:off x="57151" y="352264"/>
              <a:ext cx="914403" cy="563628"/>
              <a:chOff x="0" y="0"/>
              <a:chExt cx="914402" cy="563627"/>
            </a:xfrm>
          </p:grpSpPr>
          <p:sp>
            <p:nvSpPr>
              <p:cNvPr id="427" name="Shape"/>
              <p:cNvSpPr/>
              <p:nvPr/>
            </p:nvSpPr>
            <p:spPr>
              <a:xfrm>
                <a:off x="-1" y="0"/>
                <a:ext cx="914403" cy="563627"/>
              </a:xfrm>
              <a:custGeom>
                <a:avLst/>
                <a:gdLst/>
                <a:ahLst/>
                <a:cxnLst>
                  <a:cxn ang="0">
                    <a:pos x="wd2" y="hd2"/>
                  </a:cxn>
                  <a:cxn ang="5400000">
                    <a:pos x="wd2" y="hd2"/>
                  </a:cxn>
                  <a:cxn ang="10800000">
                    <a:pos x="wd2" y="hd2"/>
                  </a:cxn>
                  <a:cxn ang="16200000">
                    <a:pos x="wd2" y="hd2"/>
                  </a:cxn>
                </a:cxnLst>
                <a:rect l="0" t="0" r="r" b="b"/>
                <a:pathLst>
                  <a:path w="21600" h="21600" extrusionOk="0">
                    <a:moveTo>
                      <a:pt x="0" y="8400"/>
                    </a:moveTo>
                    <a:lnTo>
                      <a:pt x="5178" y="0"/>
                    </a:lnTo>
                    <a:lnTo>
                      <a:pt x="21600" y="0"/>
                    </a:lnTo>
                    <a:lnTo>
                      <a:pt x="21600" y="13200"/>
                    </a:lnTo>
                    <a:lnTo>
                      <a:pt x="16422" y="21600"/>
                    </a:lnTo>
                    <a:lnTo>
                      <a:pt x="0" y="21600"/>
                    </a:lnTo>
                    <a:close/>
                  </a:path>
                </a:pathLst>
              </a:custGeom>
              <a:solidFill>
                <a:srgbClr val="88DF74"/>
              </a:solidFill>
              <a:ln w="12700" cap="flat">
                <a:noFill/>
                <a:miter lim="400000"/>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sp>
            <p:nvSpPr>
              <p:cNvPr id="428" name="Shape"/>
              <p:cNvSpPr/>
              <p:nvPr/>
            </p:nvSpPr>
            <p:spPr>
              <a:xfrm>
                <a:off x="695212" y="0"/>
                <a:ext cx="219191" cy="563627"/>
              </a:xfrm>
              <a:custGeom>
                <a:avLst/>
                <a:gdLst/>
                <a:ahLst/>
                <a:cxnLst>
                  <a:cxn ang="0">
                    <a:pos x="wd2" y="hd2"/>
                  </a:cxn>
                  <a:cxn ang="5400000">
                    <a:pos x="wd2" y="hd2"/>
                  </a:cxn>
                  <a:cxn ang="10800000">
                    <a:pos x="wd2" y="hd2"/>
                  </a:cxn>
                  <a:cxn ang="16200000">
                    <a:pos x="wd2" y="hd2"/>
                  </a:cxn>
                </a:cxnLst>
                <a:rect l="0" t="0" r="r" b="b"/>
                <a:pathLst>
                  <a:path w="21600" h="21600" extrusionOk="0">
                    <a:moveTo>
                      <a:pt x="0" y="8400"/>
                    </a:moveTo>
                    <a:lnTo>
                      <a:pt x="21600" y="0"/>
                    </a:lnTo>
                    <a:lnTo>
                      <a:pt x="21600" y="13200"/>
                    </a:lnTo>
                    <a:lnTo>
                      <a:pt x="0" y="21600"/>
                    </a:lnTo>
                    <a:close/>
                  </a:path>
                </a:pathLst>
              </a:custGeom>
              <a:solidFill>
                <a:srgbClr val="000000">
                  <a:alpha val="20000"/>
                </a:srgbClr>
              </a:solidFill>
              <a:ln w="12700" cap="flat">
                <a:noFill/>
                <a:miter lim="400000"/>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sp>
            <p:nvSpPr>
              <p:cNvPr id="429" name="Shape"/>
              <p:cNvSpPr/>
              <p:nvPr/>
            </p:nvSpPr>
            <p:spPr>
              <a:xfrm>
                <a:off x="-1" y="-1"/>
                <a:ext cx="914403" cy="21919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178" y="0"/>
                    </a:lnTo>
                    <a:lnTo>
                      <a:pt x="21600" y="0"/>
                    </a:lnTo>
                    <a:lnTo>
                      <a:pt x="16422" y="21600"/>
                    </a:lnTo>
                    <a:close/>
                  </a:path>
                </a:pathLst>
              </a:custGeom>
              <a:solidFill>
                <a:srgbClr val="FFFFFF">
                  <a:alpha val="20000"/>
                </a:srgbClr>
              </a:solidFill>
              <a:ln w="12700" cap="flat">
                <a:noFill/>
                <a:miter lim="400000"/>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sp>
            <p:nvSpPr>
              <p:cNvPr id="430" name="Shape"/>
              <p:cNvSpPr/>
              <p:nvPr/>
            </p:nvSpPr>
            <p:spPr>
              <a:xfrm>
                <a:off x="-1" y="0"/>
                <a:ext cx="914403" cy="563627"/>
              </a:xfrm>
              <a:custGeom>
                <a:avLst/>
                <a:gdLst/>
                <a:ahLst/>
                <a:cxnLst>
                  <a:cxn ang="0">
                    <a:pos x="wd2" y="hd2"/>
                  </a:cxn>
                  <a:cxn ang="5400000">
                    <a:pos x="wd2" y="hd2"/>
                  </a:cxn>
                  <a:cxn ang="10800000">
                    <a:pos x="wd2" y="hd2"/>
                  </a:cxn>
                  <a:cxn ang="16200000">
                    <a:pos x="wd2" y="hd2"/>
                  </a:cxn>
                </a:cxnLst>
                <a:rect l="0" t="0" r="r" b="b"/>
                <a:pathLst>
                  <a:path w="21600" h="21600" extrusionOk="0">
                    <a:moveTo>
                      <a:pt x="0" y="8400"/>
                    </a:moveTo>
                    <a:lnTo>
                      <a:pt x="5178" y="0"/>
                    </a:lnTo>
                    <a:lnTo>
                      <a:pt x="21600" y="0"/>
                    </a:lnTo>
                    <a:lnTo>
                      <a:pt x="21600" y="13200"/>
                    </a:lnTo>
                    <a:lnTo>
                      <a:pt x="16422" y="21600"/>
                    </a:lnTo>
                    <a:lnTo>
                      <a:pt x="0" y="21600"/>
                    </a:lnTo>
                    <a:close/>
                    <a:moveTo>
                      <a:pt x="0" y="8400"/>
                    </a:moveTo>
                    <a:lnTo>
                      <a:pt x="16422" y="8400"/>
                    </a:lnTo>
                    <a:lnTo>
                      <a:pt x="21600" y="0"/>
                    </a:lnTo>
                    <a:moveTo>
                      <a:pt x="16422" y="8400"/>
                    </a:moveTo>
                    <a:lnTo>
                      <a:pt x="16422" y="21600"/>
                    </a:lnTo>
                  </a:path>
                </a:pathLst>
              </a:custGeom>
              <a:noFill/>
              <a:ln w="12700" cap="flat">
                <a:solidFill>
                  <a:srgbClr val="FFFFFF"/>
                </a:solidFill>
                <a:prstDash val="solid"/>
                <a:round/>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grpSp>
        <p:grpSp>
          <p:nvGrpSpPr>
            <p:cNvPr id="436" name="Cube 53"/>
            <p:cNvGrpSpPr/>
            <p:nvPr/>
          </p:nvGrpSpPr>
          <p:grpSpPr>
            <a:xfrm>
              <a:off x="57151" y="-1"/>
              <a:ext cx="1371603" cy="563628"/>
              <a:chOff x="0" y="0"/>
              <a:chExt cx="1371602" cy="563627"/>
            </a:xfrm>
          </p:grpSpPr>
          <p:sp>
            <p:nvSpPr>
              <p:cNvPr id="432" name="Shape"/>
              <p:cNvSpPr/>
              <p:nvPr/>
            </p:nvSpPr>
            <p:spPr>
              <a:xfrm>
                <a:off x="-1" y="0"/>
                <a:ext cx="1371603" cy="563627"/>
              </a:xfrm>
              <a:custGeom>
                <a:avLst/>
                <a:gdLst/>
                <a:ahLst/>
                <a:cxnLst>
                  <a:cxn ang="0">
                    <a:pos x="wd2" y="hd2"/>
                  </a:cxn>
                  <a:cxn ang="5400000">
                    <a:pos x="wd2" y="hd2"/>
                  </a:cxn>
                  <a:cxn ang="10800000">
                    <a:pos x="wd2" y="hd2"/>
                  </a:cxn>
                  <a:cxn ang="16200000">
                    <a:pos x="wd2" y="hd2"/>
                  </a:cxn>
                </a:cxnLst>
                <a:rect l="0" t="0" r="r" b="b"/>
                <a:pathLst>
                  <a:path w="21600" h="21600" extrusionOk="0">
                    <a:moveTo>
                      <a:pt x="0" y="8400"/>
                    </a:moveTo>
                    <a:lnTo>
                      <a:pt x="3452" y="0"/>
                    </a:lnTo>
                    <a:lnTo>
                      <a:pt x="21600" y="0"/>
                    </a:lnTo>
                    <a:lnTo>
                      <a:pt x="21600" y="13200"/>
                    </a:lnTo>
                    <a:lnTo>
                      <a:pt x="18148" y="21600"/>
                    </a:lnTo>
                    <a:lnTo>
                      <a:pt x="0" y="21600"/>
                    </a:lnTo>
                    <a:close/>
                  </a:path>
                </a:pathLst>
              </a:custGeom>
              <a:solidFill>
                <a:srgbClr val="88DF74"/>
              </a:solidFill>
              <a:ln w="12700" cap="flat">
                <a:noFill/>
                <a:miter lim="400000"/>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sp>
            <p:nvSpPr>
              <p:cNvPr id="433" name="Shape"/>
              <p:cNvSpPr/>
              <p:nvPr/>
            </p:nvSpPr>
            <p:spPr>
              <a:xfrm>
                <a:off x="1152413" y="0"/>
                <a:ext cx="219190" cy="563627"/>
              </a:xfrm>
              <a:custGeom>
                <a:avLst/>
                <a:gdLst/>
                <a:ahLst/>
                <a:cxnLst>
                  <a:cxn ang="0">
                    <a:pos x="wd2" y="hd2"/>
                  </a:cxn>
                  <a:cxn ang="5400000">
                    <a:pos x="wd2" y="hd2"/>
                  </a:cxn>
                  <a:cxn ang="10800000">
                    <a:pos x="wd2" y="hd2"/>
                  </a:cxn>
                  <a:cxn ang="16200000">
                    <a:pos x="wd2" y="hd2"/>
                  </a:cxn>
                </a:cxnLst>
                <a:rect l="0" t="0" r="r" b="b"/>
                <a:pathLst>
                  <a:path w="21600" h="21600" extrusionOk="0">
                    <a:moveTo>
                      <a:pt x="0" y="8400"/>
                    </a:moveTo>
                    <a:lnTo>
                      <a:pt x="21600" y="0"/>
                    </a:lnTo>
                    <a:lnTo>
                      <a:pt x="21600" y="13200"/>
                    </a:lnTo>
                    <a:lnTo>
                      <a:pt x="0" y="21600"/>
                    </a:lnTo>
                    <a:close/>
                  </a:path>
                </a:pathLst>
              </a:custGeom>
              <a:solidFill>
                <a:srgbClr val="000000">
                  <a:alpha val="20000"/>
                </a:srgbClr>
              </a:solidFill>
              <a:ln w="12700" cap="flat">
                <a:noFill/>
                <a:miter lim="400000"/>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sp>
            <p:nvSpPr>
              <p:cNvPr id="434" name="Shape"/>
              <p:cNvSpPr/>
              <p:nvPr/>
            </p:nvSpPr>
            <p:spPr>
              <a:xfrm>
                <a:off x="-1" y="-1"/>
                <a:ext cx="1371603" cy="21919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452" y="0"/>
                    </a:lnTo>
                    <a:lnTo>
                      <a:pt x="21600" y="0"/>
                    </a:lnTo>
                    <a:lnTo>
                      <a:pt x="18148" y="21600"/>
                    </a:lnTo>
                    <a:close/>
                  </a:path>
                </a:pathLst>
              </a:custGeom>
              <a:solidFill>
                <a:srgbClr val="FFFFFF">
                  <a:alpha val="20000"/>
                </a:srgbClr>
              </a:solidFill>
              <a:ln w="12700" cap="flat">
                <a:noFill/>
                <a:miter lim="400000"/>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sp>
            <p:nvSpPr>
              <p:cNvPr id="435" name="Shape"/>
              <p:cNvSpPr/>
              <p:nvPr/>
            </p:nvSpPr>
            <p:spPr>
              <a:xfrm>
                <a:off x="-1" y="0"/>
                <a:ext cx="1371603" cy="563627"/>
              </a:xfrm>
              <a:custGeom>
                <a:avLst/>
                <a:gdLst/>
                <a:ahLst/>
                <a:cxnLst>
                  <a:cxn ang="0">
                    <a:pos x="wd2" y="hd2"/>
                  </a:cxn>
                  <a:cxn ang="5400000">
                    <a:pos x="wd2" y="hd2"/>
                  </a:cxn>
                  <a:cxn ang="10800000">
                    <a:pos x="wd2" y="hd2"/>
                  </a:cxn>
                  <a:cxn ang="16200000">
                    <a:pos x="wd2" y="hd2"/>
                  </a:cxn>
                </a:cxnLst>
                <a:rect l="0" t="0" r="r" b="b"/>
                <a:pathLst>
                  <a:path w="21600" h="21600" extrusionOk="0">
                    <a:moveTo>
                      <a:pt x="0" y="8400"/>
                    </a:moveTo>
                    <a:lnTo>
                      <a:pt x="3452" y="0"/>
                    </a:lnTo>
                    <a:lnTo>
                      <a:pt x="21600" y="0"/>
                    </a:lnTo>
                    <a:lnTo>
                      <a:pt x="21600" y="13200"/>
                    </a:lnTo>
                    <a:lnTo>
                      <a:pt x="18148" y="21600"/>
                    </a:lnTo>
                    <a:lnTo>
                      <a:pt x="0" y="21600"/>
                    </a:lnTo>
                    <a:close/>
                    <a:moveTo>
                      <a:pt x="0" y="8400"/>
                    </a:moveTo>
                    <a:lnTo>
                      <a:pt x="18148" y="8400"/>
                    </a:lnTo>
                    <a:lnTo>
                      <a:pt x="21600" y="0"/>
                    </a:lnTo>
                    <a:moveTo>
                      <a:pt x="18148" y="8400"/>
                    </a:moveTo>
                    <a:lnTo>
                      <a:pt x="18148" y="21600"/>
                    </a:lnTo>
                  </a:path>
                </a:pathLst>
              </a:custGeom>
              <a:noFill/>
              <a:ln w="12700" cap="flat">
                <a:solidFill>
                  <a:srgbClr val="FFFFFF"/>
                </a:solidFill>
                <a:prstDash val="solid"/>
                <a:round/>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grpSp>
        <p:sp>
          <p:nvSpPr>
            <p:cNvPr id="437" name="Rectangle 3"/>
            <p:cNvSpPr txBox="1"/>
            <p:nvPr/>
          </p:nvSpPr>
          <p:spPr>
            <a:xfrm>
              <a:off x="0" y="4066116"/>
              <a:ext cx="745069" cy="2642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8" tIns="45718" rIns="45718" bIns="45718" numCol="1" anchor="t">
              <a:spAutoFit/>
            </a:bodyPr>
            <a:lstStyle>
              <a:lvl1pPr algn="ctr">
                <a:spcBef>
                  <a:spcPts val="200"/>
                </a:spcBef>
                <a:tabLst>
                  <a:tab pos="685800" algn="l"/>
                  <a:tab pos="2730500" algn="l"/>
                  <a:tab pos="3187700" algn="l"/>
                </a:tabLst>
                <a:defRPr sz="1200" b="0">
                  <a:solidFill>
                    <a:srgbClr val="FFFFFF"/>
                  </a:solidFill>
                  <a:effectLst>
                    <a:outerShdw blurRad="38100" dist="38100" dir="2700000" rotWithShape="0">
                      <a:srgbClr val="000000"/>
                    </a:outerShdw>
                  </a:effectLst>
                </a:defRPr>
              </a:lvl1pPr>
            </a:lstStyle>
            <a:p>
              <a:r>
                <a:t>xtal-Si</a:t>
              </a:r>
            </a:p>
          </p:txBody>
        </p:sp>
        <p:sp>
          <p:nvSpPr>
            <p:cNvPr id="438" name="Rectangle 3"/>
            <p:cNvSpPr txBox="1"/>
            <p:nvPr/>
          </p:nvSpPr>
          <p:spPr>
            <a:xfrm>
              <a:off x="571503" y="4042834"/>
              <a:ext cx="899585" cy="288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8" tIns="45718" rIns="45718" bIns="45718" numCol="1" anchor="t">
              <a:spAutoFit/>
            </a:bodyPr>
            <a:lstStyle/>
            <a:p>
              <a:pPr algn="ctr">
                <a:spcBef>
                  <a:spcPts val="300"/>
                </a:spcBef>
                <a:tabLst>
                  <a:tab pos="685800" algn="l"/>
                  <a:tab pos="2730500" algn="l"/>
                  <a:tab pos="3187700" algn="l"/>
                </a:tabLst>
                <a:defRPr sz="1200" b="0">
                  <a:solidFill>
                    <a:srgbClr val="FFFFFF"/>
                  </a:solidFill>
                  <a:effectLst>
                    <a:outerShdw blurRad="38100" dist="38100" dir="2700000" rotWithShape="0">
                      <a:srgbClr val="000000"/>
                    </a:outerShdw>
                  </a:effectLst>
                </a:defRPr>
              </a:pPr>
              <a:r>
                <a:t>poly-S</a:t>
              </a:r>
              <a:r>
                <a:rPr sz="1400"/>
                <a:t>i</a:t>
              </a:r>
            </a:p>
          </p:txBody>
        </p:sp>
        <p:sp>
          <p:nvSpPr>
            <p:cNvPr id="439" name="Rectangle 3"/>
            <p:cNvSpPr txBox="1"/>
            <p:nvPr/>
          </p:nvSpPr>
          <p:spPr>
            <a:xfrm>
              <a:off x="1181103" y="4051301"/>
              <a:ext cx="571501" cy="2642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8" tIns="45718" rIns="45718" bIns="45718" numCol="1" anchor="t">
              <a:spAutoFit/>
            </a:bodyPr>
            <a:lstStyle>
              <a:lvl1pPr algn="ctr">
                <a:spcBef>
                  <a:spcPts val="200"/>
                </a:spcBef>
                <a:tabLst>
                  <a:tab pos="685800" algn="l"/>
                  <a:tab pos="2730500" algn="l"/>
                  <a:tab pos="3187700" algn="l"/>
                </a:tabLst>
                <a:defRPr sz="1200" b="0">
                  <a:solidFill>
                    <a:srgbClr val="FFFFFF"/>
                  </a:solidFill>
                  <a:effectLst>
                    <a:outerShdw blurRad="38100" dist="38100" dir="2700000" rotWithShape="0">
                      <a:srgbClr val="000000"/>
                    </a:outerShdw>
                  </a:effectLst>
                </a:defRPr>
              </a:lvl1pPr>
            </a:lstStyle>
            <a:p>
              <a:r>
                <a:t>α-Si</a:t>
              </a:r>
            </a:p>
          </p:txBody>
        </p:sp>
        <p:sp>
          <p:nvSpPr>
            <p:cNvPr id="440" name="Rectangle 3"/>
            <p:cNvSpPr txBox="1"/>
            <p:nvPr/>
          </p:nvSpPr>
          <p:spPr>
            <a:xfrm>
              <a:off x="1780180" y="4063994"/>
              <a:ext cx="772585" cy="2642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8" tIns="45718" rIns="45718" bIns="45718" numCol="1" anchor="t">
              <a:spAutoFit/>
            </a:bodyPr>
            <a:lstStyle>
              <a:lvl1pPr algn="ctr">
                <a:spcBef>
                  <a:spcPts val="200"/>
                </a:spcBef>
                <a:tabLst>
                  <a:tab pos="685800" algn="l"/>
                  <a:tab pos="2730500" algn="l"/>
                  <a:tab pos="3187700" algn="l"/>
                </a:tabLst>
                <a:defRPr sz="1200" b="0">
                  <a:solidFill>
                    <a:srgbClr val="FFFFFF"/>
                  </a:solidFill>
                  <a:effectLst>
                    <a:outerShdw blurRad="38100" dist="38100" dir="2700000" rotWithShape="0">
                      <a:srgbClr val="000000"/>
                    </a:outerShdw>
                  </a:effectLst>
                </a:defRPr>
              </a:lvl1pPr>
            </a:lstStyle>
            <a:p>
              <a:r>
                <a:t>CdTe</a:t>
              </a:r>
            </a:p>
          </p:txBody>
        </p:sp>
      </p:grpSp>
      <p:sp>
        <p:nvSpPr>
          <p:cNvPr id="442" name="Right Brace 28"/>
          <p:cNvSpPr/>
          <p:nvPr/>
        </p:nvSpPr>
        <p:spPr>
          <a:xfrm>
            <a:off x="5839883" y="1371600"/>
            <a:ext cx="497420" cy="23177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173"/>
                  <a:pt x="10800" y="386"/>
                </a:cubicBezTo>
                <a:lnTo>
                  <a:pt x="10800" y="10414"/>
                </a:lnTo>
                <a:cubicBezTo>
                  <a:pt x="10800" y="10627"/>
                  <a:pt x="15635" y="10800"/>
                  <a:pt x="21600" y="10800"/>
                </a:cubicBezTo>
                <a:cubicBezTo>
                  <a:pt x="15635" y="10800"/>
                  <a:pt x="10800" y="10973"/>
                  <a:pt x="10800" y="11186"/>
                </a:cubicBezTo>
                <a:lnTo>
                  <a:pt x="10800" y="21214"/>
                </a:lnTo>
                <a:cubicBezTo>
                  <a:pt x="10800" y="21427"/>
                  <a:pt x="5965" y="21600"/>
                  <a:pt x="0" y="21600"/>
                </a:cubicBezTo>
              </a:path>
            </a:pathLst>
          </a:custGeom>
          <a:ln w="38100">
            <a:solidFill>
              <a:srgbClr val="FFCC00"/>
            </a:solidFill>
          </a:ln>
        </p:spPr>
        <p:txBody>
          <a:bodyPr lIns="45718" tIns="45718" rIns="45718" bIns="45718"/>
          <a:lstStyle/>
          <a:p>
            <a:pPr>
              <a:defRPr>
                <a:solidFill>
                  <a:srgbClr val="FFFFFF"/>
                </a:solidFill>
                <a:latin typeface="Tahoma"/>
                <a:ea typeface="Tahoma"/>
                <a:cs typeface="Tahoma"/>
                <a:sym typeface="Tahoma"/>
              </a:defRPr>
            </a:pPr>
            <a:endParaRPr/>
          </a:p>
        </p:txBody>
      </p:sp>
      <p:sp>
        <p:nvSpPr>
          <p:cNvPr id="443" name="Rectangle 3"/>
          <p:cNvSpPr txBox="1"/>
          <p:nvPr/>
        </p:nvSpPr>
        <p:spPr>
          <a:xfrm>
            <a:off x="6263218" y="1785728"/>
            <a:ext cx="2762252" cy="13937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8" tIns="45718" rIns="45718" bIns="45718">
            <a:spAutoFit/>
          </a:bodyPr>
          <a:lstStyle/>
          <a:p>
            <a:pPr algn="ctr">
              <a:spcBef>
                <a:spcPts val="300"/>
              </a:spcBef>
              <a:tabLst>
                <a:tab pos="685800" algn="l"/>
                <a:tab pos="2730500" algn="l"/>
                <a:tab pos="3187700" algn="l"/>
              </a:tabLst>
              <a:defRPr sz="1400" b="0">
                <a:solidFill>
                  <a:srgbClr val="FFCC00"/>
                </a:solidFill>
                <a:effectLst>
                  <a:outerShdw blurRad="38100" dist="38100" dir="2700000" rotWithShape="0">
                    <a:srgbClr val="000000"/>
                  </a:outerShdw>
                </a:effectLst>
              </a:defRPr>
            </a:pPr>
            <a:r>
              <a:t>Likely now lower for fossil fuels</a:t>
            </a:r>
            <a:endParaRPr>
              <a:solidFill>
                <a:srgbClr val="FFFFFF"/>
              </a:solidFill>
            </a:endParaRPr>
          </a:p>
          <a:p>
            <a:pPr algn="ctr">
              <a:spcBef>
                <a:spcPts val="400"/>
              </a:spcBef>
              <a:tabLst>
                <a:tab pos="685800" algn="l"/>
                <a:tab pos="2730500" algn="l"/>
                <a:tab pos="3187700" algn="l"/>
              </a:tabLst>
              <a:defRPr sz="500" b="0">
                <a:solidFill>
                  <a:srgbClr val="FFCC00"/>
                </a:solidFill>
                <a:effectLst>
                  <a:outerShdw blurRad="38100" dist="38100" dir="2700000" rotWithShape="0">
                    <a:srgbClr val="000000"/>
                  </a:outerShdw>
                </a:effectLst>
              </a:defRPr>
            </a:pPr>
            <a:endParaRPr/>
          </a:p>
          <a:p>
            <a:pPr algn="ctr">
              <a:spcBef>
                <a:spcPts val="300"/>
              </a:spcBef>
              <a:tabLst>
                <a:tab pos="685800" algn="l"/>
                <a:tab pos="2730500" algn="l"/>
                <a:tab pos="3187700" algn="l"/>
              </a:tabLst>
              <a:defRPr sz="1400" b="0">
                <a:solidFill>
                  <a:srgbClr val="FFCC00"/>
                </a:solidFill>
                <a:effectLst>
                  <a:outerShdw blurRad="38100" dist="38100" dir="2700000" rotWithShape="0">
                    <a:srgbClr val="000000"/>
                  </a:outerShdw>
                </a:effectLst>
              </a:defRPr>
            </a:pPr>
            <a:r>
              <a:t>and/or overstated for biofuels.</a:t>
            </a:r>
            <a:endParaRPr>
              <a:solidFill>
                <a:srgbClr val="FFFFFF"/>
              </a:solidFill>
            </a:endParaRPr>
          </a:p>
          <a:p>
            <a:pPr algn="ctr">
              <a:spcBef>
                <a:spcPts val="400"/>
              </a:spcBef>
              <a:tabLst>
                <a:tab pos="685800" algn="l"/>
                <a:tab pos="2730500" algn="l"/>
                <a:tab pos="3187700" algn="l"/>
              </a:tabLst>
              <a:defRPr sz="500" b="0">
                <a:solidFill>
                  <a:srgbClr val="FFCC00"/>
                </a:solidFill>
                <a:effectLst>
                  <a:outerShdw blurRad="38100" dist="38100" dir="2700000" rotWithShape="0">
                    <a:srgbClr val="000000"/>
                  </a:outerShdw>
                </a:effectLst>
              </a:defRPr>
            </a:pPr>
            <a:endParaRPr/>
          </a:p>
          <a:p>
            <a:pPr algn="ctr">
              <a:spcBef>
                <a:spcPts val="300"/>
              </a:spcBef>
              <a:tabLst>
                <a:tab pos="685800" algn="l"/>
                <a:tab pos="2730500" algn="l"/>
                <a:tab pos="3187700" algn="l"/>
              </a:tabLst>
              <a:defRPr sz="1400" b="0">
                <a:solidFill>
                  <a:srgbClr val="FFCC00"/>
                </a:solidFill>
                <a:effectLst>
                  <a:outerShdw blurRad="38100" dist="38100" dir="2700000" rotWithShape="0">
                    <a:srgbClr val="000000"/>
                  </a:outerShdw>
                </a:effectLst>
              </a:defRPr>
            </a:pPr>
            <a:r>
              <a:t>But insufficient new data </a:t>
            </a:r>
            <a:endParaRPr>
              <a:solidFill>
                <a:srgbClr val="FFFFFF"/>
              </a:solidFill>
            </a:endParaRPr>
          </a:p>
          <a:p>
            <a:pPr algn="ctr">
              <a:spcBef>
                <a:spcPts val="400"/>
              </a:spcBef>
              <a:tabLst>
                <a:tab pos="685800" algn="l"/>
                <a:tab pos="2730500" algn="l"/>
                <a:tab pos="3187700" algn="l"/>
              </a:tabLst>
              <a:defRPr sz="500" b="0">
                <a:solidFill>
                  <a:srgbClr val="FFCC00"/>
                </a:solidFill>
                <a:effectLst>
                  <a:outerShdw blurRad="38100" dist="38100" dir="2700000" rotWithShape="0">
                    <a:srgbClr val="000000"/>
                  </a:outerShdw>
                </a:effectLst>
              </a:defRPr>
            </a:pPr>
            <a:endParaRPr/>
          </a:p>
          <a:p>
            <a:pPr algn="ctr">
              <a:spcBef>
                <a:spcPts val="300"/>
              </a:spcBef>
              <a:tabLst>
                <a:tab pos="685800" algn="l"/>
                <a:tab pos="2730500" algn="l"/>
                <a:tab pos="3187700" algn="l"/>
              </a:tabLst>
              <a:defRPr sz="1400" b="0">
                <a:solidFill>
                  <a:srgbClr val="FFCC00"/>
                </a:solidFill>
                <a:effectLst>
                  <a:outerShdw blurRad="38100" dist="38100" dir="2700000" rotWithShape="0">
                    <a:srgbClr val="000000"/>
                  </a:outerShdw>
                </a:effectLst>
              </a:defRPr>
            </a:pPr>
            <a:r>
              <a:t>to support strong revisions</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5" name="Rectangle 5"/>
          <p:cNvSpPr txBox="1"/>
          <p:nvPr/>
        </p:nvSpPr>
        <p:spPr>
          <a:xfrm>
            <a:off x="304800" y="6552466"/>
            <a:ext cx="8534400" cy="2642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8" tIns="45718" rIns="45718" bIns="45718" anchor="b">
            <a:spAutoFit/>
          </a:bodyPr>
          <a:lstStyle>
            <a:lvl1pPr algn="ctr">
              <a:defRPr sz="1200" b="0" i="1">
                <a:solidFill>
                  <a:schemeClr val="accent1"/>
                </a:solidFill>
                <a:effectLst>
                  <a:outerShdw blurRad="38100" dist="38100" dir="2700000" rotWithShape="0">
                    <a:srgbClr val="000000"/>
                  </a:outerShdw>
                </a:effectLst>
              </a:defRPr>
            </a:lvl1pPr>
          </a:lstStyle>
          <a:p>
            <a:r>
              <a:t>1) https://www.nap.edu/catalog/13105/renewable-fuel-standard-potential-economic-and-environmental-effects-of-us</a:t>
            </a:r>
          </a:p>
        </p:txBody>
      </p:sp>
      <p:sp>
        <p:nvSpPr>
          <p:cNvPr id="446" name="Rectangle 3"/>
          <p:cNvSpPr txBox="1"/>
          <p:nvPr/>
        </p:nvSpPr>
        <p:spPr>
          <a:xfrm>
            <a:off x="88900" y="838199"/>
            <a:ext cx="9067800" cy="81458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8" tIns="45718" rIns="45718" bIns="45718">
            <a:spAutoFit/>
          </a:bodyPr>
          <a:lstStyle/>
          <a:p>
            <a:pPr>
              <a:spcBef>
                <a:spcPts val="400"/>
              </a:spcBef>
              <a:defRPr b="0">
                <a:solidFill>
                  <a:srgbClr val="FFFFFF"/>
                </a:solidFill>
                <a:effectLst>
                  <a:outerShdw blurRad="38100" dist="38100" dir="2700000" rotWithShape="0">
                    <a:srgbClr val="000000"/>
                  </a:outerShdw>
                </a:effectLst>
              </a:defRPr>
            </a:pPr>
            <a:r>
              <a:rPr dirty="0"/>
              <a:t>The most authoritative response I found was a </a:t>
            </a:r>
            <a:r>
              <a:rPr b="1" dirty="0">
                <a:solidFill>
                  <a:srgbClr val="FBC901"/>
                </a:solidFill>
              </a:rPr>
              <a:t>National Academies </a:t>
            </a:r>
            <a:r>
              <a:rPr dirty="0"/>
              <a:t>report entitled: </a:t>
            </a:r>
            <a:r>
              <a:rPr baseline="30000" dirty="0"/>
              <a:t>1</a:t>
            </a:r>
            <a:r>
              <a:rPr dirty="0"/>
              <a:t>  </a:t>
            </a:r>
          </a:p>
          <a:p>
            <a:pPr>
              <a:spcBef>
                <a:spcPts val="400"/>
              </a:spcBef>
              <a:defRPr sz="900" b="0">
                <a:solidFill>
                  <a:srgbClr val="FFFFFF"/>
                </a:solidFill>
                <a:effectLst>
                  <a:outerShdw blurRad="38100" dist="38100" dir="2700000" rotWithShape="0">
                    <a:srgbClr val="000000"/>
                  </a:outerShdw>
                </a:effectLst>
              </a:defRPr>
            </a:pPr>
            <a:endParaRPr dirty="0"/>
          </a:p>
          <a:p>
            <a:pPr algn="ctr">
              <a:spcBef>
                <a:spcPts val="400"/>
              </a:spcBef>
              <a:defRPr b="0">
                <a:solidFill>
                  <a:srgbClr val="FFFFFF"/>
                </a:solidFill>
              </a:defRPr>
            </a:pPr>
            <a:r>
              <a:rPr dirty="0"/>
              <a:t>Renewable Fuel Standard: </a:t>
            </a:r>
          </a:p>
          <a:p>
            <a:pPr algn="ctr">
              <a:spcBef>
                <a:spcPts val="400"/>
              </a:spcBef>
              <a:defRPr b="0">
                <a:solidFill>
                  <a:srgbClr val="FFFFFF"/>
                </a:solidFill>
              </a:defRPr>
            </a:pPr>
            <a:r>
              <a:rPr dirty="0"/>
              <a:t>Potential Economic and Environmental Effects of U.S. Biofuel Policy</a:t>
            </a:r>
          </a:p>
          <a:p>
            <a:pPr algn="ctr">
              <a:spcBef>
                <a:spcPts val="400"/>
              </a:spcBef>
              <a:defRPr sz="1600" b="0">
                <a:solidFill>
                  <a:srgbClr val="FFFFFF"/>
                </a:solidFill>
              </a:defRPr>
            </a:pPr>
            <a:endParaRPr dirty="0"/>
          </a:p>
          <a:p>
            <a:pPr marL="458788" indent="-11113">
              <a:spcBef>
                <a:spcPts val="300"/>
              </a:spcBef>
              <a:defRPr sz="1400" b="0">
                <a:solidFill>
                  <a:srgbClr val="FFFFFF"/>
                </a:solidFill>
              </a:defRPr>
            </a:pPr>
            <a:r>
              <a:rPr dirty="0"/>
              <a:t>Page 4: The U.S. RFS / EISA gasohol program "</a:t>
            </a:r>
            <a:r>
              <a:rPr b="1" dirty="0"/>
              <a:t>may be an ineffective policy for reducing global GHG emissions"</a:t>
            </a:r>
          </a:p>
          <a:p>
            <a:pPr marL="7937" indent="442912">
              <a:spcBef>
                <a:spcPts val="400"/>
              </a:spcBef>
              <a:defRPr sz="1000" b="0">
                <a:solidFill>
                  <a:srgbClr val="FFFFFF"/>
                </a:solidFill>
              </a:defRPr>
            </a:pPr>
            <a:endParaRPr dirty="0"/>
          </a:p>
          <a:p>
            <a:pPr marL="458788" indent="-11113">
              <a:spcBef>
                <a:spcPts val="300"/>
              </a:spcBef>
              <a:defRPr sz="1400" b="0">
                <a:solidFill>
                  <a:srgbClr val="FFFFFF"/>
                </a:solidFill>
              </a:defRPr>
            </a:pPr>
            <a:r>
              <a:rPr dirty="0"/>
              <a:t>Page 4: "if the expanded" (gasohol) "production involves removing perennial vegetation on a piece of land and replacing it with an annual commodity crop" (such as corn) "then the land-use change would incur a one-time GHG emission from biomass and soil that could be large enough to </a:t>
            </a:r>
            <a:r>
              <a:rPr b="1" dirty="0"/>
              <a:t>offset GHG benefits gained by displacing petroleum-based fuels with biofuels over subsequent years. Furthermore, such land conversion may disrupt any future potential for storing carbon in biomass and soil</a:t>
            </a:r>
            <a:r>
              <a:rPr dirty="0"/>
              <a:t>." </a:t>
            </a:r>
          </a:p>
          <a:p>
            <a:pPr marL="7937" indent="442912">
              <a:spcBef>
                <a:spcPts val="400"/>
              </a:spcBef>
              <a:defRPr sz="1000" b="0">
                <a:solidFill>
                  <a:srgbClr val="FFFFFF"/>
                </a:solidFill>
              </a:defRPr>
            </a:pPr>
            <a:endParaRPr dirty="0"/>
          </a:p>
          <a:p>
            <a:pPr marL="458788" indent="-11113">
              <a:spcBef>
                <a:spcPts val="300"/>
              </a:spcBef>
              <a:defRPr sz="1400" b="0">
                <a:solidFill>
                  <a:srgbClr val="FFFFFF"/>
                </a:solidFill>
              </a:defRPr>
            </a:pPr>
            <a:r>
              <a:rPr dirty="0"/>
              <a:t>Page 5: "In contrast, planting perennial bioenergy crops in place of annual crops could potentially enhance carbon storage in that site. </a:t>
            </a:r>
          </a:p>
          <a:p>
            <a:pPr marL="7937" indent="442912">
              <a:spcBef>
                <a:spcPts val="400"/>
              </a:spcBef>
              <a:defRPr sz="1000" b="0">
                <a:solidFill>
                  <a:srgbClr val="FFFFFF"/>
                </a:solidFill>
              </a:defRPr>
            </a:pPr>
            <a:endParaRPr dirty="0"/>
          </a:p>
          <a:p>
            <a:pPr marL="458788" indent="-11113">
              <a:spcBef>
                <a:spcPts val="300"/>
              </a:spcBef>
              <a:defRPr sz="1400" b="0">
                <a:solidFill>
                  <a:srgbClr val="FFFFFF"/>
                </a:solidFill>
              </a:defRPr>
            </a:pPr>
            <a:r>
              <a:rPr dirty="0"/>
              <a:t>Page 10:  "Air quality modeling suggests that production and use of ethanol as fuel to displace gasoline is likely to increase such air pollutants as particulate matter, ozone, and sulfur oxides. Published studies projected that overall production and use of </a:t>
            </a:r>
            <a:r>
              <a:rPr b="1" dirty="0"/>
              <a:t>ethanol will result in higher pollutant concentration for ozone and particulate matter than their gasoline counterparts</a:t>
            </a:r>
            <a:r>
              <a:rPr dirty="0"/>
              <a:t> on a national average." </a:t>
            </a:r>
          </a:p>
          <a:p>
            <a:pPr>
              <a:spcBef>
                <a:spcPts val="400"/>
              </a:spcBef>
              <a:defRPr sz="1100" b="0">
                <a:solidFill>
                  <a:srgbClr val="FFFFFF"/>
                </a:solidFill>
              </a:defRPr>
            </a:pPr>
            <a:endParaRPr dirty="0"/>
          </a:p>
          <a:p>
            <a:pPr>
              <a:spcBef>
                <a:spcPts val="400"/>
              </a:spcBef>
              <a:defRPr sz="1600" b="0">
                <a:solidFill>
                  <a:srgbClr val="FFFFFF"/>
                </a:solidFill>
              </a:defRPr>
            </a:pPr>
            <a:endParaRPr dirty="0"/>
          </a:p>
          <a:p>
            <a:pPr>
              <a:spcBef>
                <a:spcPts val="400"/>
              </a:spcBef>
              <a:defRPr b="0">
                <a:solidFill>
                  <a:srgbClr val="FFFFFF"/>
                </a:solidFill>
              </a:defRPr>
            </a:pPr>
            <a:endParaRPr dirty="0"/>
          </a:p>
          <a:p>
            <a:pPr algn="ctr">
              <a:spcBef>
                <a:spcPts val="400"/>
              </a:spcBef>
              <a:defRPr b="0">
                <a:solidFill>
                  <a:srgbClr val="FFFFFF"/>
                </a:solidFill>
              </a:defRPr>
            </a:pPr>
            <a:endParaRPr dirty="0"/>
          </a:p>
          <a:p>
            <a:pPr>
              <a:spcBef>
                <a:spcPts val="400"/>
              </a:spcBef>
              <a:defRPr b="0">
                <a:solidFill>
                  <a:srgbClr val="FFFFFF"/>
                </a:solidFill>
              </a:defRPr>
            </a:pPr>
            <a:endParaRPr dirty="0"/>
          </a:p>
          <a:p>
            <a:pPr>
              <a:spcBef>
                <a:spcPts val="400"/>
              </a:spcBef>
              <a:defRPr b="0">
                <a:solidFill>
                  <a:srgbClr val="FFFFFF"/>
                </a:solidFill>
                <a:effectLst>
                  <a:outerShdw blurRad="38100" dist="38100" dir="2700000" rotWithShape="0">
                    <a:srgbClr val="000000"/>
                  </a:outerShdw>
                </a:effectLst>
              </a:defRPr>
            </a:pPr>
            <a:endParaRPr dirty="0"/>
          </a:p>
          <a:p>
            <a:pPr>
              <a:defRPr sz="1600" b="0">
                <a:solidFill>
                  <a:srgbClr val="FFFFFF"/>
                </a:solidFill>
              </a:defRPr>
            </a:pPr>
            <a:endParaRPr dirty="0"/>
          </a:p>
          <a:p>
            <a:pPr>
              <a:spcBef>
                <a:spcPts val="400"/>
              </a:spcBef>
              <a:defRPr>
                <a:solidFill>
                  <a:srgbClr val="FFFFFF"/>
                </a:solidFill>
              </a:defRPr>
            </a:pPr>
            <a:r>
              <a:rPr dirty="0"/>
              <a:t> </a:t>
            </a:r>
          </a:p>
          <a:p>
            <a:pPr>
              <a:spcBef>
                <a:spcPts val="400"/>
              </a:spcBef>
              <a:defRPr b="0">
                <a:solidFill>
                  <a:srgbClr val="FFFFFF"/>
                </a:solidFill>
                <a:effectLst>
                  <a:outerShdw blurRad="38100" dist="38100" dir="2700000" rotWithShape="0">
                    <a:srgbClr val="000000"/>
                  </a:outerShdw>
                </a:effectLst>
              </a:defRPr>
            </a:pPr>
            <a:endParaRPr dirty="0"/>
          </a:p>
          <a:p>
            <a:pPr>
              <a:spcBef>
                <a:spcPts val="400"/>
              </a:spcBef>
              <a:defRPr>
                <a:solidFill>
                  <a:srgbClr val="FFFFFF"/>
                </a:solidFill>
              </a:defRPr>
            </a:pPr>
            <a:r>
              <a:rPr dirty="0"/>
              <a:t> </a:t>
            </a:r>
          </a:p>
        </p:txBody>
      </p:sp>
      <p:sp>
        <p:nvSpPr>
          <p:cNvPr id="447" name="Rectangle 2"/>
          <p:cNvSpPr txBox="1">
            <a:spLocks noGrp="1"/>
          </p:cNvSpPr>
          <p:nvPr>
            <p:ph type="title"/>
          </p:nvPr>
        </p:nvSpPr>
        <p:spPr>
          <a:xfrm>
            <a:off x="152400" y="152400"/>
            <a:ext cx="8991600" cy="457200"/>
          </a:xfrm>
          <a:prstGeom prst="rect">
            <a:avLst/>
          </a:prstGeom>
        </p:spPr>
        <p:txBody>
          <a:bodyPr/>
          <a:lstStyle>
            <a:lvl1pPr>
              <a:tabLst>
                <a:tab pos="444500" algn="l"/>
                <a:tab pos="901700" algn="l"/>
                <a:tab pos="1371600" algn="l"/>
              </a:tabLst>
              <a:defRPr sz="2000" i="1">
                <a:solidFill>
                  <a:srgbClr val="FBC901"/>
                </a:solidFill>
                <a:latin typeface="+mn-lt"/>
                <a:ea typeface="+mn-ea"/>
                <a:cs typeface="+mn-cs"/>
                <a:sym typeface="Arial"/>
              </a:defRPr>
            </a:lvl1pPr>
          </a:lstStyle>
          <a:p>
            <a:r>
              <a:t>2) Does ethanol (from any source) really diminish greenhouse gas impact?</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4" name="Rectangle 5"/>
          <p:cNvSpPr txBox="1"/>
          <p:nvPr/>
        </p:nvSpPr>
        <p:spPr>
          <a:xfrm>
            <a:off x="304800" y="6508020"/>
            <a:ext cx="8534400" cy="2642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8" tIns="45718" rIns="45718" bIns="45718" anchor="b">
            <a:spAutoFit/>
          </a:bodyPr>
          <a:lstStyle>
            <a:lvl1pPr algn="ctr">
              <a:defRPr sz="1200" b="0" i="1">
                <a:solidFill>
                  <a:srgbClr val="E5FFFF"/>
                </a:solidFill>
                <a:effectLst>
                  <a:outerShdw blurRad="38100" dist="38100" dir="2700000" rotWithShape="0">
                    <a:srgbClr val="000000"/>
                  </a:outerShdw>
                </a:effectLst>
              </a:defRPr>
            </a:lvl1pPr>
          </a:lstStyle>
          <a:p>
            <a:r>
              <a:t>An Introduction to Sustainable Energy Systems: WeCanFigureThisOut.org/ENERGY/Energy_home.htm</a:t>
            </a:r>
          </a:p>
        </p:txBody>
      </p:sp>
      <p:sp>
        <p:nvSpPr>
          <p:cNvPr id="135" name="Rectangle 2"/>
          <p:cNvSpPr txBox="1">
            <a:spLocks noGrp="1"/>
          </p:cNvSpPr>
          <p:nvPr>
            <p:ph type="title"/>
          </p:nvPr>
        </p:nvSpPr>
        <p:spPr>
          <a:xfrm>
            <a:off x="304800" y="76198"/>
            <a:ext cx="8534400" cy="675221"/>
          </a:xfrm>
          <a:prstGeom prst="rect">
            <a:avLst/>
          </a:prstGeom>
        </p:spPr>
        <p:txBody>
          <a:bodyPr/>
          <a:lstStyle/>
          <a:p>
            <a:pPr>
              <a:defRPr sz="2000" i="1">
                <a:latin typeface="+mn-lt"/>
                <a:ea typeface="+mn-ea"/>
                <a:cs typeface="+mn-cs"/>
                <a:sym typeface="Arial"/>
              </a:defRPr>
            </a:pPr>
            <a:r>
              <a:t>But we need more than just a slightly altered cycle</a:t>
            </a:r>
            <a:r>
              <a:rPr sz="2200"/>
              <a:t>:</a:t>
            </a:r>
          </a:p>
        </p:txBody>
      </p:sp>
      <p:sp>
        <p:nvSpPr>
          <p:cNvPr id="136" name="Rectangle 3"/>
          <p:cNvSpPr txBox="1">
            <a:spLocks noGrp="1"/>
          </p:cNvSpPr>
          <p:nvPr>
            <p:ph type="body" idx="1"/>
          </p:nvPr>
        </p:nvSpPr>
        <p:spPr>
          <a:xfrm>
            <a:off x="127000" y="810686"/>
            <a:ext cx="9017000" cy="5602814"/>
          </a:xfrm>
          <a:prstGeom prst="rect">
            <a:avLst/>
          </a:prstGeom>
        </p:spPr>
        <p:txBody>
          <a:bodyPr/>
          <a:lstStyle/>
          <a:p>
            <a:pPr>
              <a:tabLst>
                <a:tab pos="457200" algn="l"/>
                <a:tab pos="914400" algn="l"/>
                <a:tab pos="1371600" algn="l"/>
                <a:tab pos="1828800" algn="l"/>
                <a:tab pos="2286000" algn="l"/>
              </a:tabLst>
              <a:defRPr sz="1800">
                <a:latin typeface="+mn-lt"/>
                <a:ea typeface="+mn-ea"/>
                <a:cs typeface="+mn-cs"/>
                <a:sym typeface="Arial"/>
              </a:defRPr>
            </a:pPr>
            <a:r>
              <a:t>We need what scientists &amp; engineers call a </a:t>
            </a:r>
            <a:r>
              <a:rPr b="1">
                <a:solidFill>
                  <a:srgbClr val="FFCC00"/>
                </a:solidFill>
              </a:rPr>
              <a:t>steady state </a:t>
            </a:r>
          </a:p>
          <a:p>
            <a:pPr>
              <a:tabLst>
                <a:tab pos="457200" algn="l"/>
                <a:tab pos="914400" algn="l"/>
                <a:tab pos="1371600" algn="l"/>
                <a:tab pos="1828800" algn="l"/>
                <a:tab pos="2286000" algn="l"/>
              </a:tabLst>
              <a:defRPr sz="8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Which means that all of the flows must continuously balance such that</a:t>
            </a:r>
          </a:p>
          <a:p>
            <a:pPr>
              <a:tabLst>
                <a:tab pos="457200" algn="l"/>
                <a:tab pos="914400" algn="l"/>
                <a:tab pos="1371600" algn="l"/>
                <a:tab pos="1828800" algn="l"/>
                <a:tab pos="2286000" algn="l"/>
              </a:tabLst>
              <a:defRPr sz="9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CO</a:t>
            </a:r>
            <a:r>
              <a:rPr baseline="-25000"/>
              <a:t>2</a:t>
            </a:r>
            <a:r>
              <a:t> neither accumulates nor depletes at any point in such a diagram</a:t>
            </a:r>
          </a:p>
          <a:p>
            <a:pPr>
              <a:tabLst>
                <a:tab pos="457200" algn="l"/>
                <a:tab pos="914400" algn="l"/>
                <a:tab pos="1371600" algn="l"/>
                <a:tab pos="1828800" algn="l"/>
                <a:tab pos="2286000" algn="l"/>
              </a:tabLst>
              <a:defRPr sz="900" b="1">
                <a:latin typeface="+mn-lt"/>
                <a:ea typeface="+mn-ea"/>
                <a:cs typeface="+mn-cs"/>
                <a:sym typeface="Arial"/>
              </a:defRPr>
            </a:pPr>
            <a:endParaRPr/>
          </a:p>
          <a:p>
            <a:pPr>
              <a:tabLst>
                <a:tab pos="457200" algn="l"/>
                <a:tab pos="914400" algn="l"/>
                <a:tab pos="1371600" algn="l"/>
                <a:tab pos="1828800" algn="l"/>
                <a:tab pos="2286000" algn="l"/>
              </a:tabLst>
              <a:defRPr sz="1800" b="1">
                <a:latin typeface="+mn-lt"/>
                <a:ea typeface="+mn-ea"/>
                <a:cs typeface="+mn-cs"/>
                <a:sym typeface="Arial"/>
              </a:defRPr>
            </a:pPr>
            <a:r>
              <a:t>			</a:t>
            </a:r>
            <a:r>
              <a:rPr b="0"/>
              <a:t>Which means that our alterations must be strictly </a:t>
            </a:r>
            <a:r>
              <a:rPr>
                <a:solidFill>
                  <a:srgbClr val="FBC901"/>
                </a:solidFill>
              </a:rPr>
              <a:t>carbon neutral</a:t>
            </a:r>
          </a:p>
          <a:p>
            <a:pPr>
              <a:tabLst>
                <a:tab pos="457200" algn="l"/>
                <a:tab pos="914400" algn="l"/>
                <a:tab pos="1371600" algn="l"/>
                <a:tab pos="1828800" algn="l"/>
                <a:tab pos="2286000" algn="l"/>
              </a:tabLst>
              <a:defRPr sz="9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But given our underlying goal of maintaining heat transfer through our atmosphere,</a:t>
            </a:r>
          </a:p>
          <a:p>
            <a:pPr>
              <a:tabLst>
                <a:tab pos="457200" algn="l"/>
                <a:tab pos="914400" algn="l"/>
                <a:tab pos="1371600" algn="l"/>
                <a:tab pos="1828800" algn="l"/>
                <a:tab pos="2286000" algn="l"/>
              </a:tabLst>
              <a:defRPr sz="8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we must bear in mind that CO</a:t>
            </a:r>
            <a:r>
              <a:rPr baseline="-25000"/>
              <a:t>2</a:t>
            </a:r>
            <a:r>
              <a:t> is </a:t>
            </a:r>
            <a:r>
              <a:rPr b="1"/>
              <a:t>not the only </a:t>
            </a:r>
            <a:r>
              <a:t>important greenhouse gas</a:t>
            </a:r>
          </a:p>
          <a:p>
            <a:pPr>
              <a:tabLst>
                <a:tab pos="457200" algn="l"/>
                <a:tab pos="914400" algn="l"/>
                <a:tab pos="1371600" algn="l"/>
                <a:tab pos="1828800" algn="l"/>
                <a:tab pos="2286000" algn="l"/>
              </a:tabLst>
              <a:defRPr sz="1000">
                <a:latin typeface="+mn-lt"/>
                <a:ea typeface="+mn-ea"/>
                <a:cs typeface="+mn-cs"/>
                <a:sym typeface="Arial"/>
              </a:defRPr>
            </a:pPr>
            <a:endParaRPr/>
          </a:p>
          <a:p>
            <a:pPr>
              <a:tabLst>
                <a:tab pos="457200" algn="l"/>
                <a:tab pos="914400" algn="l"/>
                <a:tab pos="1371600" algn="l"/>
                <a:tab pos="1828800" algn="l"/>
                <a:tab pos="2286000" algn="l"/>
              </a:tabLst>
              <a:defRPr sz="1800" b="1">
                <a:solidFill>
                  <a:srgbClr val="FFCC00"/>
                </a:solidFill>
                <a:latin typeface="+mn-lt"/>
                <a:ea typeface="+mn-ea"/>
                <a:cs typeface="+mn-cs"/>
                <a:sym typeface="Arial"/>
              </a:defRPr>
            </a:pPr>
            <a:r>
              <a:t>Water vapor </a:t>
            </a:r>
            <a:r>
              <a:rPr b="0">
                <a:solidFill>
                  <a:srgbClr val="FFFFFF"/>
                </a:solidFill>
              </a:rPr>
              <a:t>is even more important, and its concentration is strongly affected by</a:t>
            </a:r>
          </a:p>
          <a:p>
            <a:pPr>
              <a:tabLst>
                <a:tab pos="457200" algn="l"/>
                <a:tab pos="914400" algn="l"/>
                <a:tab pos="1371600" algn="l"/>
                <a:tab pos="1828800" algn="l"/>
                <a:tab pos="2286000" algn="l"/>
              </a:tabLst>
              <a:defRPr sz="8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plants, their types, their presence or absence</a:t>
            </a:r>
          </a:p>
          <a:p>
            <a:pPr>
              <a:tabLst>
                <a:tab pos="457200" algn="l"/>
                <a:tab pos="914400" algn="l"/>
                <a:tab pos="1371600" algn="l"/>
                <a:tab pos="1828800" algn="l"/>
                <a:tab pos="2286000" algn="l"/>
              </a:tabLst>
              <a:defRPr sz="1200">
                <a:latin typeface="+mn-lt"/>
                <a:ea typeface="+mn-ea"/>
                <a:cs typeface="+mn-cs"/>
                <a:sym typeface="Arial"/>
              </a:defRPr>
            </a:pPr>
            <a:endParaRPr/>
          </a:p>
          <a:p>
            <a:pPr>
              <a:tabLst>
                <a:tab pos="457200" algn="l"/>
                <a:tab pos="914400" algn="l"/>
                <a:tab pos="1371600" algn="l"/>
                <a:tab pos="1828800" algn="l"/>
                <a:tab pos="2286000" algn="l"/>
              </a:tabLst>
              <a:defRPr sz="1800" b="1">
                <a:solidFill>
                  <a:srgbClr val="FFCC00"/>
                </a:solidFill>
                <a:latin typeface="+mn-lt"/>
                <a:ea typeface="+mn-ea"/>
                <a:cs typeface="+mn-cs"/>
                <a:sym typeface="Arial"/>
              </a:defRPr>
            </a:pPr>
            <a:r>
              <a:t>Methane</a:t>
            </a:r>
            <a:r>
              <a:rPr b="0">
                <a:solidFill>
                  <a:srgbClr val="FFFFFF"/>
                </a:solidFill>
              </a:rPr>
              <a:t> is also a wicked greenhouse gas, and it's produced by animals &amp; bacteria</a:t>
            </a:r>
          </a:p>
          <a:p>
            <a:pPr>
              <a:tabLst>
                <a:tab pos="457200" algn="l"/>
                <a:tab pos="914400" algn="l"/>
                <a:tab pos="1371600" algn="l"/>
                <a:tab pos="1828800" algn="l"/>
                <a:tab pos="2286000" algn="l"/>
              </a:tabLst>
              <a:defRPr sz="8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a:t>
            </a:r>
          </a:p>
        </p:txBody>
      </p:sp>
      <p:grpSp>
        <p:nvGrpSpPr>
          <p:cNvPr id="147" name="Group 13"/>
          <p:cNvGrpSpPr/>
          <p:nvPr/>
        </p:nvGrpSpPr>
        <p:grpSpPr>
          <a:xfrm>
            <a:off x="3965549" y="5592414"/>
            <a:ext cx="1139852" cy="838202"/>
            <a:chOff x="0" y="0"/>
            <a:chExt cx="1139851" cy="838200"/>
          </a:xfrm>
        </p:grpSpPr>
        <p:pic>
          <p:nvPicPr>
            <p:cNvPr id="137" name="Picture 4" descr="Picture 4"/>
            <p:cNvPicPr>
              <a:picLocks noChangeAspect="1"/>
            </p:cNvPicPr>
            <p:nvPr/>
          </p:nvPicPr>
          <p:blipFill>
            <a:blip r:embed="rId2">
              <a:extLst/>
            </a:blip>
            <a:srcRect l="26403" t="30781" r="55852" b="50855"/>
            <a:stretch>
              <a:fillRect/>
            </a:stretch>
          </p:blipFill>
          <p:spPr>
            <a:xfrm>
              <a:off x="0" y="0"/>
              <a:ext cx="1139852" cy="838201"/>
            </a:xfrm>
            <a:prstGeom prst="rect">
              <a:avLst/>
            </a:prstGeom>
            <a:ln w="12700" cap="flat">
              <a:noFill/>
              <a:miter lim="400000"/>
            </a:ln>
            <a:effectLst/>
          </p:spPr>
        </p:pic>
        <p:sp>
          <p:nvSpPr>
            <p:cNvPr id="138" name="Oval 6"/>
            <p:cNvSpPr/>
            <p:nvPr/>
          </p:nvSpPr>
          <p:spPr>
            <a:xfrm>
              <a:off x="283662" y="666040"/>
              <a:ext cx="57527" cy="60859"/>
            </a:xfrm>
            <a:prstGeom prst="ellipse">
              <a:avLst/>
            </a:prstGeom>
            <a:solidFill>
              <a:srgbClr val="996633"/>
            </a:solidFill>
            <a:ln w="12700" cap="flat">
              <a:solidFill>
                <a:srgbClr val="FFFFFF"/>
              </a:solidFill>
              <a:prstDash val="solid"/>
              <a:round/>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sp>
          <p:nvSpPr>
            <p:cNvPr id="139" name="Oval 7"/>
            <p:cNvSpPr/>
            <p:nvPr/>
          </p:nvSpPr>
          <p:spPr>
            <a:xfrm>
              <a:off x="225069" y="709992"/>
              <a:ext cx="57527" cy="60859"/>
            </a:xfrm>
            <a:prstGeom prst="ellipse">
              <a:avLst/>
            </a:prstGeom>
            <a:solidFill>
              <a:srgbClr val="996633"/>
            </a:solidFill>
            <a:ln w="12700" cap="flat">
              <a:solidFill>
                <a:srgbClr val="FFFFFF"/>
              </a:solidFill>
              <a:prstDash val="solid"/>
              <a:round/>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sp>
          <p:nvSpPr>
            <p:cNvPr id="140" name="Oval 8"/>
            <p:cNvSpPr/>
            <p:nvPr/>
          </p:nvSpPr>
          <p:spPr>
            <a:xfrm>
              <a:off x="336929" y="709992"/>
              <a:ext cx="57527" cy="60859"/>
            </a:xfrm>
            <a:prstGeom prst="ellipse">
              <a:avLst/>
            </a:prstGeom>
            <a:solidFill>
              <a:srgbClr val="996633"/>
            </a:solidFill>
            <a:ln w="12700" cap="flat">
              <a:solidFill>
                <a:srgbClr val="FFFFFF"/>
              </a:solidFill>
              <a:prstDash val="solid"/>
              <a:round/>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sp>
          <p:nvSpPr>
            <p:cNvPr id="141" name="Oval 9"/>
            <p:cNvSpPr/>
            <p:nvPr/>
          </p:nvSpPr>
          <p:spPr>
            <a:xfrm>
              <a:off x="210161" y="649137"/>
              <a:ext cx="57527" cy="60859"/>
            </a:xfrm>
            <a:prstGeom prst="ellipse">
              <a:avLst/>
            </a:prstGeom>
            <a:solidFill>
              <a:srgbClr val="996633"/>
            </a:solidFill>
            <a:ln w="12700" cap="flat">
              <a:solidFill>
                <a:srgbClr val="FFFFFF"/>
              </a:solidFill>
              <a:prstDash val="solid"/>
              <a:round/>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sp>
          <p:nvSpPr>
            <p:cNvPr id="142" name="Oval 10"/>
            <p:cNvSpPr/>
            <p:nvPr/>
          </p:nvSpPr>
          <p:spPr>
            <a:xfrm>
              <a:off x="284732" y="738164"/>
              <a:ext cx="57527" cy="60859"/>
            </a:xfrm>
            <a:prstGeom prst="ellipse">
              <a:avLst/>
            </a:prstGeom>
            <a:solidFill>
              <a:srgbClr val="996633"/>
            </a:solidFill>
            <a:ln w="12700" cap="flat">
              <a:solidFill>
                <a:srgbClr val="FFFFFF"/>
              </a:solidFill>
              <a:prstDash val="solid"/>
              <a:round/>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sp>
          <p:nvSpPr>
            <p:cNvPr id="143" name="Oval 11"/>
            <p:cNvSpPr/>
            <p:nvPr/>
          </p:nvSpPr>
          <p:spPr>
            <a:xfrm>
              <a:off x="139838" y="726895"/>
              <a:ext cx="57527" cy="60859"/>
            </a:xfrm>
            <a:prstGeom prst="ellipse">
              <a:avLst/>
            </a:prstGeom>
            <a:solidFill>
              <a:srgbClr val="996633"/>
            </a:solidFill>
            <a:ln w="12700" cap="flat">
              <a:solidFill>
                <a:srgbClr val="FFFFFF"/>
              </a:solidFill>
              <a:prstDash val="solid"/>
              <a:round/>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grpSp>
          <p:nvGrpSpPr>
            <p:cNvPr id="146" name="Cloud 12"/>
            <p:cNvGrpSpPr/>
            <p:nvPr/>
          </p:nvGrpSpPr>
          <p:grpSpPr>
            <a:xfrm>
              <a:off x="97071" y="457079"/>
              <a:ext cx="192011" cy="203258"/>
              <a:chOff x="3" y="-3"/>
              <a:chExt cx="192010" cy="203257"/>
            </a:xfrm>
          </p:grpSpPr>
          <p:sp>
            <p:nvSpPr>
              <p:cNvPr id="144" name="Shape"/>
              <p:cNvSpPr/>
              <p:nvPr/>
            </p:nvSpPr>
            <p:spPr>
              <a:xfrm>
                <a:off x="3" y="-4"/>
                <a:ext cx="192011" cy="203259"/>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cubicBezTo>
                      <a:pt x="1658" y="4397"/>
                      <a:pt x="2907" y="2184"/>
                      <a:pt x="4691" y="1857"/>
                    </a:cubicBezTo>
                    <a:cubicBezTo>
                      <a:pt x="5414" y="1724"/>
                      <a:pt x="6149" y="1922"/>
                      <a:pt x="6778" y="2419"/>
                    </a:cubicBezTo>
                    <a:cubicBezTo>
                      <a:pt x="7445" y="725"/>
                      <a:pt x="9003" y="82"/>
                      <a:pt x="10259" y="981"/>
                    </a:cubicBezTo>
                    <a:cubicBezTo>
                      <a:pt x="10478" y="1139"/>
                      <a:pt x="10680" y="1338"/>
                      <a:pt x="10857" y="1573"/>
                    </a:cubicBez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cubicBezTo>
                      <a:pt x="19885" y="3102"/>
                      <a:pt x="20694" y="5013"/>
                      <a:pt x="20321" y="6865"/>
                    </a:cubicBezTo>
                    <a:cubicBezTo>
                      <a:pt x="20289" y="7020"/>
                      <a:pt x="20250" y="7173"/>
                      <a:pt x="20203" y="7321"/>
                    </a:cubicBez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cubicBezTo>
                      <a:pt x="1666" y="17096"/>
                      <a:pt x="620" y="15986"/>
                      <a:pt x="485" y="14435"/>
                    </a:cubicBezTo>
                    <a:cubicBezTo>
                      <a:pt x="412" y="13608"/>
                      <a:pt x="615" y="12780"/>
                      <a:pt x="1038" y="12172"/>
                    </a:cubicBezTo>
                    <a:cubicBezTo>
                      <a:pt x="39" y="11379"/>
                      <a:pt x="-297" y="9639"/>
                      <a:pt x="288" y="8285"/>
                    </a:cubicBezTo>
                    <a:cubicBezTo>
                      <a:pt x="626" y="7504"/>
                      <a:pt x="1218" y="6988"/>
                      <a:pt x="1883" y="6895"/>
                    </a:cubicBezTo>
                    <a:close/>
                  </a:path>
                </a:pathLst>
              </a:custGeom>
              <a:solidFill>
                <a:schemeClr val="accent4"/>
              </a:solidFill>
              <a:ln w="12700" cap="flat">
                <a:solidFill>
                  <a:srgbClr val="FFFFFF"/>
                </a:solidFill>
                <a:prstDash val="solid"/>
                <a:round/>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sp>
            <p:nvSpPr>
              <p:cNvPr id="145" name="Shape"/>
              <p:cNvSpPr/>
              <p:nvPr/>
            </p:nvSpPr>
            <p:spPr>
              <a:xfrm>
                <a:off x="9749" y="10335"/>
                <a:ext cx="175943" cy="172569"/>
              </a:xfrm>
              <a:custGeom>
                <a:avLst/>
                <a:gdLst/>
                <a:ahLst/>
                <a:cxnLst>
                  <a:cxn ang="0">
                    <a:pos x="wd2" y="hd2"/>
                  </a:cxn>
                  <a:cxn ang="5400000">
                    <a:pos x="wd2" y="hd2"/>
                  </a:cxn>
                  <a:cxn ang="10800000">
                    <a:pos x="wd2" y="hd2"/>
                  </a:cxn>
                  <a:cxn ang="16200000">
                    <a:pos x="wd2" y="hd2"/>
                  </a:cxn>
                </a:cxnLst>
                <a:rect l="0" t="0" r="r" b="b"/>
                <a:pathLst>
                  <a:path w="21600" h="21600" extrusionOk="0">
                    <a:moveTo>
                      <a:pt x="1380" y="14010"/>
                    </a:moveTo>
                    <a:cubicBezTo>
                      <a:pt x="899" y="14066"/>
                      <a:pt x="417" y="13902"/>
                      <a:pt x="0" y="13542"/>
                    </a:cubicBezTo>
                    <a:moveTo>
                      <a:pt x="2598" y="19137"/>
                    </a:moveTo>
                    <a:cubicBezTo>
                      <a:pt x="2405" y="19250"/>
                      <a:pt x="2202" y="19325"/>
                      <a:pt x="1994" y="19361"/>
                    </a:cubicBezTo>
                    <a:moveTo>
                      <a:pt x="7802" y="21600"/>
                    </a:moveTo>
                    <a:cubicBezTo>
                      <a:pt x="7657" y="21279"/>
                      <a:pt x="7535" y="20936"/>
                      <a:pt x="7438" y="20577"/>
                    </a:cubicBezTo>
                    <a:moveTo>
                      <a:pt x="14532" y="19050"/>
                    </a:moveTo>
                    <a:cubicBezTo>
                      <a:pt x="14510" y="19430"/>
                      <a:pt x="14462" y="19806"/>
                      <a:pt x="14386" y="20172"/>
                    </a:cubicBezTo>
                    <a:moveTo>
                      <a:pt x="17421" y="12116"/>
                    </a:moveTo>
                    <a:cubicBezTo>
                      <a:pt x="18505" y="12890"/>
                      <a:pt x="19193" y="14504"/>
                      <a:pt x="19193" y="16273"/>
                    </a:cubicBezTo>
                    <a:moveTo>
                      <a:pt x="21600" y="7649"/>
                    </a:moveTo>
                    <a:cubicBezTo>
                      <a:pt x="21423" y="8256"/>
                      <a:pt x="21153" y="8794"/>
                      <a:pt x="20811" y="9222"/>
                    </a:cubicBezTo>
                    <a:moveTo>
                      <a:pt x="19707" y="1814"/>
                    </a:moveTo>
                    <a:cubicBezTo>
                      <a:pt x="19737" y="2059"/>
                      <a:pt x="19751" y="2307"/>
                      <a:pt x="19749" y="2556"/>
                    </a:cubicBezTo>
                    <a:moveTo>
                      <a:pt x="14668" y="947"/>
                    </a:moveTo>
                    <a:cubicBezTo>
                      <a:pt x="14771" y="605"/>
                      <a:pt x="14907" y="286"/>
                      <a:pt x="15073" y="0"/>
                    </a:cubicBezTo>
                    <a:moveTo>
                      <a:pt x="10888" y="1399"/>
                    </a:moveTo>
                    <a:cubicBezTo>
                      <a:pt x="10930" y="1115"/>
                      <a:pt x="10996" y="841"/>
                      <a:pt x="11084" y="582"/>
                    </a:cubicBezTo>
                    <a:moveTo>
                      <a:pt x="6452" y="1676"/>
                    </a:moveTo>
                    <a:cubicBezTo>
                      <a:pt x="6709" y="1897"/>
                      <a:pt x="6947" y="2163"/>
                      <a:pt x="7160" y="2469"/>
                    </a:cubicBezTo>
                    <a:moveTo>
                      <a:pt x="1072" y="7905"/>
                    </a:moveTo>
                    <a:cubicBezTo>
                      <a:pt x="1016" y="7632"/>
                      <a:pt x="974" y="7353"/>
                      <a:pt x="948" y="7071"/>
                    </a:cubicBezTo>
                  </a:path>
                </a:pathLst>
              </a:custGeom>
              <a:noFill/>
              <a:ln w="12700" cap="flat">
                <a:solidFill>
                  <a:srgbClr val="FFFFFF"/>
                </a:solidFill>
                <a:prstDash val="solid"/>
                <a:round/>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grpSp>
      </p:gr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9" name="Rectangle 5"/>
          <p:cNvSpPr txBox="1"/>
          <p:nvPr/>
        </p:nvSpPr>
        <p:spPr>
          <a:xfrm>
            <a:off x="304800" y="6552466"/>
            <a:ext cx="8534400" cy="2642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8" tIns="45718" rIns="45718" bIns="45718" anchor="b">
            <a:spAutoFit/>
          </a:bodyPr>
          <a:lstStyle>
            <a:lvl1pPr algn="ctr">
              <a:defRPr sz="1200" b="0" i="1">
                <a:solidFill>
                  <a:schemeClr val="accent1"/>
                </a:solidFill>
                <a:effectLst>
                  <a:outerShdw blurRad="38100" dist="38100" dir="2700000" rotWithShape="0">
                    <a:srgbClr val="000000"/>
                  </a:outerShdw>
                </a:effectLst>
              </a:defRPr>
            </a:lvl1pPr>
          </a:lstStyle>
          <a:p>
            <a:r>
              <a:t>1) https://academic.oup.com/bioscience/article/55/7/593/306765</a:t>
            </a:r>
          </a:p>
        </p:txBody>
      </p:sp>
      <p:sp>
        <p:nvSpPr>
          <p:cNvPr id="450" name="Rectangle 3"/>
          <p:cNvSpPr txBox="1"/>
          <p:nvPr/>
        </p:nvSpPr>
        <p:spPr>
          <a:xfrm>
            <a:off x="0" y="1066800"/>
            <a:ext cx="8991600" cy="73071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8" tIns="45718" rIns="45718" bIns="45718">
            <a:spAutoFit/>
          </a:bodyPr>
          <a:lstStyle/>
          <a:p>
            <a:pPr algn="ctr">
              <a:spcBef>
                <a:spcPts val="400"/>
              </a:spcBef>
              <a:defRPr b="0">
                <a:solidFill>
                  <a:srgbClr val="FFFFFF"/>
                </a:solidFill>
              </a:defRPr>
            </a:pPr>
            <a:r>
              <a:rPr dirty="0"/>
              <a:t>From a Washington State University study:</a:t>
            </a:r>
          </a:p>
          <a:p>
            <a:pPr algn="ctr">
              <a:spcBef>
                <a:spcPts val="400"/>
              </a:spcBef>
              <a:defRPr sz="800" b="0">
                <a:solidFill>
                  <a:srgbClr val="FFFFFF"/>
                </a:solidFill>
              </a:defRPr>
            </a:pPr>
            <a:endParaRPr dirty="0"/>
          </a:p>
          <a:p>
            <a:pPr algn="ctr">
              <a:spcBef>
                <a:spcPts val="400"/>
              </a:spcBef>
              <a:defRPr b="0">
                <a:solidFill>
                  <a:srgbClr val="FFFFFF"/>
                </a:solidFill>
              </a:defRPr>
            </a:pPr>
            <a:r>
              <a:rPr dirty="0"/>
              <a:t>"Ethanol as Fuel: Energy, Carbon Dioxide Balances, and Ecological Footprint" </a:t>
            </a:r>
            <a:r>
              <a:rPr baseline="30000" dirty="0"/>
              <a:t>1</a:t>
            </a:r>
          </a:p>
          <a:p>
            <a:pPr>
              <a:spcBef>
                <a:spcPts val="400"/>
              </a:spcBef>
              <a:defRPr b="0">
                <a:solidFill>
                  <a:srgbClr val="FFFFFF"/>
                </a:solidFill>
                <a:effectLst>
                  <a:outerShdw blurRad="38100" dist="38100" dir="2700000" rotWithShape="0">
                    <a:srgbClr val="000000"/>
                  </a:outerShdw>
                </a:effectLst>
              </a:defRPr>
            </a:pPr>
            <a:endParaRPr dirty="0"/>
          </a:p>
          <a:p>
            <a:pPr marL="458788" indent="-11113">
              <a:spcBef>
                <a:spcPts val="300"/>
              </a:spcBef>
              <a:defRPr sz="1400" b="0">
                <a:solidFill>
                  <a:srgbClr val="FFFFFF"/>
                </a:solidFill>
                <a:effectLst>
                  <a:outerShdw blurRad="38100" dist="38100" dir="2700000" rotWithShape="0">
                    <a:srgbClr val="000000"/>
                  </a:outerShdw>
                </a:effectLst>
              </a:defRPr>
            </a:pPr>
            <a:r>
              <a:rPr dirty="0"/>
              <a:t>"The use of ethanol as a substitute for gasoline proved to be neither a sustainable nor an environmentally friendly option, considering ecological footprint values, and both net energy and CO</a:t>
            </a:r>
            <a:r>
              <a:rPr baseline="-25000" dirty="0"/>
              <a:t>2</a:t>
            </a:r>
            <a:r>
              <a:rPr dirty="0"/>
              <a:t> offset considerations seemed relatively unimportant compared to the ecological footprint. As revealed by the ecological footprint approach, </a:t>
            </a:r>
            <a:r>
              <a:rPr b="1" dirty="0"/>
              <a:t>the direct and indirect environmental impacts of growing, harvesting, and converting biomass to ethanol far exceed any value in developing this alternative energy resource on a large scale</a:t>
            </a:r>
            <a:r>
              <a:rPr dirty="0"/>
              <a:t>." </a:t>
            </a:r>
          </a:p>
          <a:p>
            <a:pPr marL="7937" indent="442912">
              <a:spcBef>
                <a:spcPts val="400"/>
              </a:spcBef>
              <a:defRPr sz="1400" b="0">
                <a:solidFill>
                  <a:srgbClr val="FFFFFF"/>
                </a:solidFill>
              </a:defRPr>
            </a:pPr>
            <a:endParaRPr dirty="0"/>
          </a:p>
          <a:p>
            <a:pPr marL="458788" indent="-11113">
              <a:spcBef>
                <a:spcPts val="300"/>
              </a:spcBef>
              <a:defRPr sz="1400" b="0">
                <a:solidFill>
                  <a:srgbClr val="FFFFFF"/>
                </a:solidFill>
              </a:defRPr>
            </a:pPr>
            <a:r>
              <a:rPr dirty="0"/>
              <a:t>"</a:t>
            </a:r>
            <a:r>
              <a:rPr b="1" dirty="0"/>
              <a:t>In the US case, the use of ethanol would require enormous areas of corn agriculture, and the accompanying environmental impacts outweigh its benefits. Ethanol cannot alleviate the United States’ dependence on petroleum</a:t>
            </a:r>
            <a:r>
              <a:rPr dirty="0"/>
              <a:t>."</a:t>
            </a:r>
          </a:p>
          <a:p>
            <a:pPr marL="7937" indent="442912">
              <a:spcBef>
                <a:spcPts val="400"/>
              </a:spcBef>
              <a:defRPr sz="1400" b="0">
                <a:solidFill>
                  <a:srgbClr val="FFFFFF"/>
                </a:solidFill>
              </a:defRPr>
            </a:pPr>
            <a:endParaRPr dirty="0"/>
          </a:p>
          <a:p>
            <a:pPr marL="458788" indent="-11113">
              <a:spcBef>
                <a:spcPts val="300"/>
              </a:spcBef>
              <a:defRPr sz="1400" b="0">
                <a:solidFill>
                  <a:srgbClr val="FFFFFF"/>
                </a:solidFill>
              </a:defRPr>
            </a:pPr>
            <a:r>
              <a:rPr dirty="0"/>
              <a:t>"</a:t>
            </a:r>
            <a:r>
              <a:rPr b="1" dirty="0"/>
              <a:t>However, the ethanol option probably should not be wholly disregarded. The use of a fuel that emits lower levels of pollutants when burned can be important in regions or cities with critical pollution problems</a:t>
            </a:r>
            <a:r>
              <a:rPr dirty="0"/>
              <a:t>."</a:t>
            </a:r>
          </a:p>
          <a:p>
            <a:pPr>
              <a:spcBef>
                <a:spcPts val="400"/>
              </a:spcBef>
              <a:defRPr>
                <a:solidFill>
                  <a:srgbClr val="FFFFFF"/>
                </a:solidFill>
              </a:defRPr>
            </a:pPr>
            <a:endParaRPr dirty="0"/>
          </a:p>
          <a:p>
            <a:pPr>
              <a:spcBef>
                <a:spcPts val="400"/>
              </a:spcBef>
              <a:defRPr>
                <a:solidFill>
                  <a:srgbClr val="FFFFFF"/>
                </a:solidFill>
              </a:defRPr>
            </a:pPr>
            <a:endParaRPr dirty="0"/>
          </a:p>
          <a:p>
            <a:pPr>
              <a:spcBef>
                <a:spcPts val="400"/>
              </a:spcBef>
              <a:defRPr b="0">
                <a:solidFill>
                  <a:srgbClr val="FFFFFF"/>
                </a:solidFill>
                <a:effectLst>
                  <a:outerShdw blurRad="38100" dist="38100" dir="2700000" rotWithShape="0">
                    <a:srgbClr val="000000"/>
                  </a:outerShdw>
                </a:effectLst>
              </a:defRPr>
            </a:pPr>
            <a:endParaRPr dirty="0"/>
          </a:p>
          <a:p>
            <a:pPr>
              <a:spcBef>
                <a:spcPts val="400"/>
              </a:spcBef>
              <a:defRPr b="0">
                <a:solidFill>
                  <a:srgbClr val="FFFFFF"/>
                </a:solidFill>
                <a:effectLst>
                  <a:outerShdw blurRad="38100" dist="38100" dir="2700000" rotWithShape="0">
                    <a:srgbClr val="000000"/>
                  </a:outerShdw>
                </a:effectLst>
              </a:defRPr>
            </a:pPr>
            <a:endParaRPr dirty="0"/>
          </a:p>
          <a:p>
            <a:pPr>
              <a:spcBef>
                <a:spcPts val="400"/>
              </a:spcBef>
              <a:defRPr b="0">
                <a:solidFill>
                  <a:srgbClr val="FFFFFF"/>
                </a:solidFill>
                <a:effectLst>
                  <a:outerShdw blurRad="38100" dist="38100" dir="2700000" rotWithShape="0">
                    <a:srgbClr val="000000"/>
                  </a:outerShdw>
                </a:effectLst>
              </a:defRPr>
            </a:pPr>
            <a:endParaRPr dirty="0"/>
          </a:p>
          <a:p>
            <a:pPr>
              <a:defRPr sz="1600" b="0">
                <a:solidFill>
                  <a:srgbClr val="FFFFFF"/>
                </a:solidFill>
              </a:defRPr>
            </a:pPr>
            <a:endParaRPr dirty="0"/>
          </a:p>
          <a:p>
            <a:pPr>
              <a:spcBef>
                <a:spcPts val="400"/>
              </a:spcBef>
              <a:defRPr>
                <a:solidFill>
                  <a:srgbClr val="FFFFFF"/>
                </a:solidFill>
              </a:defRPr>
            </a:pPr>
            <a:r>
              <a:rPr dirty="0"/>
              <a:t> </a:t>
            </a:r>
          </a:p>
          <a:p>
            <a:pPr>
              <a:spcBef>
                <a:spcPts val="400"/>
              </a:spcBef>
              <a:defRPr b="0">
                <a:solidFill>
                  <a:srgbClr val="FFFFFF"/>
                </a:solidFill>
                <a:effectLst>
                  <a:outerShdw blurRad="38100" dist="38100" dir="2700000" rotWithShape="0">
                    <a:srgbClr val="000000"/>
                  </a:outerShdw>
                </a:effectLst>
              </a:defRPr>
            </a:pPr>
            <a:endParaRPr dirty="0"/>
          </a:p>
          <a:p>
            <a:pPr>
              <a:spcBef>
                <a:spcPts val="400"/>
              </a:spcBef>
              <a:defRPr>
                <a:solidFill>
                  <a:srgbClr val="FFFFFF"/>
                </a:solidFill>
              </a:defRPr>
            </a:pPr>
            <a:r>
              <a:rPr dirty="0"/>
              <a:t> </a:t>
            </a:r>
          </a:p>
        </p:txBody>
      </p:sp>
      <p:sp>
        <p:nvSpPr>
          <p:cNvPr id="451" name="Rectangle 2"/>
          <p:cNvSpPr txBox="1">
            <a:spLocks noGrp="1"/>
          </p:cNvSpPr>
          <p:nvPr>
            <p:ph type="title"/>
          </p:nvPr>
        </p:nvSpPr>
        <p:spPr>
          <a:xfrm>
            <a:off x="152400" y="228600"/>
            <a:ext cx="8991600" cy="457200"/>
          </a:xfrm>
          <a:prstGeom prst="rect">
            <a:avLst/>
          </a:prstGeom>
        </p:spPr>
        <p:txBody>
          <a:bodyPr/>
          <a:lstStyle>
            <a:lvl1pPr>
              <a:tabLst>
                <a:tab pos="444500" algn="l"/>
                <a:tab pos="901700" algn="l"/>
                <a:tab pos="1371600" algn="l"/>
              </a:tabLst>
              <a:defRPr sz="2000" i="1">
                <a:latin typeface="+mn-lt"/>
                <a:ea typeface="+mn-ea"/>
                <a:cs typeface="+mn-cs"/>
                <a:sym typeface="Arial"/>
              </a:defRPr>
            </a:lvl1pPr>
          </a:lstStyle>
          <a:p>
            <a:r>
              <a:t>University &amp; government labs have reached differing conclusions:</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3" name="Rectangle 5"/>
          <p:cNvSpPr txBox="1"/>
          <p:nvPr/>
        </p:nvSpPr>
        <p:spPr>
          <a:xfrm>
            <a:off x="304800" y="6552466"/>
            <a:ext cx="8534400" cy="2642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8" tIns="45718" rIns="45718" bIns="45718" anchor="b">
            <a:spAutoFit/>
          </a:bodyPr>
          <a:lstStyle>
            <a:lvl1pPr algn="ctr">
              <a:defRPr sz="1200" b="0" i="1">
                <a:solidFill>
                  <a:schemeClr val="accent1"/>
                </a:solidFill>
                <a:effectLst>
                  <a:outerShdw blurRad="38100" dist="38100" dir="2700000" rotWithShape="0">
                    <a:srgbClr val="000000"/>
                  </a:outerShdw>
                </a:effectLst>
              </a:defRPr>
            </a:lvl1pPr>
          </a:lstStyle>
          <a:p>
            <a:r>
              <a:t>1) http://iopscience.iop.org/article/10.1088/1748-9326/7/4/045905/meta</a:t>
            </a:r>
          </a:p>
        </p:txBody>
      </p:sp>
      <p:sp>
        <p:nvSpPr>
          <p:cNvPr id="454" name="Rectangle 3"/>
          <p:cNvSpPr txBox="1"/>
          <p:nvPr/>
        </p:nvSpPr>
        <p:spPr>
          <a:xfrm>
            <a:off x="152400" y="762000"/>
            <a:ext cx="8991600" cy="86536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8" tIns="45718" rIns="45718" bIns="45718">
            <a:spAutoFit/>
          </a:bodyPr>
          <a:lstStyle/>
          <a:p>
            <a:pPr algn="ctr">
              <a:spcBef>
                <a:spcPts val="400"/>
              </a:spcBef>
              <a:defRPr b="0">
                <a:solidFill>
                  <a:srgbClr val="FFFFFF"/>
                </a:solidFill>
              </a:defRPr>
            </a:pPr>
            <a:r>
              <a:rPr dirty="0"/>
              <a:t>"Well-to-Wheels Energy Use and Greenhouse Gas Emissions of Ethanol from Corn, Sugarcane and Cellulosic Biomass for U.S. Use" </a:t>
            </a:r>
            <a:r>
              <a:rPr baseline="30000" dirty="0"/>
              <a:t>1</a:t>
            </a:r>
          </a:p>
          <a:p>
            <a:pPr>
              <a:spcBef>
                <a:spcPts val="400"/>
              </a:spcBef>
              <a:defRPr sz="1000" b="0" baseline="30000">
                <a:solidFill>
                  <a:srgbClr val="FFFFFF"/>
                </a:solidFill>
              </a:defRPr>
            </a:pPr>
            <a:endParaRPr dirty="0"/>
          </a:p>
          <a:p>
            <a:pPr>
              <a:spcBef>
                <a:spcPts val="400"/>
              </a:spcBef>
              <a:defRPr b="0">
                <a:solidFill>
                  <a:srgbClr val="FFFFFF"/>
                </a:solidFill>
              </a:defRPr>
            </a:pPr>
            <a:r>
              <a:rPr dirty="0"/>
              <a:t>Which states that:</a:t>
            </a:r>
          </a:p>
          <a:p>
            <a:pPr>
              <a:spcBef>
                <a:spcPts val="400"/>
              </a:spcBef>
              <a:defRPr sz="1100" b="0">
                <a:solidFill>
                  <a:srgbClr val="FFFFFF"/>
                </a:solidFill>
                <a:effectLst>
                  <a:outerShdw blurRad="38100" dist="38100" dir="2700000" rotWithShape="0">
                    <a:srgbClr val="000000"/>
                  </a:outerShdw>
                </a:effectLst>
              </a:defRPr>
            </a:pPr>
            <a:endParaRPr dirty="0"/>
          </a:p>
          <a:p>
            <a:pPr marL="458788" indent="-11113">
              <a:defRPr sz="1400" b="0">
                <a:solidFill>
                  <a:srgbClr val="FFFFFF"/>
                </a:solidFill>
              </a:defRPr>
            </a:pPr>
            <a:r>
              <a:rPr dirty="0"/>
              <a:t>"We quantitatively address the impacts of a few critical factors that affect life-cycle GHG emissions from bioethanol." </a:t>
            </a:r>
          </a:p>
          <a:p>
            <a:pPr marL="7937" indent="442912">
              <a:defRPr sz="1400" b="0">
                <a:solidFill>
                  <a:srgbClr val="FFFFFF"/>
                </a:solidFill>
              </a:defRPr>
            </a:pPr>
            <a:endParaRPr dirty="0"/>
          </a:p>
          <a:p>
            <a:pPr marL="458788" indent="-11113">
              <a:defRPr sz="1400" b="0">
                <a:solidFill>
                  <a:srgbClr val="FFFFFF"/>
                </a:solidFill>
              </a:defRPr>
            </a:pPr>
            <a:r>
              <a:rPr dirty="0"/>
              <a:t>"Even when the highly debated land use change GHG emissions are included, changing from corn to sugarcane and then to cellulosic biomass helps to significantly increase the reductions in energy use and GHG emissions from using bioethanol."</a:t>
            </a:r>
          </a:p>
          <a:p>
            <a:pPr indent="452437">
              <a:defRPr b="0">
                <a:solidFill>
                  <a:srgbClr val="FFFFFF"/>
                </a:solidFill>
              </a:defRPr>
            </a:pPr>
            <a:endParaRPr dirty="0"/>
          </a:p>
          <a:p>
            <a:pPr>
              <a:defRPr b="0">
                <a:solidFill>
                  <a:srgbClr val="FFFFFF"/>
                </a:solidFill>
              </a:defRPr>
            </a:pPr>
            <a:r>
              <a:rPr dirty="0"/>
              <a:t>Paraphrasing a later sentence (to add both clarity and emphasis):</a:t>
            </a:r>
          </a:p>
          <a:p>
            <a:pPr indent="452437">
              <a:defRPr sz="1400" b="0">
                <a:solidFill>
                  <a:srgbClr val="FFFFFF"/>
                </a:solidFill>
              </a:defRPr>
            </a:pPr>
            <a:endParaRPr dirty="0"/>
          </a:p>
          <a:p>
            <a:pPr indent="452437">
              <a:defRPr sz="1400">
                <a:solidFill>
                  <a:srgbClr val="FFFFFF"/>
                </a:solidFill>
              </a:defRPr>
            </a:pPr>
            <a:r>
              <a:rPr dirty="0"/>
              <a:t>Relative to petroleum gasoline:</a:t>
            </a:r>
          </a:p>
          <a:p>
            <a:pPr indent="452437">
              <a:defRPr sz="1400">
                <a:solidFill>
                  <a:srgbClr val="FFFFFF"/>
                </a:solidFill>
              </a:defRPr>
            </a:pPr>
            <a:endParaRPr dirty="0"/>
          </a:p>
          <a:p>
            <a:pPr indent="452437">
              <a:defRPr sz="1400">
                <a:solidFill>
                  <a:srgbClr val="FFFFFF"/>
                </a:solidFill>
              </a:defRPr>
            </a:pPr>
            <a:r>
              <a:rPr dirty="0"/>
              <a:t>	Ethanol from corn can reduce life-cycle GHG emissions by 19–48%</a:t>
            </a:r>
          </a:p>
          <a:p>
            <a:pPr indent="452437">
              <a:defRPr sz="1400">
                <a:solidFill>
                  <a:srgbClr val="FFFFFF"/>
                </a:solidFill>
              </a:defRPr>
            </a:pPr>
            <a:endParaRPr dirty="0"/>
          </a:p>
          <a:p>
            <a:pPr indent="452437">
              <a:defRPr sz="1400">
                <a:solidFill>
                  <a:srgbClr val="FFFFFF"/>
                </a:solidFill>
              </a:defRPr>
            </a:pPr>
            <a:r>
              <a:rPr dirty="0"/>
              <a:t>	Ethanol from  sugarcane can reduce life-cycle GHG emissions by 40–62%</a:t>
            </a:r>
          </a:p>
          <a:p>
            <a:pPr indent="452437">
              <a:defRPr sz="1400">
                <a:solidFill>
                  <a:srgbClr val="FFFFFF"/>
                </a:solidFill>
              </a:defRPr>
            </a:pPr>
            <a:endParaRPr dirty="0"/>
          </a:p>
          <a:p>
            <a:pPr indent="452437">
              <a:defRPr sz="1400">
                <a:solidFill>
                  <a:srgbClr val="FFFFFF"/>
                </a:solidFill>
              </a:defRPr>
            </a:pPr>
            <a:r>
              <a:rPr dirty="0"/>
              <a:t>	Ethanol from  corn stover can reduce life-cycle GHG emissions by 90–103%</a:t>
            </a:r>
          </a:p>
          <a:p>
            <a:pPr indent="452437">
              <a:defRPr sz="1400">
                <a:solidFill>
                  <a:srgbClr val="FFFFFF"/>
                </a:solidFill>
              </a:defRPr>
            </a:pPr>
            <a:endParaRPr dirty="0"/>
          </a:p>
          <a:p>
            <a:pPr indent="452437">
              <a:defRPr sz="1400">
                <a:solidFill>
                  <a:srgbClr val="FFFFFF"/>
                </a:solidFill>
              </a:defRPr>
            </a:pPr>
            <a:r>
              <a:rPr dirty="0"/>
              <a:t>	Ethanol from  switchgrass can reduce life-cycle GHG emissions 77–97% </a:t>
            </a:r>
          </a:p>
          <a:p>
            <a:pPr indent="452437">
              <a:defRPr sz="1400">
                <a:solidFill>
                  <a:srgbClr val="FFFFFF"/>
                </a:solidFill>
              </a:defRPr>
            </a:pPr>
            <a:endParaRPr dirty="0"/>
          </a:p>
          <a:p>
            <a:pPr indent="452437">
              <a:defRPr sz="1400">
                <a:solidFill>
                  <a:srgbClr val="FFFFFF"/>
                </a:solidFill>
              </a:defRPr>
            </a:pPr>
            <a:r>
              <a:rPr dirty="0"/>
              <a:t>	Ethanol from  miscanthus can reduce life-cycle GHG emissions by 101–115%</a:t>
            </a:r>
            <a:endParaRPr b="0" dirty="0"/>
          </a:p>
          <a:p>
            <a:pPr>
              <a:spcBef>
                <a:spcPts val="400"/>
              </a:spcBef>
              <a:defRPr>
                <a:solidFill>
                  <a:srgbClr val="FFFFFF"/>
                </a:solidFill>
              </a:defRPr>
            </a:pPr>
            <a:endParaRPr dirty="0"/>
          </a:p>
          <a:p>
            <a:pPr>
              <a:spcBef>
                <a:spcPts val="400"/>
              </a:spcBef>
              <a:defRPr>
                <a:solidFill>
                  <a:srgbClr val="FFFFFF"/>
                </a:solidFill>
              </a:defRPr>
            </a:pPr>
            <a:endParaRPr dirty="0"/>
          </a:p>
          <a:p>
            <a:pPr>
              <a:spcBef>
                <a:spcPts val="400"/>
              </a:spcBef>
              <a:defRPr b="0">
                <a:solidFill>
                  <a:srgbClr val="FFFFFF"/>
                </a:solidFill>
                <a:effectLst>
                  <a:outerShdw blurRad="38100" dist="38100" dir="2700000" rotWithShape="0">
                    <a:srgbClr val="000000"/>
                  </a:outerShdw>
                </a:effectLst>
              </a:defRPr>
            </a:pPr>
            <a:endParaRPr dirty="0"/>
          </a:p>
          <a:p>
            <a:pPr>
              <a:spcBef>
                <a:spcPts val="400"/>
              </a:spcBef>
              <a:defRPr b="0">
                <a:solidFill>
                  <a:srgbClr val="FFFFFF"/>
                </a:solidFill>
                <a:effectLst>
                  <a:outerShdw blurRad="38100" dist="38100" dir="2700000" rotWithShape="0">
                    <a:srgbClr val="000000"/>
                  </a:outerShdw>
                </a:effectLst>
              </a:defRPr>
            </a:pPr>
            <a:endParaRPr dirty="0"/>
          </a:p>
          <a:p>
            <a:pPr>
              <a:spcBef>
                <a:spcPts val="400"/>
              </a:spcBef>
              <a:defRPr b="0">
                <a:solidFill>
                  <a:srgbClr val="FFFFFF"/>
                </a:solidFill>
                <a:effectLst>
                  <a:outerShdw blurRad="38100" dist="38100" dir="2700000" rotWithShape="0">
                    <a:srgbClr val="000000"/>
                  </a:outerShdw>
                </a:effectLst>
              </a:defRPr>
            </a:pPr>
            <a:endParaRPr dirty="0"/>
          </a:p>
          <a:p>
            <a:pPr>
              <a:defRPr sz="1600" b="0">
                <a:solidFill>
                  <a:srgbClr val="FFFFFF"/>
                </a:solidFill>
              </a:defRPr>
            </a:pPr>
            <a:endParaRPr dirty="0"/>
          </a:p>
          <a:p>
            <a:pPr>
              <a:spcBef>
                <a:spcPts val="400"/>
              </a:spcBef>
              <a:defRPr>
                <a:solidFill>
                  <a:srgbClr val="FFFFFF"/>
                </a:solidFill>
              </a:defRPr>
            </a:pPr>
            <a:r>
              <a:rPr dirty="0"/>
              <a:t> </a:t>
            </a:r>
          </a:p>
          <a:p>
            <a:pPr>
              <a:spcBef>
                <a:spcPts val="400"/>
              </a:spcBef>
              <a:defRPr b="0">
                <a:solidFill>
                  <a:srgbClr val="FFFFFF"/>
                </a:solidFill>
                <a:effectLst>
                  <a:outerShdw blurRad="38100" dist="38100" dir="2700000" rotWithShape="0">
                    <a:srgbClr val="000000"/>
                  </a:outerShdw>
                </a:effectLst>
              </a:defRPr>
            </a:pPr>
            <a:endParaRPr dirty="0"/>
          </a:p>
          <a:p>
            <a:pPr>
              <a:spcBef>
                <a:spcPts val="400"/>
              </a:spcBef>
              <a:defRPr>
                <a:solidFill>
                  <a:srgbClr val="FFFFFF"/>
                </a:solidFill>
              </a:defRPr>
            </a:pPr>
            <a:r>
              <a:rPr dirty="0"/>
              <a:t> </a:t>
            </a:r>
          </a:p>
        </p:txBody>
      </p:sp>
      <p:sp>
        <p:nvSpPr>
          <p:cNvPr id="455" name="Rectangle 2"/>
          <p:cNvSpPr txBox="1">
            <a:spLocks noGrp="1"/>
          </p:cNvSpPr>
          <p:nvPr>
            <p:ph type="title"/>
          </p:nvPr>
        </p:nvSpPr>
        <p:spPr>
          <a:xfrm>
            <a:off x="152400" y="152400"/>
            <a:ext cx="8991600" cy="457200"/>
          </a:xfrm>
          <a:prstGeom prst="rect">
            <a:avLst/>
          </a:prstGeom>
        </p:spPr>
        <p:txBody>
          <a:bodyPr/>
          <a:lstStyle>
            <a:lvl1pPr>
              <a:spcBef>
                <a:spcPts val="400"/>
              </a:spcBef>
              <a:defRPr sz="2000" i="1">
                <a:latin typeface="+mn-lt"/>
                <a:ea typeface="+mn-ea"/>
                <a:cs typeface="+mn-cs"/>
                <a:sym typeface="Arial"/>
              </a:defRPr>
            </a:lvl1pPr>
          </a:lstStyle>
          <a:p>
            <a:r>
              <a:t>As opposed to this Argonne National Lab study:</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7" name="Rectangle 5"/>
          <p:cNvSpPr txBox="1"/>
          <p:nvPr/>
        </p:nvSpPr>
        <p:spPr>
          <a:xfrm>
            <a:off x="304800" y="6374671"/>
            <a:ext cx="8534400" cy="4420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8" tIns="45718" rIns="45718" bIns="45718" anchor="b">
            <a:spAutoFit/>
          </a:bodyPr>
          <a:lstStyle/>
          <a:p>
            <a:pPr algn="ctr">
              <a:defRPr sz="1200" b="0" i="1">
                <a:solidFill>
                  <a:schemeClr val="accent1"/>
                </a:solidFill>
                <a:effectLst>
                  <a:outerShdw blurRad="38100" dist="38100" dir="2700000" rotWithShape="0">
                    <a:srgbClr val="000000"/>
                  </a:outerShdw>
                </a:effectLst>
              </a:defRPr>
            </a:pPr>
            <a:r>
              <a:t>1) https://content.sierraclub.org/grassrootsnetwork/team-news/2015/02/sierra-club-guidance-biofuels </a:t>
            </a:r>
            <a:endParaRPr>
              <a:solidFill>
                <a:srgbClr val="E5FFFF"/>
              </a:solidFill>
            </a:endParaRPr>
          </a:p>
          <a:p>
            <a:pPr algn="ctr">
              <a:defRPr sz="1200" b="0" i="1">
                <a:solidFill>
                  <a:schemeClr val="accent1"/>
                </a:solidFill>
                <a:effectLst>
                  <a:outerShdw blurRad="38100" dist="38100" dir="2700000" rotWithShape="0">
                    <a:srgbClr val="000000"/>
                  </a:outerShdw>
                </a:effectLst>
              </a:defRPr>
            </a:pPr>
            <a:r>
              <a:t>2) https://www.sierraclub.org/press-releases/2017/11/epa-turns-blind-eye-ethanol-s-environmental-impacts </a:t>
            </a:r>
          </a:p>
        </p:txBody>
      </p:sp>
      <p:sp>
        <p:nvSpPr>
          <p:cNvPr id="458" name="Rectangle 3"/>
          <p:cNvSpPr txBox="1"/>
          <p:nvPr/>
        </p:nvSpPr>
        <p:spPr>
          <a:xfrm>
            <a:off x="152400" y="1066800"/>
            <a:ext cx="8991600" cy="62888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8" tIns="45718" rIns="45718" bIns="45718">
            <a:spAutoFit/>
          </a:bodyPr>
          <a:lstStyle/>
          <a:p>
            <a:pPr>
              <a:spcBef>
                <a:spcPts val="400"/>
              </a:spcBef>
              <a:defRPr b="0">
                <a:solidFill>
                  <a:srgbClr val="FFFFFF"/>
                </a:solidFill>
                <a:effectLst>
                  <a:outerShdw blurRad="38100" dist="38100" dir="2700000" rotWithShape="0">
                    <a:srgbClr val="000000"/>
                  </a:outerShdw>
                </a:effectLst>
              </a:defRPr>
            </a:pPr>
            <a:r>
              <a:rPr dirty="0"/>
              <a:t>In that while they state their concerns about biofuels' possible environmental impacts,</a:t>
            </a:r>
          </a:p>
          <a:p>
            <a:pPr>
              <a:spcBef>
                <a:spcPts val="400"/>
              </a:spcBef>
              <a:defRPr sz="600" b="0">
                <a:solidFill>
                  <a:srgbClr val="FFFFFF"/>
                </a:solidFill>
                <a:effectLst>
                  <a:outerShdw blurRad="38100" dist="38100" dir="2700000" rotWithShape="0">
                    <a:srgbClr val="000000"/>
                  </a:outerShdw>
                </a:effectLst>
              </a:defRPr>
            </a:pPr>
            <a:endParaRPr dirty="0"/>
          </a:p>
          <a:p>
            <a:pPr>
              <a:spcBef>
                <a:spcPts val="400"/>
              </a:spcBef>
              <a:tabLst>
                <a:tab pos="444500" algn="l"/>
              </a:tabLst>
              <a:defRPr b="0">
                <a:solidFill>
                  <a:srgbClr val="FFFFFF"/>
                </a:solidFill>
                <a:effectLst>
                  <a:outerShdw blurRad="38100" dist="38100" dir="2700000" rotWithShape="0">
                    <a:srgbClr val="000000"/>
                  </a:outerShdw>
                </a:effectLst>
              </a:defRPr>
            </a:pPr>
            <a:r>
              <a:rPr dirty="0"/>
              <a:t>	they fail to take a clear stand for or against corn ethanol programs</a:t>
            </a:r>
          </a:p>
          <a:p>
            <a:pPr>
              <a:spcBef>
                <a:spcPts val="400"/>
              </a:spcBef>
              <a:defRPr b="0">
                <a:solidFill>
                  <a:srgbClr val="FFFFFF"/>
                </a:solidFill>
                <a:effectLst>
                  <a:outerShdw blurRad="38100" dist="38100" dir="2700000" rotWithShape="0">
                    <a:srgbClr val="000000"/>
                  </a:outerShdw>
                </a:effectLst>
              </a:defRPr>
            </a:pPr>
            <a:endParaRPr dirty="0"/>
          </a:p>
          <a:p>
            <a:pPr>
              <a:spcBef>
                <a:spcPts val="400"/>
              </a:spcBef>
              <a:defRPr b="0">
                <a:solidFill>
                  <a:srgbClr val="FFFFFF"/>
                </a:solidFill>
                <a:effectLst>
                  <a:outerShdw blurRad="38100" dist="38100" dir="2700000" rotWithShape="0">
                    <a:srgbClr val="000000"/>
                  </a:outerShdw>
                </a:effectLst>
              </a:defRPr>
            </a:pPr>
            <a:r>
              <a:rPr dirty="0"/>
              <a:t>The Sierra Club, however, is more outspoken: </a:t>
            </a:r>
            <a:r>
              <a:rPr baseline="30000" dirty="0"/>
              <a:t>1, 2</a:t>
            </a:r>
          </a:p>
          <a:p>
            <a:pPr>
              <a:spcBef>
                <a:spcPts val="400"/>
              </a:spcBef>
              <a:defRPr b="0" baseline="30000">
                <a:solidFill>
                  <a:srgbClr val="FFFFFF"/>
                </a:solidFill>
                <a:effectLst>
                  <a:outerShdw blurRad="38100" dist="38100" dir="2700000" rotWithShape="0">
                    <a:srgbClr val="000000"/>
                  </a:outerShdw>
                </a:effectLst>
              </a:defRPr>
            </a:pPr>
            <a:endParaRPr dirty="0"/>
          </a:p>
          <a:p>
            <a:pPr marL="458788" indent="-11113">
              <a:defRPr sz="1400">
                <a:solidFill>
                  <a:srgbClr val="FFFFFF"/>
                </a:solidFill>
              </a:defRPr>
            </a:pPr>
            <a:r>
              <a:rPr dirty="0"/>
              <a:t>"The Club opposes further deployment of corn-based ethanol based on its extremely dubious net carbon benefits and its unresolved direct and indirect environmental impacts. </a:t>
            </a:r>
            <a:r>
              <a:rPr b="0" dirty="0"/>
              <a:t>The Club also opposes proposals to use agricultural waste and residue products (e.g , corn stover) without rigorous evidence that the material being used is surplus to the needs of soil health and fertility"</a:t>
            </a:r>
          </a:p>
          <a:p>
            <a:pPr marL="7937" indent="442912">
              <a:defRPr sz="1400" b="0">
                <a:solidFill>
                  <a:srgbClr val="FFFFFF"/>
                </a:solidFill>
              </a:defRPr>
            </a:pPr>
            <a:endParaRPr dirty="0"/>
          </a:p>
          <a:p>
            <a:pPr marL="458788" indent="-11113">
              <a:defRPr sz="1400" b="0">
                <a:solidFill>
                  <a:srgbClr val="FFFFFF"/>
                </a:solidFill>
              </a:defRPr>
            </a:pPr>
            <a:r>
              <a:rPr dirty="0"/>
              <a:t>In 2015 biofuels production in the US is still primarily based on corn-based ethanol, an industry that receives enormous federal subsidies and preferences. </a:t>
            </a:r>
            <a:r>
              <a:rPr b="1" dirty="0"/>
              <a:t>The corn ethanol industry has not only failed to prove its sustainability, but if anything, concerns about corn ethanol’s impacts have grown. </a:t>
            </a:r>
          </a:p>
          <a:p>
            <a:pPr marL="7937" indent="442912">
              <a:defRPr sz="1400" b="0">
                <a:solidFill>
                  <a:srgbClr val="FFFFFF"/>
                </a:solidFill>
              </a:defRPr>
            </a:pPr>
            <a:endParaRPr dirty="0"/>
          </a:p>
          <a:p>
            <a:pPr marL="7937" indent="442912">
              <a:defRPr sz="1400">
                <a:solidFill>
                  <a:srgbClr val="FFFFFF"/>
                </a:solidFill>
              </a:defRPr>
            </a:pPr>
            <a:r>
              <a:rPr dirty="0"/>
              <a:t>"Those concerns don’t apply equally to all biofuels." </a:t>
            </a:r>
            <a:endParaRPr sz="1600" dirty="0"/>
          </a:p>
          <a:p>
            <a:pPr>
              <a:defRPr sz="1600">
                <a:solidFill>
                  <a:srgbClr val="FFFFFF"/>
                </a:solidFill>
              </a:defRPr>
            </a:pPr>
            <a:endParaRPr dirty="0"/>
          </a:p>
          <a:p>
            <a:pPr>
              <a:spcBef>
                <a:spcPts val="400"/>
              </a:spcBef>
              <a:defRPr b="0" baseline="30000">
                <a:solidFill>
                  <a:srgbClr val="FFFFFF"/>
                </a:solidFill>
                <a:effectLst>
                  <a:outerShdw blurRad="38100" dist="38100" dir="2700000" rotWithShape="0">
                    <a:srgbClr val="000000"/>
                  </a:outerShdw>
                </a:effectLst>
              </a:defRPr>
            </a:pPr>
            <a:endParaRPr dirty="0"/>
          </a:p>
          <a:p>
            <a:pPr>
              <a:spcBef>
                <a:spcPts val="400"/>
              </a:spcBef>
              <a:defRPr b="0">
                <a:solidFill>
                  <a:srgbClr val="FFFFFF"/>
                </a:solidFill>
                <a:effectLst>
                  <a:outerShdw blurRad="38100" dist="38100" dir="2700000" rotWithShape="0">
                    <a:srgbClr val="000000"/>
                  </a:outerShdw>
                </a:effectLst>
              </a:defRPr>
            </a:pPr>
            <a:endParaRPr dirty="0"/>
          </a:p>
          <a:p>
            <a:pPr>
              <a:spcBef>
                <a:spcPts val="400"/>
              </a:spcBef>
              <a:defRPr b="0">
                <a:solidFill>
                  <a:srgbClr val="FFFFFF"/>
                </a:solidFill>
                <a:effectLst>
                  <a:outerShdw blurRad="38100" dist="38100" dir="2700000" rotWithShape="0">
                    <a:srgbClr val="000000"/>
                  </a:outerShdw>
                </a:effectLst>
              </a:defRPr>
            </a:pPr>
            <a:endParaRPr dirty="0"/>
          </a:p>
          <a:p>
            <a:pPr>
              <a:defRPr sz="1600" b="0">
                <a:solidFill>
                  <a:srgbClr val="FFFFFF"/>
                </a:solidFill>
              </a:defRPr>
            </a:pPr>
            <a:endParaRPr dirty="0"/>
          </a:p>
          <a:p>
            <a:pPr>
              <a:spcBef>
                <a:spcPts val="400"/>
              </a:spcBef>
              <a:defRPr>
                <a:solidFill>
                  <a:srgbClr val="FFFFFF"/>
                </a:solidFill>
              </a:defRPr>
            </a:pPr>
            <a:r>
              <a:rPr dirty="0"/>
              <a:t> </a:t>
            </a:r>
          </a:p>
          <a:p>
            <a:pPr>
              <a:spcBef>
                <a:spcPts val="400"/>
              </a:spcBef>
              <a:defRPr b="0">
                <a:solidFill>
                  <a:srgbClr val="FFFFFF"/>
                </a:solidFill>
                <a:effectLst>
                  <a:outerShdw blurRad="38100" dist="38100" dir="2700000" rotWithShape="0">
                    <a:srgbClr val="000000"/>
                  </a:outerShdw>
                </a:effectLst>
              </a:defRPr>
            </a:pPr>
            <a:endParaRPr dirty="0"/>
          </a:p>
          <a:p>
            <a:pPr>
              <a:spcBef>
                <a:spcPts val="400"/>
              </a:spcBef>
              <a:defRPr>
                <a:solidFill>
                  <a:srgbClr val="FFFFFF"/>
                </a:solidFill>
              </a:defRPr>
            </a:pPr>
            <a:r>
              <a:rPr dirty="0"/>
              <a:t> </a:t>
            </a:r>
          </a:p>
        </p:txBody>
      </p:sp>
      <p:sp>
        <p:nvSpPr>
          <p:cNvPr id="459" name="Rectangle 2"/>
          <p:cNvSpPr txBox="1">
            <a:spLocks noGrp="1"/>
          </p:cNvSpPr>
          <p:nvPr>
            <p:ph type="title"/>
          </p:nvPr>
        </p:nvSpPr>
        <p:spPr>
          <a:xfrm>
            <a:off x="0" y="228600"/>
            <a:ext cx="9144000" cy="457200"/>
          </a:xfrm>
          <a:prstGeom prst="rect">
            <a:avLst/>
          </a:prstGeom>
        </p:spPr>
        <p:txBody>
          <a:bodyPr/>
          <a:lstStyle>
            <a:lvl1pPr>
              <a:tabLst>
                <a:tab pos="444500" algn="l"/>
                <a:tab pos="901700" algn="l"/>
                <a:tab pos="1371600" algn="l"/>
              </a:tabLst>
              <a:defRPr sz="2000" i="1">
                <a:latin typeface="+mn-lt"/>
                <a:ea typeface="+mn-ea"/>
                <a:cs typeface="+mn-cs"/>
                <a:sym typeface="Arial"/>
              </a:defRPr>
            </a:lvl1pPr>
          </a:lstStyle>
          <a:p>
            <a:r>
              <a:t>Perhaps confused, many environmental organizations seem to be fence sitting:</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1" name="Rectangle 2"/>
          <p:cNvSpPr txBox="1">
            <a:spLocks noGrp="1"/>
          </p:cNvSpPr>
          <p:nvPr>
            <p:ph type="title"/>
          </p:nvPr>
        </p:nvSpPr>
        <p:spPr>
          <a:xfrm>
            <a:off x="152400" y="76200"/>
            <a:ext cx="8991600" cy="609600"/>
          </a:xfrm>
          <a:prstGeom prst="rect">
            <a:avLst/>
          </a:prstGeom>
        </p:spPr>
        <p:txBody>
          <a:bodyPr/>
          <a:lstStyle>
            <a:lvl1pPr>
              <a:defRPr sz="2000" i="1">
                <a:latin typeface="+mn-lt"/>
                <a:ea typeface="+mn-ea"/>
                <a:cs typeface="+mn-cs"/>
                <a:sym typeface="Arial"/>
              </a:defRPr>
            </a:lvl1pPr>
          </a:lstStyle>
          <a:p>
            <a:r>
              <a:t>My (also somewhat tentative) overall conclusions:</a:t>
            </a:r>
          </a:p>
        </p:txBody>
      </p:sp>
      <p:sp>
        <p:nvSpPr>
          <p:cNvPr id="462" name="Rectangle 3"/>
          <p:cNvSpPr txBox="1">
            <a:spLocks noGrp="1"/>
          </p:cNvSpPr>
          <p:nvPr>
            <p:ph type="body" idx="1"/>
          </p:nvPr>
        </p:nvSpPr>
        <p:spPr>
          <a:xfrm>
            <a:off x="76200" y="762000"/>
            <a:ext cx="9067800" cy="5867400"/>
          </a:xfrm>
          <a:prstGeom prst="rect">
            <a:avLst/>
          </a:prstGeom>
        </p:spPr>
        <p:txBody>
          <a:bodyPr/>
          <a:lstStyle/>
          <a:p>
            <a:pPr>
              <a:tabLst>
                <a:tab pos="444500" algn="l"/>
                <a:tab pos="901700" algn="l"/>
                <a:tab pos="1371600" algn="l"/>
              </a:tabLst>
              <a:defRPr sz="1800">
                <a:latin typeface="+mn-lt"/>
                <a:ea typeface="+mn-ea"/>
                <a:cs typeface="+mn-cs"/>
                <a:sym typeface="Arial"/>
              </a:defRPr>
            </a:pPr>
            <a:r>
              <a:t>I saw a huge range of claims about gasoline vs. gasohol carbon footprint</a:t>
            </a:r>
          </a:p>
          <a:p>
            <a:pPr>
              <a:tabLst>
                <a:tab pos="444500" algn="l"/>
                <a:tab pos="901700" algn="l"/>
                <a:tab pos="1371600" algn="l"/>
              </a:tabLst>
              <a:defRPr sz="7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r>
              <a:t>	Easily spanning: "Gasohol's GHG impact is 20% better" to "20% worse"</a:t>
            </a:r>
          </a:p>
          <a:p>
            <a:pPr>
              <a:tabLst>
                <a:tab pos="444500" algn="l"/>
                <a:tab pos="901700" algn="l"/>
                <a:tab pos="1371600" algn="l"/>
              </a:tabLst>
              <a:defRPr sz="12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r>
              <a:t>But, absent a consensus, there was still a strong trend toward the conclusion that:</a:t>
            </a:r>
          </a:p>
          <a:p>
            <a:pPr>
              <a:tabLst>
                <a:tab pos="444500" algn="l"/>
                <a:tab pos="901700" algn="l"/>
                <a:tab pos="1371600" algn="l"/>
              </a:tabLst>
              <a:defRPr sz="8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r>
              <a:t>	</a:t>
            </a:r>
            <a:r>
              <a:rPr b="1"/>
              <a:t>E10 Gasohol has the same carbon footprint as pure gasoline  +/- 2%</a:t>
            </a:r>
          </a:p>
          <a:p>
            <a:pPr>
              <a:tabLst>
                <a:tab pos="444500" algn="l"/>
                <a:tab pos="901700" algn="l"/>
                <a:tab pos="1371600" algn="l"/>
              </a:tabLst>
              <a:defRPr sz="11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r>
              <a:t>For instance in "Intro to Environmental Engineering &amp; Science" by Masters and Ela:</a:t>
            </a:r>
          </a:p>
          <a:p>
            <a:pPr>
              <a:tabLst>
                <a:tab pos="444500" algn="l"/>
                <a:tab pos="901700" algn="l"/>
                <a:tab pos="1371600" algn="l"/>
              </a:tabLst>
              <a:defRPr sz="900">
                <a:latin typeface="+mn-lt"/>
                <a:ea typeface="+mn-ea"/>
                <a:cs typeface="+mn-cs"/>
                <a:sym typeface="Arial"/>
              </a:defRPr>
            </a:pPr>
            <a:endParaRPr/>
          </a:p>
          <a:p>
            <a:pPr indent="452437">
              <a:spcBef>
                <a:spcPts val="300"/>
              </a:spcBef>
              <a:tabLst>
                <a:tab pos="444500" algn="l"/>
                <a:tab pos="901700" algn="l"/>
                <a:tab pos="1371600" algn="l"/>
              </a:tabLst>
              <a:defRPr sz="1400">
                <a:latin typeface="+mn-lt"/>
                <a:ea typeface="+mn-ea"/>
                <a:cs typeface="+mn-cs"/>
                <a:sym typeface="Arial"/>
              </a:defRPr>
            </a:pPr>
            <a:r>
              <a:t>Page 416: "With careful accounting, greenhouse gas emissions of corn-based ethanol are similar to</a:t>
            </a:r>
          </a:p>
          <a:p>
            <a:pPr indent="452437">
              <a:spcBef>
                <a:spcPts val="300"/>
              </a:spcBef>
              <a:tabLst>
                <a:tab pos="444500" algn="l"/>
                <a:tab pos="901700" algn="l"/>
                <a:tab pos="1371600" algn="l"/>
              </a:tabLst>
              <a:defRPr sz="1400">
                <a:latin typeface="+mn-lt"/>
                <a:ea typeface="+mn-ea"/>
                <a:cs typeface="+mn-cs"/>
                <a:sym typeface="Arial"/>
              </a:defRPr>
            </a:pPr>
            <a:r>
              <a:t>gasoline, sugarcane is a better source, and cellulosic ethanol promises to be far better that either </a:t>
            </a:r>
          </a:p>
          <a:p>
            <a:pPr indent="452437">
              <a:spcBef>
                <a:spcPts val="300"/>
              </a:spcBef>
              <a:tabLst>
                <a:tab pos="444500" algn="l"/>
                <a:tab pos="901700" algn="l"/>
                <a:tab pos="1371600" algn="l"/>
              </a:tabLst>
              <a:defRPr sz="1400">
                <a:latin typeface="+mn-lt"/>
                <a:ea typeface="+mn-ea"/>
                <a:cs typeface="+mn-cs"/>
                <a:sym typeface="Arial"/>
              </a:defRPr>
            </a:pPr>
            <a:r>
              <a:t>corn or ethanol"</a:t>
            </a:r>
          </a:p>
          <a:p>
            <a:pPr>
              <a:tabLst>
                <a:tab pos="444500" algn="l"/>
                <a:tab pos="901700" algn="l"/>
                <a:tab pos="1371600" algn="l"/>
              </a:tabLst>
              <a:defRPr sz="1600" b="1">
                <a:latin typeface="+mn-lt"/>
                <a:ea typeface="+mn-ea"/>
                <a:cs typeface="+mn-cs"/>
                <a:sym typeface="Arial"/>
              </a:defRPr>
            </a:pPr>
            <a:endParaRPr/>
          </a:p>
          <a:p>
            <a:pPr algn="ctr">
              <a:tabLst>
                <a:tab pos="444500" algn="l"/>
                <a:tab pos="901700" algn="l"/>
                <a:tab pos="1371600" algn="l"/>
              </a:tabLst>
              <a:defRPr sz="1800">
                <a:solidFill>
                  <a:srgbClr val="FFCC00"/>
                </a:solidFill>
                <a:latin typeface="+mn-lt"/>
                <a:ea typeface="+mn-ea"/>
                <a:cs typeface="+mn-cs"/>
                <a:sym typeface="Arial"/>
              </a:defRPr>
            </a:pPr>
            <a:r>
              <a:t>NOTE (!): This discussion was NOT about whether gasohol is "carbon neutral."</a:t>
            </a:r>
          </a:p>
          <a:p>
            <a:pPr algn="ctr">
              <a:tabLst>
                <a:tab pos="444500" algn="l"/>
                <a:tab pos="901700" algn="l"/>
                <a:tab pos="1371600" algn="l"/>
              </a:tabLst>
              <a:defRPr sz="100">
                <a:solidFill>
                  <a:srgbClr val="FFCC00"/>
                </a:solidFill>
                <a:latin typeface="+mn-lt"/>
                <a:ea typeface="+mn-ea"/>
                <a:cs typeface="+mn-cs"/>
                <a:sym typeface="Arial"/>
              </a:defRPr>
            </a:pPr>
            <a:endParaRPr/>
          </a:p>
          <a:p>
            <a:pPr algn="ctr">
              <a:tabLst>
                <a:tab pos="444500" algn="l"/>
                <a:tab pos="901700" algn="l"/>
                <a:tab pos="1371600" algn="l"/>
              </a:tabLst>
              <a:defRPr sz="1800">
                <a:solidFill>
                  <a:srgbClr val="FFCC00"/>
                </a:solidFill>
                <a:latin typeface="+mn-lt"/>
                <a:ea typeface="+mn-ea"/>
                <a:cs typeface="+mn-cs"/>
                <a:sym typeface="Arial"/>
              </a:defRPr>
            </a:pPr>
            <a:r>
              <a:t>It was about if gasohol's creation and use liberates MORE carbon than gasoline!</a:t>
            </a:r>
          </a:p>
          <a:p>
            <a:pPr>
              <a:tabLst>
                <a:tab pos="444500" algn="l"/>
                <a:tab pos="901700" algn="l"/>
                <a:tab pos="1371600" algn="l"/>
              </a:tabLst>
              <a:defRPr sz="800" b="1">
                <a:solidFill>
                  <a:srgbClr val="FFCC00"/>
                </a:solidFill>
                <a:latin typeface="+mn-lt"/>
                <a:ea typeface="+mn-ea"/>
                <a:cs typeface="+mn-cs"/>
                <a:sym typeface="Arial"/>
              </a:defRPr>
            </a:pPr>
            <a:endParaRPr/>
          </a:p>
          <a:p>
            <a:pPr>
              <a:tabLst>
                <a:tab pos="444500" algn="l"/>
                <a:tab pos="901700" algn="l"/>
                <a:tab pos="1371600" algn="l"/>
              </a:tabLst>
              <a:defRPr sz="1100" b="1">
                <a:solidFill>
                  <a:srgbClr val="FFCC00"/>
                </a:solidFill>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r>
              <a:t>Which seems to make those closely-matched / ambiguous evaluations rather damning: </a:t>
            </a:r>
          </a:p>
          <a:p>
            <a:pPr algn="ctr">
              <a:tabLst>
                <a:tab pos="444500" algn="l"/>
                <a:tab pos="901700" algn="l"/>
                <a:tab pos="1371600" algn="l"/>
              </a:tabLst>
              <a:defRPr sz="1000">
                <a:latin typeface="+mn-lt"/>
                <a:ea typeface="+mn-ea"/>
                <a:cs typeface="+mn-cs"/>
                <a:sym typeface="Arial"/>
              </a:defRPr>
            </a:pPr>
            <a:endParaRPr/>
          </a:p>
          <a:p>
            <a:pPr algn="ctr">
              <a:tabLst>
                <a:tab pos="444500" algn="l"/>
                <a:tab pos="901700" algn="l"/>
                <a:tab pos="1371600" algn="l"/>
              </a:tabLst>
              <a:defRPr sz="1800" b="1">
                <a:latin typeface="+mn-lt"/>
                <a:ea typeface="+mn-ea"/>
                <a:cs typeface="+mn-cs"/>
                <a:sym typeface="Arial"/>
              </a:defRPr>
            </a:pPr>
            <a:r>
              <a:t>Is gasohol </a:t>
            </a:r>
            <a:r>
              <a:rPr>
                <a:solidFill>
                  <a:srgbClr val="00FF00"/>
                </a:solidFill>
              </a:rPr>
              <a:t>green?  </a:t>
            </a:r>
            <a:r>
              <a:t> </a:t>
            </a:r>
            <a:r>
              <a:rPr b="0"/>
              <a:t>No, at best it's </a:t>
            </a:r>
            <a:r>
              <a:rPr>
                <a:solidFill>
                  <a:srgbClr val="C4FFCB"/>
                </a:solidFill>
              </a:rPr>
              <a:t>Gasohol </a:t>
            </a:r>
            <a:r>
              <a:rPr b="0"/>
              <a:t>/ At worst it's </a:t>
            </a:r>
            <a:r>
              <a:rPr>
                <a:solidFill>
                  <a:srgbClr val="FF7063"/>
                </a:solidFill>
              </a:rPr>
              <a:t>Gasohol</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4" name="Rectangle 2"/>
          <p:cNvSpPr txBox="1">
            <a:spLocks noGrp="1"/>
          </p:cNvSpPr>
          <p:nvPr>
            <p:ph type="title"/>
          </p:nvPr>
        </p:nvSpPr>
        <p:spPr>
          <a:xfrm>
            <a:off x="152400" y="76200"/>
            <a:ext cx="8991600" cy="457200"/>
          </a:xfrm>
          <a:prstGeom prst="rect">
            <a:avLst/>
          </a:prstGeom>
        </p:spPr>
        <p:txBody>
          <a:bodyPr/>
          <a:lstStyle>
            <a:lvl1pPr>
              <a:defRPr sz="2000" i="1">
                <a:solidFill>
                  <a:srgbClr val="FBC901"/>
                </a:solidFill>
                <a:latin typeface="+mn-lt"/>
                <a:ea typeface="+mn-ea"/>
                <a:cs typeface="+mn-cs"/>
                <a:sym typeface="Arial"/>
              </a:defRPr>
            </a:lvl1pPr>
          </a:lstStyle>
          <a:p>
            <a:r>
              <a:t>3) Could gasohol require unacceptable land use or fertilizer pollution?</a:t>
            </a:r>
          </a:p>
        </p:txBody>
      </p:sp>
      <p:sp>
        <p:nvSpPr>
          <p:cNvPr id="465" name="Rectangle 3"/>
          <p:cNvSpPr txBox="1">
            <a:spLocks noGrp="1"/>
          </p:cNvSpPr>
          <p:nvPr>
            <p:ph type="body" idx="1"/>
          </p:nvPr>
        </p:nvSpPr>
        <p:spPr>
          <a:xfrm>
            <a:off x="152400" y="685800"/>
            <a:ext cx="8915400" cy="6019800"/>
          </a:xfrm>
          <a:prstGeom prst="rect">
            <a:avLst/>
          </a:prstGeom>
        </p:spPr>
        <p:txBody>
          <a:bodyPr/>
          <a:lstStyle/>
          <a:p>
            <a:pPr algn="ctr">
              <a:spcBef>
                <a:spcPts val="300"/>
              </a:spcBef>
              <a:defRPr sz="1600">
                <a:latin typeface="+mn-lt"/>
                <a:ea typeface="+mn-ea"/>
                <a:cs typeface="+mn-cs"/>
                <a:sym typeface="Arial"/>
              </a:defRPr>
            </a:pPr>
            <a:r>
              <a:rPr dirty="0"/>
              <a:t>I've already estimated implausible land use.  Here's the world press's take on fertilizer pollution:</a:t>
            </a:r>
          </a:p>
          <a:p>
            <a:pPr>
              <a:defRPr sz="500" b="1">
                <a:latin typeface="+mn-lt"/>
                <a:ea typeface="+mn-ea"/>
                <a:cs typeface="+mn-cs"/>
                <a:sym typeface="Arial"/>
              </a:defRPr>
            </a:pPr>
            <a:endParaRPr dirty="0"/>
          </a:p>
          <a:p>
            <a:pPr>
              <a:spcBef>
                <a:spcPts val="300"/>
              </a:spcBef>
              <a:defRPr sz="1600" b="1">
                <a:latin typeface="+mn-lt"/>
                <a:ea typeface="+mn-ea"/>
                <a:cs typeface="+mn-cs"/>
                <a:sym typeface="Arial"/>
              </a:defRPr>
            </a:pPr>
            <a:r>
              <a:rPr dirty="0"/>
              <a:t>Forbes Magazine: </a:t>
            </a:r>
            <a:r>
              <a:rPr sz="1100" b="0" dirty="0">
                <a:solidFill>
                  <a:schemeClr val="accent1"/>
                </a:solidFill>
              </a:rPr>
              <a:t>(</a:t>
            </a:r>
            <a:r>
              <a:rPr sz="1000" b="0" dirty="0">
                <a:solidFill>
                  <a:schemeClr val="accent1"/>
                </a:solidFill>
              </a:rPr>
              <a:t>www.forbes.com/sites/christopherhelman/2013/11/11/attention-fracktivists-corn-ethanol-is-the-real-environmental-culprit/</a:t>
            </a:r>
            <a:r>
              <a:rPr sz="1100" b="0" dirty="0">
                <a:solidFill>
                  <a:schemeClr val="accent1"/>
                </a:solidFill>
              </a:rPr>
              <a:t>)</a:t>
            </a:r>
            <a:endParaRPr dirty="0">
              <a:solidFill>
                <a:schemeClr val="accent1"/>
              </a:solidFill>
            </a:endParaRPr>
          </a:p>
          <a:p>
            <a:pPr>
              <a:defRPr sz="700">
                <a:latin typeface="+mn-lt"/>
                <a:ea typeface="+mn-ea"/>
                <a:cs typeface="+mn-cs"/>
                <a:sym typeface="Arial"/>
              </a:defRPr>
            </a:pPr>
            <a:endParaRPr dirty="0"/>
          </a:p>
          <a:p>
            <a:pPr marL="458788" indent="-1588">
              <a:spcBef>
                <a:spcPts val="300"/>
              </a:spcBef>
              <a:tabLst>
                <a:tab pos="444500" algn="l"/>
              </a:tabLst>
              <a:defRPr sz="1400">
                <a:latin typeface="+mn-lt"/>
                <a:ea typeface="+mn-ea"/>
                <a:cs typeface="+mn-cs"/>
                <a:sym typeface="Arial"/>
              </a:defRPr>
            </a:pPr>
            <a:r>
              <a:rPr dirty="0"/>
              <a:t>"The evidence of water pollution caused by ethanol is obvious: nitrogren fertilizer applied in the corn fields has ruined wells under farmland and has seeped into rivers that millions of people rely on for drinking water. Eventually the chemicals drift down the Mississippi, </a:t>
            </a:r>
            <a:r>
              <a:rPr dirty="0">
                <a:solidFill>
                  <a:srgbClr val="FFCC00"/>
                </a:solidFill>
              </a:rPr>
              <a:t>resulting in a 5,800 square-mile dead zone in the Gulf of Mexico."</a:t>
            </a:r>
          </a:p>
          <a:p>
            <a:pPr>
              <a:tabLst>
                <a:tab pos="444500" algn="l"/>
              </a:tabLst>
              <a:defRPr sz="1600">
                <a:latin typeface="+mn-lt"/>
                <a:ea typeface="+mn-ea"/>
                <a:cs typeface="+mn-cs"/>
                <a:sym typeface="Arial"/>
              </a:defRPr>
            </a:pPr>
            <a:endParaRPr dirty="0"/>
          </a:p>
          <a:p>
            <a:pPr>
              <a:spcBef>
                <a:spcPts val="300"/>
              </a:spcBef>
              <a:tabLst>
                <a:tab pos="444500" algn="l"/>
              </a:tabLst>
              <a:defRPr sz="1600" b="1">
                <a:latin typeface="+mn-lt"/>
                <a:ea typeface="+mn-ea"/>
                <a:cs typeface="+mn-cs"/>
                <a:sym typeface="Arial"/>
              </a:defRPr>
            </a:pPr>
            <a:r>
              <a:rPr dirty="0"/>
              <a:t>Associated Press:  </a:t>
            </a:r>
            <a:r>
              <a:rPr b="0" dirty="0">
                <a:solidFill>
                  <a:schemeClr val="accent1"/>
                </a:solidFill>
              </a:rPr>
              <a:t>(</a:t>
            </a:r>
            <a:r>
              <a:rPr sz="1400" b="0" dirty="0">
                <a:solidFill>
                  <a:schemeClr val="accent1"/>
                </a:solidFill>
              </a:rPr>
              <a:t>http://bigstory.ap.org/article/secret-dirty-cost-obamas-green-power-push-1</a:t>
            </a:r>
            <a:r>
              <a:rPr b="0" dirty="0">
                <a:solidFill>
                  <a:schemeClr val="accent1"/>
                </a:solidFill>
              </a:rPr>
              <a:t>)</a:t>
            </a:r>
          </a:p>
          <a:p>
            <a:pPr>
              <a:tabLst>
                <a:tab pos="444500" algn="l"/>
              </a:tabLst>
              <a:defRPr sz="800">
                <a:latin typeface="+mn-lt"/>
                <a:ea typeface="+mn-ea"/>
                <a:cs typeface="+mn-cs"/>
                <a:sym typeface="Arial"/>
              </a:defRPr>
            </a:pPr>
            <a:endParaRPr dirty="0"/>
          </a:p>
          <a:p>
            <a:pPr marL="458788" indent="-1588">
              <a:spcBef>
                <a:spcPts val="300"/>
              </a:spcBef>
              <a:tabLst>
                <a:tab pos="444500" algn="l"/>
              </a:tabLst>
              <a:defRPr sz="1400">
                <a:latin typeface="+mn-lt"/>
                <a:ea typeface="+mn-ea"/>
                <a:cs typeface="+mn-cs"/>
                <a:sym typeface="Arial"/>
              </a:defRPr>
            </a:pPr>
            <a:r>
              <a:rPr dirty="0"/>
              <a:t>"As farmers rushed to find new places to plant corn, they wiped out millions of acres of conservation land, </a:t>
            </a:r>
            <a:r>
              <a:rPr dirty="0">
                <a:solidFill>
                  <a:srgbClr val="FFCC00"/>
                </a:solidFill>
              </a:rPr>
              <a:t>destroyed habitat and polluted water supplies</a:t>
            </a:r>
            <a:r>
              <a:rPr dirty="0"/>
              <a:t>, an Associated Press investigation found."</a:t>
            </a:r>
          </a:p>
          <a:p>
            <a:pPr>
              <a:tabLst>
                <a:tab pos="444500" algn="l"/>
              </a:tabLst>
              <a:defRPr sz="1600">
                <a:latin typeface="+mn-lt"/>
                <a:ea typeface="+mn-ea"/>
                <a:cs typeface="+mn-cs"/>
                <a:sym typeface="Arial"/>
              </a:defRPr>
            </a:pPr>
            <a:endParaRPr dirty="0"/>
          </a:p>
          <a:p>
            <a:pPr>
              <a:spcBef>
                <a:spcPts val="300"/>
              </a:spcBef>
              <a:tabLst>
                <a:tab pos="444500" algn="l"/>
              </a:tabLst>
              <a:defRPr sz="1600" b="1">
                <a:latin typeface="+mn-lt"/>
                <a:ea typeface="+mn-ea"/>
                <a:cs typeface="+mn-cs"/>
                <a:sym typeface="Arial"/>
              </a:defRPr>
            </a:pPr>
            <a:r>
              <a:rPr dirty="0"/>
              <a:t>Scientific American:  </a:t>
            </a:r>
            <a:r>
              <a:rPr b="0" dirty="0">
                <a:solidFill>
                  <a:schemeClr val="accent1"/>
                </a:solidFill>
              </a:rPr>
              <a:t>(www.scientificamerican.com/article/nitrogen-fertilizer-anniversary/)</a:t>
            </a:r>
          </a:p>
          <a:p>
            <a:pPr>
              <a:tabLst>
                <a:tab pos="444500" algn="l"/>
              </a:tabLst>
              <a:defRPr sz="700">
                <a:latin typeface="+mn-lt"/>
                <a:ea typeface="+mn-ea"/>
                <a:cs typeface="+mn-cs"/>
                <a:sym typeface="Arial"/>
              </a:defRPr>
            </a:pPr>
            <a:endParaRPr dirty="0"/>
          </a:p>
          <a:p>
            <a:pPr marL="458788" indent="-1588">
              <a:spcBef>
                <a:spcPts val="300"/>
              </a:spcBef>
              <a:tabLst>
                <a:tab pos="444500" algn="l"/>
              </a:tabLst>
              <a:defRPr sz="1400">
                <a:latin typeface="+mn-lt"/>
                <a:ea typeface="+mn-ea"/>
                <a:cs typeface="+mn-cs"/>
                <a:sym typeface="Arial"/>
              </a:defRPr>
            </a:pPr>
            <a:r>
              <a:rPr dirty="0"/>
              <a:t>"The production of ethanol from </a:t>
            </a:r>
            <a:r>
              <a:rPr dirty="0">
                <a:solidFill>
                  <a:srgbClr val="FFCC00"/>
                </a:solidFill>
              </a:rPr>
              <a:t>corn in the U.S. is a disaster in terms of fertilizer flowing down the Mississippi River</a:t>
            </a:r>
            <a:r>
              <a:rPr dirty="0"/>
              <a:t>," says Cornell University environmental biologist Robert Howarth, chair of the International SCOPE Biofuels Project"</a:t>
            </a:r>
          </a:p>
          <a:p>
            <a:pPr>
              <a:tabLst>
                <a:tab pos="444500" algn="l"/>
              </a:tabLst>
              <a:defRPr sz="1400">
                <a:latin typeface="+mn-lt"/>
                <a:ea typeface="+mn-ea"/>
                <a:cs typeface="+mn-cs"/>
                <a:sym typeface="Arial"/>
              </a:defRPr>
            </a:pPr>
            <a:endParaRPr dirty="0"/>
          </a:p>
          <a:p>
            <a:pPr>
              <a:spcBef>
                <a:spcPts val="300"/>
              </a:spcBef>
              <a:tabLst>
                <a:tab pos="444500" algn="l"/>
              </a:tabLst>
              <a:defRPr sz="1600" b="1">
                <a:latin typeface="+mn-lt"/>
                <a:ea typeface="+mn-ea"/>
                <a:cs typeface="+mn-cs"/>
                <a:sym typeface="Arial"/>
              </a:defRPr>
            </a:pPr>
            <a:r>
              <a:rPr dirty="0"/>
              <a:t>New York Times: </a:t>
            </a:r>
            <a:r>
              <a:rPr sz="1200" dirty="0"/>
              <a:t> </a:t>
            </a:r>
            <a:r>
              <a:rPr sz="1200" b="0" dirty="0">
                <a:solidFill>
                  <a:schemeClr val="accent1"/>
                </a:solidFill>
              </a:rPr>
              <a:t>(</a:t>
            </a:r>
            <a:r>
              <a:rPr sz="1100" b="0" dirty="0">
                <a:solidFill>
                  <a:schemeClr val="accent1"/>
                </a:solidFill>
              </a:rPr>
              <a:t>www.nytimes.com/2010/06/25/business/energy-environment/25iht-rbogeth.html?pagewanted=all&amp;_r=0</a:t>
            </a:r>
            <a:r>
              <a:rPr sz="1200" b="0" dirty="0">
                <a:solidFill>
                  <a:schemeClr val="accent1"/>
                </a:solidFill>
              </a:rPr>
              <a:t>)</a:t>
            </a:r>
            <a:endParaRPr dirty="0">
              <a:solidFill>
                <a:schemeClr val="accent1"/>
              </a:solidFill>
            </a:endParaRPr>
          </a:p>
          <a:p>
            <a:pPr>
              <a:tabLst>
                <a:tab pos="444500" algn="l"/>
              </a:tabLst>
              <a:defRPr sz="1000">
                <a:latin typeface="+mn-lt"/>
                <a:ea typeface="+mn-ea"/>
                <a:cs typeface="+mn-cs"/>
                <a:sym typeface="Arial"/>
              </a:defRPr>
            </a:pPr>
            <a:endParaRPr dirty="0"/>
          </a:p>
          <a:p>
            <a:pPr marL="458788" indent="-1588">
              <a:spcBef>
                <a:spcPts val="300"/>
              </a:spcBef>
              <a:tabLst>
                <a:tab pos="444500" algn="l"/>
              </a:tabLst>
              <a:defRPr sz="1400">
                <a:latin typeface="+mn-lt"/>
                <a:ea typeface="+mn-ea"/>
                <a:cs typeface="+mn-cs"/>
                <a:sym typeface="Arial"/>
              </a:defRPr>
            </a:pPr>
            <a:r>
              <a:rPr dirty="0"/>
              <a:t>"Fertilizer and pesticide runoffs from the U.S. Corn Belt are key </a:t>
            </a:r>
            <a:r>
              <a:rPr dirty="0">
                <a:solidFill>
                  <a:srgbClr val="FFCC00"/>
                </a:solidFill>
              </a:rPr>
              <a:t>contributors to “dead zones” in the Gulf of Mexico and along the Atlantic Coast.  </a:t>
            </a:r>
            <a:r>
              <a:rPr dirty="0"/>
              <a:t>. . . increasing corn production to meet the 2007 renewable fuels target would add to nitrogen pollution in the Gulf of Mexico by 10 to 34 percent. "</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7" name="Rectangle 5"/>
          <p:cNvSpPr txBox="1"/>
          <p:nvPr/>
        </p:nvSpPr>
        <p:spPr>
          <a:xfrm>
            <a:off x="304800" y="6238144"/>
            <a:ext cx="8534400" cy="6198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8" tIns="45718" rIns="45718" bIns="45718" anchor="b">
            <a:spAutoFit/>
          </a:bodyPr>
          <a:lstStyle/>
          <a:p>
            <a:pPr algn="ctr">
              <a:defRPr sz="1200" b="0" i="1">
                <a:solidFill>
                  <a:schemeClr val="accent1"/>
                </a:solidFill>
                <a:effectLst>
                  <a:outerShdw blurRad="38100" dist="38100" dir="2700000" rotWithShape="0">
                    <a:srgbClr val="000000"/>
                  </a:outerShdw>
                </a:effectLst>
              </a:defRPr>
            </a:pPr>
            <a:r>
              <a:t>1) https://www.nap.edu/catalog/13105/renewable-fuel-standard-potential-economic-and-environmental-effects-of-us</a:t>
            </a:r>
            <a:endParaRPr>
              <a:solidFill>
                <a:srgbClr val="E5FFFF"/>
              </a:solidFill>
            </a:endParaRPr>
          </a:p>
          <a:p>
            <a:pPr algn="ctr">
              <a:defRPr sz="1200" b="0" i="1">
                <a:solidFill>
                  <a:schemeClr val="accent1"/>
                </a:solidFill>
                <a:effectLst>
                  <a:outerShdw blurRad="38100" dist="38100" dir="2700000" rotWithShape="0">
                    <a:srgbClr val="000000"/>
                  </a:outerShdw>
                </a:effectLst>
              </a:defRPr>
            </a:pPr>
            <a:r>
              <a:t>2) https://obamawhitehouse.archives.gov/sites/default/files/microsites/ostp/hypoxia-report.pdf</a:t>
            </a:r>
          </a:p>
          <a:p>
            <a:pPr algn="ctr">
              <a:defRPr sz="1200" b="0" i="1">
                <a:solidFill>
                  <a:schemeClr val="accent1"/>
                </a:solidFill>
                <a:effectLst>
                  <a:outerShdw blurRad="38100" dist="38100" dir="2700000" rotWithShape="0">
                    <a:srgbClr val="000000"/>
                  </a:outerShdw>
                </a:effectLst>
              </a:defRPr>
            </a:pPr>
            <a:r>
              <a:t>3) https://s3.amazonaws.com/ucs-documents/clean-vehicles/corn-ethanol-and-water-quality.pdf</a:t>
            </a:r>
          </a:p>
        </p:txBody>
      </p:sp>
      <p:sp>
        <p:nvSpPr>
          <p:cNvPr id="468" name="Rectangle 2"/>
          <p:cNvSpPr txBox="1">
            <a:spLocks noGrp="1"/>
          </p:cNvSpPr>
          <p:nvPr>
            <p:ph type="title"/>
          </p:nvPr>
        </p:nvSpPr>
        <p:spPr>
          <a:xfrm>
            <a:off x="152400" y="76200"/>
            <a:ext cx="8991600" cy="457200"/>
          </a:xfrm>
          <a:prstGeom prst="rect">
            <a:avLst/>
          </a:prstGeom>
        </p:spPr>
        <p:txBody>
          <a:bodyPr/>
          <a:lstStyle>
            <a:lvl1pPr>
              <a:defRPr sz="2000" i="1">
                <a:solidFill>
                  <a:srgbClr val="FFFFFF"/>
                </a:solidFill>
                <a:latin typeface="+mn-lt"/>
                <a:ea typeface="+mn-ea"/>
                <a:cs typeface="+mn-cs"/>
                <a:sym typeface="Arial"/>
              </a:defRPr>
            </a:lvl1pPr>
          </a:lstStyle>
          <a:p>
            <a:r>
              <a:t>Which is supported by sources such as these:</a:t>
            </a:r>
          </a:p>
        </p:txBody>
      </p:sp>
      <p:sp>
        <p:nvSpPr>
          <p:cNvPr id="469" name="Rectangle 3"/>
          <p:cNvSpPr txBox="1">
            <a:spLocks noGrp="1"/>
          </p:cNvSpPr>
          <p:nvPr>
            <p:ph type="body" idx="1"/>
          </p:nvPr>
        </p:nvSpPr>
        <p:spPr>
          <a:xfrm>
            <a:off x="76200" y="609600"/>
            <a:ext cx="9067800" cy="5181600"/>
          </a:xfrm>
          <a:prstGeom prst="rect">
            <a:avLst/>
          </a:prstGeom>
        </p:spPr>
        <p:txBody>
          <a:bodyPr/>
          <a:lstStyle/>
          <a:p>
            <a:pPr defTabSz="886967">
              <a:defRPr sz="1700">
                <a:effectLst>
                  <a:outerShdw blurRad="38100" dist="36957" dir="2700000" rotWithShape="0">
                    <a:srgbClr val="000000"/>
                  </a:outerShdw>
                </a:effectLst>
                <a:latin typeface="+mn-lt"/>
                <a:ea typeface="+mn-ea"/>
                <a:cs typeface="+mn-cs"/>
                <a:sym typeface="Arial"/>
              </a:defRPr>
            </a:pPr>
            <a:r>
              <a:rPr dirty="0"/>
              <a:t>From page 10 of the previously cited National Academies report: </a:t>
            </a:r>
            <a:r>
              <a:rPr baseline="29938" dirty="0"/>
              <a:t>1</a:t>
            </a:r>
          </a:p>
          <a:p>
            <a:pPr defTabSz="886967">
              <a:defRPr sz="900" baseline="29938">
                <a:effectLst>
                  <a:outerShdw blurRad="38100" dist="36957" dir="2700000" rotWithShape="0">
                    <a:srgbClr val="000000"/>
                  </a:outerShdw>
                </a:effectLst>
                <a:latin typeface="+mn-lt"/>
                <a:ea typeface="+mn-ea"/>
                <a:cs typeface="+mn-cs"/>
                <a:sym typeface="Arial"/>
              </a:defRPr>
            </a:pPr>
            <a:endParaRPr dirty="0"/>
          </a:p>
          <a:p>
            <a:pPr marL="458788" indent="-23813" defTabSz="886967">
              <a:spcBef>
                <a:spcPts val="300"/>
              </a:spcBef>
              <a:defRPr sz="1300">
                <a:effectLst>
                  <a:outerShdw blurRad="38100" dist="36957" dir="2700000" rotWithShape="0">
                    <a:srgbClr val="000000"/>
                  </a:outerShdw>
                </a:effectLst>
                <a:latin typeface="+mn-lt"/>
                <a:ea typeface="+mn-ea"/>
                <a:cs typeface="+mn-cs"/>
                <a:sym typeface="Arial"/>
              </a:defRPr>
            </a:pPr>
            <a:r>
              <a:rPr dirty="0"/>
              <a:t>"The increase in corn production has contributed to environmental effects on surface and ground water, including hypoxia, harmful algal blooms, and eutrophication."</a:t>
            </a:r>
          </a:p>
          <a:p>
            <a:pPr defTabSz="886967">
              <a:defRPr sz="1100">
                <a:effectLst>
                  <a:outerShdw blurRad="38100" dist="36957" dir="2700000" rotWithShape="0">
                    <a:srgbClr val="000000"/>
                  </a:outerShdw>
                </a:effectLst>
                <a:latin typeface="+mn-lt"/>
                <a:ea typeface="+mn-ea"/>
                <a:cs typeface="+mn-cs"/>
                <a:sym typeface="Arial"/>
              </a:defRPr>
            </a:pPr>
            <a:endParaRPr dirty="0"/>
          </a:p>
          <a:p>
            <a:pPr defTabSz="886967">
              <a:defRPr sz="1700">
                <a:effectLst>
                  <a:outerShdw blurRad="38100" dist="36957" dir="2700000" rotWithShape="0">
                    <a:srgbClr val="000000"/>
                  </a:outerShdw>
                </a:effectLst>
                <a:latin typeface="+mn-lt"/>
                <a:ea typeface="+mn-ea"/>
                <a:cs typeface="+mn-cs"/>
                <a:sym typeface="Arial"/>
              </a:defRPr>
            </a:pPr>
            <a:r>
              <a:rPr dirty="0"/>
              <a:t>From the White House's: "Scientific Assessment of Hypoxia in U.S. Coastal Waters" </a:t>
            </a:r>
            <a:r>
              <a:rPr baseline="29938" dirty="0"/>
              <a:t>2</a:t>
            </a:r>
          </a:p>
          <a:p>
            <a:pPr defTabSz="886967">
              <a:defRPr sz="800">
                <a:effectLst>
                  <a:outerShdw blurRad="38100" dist="36957" dir="2700000" rotWithShape="0">
                    <a:srgbClr val="000000"/>
                  </a:outerShdw>
                </a:effectLst>
                <a:latin typeface="+mn-lt"/>
                <a:ea typeface="+mn-ea"/>
                <a:cs typeface="+mn-cs"/>
                <a:sym typeface="Arial"/>
              </a:defRPr>
            </a:pPr>
            <a:endParaRPr dirty="0"/>
          </a:p>
          <a:p>
            <a:pPr marL="458788" indent="-23813" defTabSz="886967">
              <a:spcBef>
                <a:spcPts val="300"/>
              </a:spcBef>
              <a:defRPr sz="1300">
                <a:effectLst>
                  <a:outerShdw blurRad="38100" dist="36957" dir="2700000" rotWithShape="0">
                    <a:srgbClr val="000000"/>
                  </a:outerShdw>
                </a:effectLst>
                <a:latin typeface="+mn-lt"/>
                <a:ea typeface="+mn-ea"/>
                <a:cs typeface="+mn-cs"/>
                <a:sym typeface="Arial"/>
              </a:defRPr>
            </a:pPr>
            <a:r>
              <a:rPr dirty="0"/>
              <a:t>"Although coastal hypoxia can be caused by natural processes, a dramatic increase in the number of U.S. waters developing hypoxia is linked to eu􏰉troph􏰈ication due to nutrient (nitrogen and phosphorus) and organic matter enrichment resulting from human sources."</a:t>
            </a:r>
          </a:p>
          <a:p>
            <a:pPr indent="438864" defTabSz="886967">
              <a:defRPr sz="800">
                <a:effectLst>
                  <a:outerShdw blurRad="38100" dist="36957" dir="2700000" rotWithShape="0">
                    <a:srgbClr val="000000"/>
                  </a:outerShdw>
                </a:effectLst>
                <a:latin typeface="+mn-lt"/>
                <a:ea typeface="+mn-ea"/>
                <a:cs typeface="+mn-cs"/>
                <a:sym typeface="Arial"/>
              </a:defRPr>
            </a:pPr>
            <a:endParaRPr dirty="0"/>
          </a:p>
          <a:p>
            <a:pPr marL="458788" indent="-20638" defTabSz="886967">
              <a:spcBef>
                <a:spcPts val="300"/>
              </a:spcBef>
              <a:defRPr sz="1300">
                <a:effectLst>
                  <a:outerShdw blurRad="38100" dist="36957" dir="2700000" rotWithShape="0">
                    <a:srgbClr val="000000"/>
                  </a:outerShdw>
                </a:effectLst>
                <a:latin typeface="+mn-lt"/>
                <a:ea typeface="+mn-ea"/>
                <a:cs typeface="+mn-cs"/>
                <a:sym typeface="Arial"/>
              </a:defRPr>
            </a:pPr>
            <a:r>
              <a:rPr dirty="0"/>
              <a:t>'The incidence of hypoxia has increased ten-fold globally in the past fifty years, and almost thirty-fold in the United States since 1960."</a:t>
            </a:r>
          </a:p>
          <a:p>
            <a:pPr indent="438864" defTabSz="886967">
              <a:defRPr sz="800">
                <a:effectLst>
                  <a:outerShdw blurRad="38100" dist="36957" dir="2700000" rotWithShape="0">
                    <a:srgbClr val="000000"/>
                  </a:outerShdw>
                </a:effectLst>
                <a:latin typeface="+mn-lt"/>
                <a:ea typeface="+mn-ea"/>
                <a:cs typeface="+mn-cs"/>
                <a:sym typeface="Arial"/>
              </a:defRPr>
            </a:pPr>
            <a:endParaRPr dirty="0"/>
          </a:p>
          <a:p>
            <a:pPr marL="458788" indent="-23813" defTabSz="886967">
              <a:spcBef>
                <a:spcPts val="300"/>
              </a:spcBef>
              <a:defRPr sz="1300">
                <a:effectLst>
                  <a:outerShdw blurRad="38100" dist="36957" dir="2700000" rotWithShape="0">
                    <a:srgbClr val="000000"/>
                  </a:outerShdw>
                </a:effectLst>
                <a:latin typeface="+mn-lt"/>
                <a:ea typeface="+mn-ea"/>
                <a:cs typeface="+mn-cs"/>
                <a:sym typeface="Arial"/>
              </a:defRPr>
            </a:pPr>
            <a:r>
              <a:rPr dirty="0"/>
              <a:t>"Despite the use of improved production methods in recent years, agriculture is still the leading source of nutrient pollution in many watersheds due, in part, to a high demand for nitrogen-intensive crops, such as corn."</a:t>
            </a:r>
          </a:p>
          <a:p>
            <a:pPr indent="438864" defTabSz="886967">
              <a:defRPr sz="1300">
                <a:effectLst>
                  <a:outerShdw blurRad="38100" dist="36957" dir="2700000" rotWithShape="0">
                    <a:srgbClr val="000000"/>
                  </a:outerShdw>
                </a:effectLst>
                <a:latin typeface="+mn-lt"/>
                <a:ea typeface="+mn-ea"/>
                <a:cs typeface="+mn-cs"/>
                <a:sym typeface="Arial"/>
              </a:defRPr>
            </a:pPr>
            <a:endParaRPr dirty="0"/>
          </a:p>
          <a:p>
            <a:pPr defTabSz="886967">
              <a:defRPr sz="1700">
                <a:effectLst>
                  <a:outerShdw blurRad="38100" dist="36957" dir="2700000" rotWithShape="0">
                    <a:srgbClr val="000000"/>
                  </a:outerShdw>
                </a:effectLst>
                <a:latin typeface="+mn-lt"/>
                <a:ea typeface="+mn-ea"/>
                <a:cs typeface="+mn-cs"/>
                <a:sym typeface="Arial"/>
              </a:defRPr>
            </a:pPr>
            <a:r>
              <a:rPr dirty="0"/>
              <a:t>From the Union of Concerned Scientists' "Corn Ethanol's Threat to Water Resources" </a:t>
            </a:r>
            <a:r>
              <a:rPr baseline="29938" dirty="0"/>
              <a:t>3</a:t>
            </a:r>
          </a:p>
          <a:p>
            <a:pPr indent="438864" defTabSz="886967">
              <a:defRPr sz="700">
                <a:effectLst>
                  <a:outerShdw blurRad="38100" dist="36957" dir="2700000" rotWithShape="0">
                    <a:srgbClr val="000000"/>
                  </a:outerShdw>
                </a:effectLst>
                <a:latin typeface="+mn-lt"/>
                <a:ea typeface="+mn-ea"/>
                <a:cs typeface="+mn-cs"/>
                <a:sym typeface="Arial"/>
              </a:defRPr>
            </a:pPr>
            <a:endParaRPr dirty="0"/>
          </a:p>
          <a:p>
            <a:pPr marL="458788" indent="-23813" defTabSz="886967">
              <a:spcBef>
                <a:spcPts val="300"/>
              </a:spcBef>
              <a:defRPr sz="1300">
                <a:effectLst>
                  <a:outerShdw blurRad="38100" dist="36957" dir="2700000" rotWithShape="0">
                    <a:srgbClr val="000000"/>
                  </a:outerShdw>
                </a:effectLst>
                <a:latin typeface="+mn-lt"/>
                <a:ea typeface="+mn-ea"/>
                <a:cs typeface="+mn-cs"/>
                <a:sym typeface="Arial"/>
              </a:defRPr>
            </a:pPr>
            <a:r>
              <a:rPr dirty="0"/>
              <a:t>Pollution from corn farming is a leading cause of water quality problems in the Upper Mississippi River watershed, polluting drinking water in agricultural areas and degrading rivers and lakes, while also expanding the Gulf of Mexico’s “dead zone” (a large area deprived of oxygen). These problems ... are exacerbated by government policies that increase demand for corn ethanol. </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 name="Rectangle 5"/>
          <p:cNvSpPr txBox="1"/>
          <p:nvPr/>
        </p:nvSpPr>
        <p:spPr>
          <a:xfrm>
            <a:off x="6934200" y="1885220"/>
            <a:ext cx="2133600" cy="7976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8" tIns="45718" rIns="45718" bIns="45718" anchor="b">
            <a:spAutoFit/>
          </a:bodyPr>
          <a:lstStyle>
            <a:lvl1pPr algn="ctr">
              <a:defRPr sz="1200" b="0" i="1">
                <a:solidFill>
                  <a:schemeClr val="accent1"/>
                </a:solidFill>
                <a:effectLst>
                  <a:outerShdw blurRad="38100" dist="38100" dir="2700000" rotWithShape="0">
                    <a:srgbClr val="000000"/>
                  </a:outerShdw>
                </a:effectLst>
              </a:defRPr>
            </a:lvl1pPr>
          </a:lstStyle>
          <a:p>
            <a:r>
              <a:t>1) https://news.nationalgeographic.com/2017/08/gulf-mexico-hypoxia-water-quality-dead-zone/ </a:t>
            </a:r>
          </a:p>
        </p:txBody>
      </p:sp>
      <p:sp>
        <p:nvSpPr>
          <p:cNvPr id="472" name="Rectangle 2"/>
          <p:cNvSpPr txBox="1">
            <a:spLocks noGrp="1"/>
          </p:cNvSpPr>
          <p:nvPr>
            <p:ph type="title"/>
          </p:nvPr>
        </p:nvSpPr>
        <p:spPr>
          <a:xfrm>
            <a:off x="152400" y="76200"/>
            <a:ext cx="8991600" cy="457200"/>
          </a:xfrm>
          <a:prstGeom prst="rect">
            <a:avLst/>
          </a:prstGeom>
        </p:spPr>
        <p:txBody>
          <a:bodyPr/>
          <a:lstStyle/>
          <a:p>
            <a:pPr>
              <a:defRPr sz="2000" i="1">
                <a:solidFill>
                  <a:srgbClr val="FFFFFF"/>
                </a:solidFill>
                <a:latin typeface="+mn-lt"/>
                <a:ea typeface="+mn-ea"/>
                <a:cs typeface="+mn-cs"/>
                <a:sym typeface="Arial"/>
              </a:defRPr>
            </a:pPr>
            <a:r>
              <a:t>The Gulf of Mexico "Dead Zone" – Summer of 2017 </a:t>
            </a:r>
            <a:r>
              <a:rPr baseline="30000"/>
              <a:t>1</a:t>
            </a:r>
          </a:p>
        </p:txBody>
      </p:sp>
      <p:sp>
        <p:nvSpPr>
          <p:cNvPr id="473" name="Rectangle 3"/>
          <p:cNvSpPr txBox="1">
            <a:spLocks noGrp="1"/>
          </p:cNvSpPr>
          <p:nvPr>
            <p:ph type="body" sz="half" idx="1"/>
          </p:nvPr>
        </p:nvSpPr>
        <p:spPr>
          <a:xfrm>
            <a:off x="152400" y="3518863"/>
            <a:ext cx="8839200" cy="2667001"/>
          </a:xfrm>
          <a:prstGeom prst="rect">
            <a:avLst/>
          </a:prstGeom>
        </p:spPr>
        <p:txBody>
          <a:bodyPr/>
          <a:lstStyle/>
          <a:p>
            <a:pPr defTabSz="859993">
              <a:spcBef>
                <a:spcPts val="200"/>
              </a:spcBef>
              <a:defRPr sz="1485" b="1">
                <a:solidFill>
                  <a:srgbClr val="FBC901"/>
                </a:solidFill>
                <a:effectLst>
                  <a:outerShdw blurRad="37719" dist="35833" dir="2700000" rotWithShape="0">
                    <a:srgbClr val="000000"/>
                  </a:outerShdw>
                </a:effectLst>
                <a:latin typeface="+mn-lt"/>
                <a:ea typeface="+mn-ea"/>
                <a:cs typeface="+mn-cs"/>
                <a:sym typeface="Arial"/>
              </a:defRPr>
            </a:pPr>
            <a:r>
              <a:rPr dirty="0"/>
              <a:t>National Geographic Magazine – 2 August 2017:</a:t>
            </a:r>
            <a:r>
              <a:rPr dirty="0">
                <a:solidFill>
                  <a:srgbClr val="FFFFFF"/>
                </a:solidFill>
              </a:rPr>
              <a:t> </a:t>
            </a:r>
          </a:p>
          <a:p>
            <a:pPr defTabSz="859993">
              <a:spcBef>
                <a:spcPts val="200"/>
              </a:spcBef>
              <a:defRPr sz="792" b="1">
                <a:effectLst>
                  <a:outerShdw blurRad="37719" dist="35833" dir="2700000" rotWithShape="0">
                    <a:srgbClr val="000000"/>
                  </a:outerShdw>
                </a:effectLst>
                <a:latin typeface="+mn-lt"/>
                <a:ea typeface="+mn-ea"/>
                <a:cs typeface="+mn-cs"/>
                <a:sym typeface="Arial"/>
              </a:defRPr>
            </a:pPr>
            <a:endParaRPr dirty="0"/>
          </a:p>
          <a:p>
            <a:pPr marL="458788" indent="-4763" defTabSz="859993">
              <a:spcBef>
                <a:spcPts val="200"/>
              </a:spcBef>
              <a:defRPr sz="1485" b="1">
                <a:effectLst>
                  <a:outerShdw blurRad="37719" dist="35833" dir="2700000" rotWithShape="0">
                    <a:srgbClr val="000000"/>
                  </a:outerShdw>
                </a:effectLst>
                <a:latin typeface="+mn-lt"/>
                <a:ea typeface="+mn-ea"/>
                <a:cs typeface="+mn-cs"/>
                <a:sym typeface="Arial"/>
              </a:defRPr>
            </a:pPr>
            <a:r>
              <a:rPr dirty="0"/>
              <a:t> </a:t>
            </a:r>
            <a:r>
              <a:rPr b="0" dirty="0"/>
              <a:t>"The National Oceanic and Atmospheric Administration (NOAA) announced today that this summer’s dead zone is the largest ever recorded, measuring 8,776 miles."</a:t>
            </a:r>
          </a:p>
          <a:p>
            <a:pPr indent="454200" defTabSz="859993">
              <a:spcBef>
                <a:spcPts val="300"/>
              </a:spcBef>
              <a:defRPr sz="396">
                <a:effectLst>
                  <a:outerShdw blurRad="37719" dist="35833" dir="2700000" rotWithShape="0">
                    <a:srgbClr val="000000"/>
                  </a:outerShdw>
                </a:effectLst>
                <a:latin typeface="+mn-lt"/>
                <a:ea typeface="+mn-ea"/>
                <a:cs typeface="+mn-cs"/>
                <a:sym typeface="Arial"/>
              </a:defRPr>
            </a:pPr>
            <a:endParaRPr dirty="0"/>
          </a:p>
          <a:p>
            <a:pPr marL="458788" indent="-4763" defTabSz="859993">
              <a:spcBef>
                <a:spcPts val="200"/>
              </a:spcBef>
              <a:defRPr sz="1485">
                <a:effectLst>
                  <a:outerShdw blurRad="37719" dist="35833" dir="2700000" rotWithShape="0">
                    <a:srgbClr val="000000"/>
                  </a:outerShdw>
                </a:effectLst>
                <a:latin typeface="+mn-lt"/>
                <a:ea typeface="+mn-ea"/>
                <a:cs typeface="+mn-cs"/>
                <a:sym typeface="Arial"/>
              </a:defRPr>
            </a:pPr>
            <a:r>
              <a:rPr dirty="0"/>
              <a:t>"The Gulf of Mexico hypoxic or low-oxygen zone, also called a dead zone, is an area of low to no oxygen that can kill fish and other marine life. </a:t>
            </a:r>
            <a:r>
              <a:rPr b="1" dirty="0"/>
              <a:t>It’s primarily caused by an excess of agricultural nutrients that flow downstream and into surface waters, stimulating harmful algae</a:t>
            </a:r>
            <a:r>
              <a:rPr dirty="0"/>
              <a:t>."</a:t>
            </a:r>
          </a:p>
          <a:p>
            <a:pPr indent="454200" defTabSz="859993">
              <a:spcBef>
                <a:spcPts val="300"/>
              </a:spcBef>
              <a:defRPr sz="396" baseline="29872">
                <a:effectLst>
                  <a:outerShdw blurRad="37719" dist="35833" dir="2700000" rotWithShape="0">
                    <a:srgbClr val="000000"/>
                  </a:outerShdw>
                </a:effectLst>
                <a:latin typeface="+mn-lt"/>
                <a:ea typeface="+mn-ea"/>
                <a:cs typeface="+mn-cs"/>
                <a:sym typeface="Arial"/>
              </a:defRPr>
            </a:pPr>
            <a:endParaRPr dirty="0"/>
          </a:p>
          <a:p>
            <a:pPr marL="458788" indent="-4763" defTabSz="859993">
              <a:spcBef>
                <a:spcPts val="200"/>
              </a:spcBef>
              <a:defRPr sz="1485">
                <a:effectLst>
                  <a:outerShdw blurRad="37719" dist="35833" dir="2700000" rotWithShape="0">
                    <a:srgbClr val="000000"/>
                  </a:outerShdw>
                </a:effectLst>
                <a:latin typeface="+mn-lt"/>
                <a:ea typeface="+mn-ea"/>
                <a:cs typeface="+mn-cs"/>
                <a:sym typeface="Arial"/>
              </a:defRPr>
            </a:pPr>
            <a:r>
              <a:rPr dirty="0"/>
              <a:t>"Preliminary reports from the United States Geological Survey (USGS) align with the observation, estimating that </a:t>
            </a:r>
            <a:r>
              <a:rPr b="1" dirty="0"/>
              <a:t>165,000 metric tons of nitrate–about 2,800 train cars of fertilizer—and 22,600 metric tons of phosphorus flowed down the Mississippi and Atchafalaya rivers into the Gulf of Mexico in May</a:t>
            </a:r>
            <a:r>
              <a:rPr dirty="0"/>
              <a:t>."</a:t>
            </a:r>
          </a:p>
        </p:txBody>
      </p:sp>
      <p:pic>
        <p:nvPicPr>
          <p:cNvPr id="474" name="Picture 4" descr="Picture 4"/>
          <p:cNvPicPr>
            <a:picLocks noChangeAspect="1"/>
          </p:cNvPicPr>
          <p:nvPr/>
        </p:nvPicPr>
        <p:blipFill>
          <a:blip r:embed="rId2">
            <a:extLst/>
          </a:blip>
          <a:stretch>
            <a:fillRect/>
          </a:stretch>
        </p:blipFill>
        <p:spPr>
          <a:xfrm>
            <a:off x="2550922" y="685800"/>
            <a:ext cx="3959544" cy="2638586"/>
          </a:xfrm>
          <a:prstGeom prst="rect">
            <a:avLst/>
          </a:prstGeom>
          <a:ln w="12700">
            <a:miter lim="400000"/>
          </a:ln>
        </p:spPr>
      </p:pic>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6" name="Rectangle 5"/>
          <p:cNvSpPr txBox="1"/>
          <p:nvPr/>
        </p:nvSpPr>
        <p:spPr>
          <a:xfrm>
            <a:off x="304800" y="6415945"/>
            <a:ext cx="8534400" cy="4420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8" tIns="45718" rIns="45718" bIns="45718" anchor="b">
            <a:spAutoFit/>
          </a:bodyPr>
          <a:lstStyle/>
          <a:p>
            <a:pPr algn="ctr">
              <a:defRPr sz="1200" b="0" i="1">
                <a:solidFill>
                  <a:schemeClr val="accent1"/>
                </a:solidFill>
                <a:effectLst>
                  <a:outerShdw blurRad="38100" dist="38100" dir="2700000" rotWithShape="0">
                    <a:srgbClr val="000000"/>
                  </a:outerShdw>
                </a:effectLst>
              </a:defRPr>
            </a:pPr>
            <a:r>
              <a:t>1) https://spectrum.ieee.org/green-tech/conservation/biofuels-water-problem</a:t>
            </a:r>
          </a:p>
          <a:p>
            <a:pPr algn="ctr">
              <a:defRPr sz="1200" b="0" i="1">
                <a:solidFill>
                  <a:schemeClr val="accent1"/>
                </a:solidFill>
                <a:effectLst>
                  <a:outerShdw blurRad="38100" dist="38100" dir="2700000" rotWithShape="0">
                    <a:srgbClr val="000000"/>
                  </a:outerShdw>
                </a:effectLst>
              </a:defRPr>
            </a:pPr>
            <a:r>
              <a:t>2) http://ieeexplore.ieee.org/document/5292048/</a:t>
            </a:r>
          </a:p>
        </p:txBody>
      </p:sp>
      <p:sp>
        <p:nvSpPr>
          <p:cNvPr id="477" name="Rectangle 2"/>
          <p:cNvSpPr txBox="1">
            <a:spLocks noGrp="1"/>
          </p:cNvSpPr>
          <p:nvPr>
            <p:ph type="title"/>
          </p:nvPr>
        </p:nvSpPr>
        <p:spPr>
          <a:xfrm>
            <a:off x="304800" y="76200"/>
            <a:ext cx="8534400" cy="533400"/>
          </a:xfrm>
          <a:prstGeom prst="rect">
            <a:avLst/>
          </a:prstGeom>
        </p:spPr>
        <p:txBody>
          <a:bodyPr/>
          <a:lstStyle>
            <a:lvl1pPr>
              <a:defRPr sz="2000" i="1">
                <a:solidFill>
                  <a:srgbClr val="FBC901"/>
                </a:solidFill>
                <a:latin typeface="+mn-lt"/>
                <a:ea typeface="+mn-ea"/>
                <a:cs typeface="+mn-cs"/>
                <a:sym typeface="Arial"/>
              </a:defRPr>
            </a:lvl1pPr>
          </a:lstStyle>
          <a:p>
            <a:r>
              <a:t>4) Could reliance on biofuels require implausible amounts of water?</a:t>
            </a:r>
          </a:p>
        </p:txBody>
      </p:sp>
      <p:sp>
        <p:nvSpPr>
          <p:cNvPr id="478" name="Rectangle 3"/>
          <p:cNvSpPr txBox="1">
            <a:spLocks noGrp="1"/>
          </p:cNvSpPr>
          <p:nvPr>
            <p:ph type="body" idx="1"/>
          </p:nvPr>
        </p:nvSpPr>
        <p:spPr>
          <a:xfrm>
            <a:off x="228600" y="685800"/>
            <a:ext cx="8534400" cy="5334000"/>
          </a:xfrm>
          <a:prstGeom prst="rect">
            <a:avLst/>
          </a:prstGeom>
        </p:spPr>
        <p:txBody>
          <a:bodyPr/>
          <a:lstStyle/>
          <a:p>
            <a:pPr algn="ctr" defTabSz="868680">
              <a:defRPr sz="1700">
                <a:effectLst>
                  <a:outerShdw blurRad="38100" dist="36195" dir="2700000" rotWithShape="0">
                    <a:srgbClr val="000000"/>
                  </a:outerShdw>
                </a:effectLst>
                <a:latin typeface="+mn-lt"/>
                <a:ea typeface="+mn-ea"/>
                <a:cs typeface="+mn-cs"/>
                <a:sym typeface="Arial"/>
              </a:defRPr>
            </a:pPr>
            <a:r>
              <a:rPr dirty="0"/>
              <a:t>According to the technical press:</a:t>
            </a:r>
          </a:p>
          <a:p>
            <a:pPr defTabSz="868680">
              <a:defRPr sz="900">
                <a:effectLst>
                  <a:outerShdw blurRad="38100" dist="36195" dir="2700000" rotWithShape="0">
                    <a:srgbClr val="000000"/>
                  </a:outerShdw>
                </a:effectLst>
                <a:latin typeface="+mn-lt"/>
                <a:ea typeface="+mn-ea"/>
                <a:cs typeface="+mn-cs"/>
                <a:sym typeface="Arial"/>
              </a:defRPr>
            </a:pPr>
            <a:endParaRPr dirty="0"/>
          </a:p>
          <a:p>
            <a:pPr defTabSz="868680">
              <a:defRPr sz="1700" b="1">
                <a:effectLst>
                  <a:outerShdw blurRad="38100" dist="36195" dir="2700000" rotWithShape="0">
                    <a:srgbClr val="000000"/>
                  </a:outerShdw>
                </a:effectLst>
                <a:latin typeface="+mn-lt"/>
                <a:ea typeface="+mn-ea"/>
                <a:cs typeface="+mn-cs"/>
                <a:sym typeface="Arial"/>
              </a:defRPr>
            </a:pPr>
            <a:r>
              <a:rPr dirty="0"/>
              <a:t>IEEE Spectrum </a:t>
            </a:r>
            <a:r>
              <a:rPr b="0" dirty="0"/>
              <a:t>(June 2010) – "Biofuel's Water Problem:" </a:t>
            </a:r>
            <a:r>
              <a:rPr b="0" baseline="29894" dirty="0"/>
              <a:t>1</a:t>
            </a:r>
          </a:p>
          <a:p>
            <a:pPr defTabSz="868680">
              <a:defRPr sz="900">
                <a:effectLst>
                  <a:outerShdw blurRad="38100" dist="36195" dir="2700000" rotWithShape="0">
                    <a:srgbClr val="000000"/>
                  </a:outerShdw>
                </a:effectLst>
                <a:latin typeface="+mn-lt"/>
                <a:ea typeface="+mn-ea"/>
                <a:cs typeface="+mn-cs"/>
                <a:sym typeface="Arial"/>
              </a:defRPr>
            </a:pPr>
            <a:endParaRPr dirty="0"/>
          </a:p>
          <a:p>
            <a:pPr marL="30162" indent="398462" defTabSz="868680">
              <a:spcBef>
                <a:spcPts val="300"/>
              </a:spcBef>
              <a:tabLst>
                <a:tab pos="419100" algn="l"/>
              </a:tabLst>
              <a:defRPr sz="1500" b="1">
                <a:solidFill>
                  <a:srgbClr val="FFCC00"/>
                </a:solidFill>
                <a:effectLst>
                  <a:outerShdw blurRad="38100" dist="36195" dir="2700000" rotWithShape="0">
                    <a:srgbClr val="000000"/>
                  </a:outerShdw>
                </a:effectLst>
                <a:latin typeface="+mn-lt"/>
                <a:ea typeface="+mn-ea"/>
                <a:cs typeface="+mn-cs"/>
                <a:sym typeface="Arial"/>
              </a:defRPr>
            </a:pPr>
            <a:r>
              <a:rPr dirty="0"/>
              <a:t>"Irrigating biofuels on a grand scale would be disastrous"</a:t>
            </a:r>
          </a:p>
          <a:p>
            <a:pPr marL="30162" indent="398462" defTabSz="868680">
              <a:tabLst>
                <a:tab pos="419100" algn="l"/>
              </a:tabLst>
              <a:defRPr sz="1500">
                <a:effectLst>
                  <a:outerShdw blurRad="38100" dist="36195" dir="2700000" rotWithShape="0">
                    <a:srgbClr val="000000"/>
                  </a:outerShdw>
                </a:effectLst>
                <a:latin typeface="+mn-lt"/>
                <a:ea typeface="+mn-ea"/>
                <a:cs typeface="+mn-cs"/>
                <a:sym typeface="Arial"/>
              </a:defRPr>
            </a:pPr>
            <a:endParaRPr dirty="0"/>
          </a:p>
          <a:p>
            <a:pPr marL="458788" indent="-33338" defTabSz="868680">
              <a:spcBef>
                <a:spcPts val="300"/>
              </a:spcBef>
              <a:tabLst>
                <a:tab pos="419100" algn="l"/>
              </a:tabLst>
              <a:defRPr sz="1500">
                <a:effectLst>
                  <a:outerShdw blurRad="38100" dist="36195" dir="2700000" rotWithShape="0">
                    <a:srgbClr val="000000"/>
                  </a:outerShdw>
                </a:effectLst>
                <a:latin typeface="+mn-lt"/>
                <a:ea typeface="+mn-ea"/>
                <a:cs typeface="+mn-cs"/>
                <a:sym typeface="Arial"/>
              </a:defRPr>
            </a:pPr>
            <a:r>
              <a:rPr dirty="0"/>
              <a:t>"At present, less than 20 percent of the corn grown in the Midwestern corn belt of the United States is irrigated. But the increases in corn production appears to be in areas where irrigation is common. That’s a problem, because irrigation already accounts for 37 percent of the water withdrawn from aquifers, lakes, and rivers in the United States"</a:t>
            </a:r>
          </a:p>
          <a:p>
            <a:pPr defTabSz="868680">
              <a:tabLst>
                <a:tab pos="419100" algn="l"/>
              </a:tabLst>
              <a:defRPr sz="1700">
                <a:effectLst>
                  <a:outerShdw blurRad="38100" dist="36195" dir="2700000" rotWithShape="0">
                    <a:srgbClr val="000000"/>
                  </a:outerShdw>
                </a:effectLst>
                <a:latin typeface="+mn-lt"/>
                <a:ea typeface="+mn-ea"/>
                <a:cs typeface="+mn-cs"/>
                <a:sym typeface="Arial"/>
              </a:defRPr>
            </a:pPr>
            <a:endParaRPr dirty="0"/>
          </a:p>
          <a:p>
            <a:pPr defTabSz="868680">
              <a:tabLst>
                <a:tab pos="419100" algn="l"/>
              </a:tabLst>
              <a:defRPr sz="1700" b="1">
                <a:effectLst>
                  <a:outerShdw blurRad="38100" dist="36195" dir="2700000" rotWithShape="0">
                    <a:srgbClr val="000000"/>
                  </a:outerShdw>
                </a:effectLst>
                <a:latin typeface="+mn-lt"/>
                <a:ea typeface="+mn-ea"/>
                <a:cs typeface="+mn-cs"/>
                <a:sym typeface="Arial"/>
              </a:defRPr>
            </a:pPr>
            <a:r>
              <a:rPr dirty="0"/>
              <a:t>IEEE Spectrum </a:t>
            </a:r>
            <a:r>
              <a:rPr b="0" dirty="0"/>
              <a:t>(November 2009) – "Organic But Not Green" </a:t>
            </a:r>
            <a:r>
              <a:rPr b="0" baseline="29894" dirty="0"/>
              <a:t>2</a:t>
            </a:r>
          </a:p>
          <a:p>
            <a:pPr defTabSz="868680">
              <a:tabLst>
                <a:tab pos="419100" algn="l"/>
              </a:tabLst>
              <a:defRPr sz="900">
                <a:effectLst>
                  <a:outerShdw blurRad="38100" dist="36195" dir="2700000" rotWithShape="0">
                    <a:srgbClr val="000000"/>
                  </a:outerShdw>
                </a:effectLst>
                <a:latin typeface="+mn-lt"/>
                <a:ea typeface="+mn-ea"/>
                <a:cs typeface="+mn-cs"/>
                <a:sym typeface="Arial"/>
              </a:defRPr>
            </a:pPr>
            <a:endParaRPr dirty="0"/>
          </a:p>
          <a:p>
            <a:pPr marL="458788" indent="-33338" defTabSz="868680">
              <a:spcBef>
                <a:spcPts val="300"/>
              </a:spcBef>
              <a:tabLst>
                <a:tab pos="419100" algn="l"/>
              </a:tabLst>
              <a:defRPr sz="1500">
                <a:effectLst>
                  <a:outerShdw blurRad="38100" dist="36195" dir="2700000" rotWithShape="0">
                    <a:srgbClr val="000000"/>
                  </a:outerShdw>
                </a:effectLst>
                <a:latin typeface="+mn-lt"/>
                <a:ea typeface="+mn-ea"/>
                <a:cs typeface="+mn-cs"/>
                <a:sym typeface="Arial"/>
              </a:defRPr>
            </a:pPr>
            <a:r>
              <a:rPr dirty="0"/>
              <a:t>"Our simple model, developed at the school of electrical and computer engineering at Georgia Tech, is designed to evaluate alternative energy scenarios. It simulates the consumption of energy, land, water, and carbon both globally and on regional scales; it projects emissions of carbon and waste heat; and it takes all obvious interdependencies into account."</a:t>
            </a:r>
          </a:p>
          <a:p>
            <a:pPr marL="30162" indent="398462" defTabSz="868680">
              <a:tabLst>
                <a:tab pos="419100" algn="l"/>
              </a:tabLst>
              <a:defRPr sz="1500">
                <a:effectLst>
                  <a:outerShdw blurRad="38100" dist="36195" dir="2700000" rotWithShape="0">
                    <a:srgbClr val="000000"/>
                  </a:outerShdw>
                </a:effectLst>
                <a:latin typeface="+mn-lt"/>
                <a:ea typeface="+mn-ea"/>
                <a:cs typeface="+mn-cs"/>
                <a:sym typeface="Arial"/>
              </a:defRPr>
            </a:pPr>
            <a:endParaRPr dirty="0"/>
          </a:p>
          <a:p>
            <a:pPr marL="458788" indent="-33338" defTabSz="868680">
              <a:spcBef>
                <a:spcPts val="300"/>
              </a:spcBef>
              <a:tabLst>
                <a:tab pos="419100" algn="l"/>
              </a:tabLst>
              <a:defRPr sz="1500" b="1">
                <a:solidFill>
                  <a:srgbClr val="FFCC00"/>
                </a:solidFill>
                <a:effectLst>
                  <a:outerShdw blurRad="38100" dist="36195" dir="2700000" rotWithShape="0">
                    <a:srgbClr val="000000"/>
                  </a:outerShdw>
                </a:effectLst>
                <a:latin typeface="+mn-lt"/>
                <a:ea typeface="+mn-ea"/>
                <a:cs typeface="+mn-cs"/>
                <a:sym typeface="Arial"/>
              </a:defRPr>
            </a:pPr>
            <a:r>
              <a:rPr dirty="0"/>
              <a:t>"To our own surprise, the model we constructed showed that there is simply notenough land and water to support a prosperous biofueled world." </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0" name="Rectangle 5"/>
          <p:cNvSpPr txBox="1"/>
          <p:nvPr/>
        </p:nvSpPr>
        <p:spPr>
          <a:xfrm>
            <a:off x="304800" y="6374669"/>
            <a:ext cx="8534400" cy="4420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8" tIns="45718" rIns="45718" bIns="45718" anchor="b">
            <a:spAutoFit/>
          </a:bodyPr>
          <a:lstStyle/>
          <a:p>
            <a:pPr algn="ctr">
              <a:defRPr sz="1200" b="0" i="1">
                <a:solidFill>
                  <a:schemeClr val="accent1"/>
                </a:solidFill>
                <a:effectLst>
                  <a:outerShdw blurRad="38100" dist="38100" dir="2700000" rotWithShape="0">
                    <a:srgbClr val="000000"/>
                  </a:outerShdw>
                </a:effectLst>
              </a:defRPr>
            </a:pPr>
            <a:r>
              <a:t>1) https://www.nap.edu/catalog/13105/renewable-fuel-standard-potential-economic-and-environmental-effects-of-us</a:t>
            </a:r>
            <a:endParaRPr>
              <a:solidFill>
                <a:srgbClr val="E5FFFF"/>
              </a:solidFill>
            </a:endParaRPr>
          </a:p>
          <a:p>
            <a:pPr algn="ctr">
              <a:defRPr sz="1200" b="0" i="1">
                <a:solidFill>
                  <a:schemeClr val="accent1"/>
                </a:solidFill>
                <a:effectLst>
                  <a:outerShdw blurRad="38100" dist="38100" dir="2700000" rotWithShape="0">
                    <a:srgbClr val="000000"/>
                  </a:outerShdw>
                </a:effectLst>
              </a:defRPr>
            </a:pPr>
            <a:r>
              <a:t>2) https://www.eia.gov/tools/faqs/faq.php?id=23&amp;t=10		3) https://water.usgs.gov/edu/qa-home-percapita.html </a:t>
            </a:r>
          </a:p>
        </p:txBody>
      </p:sp>
      <p:sp>
        <p:nvSpPr>
          <p:cNvPr id="481" name="Rectangle 3"/>
          <p:cNvSpPr txBox="1"/>
          <p:nvPr/>
        </p:nvSpPr>
        <p:spPr>
          <a:xfrm>
            <a:off x="76200" y="838200"/>
            <a:ext cx="9067800" cy="50349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8" tIns="45718" rIns="45718" bIns="45718">
            <a:spAutoFit/>
          </a:bodyPr>
          <a:lstStyle/>
          <a:p>
            <a:pPr>
              <a:spcBef>
                <a:spcPts val="400"/>
              </a:spcBef>
              <a:defRPr b="0">
                <a:solidFill>
                  <a:srgbClr val="FFFFFF"/>
                </a:solidFill>
                <a:effectLst>
                  <a:outerShdw blurRad="38100" dist="38100" dir="2700000" rotWithShape="0">
                    <a:srgbClr val="000000"/>
                  </a:outerShdw>
                </a:effectLst>
              </a:defRPr>
            </a:pPr>
            <a:r>
              <a:t>Paraphrasing from page 10 from their previously cited report: </a:t>
            </a:r>
            <a:r>
              <a:rPr baseline="30000"/>
              <a:t>1</a:t>
            </a:r>
          </a:p>
          <a:p>
            <a:pPr>
              <a:spcBef>
                <a:spcPts val="400"/>
              </a:spcBef>
              <a:defRPr sz="1000" b="0">
                <a:solidFill>
                  <a:srgbClr val="FFFFFF"/>
                </a:solidFill>
                <a:effectLst>
                  <a:outerShdw blurRad="38100" dist="38100" dir="2700000" rotWithShape="0">
                    <a:srgbClr val="000000"/>
                  </a:outerShdw>
                </a:effectLst>
              </a:defRPr>
            </a:pPr>
            <a:endParaRPr/>
          </a:p>
          <a:p>
            <a:pPr indent="452437">
              <a:spcBef>
                <a:spcPts val="300"/>
              </a:spcBef>
              <a:tabLst>
                <a:tab pos="444500" algn="l"/>
              </a:tabLst>
              <a:defRPr sz="1600">
                <a:solidFill>
                  <a:srgbClr val="FFFFFF"/>
                </a:solidFill>
              </a:defRPr>
            </a:pPr>
            <a:r>
              <a:t>Estimates of life cycle water consumption for alternate biofuels:</a:t>
            </a:r>
          </a:p>
          <a:p>
            <a:pPr indent="452437">
              <a:spcBef>
                <a:spcPts val="400"/>
              </a:spcBef>
              <a:tabLst>
                <a:tab pos="444500" algn="l"/>
              </a:tabLst>
              <a:defRPr sz="1000" b="0">
                <a:solidFill>
                  <a:srgbClr val="FFFFFF"/>
                </a:solidFill>
              </a:defRPr>
            </a:pPr>
            <a:endParaRPr/>
          </a:p>
          <a:p>
            <a:pPr indent="452437">
              <a:tabLst>
                <a:tab pos="444500" algn="l"/>
              </a:tabLst>
              <a:defRPr sz="1600">
                <a:solidFill>
                  <a:srgbClr val="FFFFFF"/>
                </a:solidFill>
              </a:defRPr>
            </a:pPr>
            <a:r>
              <a:t>	Corn-grain ethanol = 15-1,500 gallons </a:t>
            </a:r>
            <a:r>
              <a:rPr b="0"/>
              <a:t>per gallon of gasoline equivalent</a:t>
            </a:r>
          </a:p>
          <a:p>
            <a:pPr indent="452437">
              <a:tabLst>
                <a:tab pos="444500" algn="l"/>
              </a:tabLst>
              <a:defRPr sz="1000">
                <a:solidFill>
                  <a:srgbClr val="FFFFFF"/>
                </a:solidFill>
              </a:defRPr>
            </a:pPr>
            <a:endParaRPr/>
          </a:p>
          <a:p>
            <a:pPr indent="452437">
              <a:tabLst>
                <a:tab pos="444500" algn="l"/>
              </a:tabLst>
              <a:defRPr sz="1600">
                <a:solidFill>
                  <a:srgbClr val="FFFFFF"/>
                </a:solidFill>
              </a:defRPr>
            </a:pPr>
            <a:r>
              <a:t>	Cellulosic biofuels  = 2.9-1,300 gallons </a:t>
            </a:r>
            <a:r>
              <a:rPr b="0"/>
              <a:t>per gallon of gasoline equivalent</a:t>
            </a:r>
          </a:p>
          <a:p>
            <a:pPr indent="452437">
              <a:tabLst>
                <a:tab pos="444500" algn="l"/>
              </a:tabLst>
              <a:defRPr sz="1000">
                <a:solidFill>
                  <a:srgbClr val="FFFFFF"/>
                </a:solidFill>
              </a:defRPr>
            </a:pPr>
            <a:endParaRPr/>
          </a:p>
          <a:p>
            <a:pPr indent="452437">
              <a:tabLst>
                <a:tab pos="444500" algn="l"/>
              </a:tabLst>
              <a:defRPr sz="1600">
                <a:solidFill>
                  <a:srgbClr val="FFFFFF"/>
                </a:solidFill>
              </a:defRPr>
            </a:pPr>
            <a:r>
              <a:t>	Petroleum-based fuels = 1.9-6.6 gallons </a:t>
            </a:r>
            <a:r>
              <a:rPr b="0"/>
              <a:t>per gallon of gasoline equivalent</a:t>
            </a:r>
          </a:p>
          <a:p>
            <a:pPr indent="55563">
              <a:tabLst>
                <a:tab pos="444500" algn="l"/>
                <a:tab pos="914400" algn="l"/>
              </a:tabLst>
              <a:defRPr sz="1100" b="0">
                <a:solidFill>
                  <a:srgbClr val="FFFFFF"/>
                </a:solidFill>
              </a:defRPr>
            </a:pPr>
            <a:endParaRPr/>
          </a:p>
          <a:p>
            <a:pPr indent="55563">
              <a:tabLst>
                <a:tab pos="444500" algn="l"/>
                <a:tab pos="914400" algn="l"/>
              </a:tabLst>
              <a:defRPr sz="1400" b="0">
                <a:solidFill>
                  <a:srgbClr val="FFFFFF"/>
                </a:solidFill>
              </a:defRPr>
            </a:pPr>
            <a:endParaRPr/>
          </a:p>
          <a:p>
            <a:pPr indent="55563">
              <a:tabLst>
                <a:tab pos="444500" algn="l"/>
                <a:tab pos="914400" algn="l"/>
              </a:tabLst>
              <a:defRPr b="0">
                <a:solidFill>
                  <a:srgbClr val="FFFFFF"/>
                </a:solidFill>
              </a:defRPr>
            </a:pPr>
            <a:r>
              <a:t>For perspective: The U.S. EIA says we used 143 billion gallons of gasoline in 2016 </a:t>
            </a:r>
            <a:r>
              <a:rPr baseline="30000"/>
              <a:t>2</a:t>
            </a:r>
          </a:p>
          <a:p>
            <a:pPr indent="55563">
              <a:tabLst>
                <a:tab pos="444500" algn="l"/>
                <a:tab pos="914400" algn="l"/>
              </a:tabLst>
              <a:defRPr sz="1600" b="0">
                <a:solidFill>
                  <a:srgbClr val="FFFFFF"/>
                </a:solidFill>
              </a:defRPr>
            </a:pPr>
            <a:endParaRPr/>
          </a:p>
          <a:p>
            <a:pPr indent="55563">
              <a:tabLst>
                <a:tab pos="444500" algn="l"/>
                <a:tab pos="914400" algn="l"/>
              </a:tabLst>
              <a:defRPr b="0">
                <a:solidFill>
                  <a:srgbClr val="FFFFFF"/>
                </a:solidFill>
              </a:defRPr>
            </a:pPr>
            <a:r>
              <a:t>	From above, if corn-grain ethanol were substituted, it might require:</a:t>
            </a:r>
          </a:p>
          <a:p>
            <a:pPr indent="55563">
              <a:tabLst>
                <a:tab pos="444500" algn="l"/>
                <a:tab pos="914400" algn="l"/>
              </a:tabLst>
              <a:defRPr sz="1000" b="0">
                <a:solidFill>
                  <a:srgbClr val="FFFFFF"/>
                </a:solidFill>
              </a:defRPr>
            </a:pPr>
            <a:endParaRPr/>
          </a:p>
          <a:p>
            <a:pPr indent="55563">
              <a:tabLst>
                <a:tab pos="444500" algn="l"/>
                <a:tab pos="914400" algn="l"/>
              </a:tabLst>
              <a:defRPr b="0">
                <a:solidFill>
                  <a:srgbClr val="FFFFFF"/>
                </a:solidFill>
              </a:defRPr>
            </a:pPr>
            <a:r>
              <a:t>		143 billion gal. x 1500 = </a:t>
            </a:r>
            <a:r>
              <a:rPr b="1"/>
              <a:t>215 trillion gal. H</a:t>
            </a:r>
            <a:r>
              <a:rPr b="1" baseline="-25000"/>
              <a:t>2</a:t>
            </a:r>
            <a:r>
              <a:rPr b="1"/>
              <a:t>O for biofuels </a:t>
            </a:r>
            <a:r>
              <a:t>(2.15 x 10</a:t>
            </a:r>
            <a:r>
              <a:rPr baseline="30000"/>
              <a:t>14</a:t>
            </a:r>
            <a:r>
              <a:t>)</a:t>
            </a:r>
            <a:endParaRPr baseline="30000"/>
          </a:p>
          <a:p>
            <a:pPr indent="55563">
              <a:tabLst>
                <a:tab pos="444500" algn="l"/>
                <a:tab pos="914400" algn="l"/>
              </a:tabLst>
              <a:defRPr sz="1600" b="0">
                <a:solidFill>
                  <a:srgbClr val="FFFFFF"/>
                </a:solidFill>
              </a:defRPr>
            </a:pPr>
            <a:endParaRPr/>
          </a:p>
          <a:p>
            <a:pPr indent="55563">
              <a:tabLst>
                <a:tab pos="444500" algn="l"/>
                <a:tab pos="914400" algn="l"/>
              </a:tabLst>
              <a:defRPr b="0">
                <a:solidFill>
                  <a:srgbClr val="FFFFFF"/>
                </a:solidFill>
              </a:defRPr>
            </a:pPr>
            <a:r>
              <a:t>	But 326 million individual Americans now use ~ 33,000 gallons of water per year </a:t>
            </a:r>
            <a:r>
              <a:rPr baseline="30000"/>
              <a:t>3</a:t>
            </a:r>
          </a:p>
          <a:p>
            <a:pPr indent="55563">
              <a:tabLst>
                <a:tab pos="444500" algn="l"/>
                <a:tab pos="914400" algn="l"/>
              </a:tabLst>
              <a:defRPr sz="1000" b="0">
                <a:solidFill>
                  <a:srgbClr val="FFFFFF"/>
                </a:solidFill>
              </a:defRPr>
            </a:pPr>
            <a:endParaRPr/>
          </a:p>
          <a:p>
            <a:pPr indent="55563">
              <a:tabLst>
                <a:tab pos="444500" algn="l"/>
                <a:tab pos="914400" algn="l"/>
              </a:tabLst>
              <a:defRPr b="0">
                <a:solidFill>
                  <a:srgbClr val="FFFFFF"/>
                </a:solidFill>
              </a:defRPr>
            </a:pPr>
            <a:r>
              <a:t>		326 million x 33,000 gal. = </a:t>
            </a:r>
            <a:r>
              <a:rPr b="1"/>
              <a:t>10.8 trillion gal. H</a:t>
            </a:r>
            <a:r>
              <a:rPr b="1" baseline="-25000"/>
              <a:t>2</a:t>
            </a:r>
            <a:r>
              <a:rPr b="1"/>
              <a:t>O for citizens </a:t>
            </a:r>
            <a:r>
              <a:t>(1.08 x 10</a:t>
            </a:r>
            <a:r>
              <a:rPr baseline="30000"/>
              <a:t>13</a:t>
            </a:r>
            <a:r>
              <a:t>)</a:t>
            </a:r>
          </a:p>
          <a:p>
            <a:pPr indent="55563" algn="ctr">
              <a:tabLst>
                <a:tab pos="444500" algn="l"/>
                <a:tab pos="914400" algn="l"/>
              </a:tabLst>
              <a:defRPr sz="2000" b="0">
                <a:solidFill>
                  <a:srgbClr val="FFFFFF"/>
                </a:solidFill>
              </a:defRPr>
            </a:pPr>
            <a:endParaRPr/>
          </a:p>
          <a:p>
            <a:pPr indent="55563" algn="ctr">
              <a:tabLst>
                <a:tab pos="444500" algn="l"/>
                <a:tab pos="914400" algn="l"/>
              </a:tabLst>
              <a:defRPr b="0">
                <a:solidFill>
                  <a:srgbClr val="FBC901"/>
                </a:solidFill>
              </a:defRPr>
            </a:pPr>
            <a:r>
              <a:t>Yes! As claimed in the preceding slide, biofuels </a:t>
            </a:r>
            <a:r>
              <a:rPr b="1"/>
              <a:t>would</a:t>
            </a:r>
            <a:r>
              <a:t> precipitate a water crisis!</a:t>
            </a:r>
          </a:p>
        </p:txBody>
      </p:sp>
      <p:sp>
        <p:nvSpPr>
          <p:cNvPr id="482" name="Rectangle 2"/>
          <p:cNvSpPr txBox="1">
            <a:spLocks noGrp="1"/>
          </p:cNvSpPr>
          <p:nvPr>
            <p:ph type="title"/>
          </p:nvPr>
        </p:nvSpPr>
        <p:spPr>
          <a:xfrm>
            <a:off x="152400" y="228600"/>
            <a:ext cx="8991600" cy="457200"/>
          </a:xfrm>
          <a:prstGeom prst="rect">
            <a:avLst/>
          </a:prstGeom>
        </p:spPr>
        <p:txBody>
          <a:bodyPr/>
          <a:lstStyle>
            <a:lvl1pPr>
              <a:tabLst>
                <a:tab pos="444500" algn="l"/>
                <a:tab pos="901700" algn="l"/>
                <a:tab pos="1371600" algn="l"/>
              </a:tabLst>
              <a:defRPr sz="2000" i="1">
                <a:solidFill>
                  <a:srgbClr val="FFFFFF"/>
                </a:solidFill>
                <a:latin typeface="+mn-lt"/>
                <a:ea typeface="+mn-ea"/>
                <a:cs typeface="+mn-cs"/>
                <a:sym typeface="Arial"/>
              </a:defRPr>
            </a:lvl1pPr>
          </a:lstStyle>
          <a:p>
            <a:r>
              <a:t>Which is fully substantiated by the National Academies:</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4" name="Rectangle 2"/>
          <p:cNvSpPr txBox="1">
            <a:spLocks noGrp="1"/>
          </p:cNvSpPr>
          <p:nvPr>
            <p:ph type="title"/>
          </p:nvPr>
        </p:nvSpPr>
        <p:spPr>
          <a:xfrm>
            <a:off x="152400" y="152400"/>
            <a:ext cx="8991600" cy="381000"/>
          </a:xfrm>
          <a:prstGeom prst="rect">
            <a:avLst/>
          </a:prstGeom>
        </p:spPr>
        <p:txBody>
          <a:bodyPr/>
          <a:lstStyle>
            <a:lvl1pPr>
              <a:defRPr sz="2000" i="1">
                <a:solidFill>
                  <a:srgbClr val="FBC901"/>
                </a:solidFill>
                <a:latin typeface="+mn-lt"/>
                <a:ea typeface="+mn-ea"/>
                <a:cs typeface="+mn-cs"/>
                <a:sym typeface="Arial"/>
              </a:defRPr>
            </a:lvl1pPr>
          </a:lstStyle>
          <a:p>
            <a:r>
              <a:t>5) Has corn's fuel use inflated corn's food price here and abroad?</a:t>
            </a:r>
          </a:p>
        </p:txBody>
      </p:sp>
      <p:sp>
        <p:nvSpPr>
          <p:cNvPr id="485" name="Rectangle 3"/>
          <p:cNvSpPr txBox="1">
            <a:spLocks noGrp="1"/>
          </p:cNvSpPr>
          <p:nvPr>
            <p:ph type="body" idx="1"/>
          </p:nvPr>
        </p:nvSpPr>
        <p:spPr>
          <a:xfrm>
            <a:off x="203200" y="685800"/>
            <a:ext cx="8915400" cy="5943600"/>
          </a:xfrm>
          <a:prstGeom prst="rect">
            <a:avLst/>
          </a:prstGeom>
        </p:spPr>
        <p:txBody>
          <a:bodyPr/>
          <a:lstStyle/>
          <a:p>
            <a:pPr algn="ctr" defTabSz="859536">
              <a:spcBef>
                <a:spcPts val="300"/>
              </a:spcBef>
              <a:defRPr sz="1500">
                <a:effectLst>
                  <a:outerShdw blurRad="38100" dist="35814" dir="2700000" rotWithShape="0">
                    <a:srgbClr val="000000"/>
                  </a:outerShdw>
                </a:effectLst>
                <a:latin typeface="+mn-lt"/>
                <a:ea typeface="+mn-ea"/>
                <a:cs typeface="+mn-cs"/>
                <a:sym typeface="Arial"/>
              </a:defRPr>
            </a:pPr>
            <a:r>
              <a:rPr dirty="0"/>
              <a:t>According to the world press:</a:t>
            </a:r>
          </a:p>
          <a:p>
            <a:pPr defTabSz="859536">
              <a:defRPr sz="300" b="1">
                <a:effectLst>
                  <a:outerShdw blurRad="38100" dist="35814" dir="2700000" rotWithShape="0">
                    <a:srgbClr val="000000"/>
                  </a:outerShdw>
                </a:effectLst>
                <a:latin typeface="+mn-lt"/>
                <a:ea typeface="+mn-ea"/>
                <a:cs typeface="+mn-cs"/>
                <a:sym typeface="Arial"/>
              </a:defRPr>
            </a:pPr>
            <a:endParaRPr dirty="0"/>
          </a:p>
          <a:p>
            <a:pPr defTabSz="859536">
              <a:spcBef>
                <a:spcPts val="300"/>
              </a:spcBef>
              <a:defRPr sz="1500" b="1">
                <a:effectLst>
                  <a:outerShdw blurRad="38100" dist="35814" dir="2700000" rotWithShape="0">
                    <a:srgbClr val="000000"/>
                  </a:outerShdw>
                </a:effectLst>
                <a:latin typeface="+mn-lt"/>
                <a:ea typeface="+mn-ea"/>
                <a:cs typeface="+mn-cs"/>
                <a:sym typeface="Arial"/>
              </a:defRPr>
            </a:pPr>
            <a:r>
              <a:rPr dirty="0"/>
              <a:t>Washington Post: </a:t>
            </a:r>
            <a:r>
              <a:rPr sz="1100" b="0" dirty="0">
                <a:solidFill>
                  <a:schemeClr val="accent1"/>
                </a:solidFill>
              </a:rPr>
              <a:t>(</a:t>
            </a:r>
            <a:r>
              <a:rPr sz="900" b="0" dirty="0">
                <a:solidFill>
                  <a:schemeClr val="accent1"/>
                </a:solidFill>
              </a:rPr>
              <a:t>www.washingtonpost.com/blogs/wonkblog/wp/2012/08/21/study-u-s-could-put-a-big-dent-in-food-prices-by-relaxing-ethanol-rules/</a:t>
            </a:r>
            <a:r>
              <a:rPr sz="1100" b="0" dirty="0">
                <a:solidFill>
                  <a:schemeClr val="accent1"/>
                </a:solidFill>
              </a:rPr>
              <a:t>)</a:t>
            </a:r>
          </a:p>
          <a:p>
            <a:pPr defTabSz="859536">
              <a:defRPr sz="400">
                <a:effectLst>
                  <a:outerShdw blurRad="38100" dist="35814" dir="2700000" rotWithShape="0">
                    <a:srgbClr val="000000"/>
                  </a:outerShdw>
                </a:effectLst>
                <a:latin typeface="+mn-lt"/>
                <a:ea typeface="+mn-ea"/>
                <a:cs typeface="+mn-cs"/>
                <a:sym typeface="Arial"/>
              </a:defRPr>
            </a:pPr>
            <a:endParaRPr dirty="0"/>
          </a:p>
          <a:p>
            <a:pPr marL="458788" indent="-1588" defTabSz="859536">
              <a:spcBef>
                <a:spcPts val="300"/>
              </a:spcBef>
              <a:tabLst>
                <a:tab pos="406400" algn="l"/>
              </a:tabLst>
              <a:defRPr sz="1300">
                <a:effectLst>
                  <a:outerShdw blurRad="38100" dist="35814" dir="2700000" rotWithShape="0">
                    <a:srgbClr val="000000"/>
                  </a:outerShdw>
                </a:effectLst>
                <a:latin typeface="+mn-lt"/>
                <a:ea typeface="+mn-ea"/>
                <a:cs typeface="+mn-cs"/>
                <a:sym typeface="Arial"/>
              </a:defRPr>
            </a:pPr>
            <a:r>
              <a:rPr dirty="0"/>
              <a:t>"One top U.N. food official, José Graziano da Silva, has already called for an "immediate, temporary suspension" of the U.S. ethanol mandate in order to ease the pressure on world food prices . . . (a paper from) three agricultural economists at Purdue University finds that even a partial relaxation of the mandate could reduce </a:t>
            </a:r>
            <a:r>
              <a:rPr dirty="0">
                <a:solidFill>
                  <a:srgbClr val="FFCC00"/>
                </a:solidFill>
              </a:rPr>
              <a:t>corn prices by up to 20 percent </a:t>
            </a:r>
            <a:r>
              <a:rPr dirty="0"/>
              <a:t>next year"</a:t>
            </a:r>
          </a:p>
          <a:p>
            <a:pPr defTabSz="859536">
              <a:tabLst>
                <a:tab pos="406400" algn="l"/>
              </a:tabLst>
              <a:defRPr sz="700">
                <a:effectLst>
                  <a:outerShdw blurRad="38100" dist="35814" dir="2700000" rotWithShape="0">
                    <a:srgbClr val="000000"/>
                  </a:outerShdw>
                </a:effectLst>
                <a:latin typeface="+mn-lt"/>
                <a:ea typeface="+mn-ea"/>
                <a:cs typeface="+mn-cs"/>
                <a:sym typeface="Arial"/>
              </a:defRPr>
            </a:pPr>
            <a:endParaRPr dirty="0"/>
          </a:p>
          <a:p>
            <a:pPr defTabSz="859536">
              <a:spcBef>
                <a:spcPts val="300"/>
              </a:spcBef>
              <a:tabLst>
                <a:tab pos="406400" algn="l"/>
              </a:tabLst>
              <a:defRPr sz="1500" b="1">
                <a:effectLst>
                  <a:outerShdw blurRad="38100" dist="35814" dir="2700000" rotWithShape="0">
                    <a:srgbClr val="000000"/>
                  </a:outerShdw>
                </a:effectLst>
                <a:latin typeface="+mn-lt"/>
                <a:ea typeface="+mn-ea"/>
                <a:cs typeface="+mn-cs"/>
                <a:sym typeface="Arial"/>
              </a:defRPr>
            </a:pPr>
            <a:r>
              <a:rPr dirty="0"/>
              <a:t>Aljazeera:</a:t>
            </a:r>
            <a:r>
              <a:rPr b="0" dirty="0">
                <a:solidFill>
                  <a:schemeClr val="accent1"/>
                </a:solidFill>
              </a:rPr>
              <a:t> </a:t>
            </a:r>
            <a:r>
              <a:rPr sz="1100" b="0" dirty="0">
                <a:solidFill>
                  <a:schemeClr val="accent1"/>
                </a:solidFill>
              </a:rPr>
              <a:t>(www.aljazeera.com/indepth/opinion/2012/10/201210993632838545.html)</a:t>
            </a:r>
          </a:p>
          <a:p>
            <a:pPr defTabSz="859536">
              <a:tabLst>
                <a:tab pos="406400" algn="l"/>
              </a:tabLst>
              <a:defRPr sz="600">
                <a:effectLst>
                  <a:outerShdw blurRad="38100" dist="35814" dir="2700000" rotWithShape="0">
                    <a:srgbClr val="000000"/>
                  </a:outerShdw>
                </a:effectLst>
                <a:latin typeface="+mn-lt"/>
                <a:ea typeface="+mn-ea"/>
                <a:cs typeface="+mn-cs"/>
                <a:sym typeface="Arial"/>
              </a:defRPr>
            </a:pPr>
            <a:endParaRPr dirty="0"/>
          </a:p>
          <a:p>
            <a:pPr marL="458788" indent="-1588" defTabSz="859536">
              <a:spcBef>
                <a:spcPts val="300"/>
              </a:spcBef>
              <a:tabLst>
                <a:tab pos="406400" algn="l"/>
              </a:tabLst>
              <a:defRPr sz="1300">
                <a:effectLst>
                  <a:outerShdw blurRad="38100" dist="35814" dir="2700000" rotWithShape="0">
                    <a:srgbClr val="000000"/>
                  </a:outerShdw>
                </a:effectLst>
                <a:latin typeface="+mn-lt"/>
                <a:ea typeface="+mn-ea"/>
                <a:cs typeface="+mn-cs"/>
                <a:sym typeface="Arial"/>
              </a:defRPr>
            </a:pPr>
            <a:r>
              <a:rPr dirty="0"/>
              <a:t>"US corn ethanol fuels food crisis in developing countries" LEAD: "The US ethanol programme pushed up </a:t>
            </a:r>
            <a:r>
              <a:rPr dirty="0">
                <a:solidFill>
                  <a:srgbClr val="FFCC00"/>
                </a:solidFill>
              </a:rPr>
              <a:t>corn prices by up to 21 per cent </a:t>
            </a:r>
            <a:r>
              <a:rPr dirty="0"/>
              <a:t>as it expanded to consume 40 per cent of the harvest"</a:t>
            </a:r>
          </a:p>
          <a:p>
            <a:pPr defTabSz="859536">
              <a:tabLst>
                <a:tab pos="406400" algn="l"/>
              </a:tabLst>
              <a:defRPr sz="800">
                <a:effectLst>
                  <a:outerShdw blurRad="38100" dist="35814" dir="2700000" rotWithShape="0">
                    <a:srgbClr val="000000"/>
                  </a:outerShdw>
                </a:effectLst>
                <a:latin typeface="+mn-lt"/>
                <a:ea typeface="+mn-ea"/>
                <a:cs typeface="+mn-cs"/>
                <a:sym typeface="Arial"/>
              </a:defRPr>
            </a:pPr>
            <a:endParaRPr dirty="0"/>
          </a:p>
          <a:p>
            <a:pPr defTabSz="859536">
              <a:spcBef>
                <a:spcPts val="300"/>
              </a:spcBef>
              <a:tabLst>
                <a:tab pos="406400" algn="l"/>
              </a:tabLst>
              <a:defRPr sz="1500" b="1">
                <a:effectLst>
                  <a:outerShdw blurRad="38100" dist="35814" dir="2700000" rotWithShape="0">
                    <a:srgbClr val="000000"/>
                  </a:outerShdw>
                </a:effectLst>
                <a:latin typeface="+mn-lt"/>
                <a:ea typeface="+mn-ea"/>
                <a:cs typeface="+mn-cs"/>
                <a:sym typeface="Arial"/>
              </a:defRPr>
            </a:pPr>
            <a:r>
              <a:rPr dirty="0"/>
              <a:t>National Public Radio</a:t>
            </a:r>
            <a:r>
              <a:rPr sz="1100" dirty="0"/>
              <a:t>: </a:t>
            </a:r>
            <a:r>
              <a:rPr sz="1100" b="0" dirty="0">
                <a:solidFill>
                  <a:schemeClr val="accent1"/>
                </a:solidFill>
              </a:rPr>
              <a:t>(www.npr.org/2010/12/22/132082743/if-your-meat-prices-rise-you-can-blame-ethanol)</a:t>
            </a:r>
          </a:p>
          <a:p>
            <a:pPr defTabSz="859536">
              <a:tabLst>
                <a:tab pos="406400" algn="l"/>
              </a:tabLst>
              <a:defRPr sz="200">
                <a:effectLst>
                  <a:outerShdw blurRad="38100" dist="35814" dir="2700000" rotWithShape="0">
                    <a:srgbClr val="000000"/>
                  </a:outerShdw>
                </a:effectLst>
                <a:latin typeface="+mn-lt"/>
                <a:ea typeface="+mn-ea"/>
                <a:cs typeface="+mn-cs"/>
                <a:sym typeface="Arial"/>
              </a:defRPr>
            </a:pPr>
            <a:endParaRPr dirty="0"/>
          </a:p>
          <a:p>
            <a:pPr indent="458787" defTabSz="859536">
              <a:tabLst>
                <a:tab pos="406400" algn="l"/>
              </a:tabLst>
              <a:defRPr sz="1300">
                <a:solidFill>
                  <a:srgbClr val="FBC901"/>
                </a:solidFill>
                <a:effectLst>
                  <a:outerShdw blurRad="38100" dist="35814" dir="2700000" rotWithShape="0">
                    <a:srgbClr val="000000"/>
                  </a:outerShdw>
                </a:effectLst>
                <a:latin typeface="+mn-lt"/>
                <a:ea typeface="+mn-ea"/>
                <a:cs typeface="+mn-cs"/>
                <a:sym typeface="Arial"/>
              </a:defRPr>
            </a:pPr>
            <a:r>
              <a:rPr dirty="0"/>
              <a:t>"Ethanol demand has helped send corn prices soaring."</a:t>
            </a:r>
            <a:endParaRPr sz="1600" dirty="0"/>
          </a:p>
          <a:p>
            <a:pPr defTabSz="859536">
              <a:tabLst>
                <a:tab pos="406400" algn="l"/>
              </a:tabLst>
              <a:defRPr sz="800" b="1">
                <a:effectLst>
                  <a:outerShdw blurRad="38100" dist="35814" dir="2700000" rotWithShape="0">
                    <a:srgbClr val="000000"/>
                  </a:outerShdw>
                </a:effectLst>
                <a:latin typeface="+mn-lt"/>
                <a:ea typeface="+mn-ea"/>
                <a:cs typeface="+mn-cs"/>
                <a:sym typeface="Arial"/>
              </a:defRPr>
            </a:pPr>
            <a:endParaRPr dirty="0"/>
          </a:p>
          <a:p>
            <a:pPr defTabSz="859536">
              <a:spcBef>
                <a:spcPts val="300"/>
              </a:spcBef>
              <a:tabLst>
                <a:tab pos="406400" algn="l"/>
              </a:tabLst>
              <a:defRPr sz="1500" b="1">
                <a:effectLst>
                  <a:outerShdw blurRad="38100" dist="35814" dir="2700000" rotWithShape="0">
                    <a:srgbClr val="000000"/>
                  </a:outerShdw>
                </a:effectLst>
                <a:latin typeface="+mn-lt"/>
                <a:ea typeface="+mn-ea"/>
                <a:cs typeface="+mn-cs"/>
                <a:sym typeface="Arial"/>
              </a:defRPr>
            </a:pPr>
            <a:r>
              <a:rPr dirty="0"/>
              <a:t>Forbes  Magazine: </a:t>
            </a:r>
            <a:r>
              <a:rPr sz="900" b="0" dirty="0">
                <a:solidFill>
                  <a:schemeClr val="accent1"/>
                </a:solidFill>
              </a:rPr>
              <a:t>(</a:t>
            </a:r>
            <a:r>
              <a:rPr sz="1100" b="0" dirty="0">
                <a:solidFill>
                  <a:schemeClr val="accent1"/>
                </a:solidFill>
              </a:rPr>
              <a:t>www.forbes.com/sites/williampentland/2012/07/28/the-coming-food-crisis-blame-ethanol/</a:t>
            </a:r>
            <a:r>
              <a:rPr sz="900" b="0" dirty="0">
                <a:solidFill>
                  <a:schemeClr val="accent1"/>
                </a:solidFill>
              </a:rPr>
              <a:t>)</a:t>
            </a:r>
            <a:endParaRPr dirty="0">
              <a:solidFill>
                <a:schemeClr val="accent1"/>
              </a:solidFill>
            </a:endParaRPr>
          </a:p>
          <a:p>
            <a:pPr defTabSz="859536">
              <a:tabLst>
                <a:tab pos="406400" algn="l"/>
              </a:tabLst>
              <a:defRPr sz="500">
                <a:effectLst>
                  <a:outerShdw blurRad="38100" dist="35814" dir="2700000" rotWithShape="0">
                    <a:srgbClr val="000000"/>
                  </a:outerShdw>
                </a:effectLst>
                <a:latin typeface="+mn-lt"/>
                <a:ea typeface="+mn-ea"/>
                <a:cs typeface="+mn-cs"/>
                <a:sym typeface="Arial"/>
              </a:defRPr>
            </a:pPr>
            <a:endParaRPr dirty="0"/>
          </a:p>
          <a:p>
            <a:pPr marL="458788" indent="-1588" defTabSz="859536">
              <a:spcBef>
                <a:spcPts val="300"/>
              </a:spcBef>
              <a:tabLst>
                <a:tab pos="406400" algn="l"/>
              </a:tabLst>
              <a:defRPr sz="1300">
                <a:effectLst>
                  <a:outerShdw blurRad="38100" dist="35814" dir="2700000" rotWithShape="0">
                    <a:srgbClr val="000000"/>
                  </a:outerShdw>
                </a:effectLst>
                <a:latin typeface="+mn-lt"/>
                <a:ea typeface="+mn-ea"/>
                <a:cs typeface="+mn-cs"/>
                <a:sym typeface="Arial"/>
              </a:defRPr>
            </a:pPr>
            <a:r>
              <a:rPr dirty="0"/>
              <a:t>"A series of </a:t>
            </a:r>
            <a:r>
              <a:rPr dirty="0">
                <a:solidFill>
                  <a:srgbClr val="FFCC00"/>
                </a:solidFill>
              </a:rPr>
              <a:t>spikes in global food prices resulted in riots </a:t>
            </a:r>
            <a:r>
              <a:rPr dirty="0"/>
              <a:t>in 2008 and contributed to violent uprisings in North Africa and the Middle East in 2011. The culprit is a matter of considerable and frequently heated debate, but the </a:t>
            </a:r>
            <a:r>
              <a:rPr dirty="0">
                <a:solidFill>
                  <a:srgbClr val="FFCC00"/>
                </a:solidFill>
              </a:rPr>
              <a:t>most commonly cited candidates include market speculators, global warming and aggressive government renewable fuel mandates</a:t>
            </a:r>
            <a:r>
              <a:rPr dirty="0"/>
              <a:t>."</a:t>
            </a:r>
          </a:p>
          <a:p>
            <a:pPr defTabSz="859536">
              <a:tabLst>
                <a:tab pos="406400" algn="l"/>
              </a:tabLst>
              <a:defRPr sz="800">
                <a:effectLst>
                  <a:outerShdw blurRad="38100" dist="35814" dir="2700000" rotWithShape="0">
                    <a:srgbClr val="000000"/>
                  </a:outerShdw>
                </a:effectLst>
                <a:latin typeface="+mn-lt"/>
                <a:ea typeface="+mn-ea"/>
                <a:cs typeface="+mn-cs"/>
                <a:sym typeface="Arial"/>
              </a:defRPr>
            </a:pPr>
            <a:endParaRPr dirty="0"/>
          </a:p>
          <a:p>
            <a:pPr defTabSz="859536">
              <a:spcBef>
                <a:spcPts val="300"/>
              </a:spcBef>
              <a:tabLst>
                <a:tab pos="406400" algn="l"/>
              </a:tabLst>
              <a:defRPr sz="1500" b="1">
                <a:effectLst>
                  <a:outerShdw blurRad="38100" dist="35814" dir="2700000" rotWithShape="0">
                    <a:srgbClr val="000000"/>
                  </a:outerShdw>
                </a:effectLst>
                <a:latin typeface="+mn-lt"/>
                <a:ea typeface="+mn-ea"/>
                <a:cs typeface="+mn-cs"/>
                <a:sym typeface="Arial"/>
              </a:defRPr>
            </a:pPr>
            <a:r>
              <a:rPr dirty="0"/>
              <a:t>Wall Street Journal</a:t>
            </a:r>
            <a:r>
              <a:rPr dirty="0">
                <a:solidFill>
                  <a:schemeClr val="accent1"/>
                </a:solidFill>
              </a:rPr>
              <a:t>: </a:t>
            </a:r>
            <a:r>
              <a:rPr sz="1100" b="0" dirty="0">
                <a:solidFill>
                  <a:schemeClr val="accent1"/>
                </a:solidFill>
              </a:rPr>
              <a:t>(http://online.wsj.com/news/articles/SB10001424127887323713104578133571463805826</a:t>
            </a:r>
            <a:r>
              <a:rPr sz="1000" b="0" dirty="0">
                <a:solidFill>
                  <a:schemeClr val="accent1"/>
                </a:solidFill>
              </a:rPr>
              <a:t>)</a:t>
            </a:r>
            <a:endParaRPr sz="1300" dirty="0">
              <a:solidFill>
                <a:schemeClr val="accent1"/>
              </a:solidFill>
            </a:endParaRPr>
          </a:p>
          <a:p>
            <a:pPr defTabSz="859536">
              <a:tabLst>
                <a:tab pos="406400" algn="l"/>
              </a:tabLst>
              <a:defRPr sz="500">
                <a:effectLst>
                  <a:outerShdw blurRad="38100" dist="35814" dir="2700000" rotWithShape="0">
                    <a:srgbClr val="000000"/>
                  </a:outerShdw>
                </a:effectLst>
                <a:latin typeface="+mn-lt"/>
                <a:ea typeface="+mn-ea"/>
                <a:cs typeface="+mn-cs"/>
                <a:sym typeface="Arial"/>
              </a:defRPr>
            </a:pPr>
            <a:endParaRPr dirty="0"/>
          </a:p>
          <a:p>
            <a:pPr indent="458787" defTabSz="859536">
              <a:spcBef>
                <a:spcPts val="300"/>
              </a:spcBef>
              <a:tabLst>
                <a:tab pos="406400" algn="l"/>
              </a:tabLst>
              <a:defRPr sz="1300">
                <a:solidFill>
                  <a:srgbClr val="FFCC00"/>
                </a:solidFill>
                <a:effectLst>
                  <a:outerShdw blurRad="38100" dist="35814" dir="2700000" rotWithShape="0">
                    <a:srgbClr val="000000"/>
                  </a:outerShdw>
                </a:effectLst>
                <a:latin typeface="+mn-lt"/>
                <a:ea typeface="+mn-ea"/>
                <a:cs typeface="+mn-cs"/>
                <a:sym typeface="Arial"/>
              </a:defRPr>
            </a:pPr>
            <a:r>
              <a:rPr dirty="0"/>
              <a:t>"The cause of higher grocery bills isn’t the drought. It’s the failed federal ethanol policy"</a:t>
            </a:r>
          </a:p>
          <a:p>
            <a:pPr defTabSz="859536">
              <a:tabLst>
                <a:tab pos="406400" algn="l"/>
              </a:tabLst>
              <a:defRPr sz="1500">
                <a:effectLst>
                  <a:outerShdw blurRad="38100" dist="35814" dir="2700000" rotWithShape="0">
                    <a:srgbClr val="000000"/>
                  </a:outerShdw>
                </a:effectLst>
                <a:latin typeface="+mn-lt"/>
                <a:ea typeface="+mn-ea"/>
                <a:cs typeface="+mn-cs"/>
                <a:sym typeface="Arial"/>
              </a:defRPr>
            </a:pPr>
            <a:endParaRPr dirty="0"/>
          </a:p>
          <a:p>
            <a:pPr defTabSz="859536">
              <a:spcBef>
                <a:spcPts val="300"/>
              </a:spcBef>
              <a:tabLst>
                <a:tab pos="406400" algn="l"/>
              </a:tabLst>
              <a:defRPr sz="1500">
                <a:effectLst>
                  <a:outerShdw blurRad="38100" dist="35814" dir="2700000" rotWithShape="0">
                    <a:srgbClr val="000000"/>
                  </a:outerShdw>
                </a:effectLst>
                <a:latin typeface="+mn-lt"/>
                <a:ea typeface="+mn-ea"/>
                <a:cs typeface="+mn-cs"/>
                <a:sym typeface="Arial"/>
              </a:defRPr>
            </a:pPr>
            <a:r>
              <a:rPr dirty="0"/>
              <a:t>	</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9" name="Rectangle 5"/>
          <p:cNvSpPr txBox="1"/>
          <p:nvPr/>
        </p:nvSpPr>
        <p:spPr>
          <a:xfrm>
            <a:off x="304800" y="6457220"/>
            <a:ext cx="8534400" cy="2642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8" tIns="45718" rIns="45718" bIns="45718" anchor="b">
            <a:spAutoFit/>
          </a:bodyPr>
          <a:lstStyle>
            <a:lvl1pPr algn="ctr">
              <a:defRPr sz="1200" b="0" i="1">
                <a:solidFill>
                  <a:schemeClr val="accent1"/>
                </a:solidFill>
                <a:effectLst>
                  <a:outerShdw blurRad="38100" dist="38100" dir="2700000" rotWithShape="0">
                    <a:srgbClr val="000000"/>
                  </a:outerShdw>
                </a:effectLst>
              </a:defRPr>
            </a:lvl1pPr>
          </a:lstStyle>
          <a:p>
            <a:r>
              <a:t>1) https://www.nytimes.com/2014/09/28/magazine/who-made-that-charcoal-briquette.html</a:t>
            </a:r>
          </a:p>
        </p:txBody>
      </p:sp>
      <p:sp>
        <p:nvSpPr>
          <p:cNvPr id="150" name="Rectangle 2"/>
          <p:cNvSpPr txBox="1">
            <a:spLocks noGrp="1"/>
          </p:cNvSpPr>
          <p:nvPr>
            <p:ph type="title"/>
          </p:nvPr>
        </p:nvSpPr>
        <p:spPr>
          <a:xfrm>
            <a:off x="304800" y="76200"/>
            <a:ext cx="8534400" cy="609600"/>
          </a:xfrm>
          <a:prstGeom prst="rect">
            <a:avLst/>
          </a:prstGeom>
        </p:spPr>
        <p:txBody>
          <a:bodyPr/>
          <a:lstStyle>
            <a:lvl1pPr>
              <a:defRPr sz="2400" b="1" i="1">
                <a:solidFill>
                  <a:srgbClr val="FFCC00"/>
                </a:solidFill>
                <a:latin typeface="+mn-lt"/>
                <a:ea typeface="+mn-ea"/>
                <a:cs typeface="+mn-cs"/>
                <a:sym typeface="Arial"/>
              </a:defRPr>
            </a:lvl1pPr>
          </a:lstStyle>
          <a:p>
            <a:r>
              <a:t>Biomass:</a:t>
            </a:r>
          </a:p>
        </p:txBody>
      </p:sp>
      <p:sp>
        <p:nvSpPr>
          <p:cNvPr id="151" name="Rectangle 3"/>
          <p:cNvSpPr txBox="1">
            <a:spLocks noGrp="1"/>
          </p:cNvSpPr>
          <p:nvPr>
            <p:ph type="body" idx="1"/>
          </p:nvPr>
        </p:nvSpPr>
        <p:spPr>
          <a:xfrm>
            <a:off x="76200" y="838200"/>
            <a:ext cx="9067800" cy="5334000"/>
          </a:xfrm>
          <a:prstGeom prst="rect">
            <a:avLst/>
          </a:prstGeom>
        </p:spPr>
        <p:txBody>
          <a:bodyPr/>
          <a:lstStyle/>
          <a:p>
            <a:pPr defTabSz="868680">
              <a:tabLst>
                <a:tab pos="419100" algn="l"/>
                <a:tab pos="850900" algn="l"/>
                <a:tab pos="1295400" algn="l"/>
              </a:tabLst>
              <a:defRPr sz="1700">
                <a:effectLst>
                  <a:outerShdw blurRad="38100" dist="36195" dir="2700000" rotWithShape="0">
                    <a:srgbClr val="000000"/>
                  </a:outerShdw>
                </a:effectLst>
                <a:latin typeface="+mn-lt"/>
                <a:ea typeface="+mn-ea"/>
                <a:cs typeface="+mn-cs"/>
                <a:sym typeface="Arial"/>
              </a:defRPr>
            </a:pPr>
            <a:r>
              <a:t>Which accidental-byproducts / recently-considered-garbage does this encompass?</a:t>
            </a:r>
          </a:p>
          <a:p>
            <a:pPr defTabSz="868680">
              <a:tabLst>
                <a:tab pos="419100" algn="l"/>
                <a:tab pos="850900" algn="l"/>
                <a:tab pos="1295400" algn="l"/>
              </a:tabLst>
              <a:defRPr sz="1300">
                <a:effectLst>
                  <a:outerShdw blurRad="38100" dist="36195" dir="2700000" rotWithShape="0">
                    <a:srgbClr val="000000"/>
                  </a:outerShdw>
                </a:effectLst>
                <a:latin typeface="+mn-lt"/>
                <a:ea typeface="+mn-ea"/>
                <a:cs typeface="+mn-cs"/>
                <a:sym typeface="Arial"/>
              </a:defRPr>
            </a:pPr>
            <a:endParaRPr/>
          </a:p>
          <a:p>
            <a:pPr defTabSz="868680">
              <a:tabLst>
                <a:tab pos="419100" algn="l"/>
                <a:tab pos="850900" algn="l"/>
                <a:tab pos="1295400" algn="l"/>
              </a:tabLst>
              <a:defRPr sz="1700">
                <a:effectLst>
                  <a:outerShdw blurRad="38100" dist="36195" dir="2700000" rotWithShape="0">
                    <a:srgbClr val="000000"/>
                  </a:outerShdw>
                </a:effectLst>
                <a:latin typeface="+mn-lt"/>
                <a:ea typeface="+mn-ea"/>
                <a:cs typeface="+mn-cs"/>
                <a:sym typeface="Arial"/>
              </a:defRPr>
            </a:pPr>
            <a:r>
              <a:t>The leading players are:	</a:t>
            </a:r>
            <a:r>
              <a:rPr b="1"/>
              <a:t>Sawdust produced by lumber mills</a:t>
            </a:r>
          </a:p>
          <a:p>
            <a:pPr defTabSz="868680">
              <a:tabLst>
                <a:tab pos="419100" algn="l"/>
                <a:tab pos="850900" algn="l"/>
                <a:tab pos="1295400" algn="l"/>
              </a:tabLst>
              <a:defRPr sz="700">
                <a:effectLst>
                  <a:outerShdw blurRad="38100" dist="36195" dir="2700000" rotWithShape="0">
                    <a:srgbClr val="000000"/>
                  </a:outerShdw>
                </a:effectLst>
                <a:latin typeface="+mn-lt"/>
                <a:ea typeface="+mn-ea"/>
                <a:cs typeface="+mn-cs"/>
                <a:sym typeface="Arial"/>
              </a:defRPr>
            </a:pPr>
            <a:endParaRPr/>
          </a:p>
          <a:p>
            <a:pPr defTabSz="868680">
              <a:tabLst>
                <a:tab pos="419100" algn="l"/>
                <a:tab pos="850900" algn="l"/>
                <a:tab pos="1295400" algn="l"/>
              </a:tabLst>
              <a:defRPr sz="1700">
                <a:effectLst>
                  <a:outerShdw blurRad="38100" dist="36195" dir="2700000" rotWithShape="0">
                    <a:srgbClr val="000000"/>
                  </a:outerShdw>
                </a:effectLst>
                <a:latin typeface="+mn-lt"/>
                <a:ea typeface="+mn-ea"/>
                <a:cs typeface="+mn-cs"/>
                <a:sym typeface="Arial"/>
              </a:defRPr>
            </a:pPr>
            <a:r>
              <a:t>					</a:t>
            </a:r>
            <a:r>
              <a:rPr b="1"/>
              <a:t>Agricultural waste (e.g., end-of-season plant husks)</a:t>
            </a:r>
          </a:p>
          <a:p>
            <a:pPr defTabSz="868680">
              <a:tabLst>
                <a:tab pos="419100" algn="l"/>
                <a:tab pos="850900" algn="l"/>
                <a:tab pos="1295400" algn="l"/>
              </a:tabLst>
              <a:defRPr sz="700">
                <a:effectLst>
                  <a:outerShdw blurRad="38100" dist="36195" dir="2700000" rotWithShape="0">
                    <a:srgbClr val="000000"/>
                  </a:outerShdw>
                </a:effectLst>
                <a:latin typeface="+mn-lt"/>
                <a:ea typeface="+mn-ea"/>
                <a:cs typeface="+mn-cs"/>
                <a:sym typeface="Arial"/>
              </a:defRPr>
            </a:pPr>
            <a:endParaRPr/>
          </a:p>
          <a:p>
            <a:pPr defTabSz="868680">
              <a:tabLst>
                <a:tab pos="419100" algn="l"/>
                <a:tab pos="850900" algn="l"/>
                <a:tab pos="1295400" algn="l"/>
              </a:tabLst>
              <a:defRPr sz="1700">
                <a:effectLst>
                  <a:outerShdw blurRad="38100" dist="36195" dir="2700000" rotWithShape="0">
                    <a:srgbClr val="000000"/>
                  </a:outerShdw>
                </a:effectLst>
                <a:latin typeface="+mn-lt"/>
                <a:ea typeface="+mn-ea"/>
                <a:cs typeface="+mn-cs"/>
                <a:sym typeface="Arial"/>
              </a:defRPr>
            </a:pPr>
            <a:r>
              <a:t>But use is also made of:	</a:t>
            </a:r>
            <a:r>
              <a:rPr b="1"/>
              <a:t>Manure</a:t>
            </a:r>
          </a:p>
          <a:p>
            <a:pPr defTabSz="868680">
              <a:tabLst>
                <a:tab pos="419100" algn="l"/>
                <a:tab pos="850900" algn="l"/>
                <a:tab pos="1295400" algn="l"/>
              </a:tabLst>
              <a:defRPr sz="700" b="1">
                <a:effectLst>
                  <a:outerShdw blurRad="38100" dist="36195" dir="2700000" rotWithShape="0">
                    <a:srgbClr val="000000"/>
                  </a:outerShdw>
                </a:effectLst>
                <a:latin typeface="+mn-lt"/>
                <a:ea typeface="+mn-ea"/>
                <a:cs typeface="+mn-cs"/>
                <a:sym typeface="Arial"/>
              </a:defRPr>
            </a:pPr>
            <a:endParaRPr/>
          </a:p>
          <a:p>
            <a:pPr defTabSz="868680">
              <a:tabLst>
                <a:tab pos="419100" algn="l"/>
                <a:tab pos="850900" algn="l"/>
                <a:tab pos="1295400" algn="l"/>
              </a:tabLst>
              <a:defRPr sz="1700" b="1">
                <a:effectLst>
                  <a:outerShdw blurRad="38100" dist="36195" dir="2700000" rotWithShape="0">
                    <a:srgbClr val="000000"/>
                  </a:outerShdw>
                </a:effectLst>
                <a:latin typeface="+mn-lt"/>
                <a:ea typeface="+mn-ea"/>
                <a:cs typeface="+mn-cs"/>
                <a:sym typeface="Arial"/>
              </a:defRPr>
            </a:pPr>
            <a:r>
              <a:t>					Municipal Solid Waste</a:t>
            </a:r>
          </a:p>
          <a:p>
            <a:pPr defTabSz="868680">
              <a:tabLst>
                <a:tab pos="419100" algn="l"/>
                <a:tab pos="850900" algn="l"/>
                <a:tab pos="1295400" algn="l"/>
              </a:tabLst>
              <a:defRPr sz="1100" b="1">
                <a:solidFill>
                  <a:srgbClr val="FBC901"/>
                </a:solidFill>
                <a:effectLst>
                  <a:outerShdw blurRad="38100" dist="36195" dir="2700000" rotWithShape="0">
                    <a:srgbClr val="000000"/>
                  </a:outerShdw>
                </a:effectLst>
                <a:latin typeface="+mn-lt"/>
                <a:ea typeface="+mn-ea"/>
                <a:cs typeface="+mn-cs"/>
                <a:sym typeface="Arial"/>
              </a:defRPr>
            </a:pPr>
            <a:endParaRPr/>
          </a:p>
          <a:p>
            <a:pPr defTabSz="868680">
              <a:tabLst>
                <a:tab pos="419100" algn="l"/>
                <a:tab pos="850900" algn="l"/>
                <a:tab pos="1295400" algn="l"/>
              </a:tabLst>
              <a:defRPr sz="1700" b="1">
                <a:solidFill>
                  <a:srgbClr val="FBC901"/>
                </a:solidFill>
                <a:effectLst>
                  <a:outerShdw blurRad="38100" dist="36195" dir="2700000" rotWithShape="0">
                    <a:srgbClr val="000000"/>
                  </a:outerShdw>
                </a:effectLst>
                <a:latin typeface="+mn-lt"/>
                <a:ea typeface="+mn-ea"/>
                <a:cs typeface="+mn-cs"/>
                <a:sym typeface="Arial"/>
              </a:defRPr>
            </a:pPr>
            <a:r>
              <a:t>Sawing up logs produces a LOT of sawdust</a:t>
            </a:r>
            <a:r>
              <a:rPr b="0">
                <a:solidFill>
                  <a:srgbClr val="FFFFFF"/>
                </a:solidFill>
              </a:rPr>
              <a:t>, which for many years had few uses</a:t>
            </a:r>
          </a:p>
          <a:p>
            <a:pPr defTabSz="868680">
              <a:tabLst>
                <a:tab pos="419100" algn="l"/>
                <a:tab pos="850900" algn="l"/>
                <a:tab pos="1295400" algn="l"/>
              </a:tabLst>
              <a:defRPr sz="700">
                <a:effectLst>
                  <a:outerShdw blurRad="38100" dist="36195" dir="2700000" rotWithShape="0">
                    <a:srgbClr val="000000"/>
                  </a:outerShdw>
                </a:effectLst>
                <a:latin typeface="+mn-lt"/>
                <a:ea typeface="+mn-ea"/>
                <a:cs typeface="+mn-cs"/>
                <a:sym typeface="Arial"/>
              </a:defRPr>
            </a:pPr>
            <a:endParaRPr/>
          </a:p>
          <a:p>
            <a:pPr defTabSz="868680">
              <a:tabLst>
                <a:tab pos="419100" algn="l"/>
                <a:tab pos="850900" algn="l"/>
                <a:tab pos="1295400" algn="l"/>
              </a:tabLst>
              <a:defRPr sz="1700">
                <a:effectLst>
                  <a:outerShdw blurRad="38100" dist="36195" dir="2700000" rotWithShape="0">
                    <a:srgbClr val="000000"/>
                  </a:outerShdw>
                </a:effectLst>
                <a:latin typeface="+mn-lt"/>
                <a:ea typeface="+mn-ea"/>
                <a:cs typeface="+mn-cs"/>
                <a:sym typeface="Arial"/>
              </a:defRPr>
            </a:pPr>
            <a:r>
              <a:t>	Then Henry Ford, seeking some profit from his Model T factory's waste sawdust, </a:t>
            </a:r>
          </a:p>
          <a:p>
            <a:pPr defTabSz="868680">
              <a:tabLst>
                <a:tab pos="419100" algn="l"/>
                <a:tab pos="850900" algn="l"/>
                <a:tab pos="1295400" algn="l"/>
              </a:tabLst>
              <a:defRPr sz="700">
                <a:effectLst>
                  <a:outerShdw blurRad="38100" dist="36195" dir="2700000" rotWithShape="0">
                    <a:srgbClr val="000000"/>
                  </a:outerShdw>
                </a:effectLst>
                <a:latin typeface="+mn-lt"/>
                <a:ea typeface="+mn-ea"/>
                <a:cs typeface="+mn-cs"/>
                <a:sym typeface="Arial"/>
              </a:defRPr>
            </a:pPr>
            <a:endParaRPr/>
          </a:p>
          <a:p>
            <a:pPr defTabSz="868680">
              <a:tabLst>
                <a:tab pos="419100" algn="l"/>
                <a:tab pos="850900" algn="l"/>
                <a:tab pos="1295400" algn="l"/>
              </a:tabLst>
              <a:defRPr sz="1700">
                <a:effectLst>
                  <a:outerShdw blurRad="38100" dist="36195" dir="2700000" rotWithShape="0">
                    <a:srgbClr val="000000"/>
                  </a:outerShdw>
                </a:effectLst>
                <a:latin typeface="+mn-lt"/>
                <a:ea typeface="+mn-ea"/>
                <a:cs typeface="+mn-cs"/>
                <a:sym typeface="Arial"/>
              </a:defRPr>
            </a:pPr>
            <a:r>
              <a:t>		partnered with Edward </a:t>
            </a:r>
            <a:r>
              <a:rPr b="1"/>
              <a:t>Kingsford </a:t>
            </a:r>
            <a:r>
              <a:t>to invent the charcoal briquette </a:t>
            </a:r>
          </a:p>
          <a:p>
            <a:pPr defTabSz="868680">
              <a:tabLst>
                <a:tab pos="419100" algn="l"/>
                <a:tab pos="850900" algn="l"/>
                <a:tab pos="1295400" algn="l"/>
              </a:tabLst>
              <a:defRPr sz="700">
                <a:effectLst>
                  <a:outerShdw blurRad="38100" dist="36195" dir="2700000" rotWithShape="0">
                    <a:srgbClr val="000000"/>
                  </a:outerShdw>
                </a:effectLst>
                <a:latin typeface="+mn-lt"/>
                <a:ea typeface="+mn-ea"/>
                <a:cs typeface="+mn-cs"/>
                <a:sym typeface="Arial"/>
              </a:defRPr>
            </a:pPr>
            <a:endParaRPr/>
          </a:p>
          <a:p>
            <a:pPr defTabSz="868680">
              <a:tabLst>
                <a:tab pos="419100" algn="l"/>
                <a:tab pos="850900" algn="l"/>
                <a:tab pos="1295400" algn="l"/>
              </a:tabLst>
              <a:defRPr sz="1700">
                <a:effectLst>
                  <a:outerShdw blurRad="38100" dist="36195" dir="2700000" rotWithShape="0">
                    <a:srgbClr val="000000"/>
                  </a:outerShdw>
                </a:effectLst>
                <a:latin typeface="+mn-lt"/>
                <a:ea typeface="+mn-ea"/>
                <a:cs typeface="+mn-cs"/>
                <a:sym typeface="Arial"/>
              </a:defRPr>
            </a:pPr>
            <a:r>
              <a:t>			(thereby giving birth to an American backyard tradition) </a:t>
            </a:r>
            <a:r>
              <a:rPr baseline="29894"/>
              <a:t>1</a:t>
            </a:r>
          </a:p>
          <a:p>
            <a:pPr defTabSz="868680">
              <a:tabLst>
                <a:tab pos="419100" algn="l"/>
                <a:tab pos="850900" algn="l"/>
                <a:tab pos="1295400" algn="l"/>
              </a:tabLst>
              <a:defRPr sz="1100">
                <a:effectLst>
                  <a:outerShdw blurRad="38100" dist="36195" dir="2700000" rotWithShape="0">
                    <a:srgbClr val="000000"/>
                  </a:outerShdw>
                </a:effectLst>
                <a:latin typeface="+mn-lt"/>
                <a:ea typeface="+mn-ea"/>
                <a:cs typeface="+mn-cs"/>
                <a:sym typeface="Arial"/>
              </a:defRPr>
            </a:pPr>
            <a:endParaRPr/>
          </a:p>
          <a:p>
            <a:pPr defTabSz="868680">
              <a:tabLst>
                <a:tab pos="419100" algn="l"/>
                <a:tab pos="850900" algn="l"/>
                <a:tab pos="1295400" algn="l"/>
              </a:tabLst>
              <a:defRPr sz="1700">
                <a:effectLst>
                  <a:outerShdw blurRad="38100" dist="36195" dir="2700000" rotWithShape="0">
                    <a:srgbClr val="000000"/>
                  </a:outerShdw>
                </a:effectLst>
                <a:latin typeface="+mn-lt"/>
                <a:ea typeface="+mn-ea"/>
                <a:cs typeface="+mn-cs"/>
                <a:sym typeface="Arial"/>
              </a:defRPr>
            </a:pPr>
            <a:r>
              <a:t>	And when adhesives improved sufficiently, someone glued sawdust back together</a:t>
            </a:r>
          </a:p>
          <a:p>
            <a:pPr defTabSz="868680">
              <a:tabLst>
                <a:tab pos="419100" algn="l"/>
                <a:tab pos="850900" algn="l"/>
                <a:tab pos="1295400" algn="l"/>
              </a:tabLst>
              <a:defRPr sz="700">
                <a:effectLst>
                  <a:outerShdw blurRad="38100" dist="36195" dir="2700000" rotWithShape="0">
                    <a:srgbClr val="000000"/>
                  </a:outerShdw>
                </a:effectLst>
                <a:latin typeface="+mn-lt"/>
                <a:ea typeface="+mn-ea"/>
                <a:cs typeface="+mn-cs"/>
                <a:sym typeface="Arial"/>
              </a:defRPr>
            </a:pPr>
            <a:endParaRPr/>
          </a:p>
          <a:p>
            <a:pPr defTabSz="868680">
              <a:tabLst>
                <a:tab pos="419100" algn="l"/>
                <a:tab pos="850900" algn="l"/>
                <a:tab pos="1295400" algn="l"/>
              </a:tabLst>
              <a:defRPr sz="1700">
                <a:effectLst>
                  <a:outerShdw blurRad="38100" dist="36195" dir="2700000" rotWithShape="0">
                    <a:srgbClr val="000000"/>
                  </a:outerShdw>
                </a:effectLst>
                <a:latin typeface="+mn-lt"/>
                <a:ea typeface="+mn-ea"/>
                <a:cs typeface="+mn-cs"/>
                <a:sym typeface="Arial"/>
              </a:defRPr>
            </a:pPr>
            <a:r>
              <a:t>		to invent our lowest grade of present day lumber: Particleboard</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7" name="Rectangle 5"/>
          <p:cNvSpPr txBox="1"/>
          <p:nvPr/>
        </p:nvSpPr>
        <p:spPr>
          <a:xfrm>
            <a:off x="304800" y="6374666"/>
            <a:ext cx="8534400" cy="4420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8" tIns="45718" rIns="45718" bIns="45718" anchor="b">
            <a:spAutoFit/>
          </a:bodyPr>
          <a:lstStyle/>
          <a:p>
            <a:pPr algn="ctr">
              <a:defRPr sz="1200" b="0" i="1">
                <a:solidFill>
                  <a:schemeClr val="accent1"/>
                </a:solidFill>
                <a:effectLst>
                  <a:outerShdw blurRad="38100" dist="38100" dir="2700000" rotWithShape="0">
                    <a:srgbClr val="000000"/>
                  </a:outerShdw>
                </a:effectLst>
              </a:defRPr>
            </a:pPr>
            <a:r>
              <a:t>1) https://www.federalreserve.gov/pubs/ifdp/2009/967/ifdp967.pdf</a:t>
            </a:r>
            <a:endParaRPr>
              <a:solidFill>
                <a:srgbClr val="E5FFFF"/>
              </a:solidFill>
            </a:endParaRPr>
          </a:p>
          <a:p>
            <a:pPr algn="ctr">
              <a:defRPr sz="1200" b="0" i="1">
                <a:solidFill>
                  <a:schemeClr val="accent1"/>
                </a:solidFill>
                <a:effectLst>
                  <a:outerShdw blurRad="38100" dist="38100" dir="2700000" rotWithShape="0">
                    <a:srgbClr val="000000"/>
                  </a:outerShdw>
                </a:effectLst>
              </a:defRPr>
            </a:pPr>
            <a:r>
              <a:t>2) http://www.pnas.org/content/112/45/E6119</a:t>
            </a:r>
          </a:p>
        </p:txBody>
      </p:sp>
      <p:sp>
        <p:nvSpPr>
          <p:cNvPr id="488" name="Rectangle 3"/>
          <p:cNvSpPr txBox="1"/>
          <p:nvPr/>
        </p:nvSpPr>
        <p:spPr>
          <a:xfrm>
            <a:off x="152400" y="1066799"/>
            <a:ext cx="8839200" cy="73507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8" tIns="45718" rIns="45718" bIns="45718">
            <a:spAutoFit/>
          </a:bodyPr>
          <a:lstStyle/>
          <a:p>
            <a:pPr algn="ctr">
              <a:defRPr b="0">
                <a:solidFill>
                  <a:srgbClr val="FFFFFF"/>
                </a:solidFill>
              </a:defRPr>
            </a:pPr>
            <a:r>
              <a:rPr dirty="0"/>
              <a:t>Biofuels Impact on Crop and Food Prices: Using an Interactive Spreadsheet</a:t>
            </a:r>
          </a:p>
          <a:p>
            <a:pPr algn="ctr">
              <a:defRPr sz="700" b="0">
                <a:solidFill>
                  <a:srgbClr val="FFFFFF"/>
                </a:solidFill>
              </a:defRPr>
            </a:pPr>
            <a:endParaRPr dirty="0"/>
          </a:p>
          <a:p>
            <a:pPr algn="ctr">
              <a:defRPr sz="1400" b="0">
                <a:solidFill>
                  <a:srgbClr val="FFFFFF"/>
                </a:solidFill>
              </a:defRPr>
            </a:pPr>
            <a:r>
              <a:rPr dirty="0"/>
              <a:t>(A report to the U.S. Federal Reserve's Board of Governors)</a:t>
            </a:r>
            <a:r>
              <a:rPr sz="1600" dirty="0"/>
              <a:t>:</a:t>
            </a:r>
            <a:r>
              <a:rPr sz="1800" dirty="0"/>
              <a:t> </a:t>
            </a:r>
            <a:r>
              <a:rPr sz="1800" baseline="30000" dirty="0"/>
              <a:t>1</a:t>
            </a:r>
          </a:p>
          <a:p>
            <a:pPr>
              <a:defRPr sz="1600" b="0">
                <a:solidFill>
                  <a:srgbClr val="FFFFFF"/>
                </a:solidFill>
              </a:defRPr>
            </a:pPr>
            <a:endParaRPr dirty="0"/>
          </a:p>
          <a:p>
            <a:pPr marL="458788" indent="-11113">
              <a:defRPr sz="1400" b="0">
                <a:solidFill>
                  <a:srgbClr val="FFFFFF"/>
                </a:solidFill>
              </a:defRPr>
            </a:pPr>
            <a:r>
              <a:rPr dirty="0"/>
              <a:t>"</a:t>
            </a:r>
            <a:r>
              <a:rPr b="1" dirty="0"/>
              <a:t>Over the past two years (ending June 2008), we estimate that the increase in worldwide biofuels production pushed up corn, soybean and sugar prices by 27, 21 and 12 percentage points respectively</a:t>
            </a:r>
            <a:r>
              <a:rPr dirty="0"/>
              <a:t>. The countries that account for most of the upward pressure on these prices are the United States and Brazil."</a:t>
            </a:r>
            <a:endParaRPr sz="1600" dirty="0"/>
          </a:p>
          <a:p>
            <a:pPr>
              <a:defRPr sz="4000" b="0">
                <a:solidFill>
                  <a:srgbClr val="FFFFFF"/>
                </a:solidFill>
              </a:defRPr>
            </a:pPr>
            <a:endParaRPr dirty="0"/>
          </a:p>
          <a:p>
            <a:pPr algn="ctr">
              <a:defRPr b="0">
                <a:solidFill>
                  <a:srgbClr val="FFFFFF"/>
                </a:solidFill>
              </a:defRPr>
            </a:pPr>
            <a:r>
              <a:rPr dirty="0"/>
              <a:t>Accurate market price formation model with both supply-demand and trend-following for global food prices providing policy recommendations  </a:t>
            </a:r>
          </a:p>
          <a:p>
            <a:pPr algn="ctr">
              <a:defRPr sz="800" b="0">
                <a:solidFill>
                  <a:srgbClr val="FFFFFF"/>
                </a:solidFill>
              </a:defRPr>
            </a:pPr>
            <a:endParaRPr dirty="0"/>
          </a:p>
          <a:p>
            <a:pPr algn="ctr">
              <a:defRPr sz="1400" b="0">
                <a:solidFill>
                  <a:srgbClr val="FFFFFF"/>
                </a:solidFill>
              </a:defRPr>
            </a:pPr>
            <a:r>
              <a:rPr dirty="0"/>
              <a:t>(from the Proceedings of the National Academy of Science) </a:t>
            </a:r>
            <a:r>
              <a:rPr sz="1800" baseline="30000" dirty="0"/>
              <a:t>2</a:t>
            </a:r>
            <a:endParaRPr baseline="29427" dirty="0"/>
          </a:p>
          <a:p>
            <a:pPr>
              <a:defRPr b="0" baseline="30000">
                <a:solidFill>
                  <a:srgbClr val="FFFFFF"/>
                </a:solidFill>
              </a:defRPr>
            </a:pPr>
            <a:endParaRPr dirty="0"/>
          </a:p>
          <a:p>
            <a:pPr marL="458788" indent="-11113">
              <a:defRPr sz="1400">
                <a:solidFill>
                  <a:srgbClr val="FFFFFF"/>
                </a:solidFill>
              </a:defRPr>
            </a:pPr>
            <a:r>
              <a:rPr dirty="0"/>
              <a:t>Recent increases in basic food prices are severely affecting vulnerable populations worldwide. </a:t>
            </a:r>
            <a:r>
              <a:rPr b="0" dirty="0"/>
              <a:t>Proposed causes such as shortages of grain due to adverse weather, increasing meat consumption in China and India, conversion of corn to ethanol in the United States, and investor speculation on commodity markets lead to widely differing implications for policy . . . The results show that </a:t>
            </a:r>
            <a:r>
              <a:rPr dirty="0"/>
              <a:t>the dominant causes of price increases are investor speculation and ethanol conversion.</a:t>
            </a:r>
          </a:p>
          <a:p>
            <a:pPr>
              <a:defRPr>
                <a:solidFill>
                  <a:srgbClr val="FFFFFF"/>
                </a:solidFill>
              </a:defRPr>
            </a:pPr>
            <a:endParaRPr dirty="0"/>
          </a:p>
          <a:p>
            <a:pPr>
              <a:defRPr>
                <a:solidFill>
                  <a:srgbClr val="FFFFFF"/>
                </a:solidFill>
              </a:defRPr>
            </a:pPr>
            <a:r>
              <a:rPr dirty="0"/>
              <a:t> </a:t>
            </a:r>
          </a:p>
          <a:p>
            <a:pPr>
              <a:defRPr b="0">
                <a:solidFill>
                  <a:srgbClr val="FFFFFF"/>
                </a:solidFill>
              </a:defRPr>
            </a:pPr>
            <a:r>
              <a:rPr dirty="0"/>
              <a:t> </a:t>
            </a:r>
          </a:p>
          <a:p>
            <a:pPr>
              <a:spcBef>
                <a:spcPts val="400"/>
              </a:spcBef>
              <a:defRPr b="0">
                <a:solidFill>
                  <a:srgbClr val="FFFFFF"/>
                </a:solidFill>
                <a:effectLst>
                  <a:outerShdw blurRad="38100" dist="38100" dir="2700000" rotWithShape="0">
                    <a:srgbClr val="000000"/>
                  </a:outerShdw>
                </a:effectLst>
              </a:defRPr>
            </a:pPr>
            <a:endParaRPr dirty="0"/>
          </a:p>
          <a:p>
            <a:pPr>
              <a:spcBef>
                <a:spcPts val="400"/>
              </a:spcBef>
              <a:defRPr b="0">
                <a:solidFill>
                  <a:srgbClr val="FFFFFF"/>
                </a:solidFill>
                <a:effectLst>
                  <a:outerShdw blurRad="38100" dist="38100" dir="2700000" rotWithShape="0">
                    <a:srgbClr val="000000"/>
                  </a:outerShdw>
                </a:effectLst>
              </a:defRPr>
            </a:pPr>
            <a:endParaRPr dirty="0"/>
          </a:p>
          <a:p>
            <a:pPr>
              <a:defRPr sz="1600" b="0">
                <a:solidFill>
                  <a:srgbClr val="FFFFFF"/>
                </a:solidFill>
              </a:defRPr>
            </a:pPr>
            <a:endParaRPr dirty="0"/>
          </a:p>
          <a:p>
            <a:pPr>
              <a:spcBef>
                <a:spcPts val="400"/>
              </a:spcBef>
              <a:defRPr>
                <a:solidFill>
                  <a:srgbClr val="FFFFFF"/>
                </a:solidFill>
              </a:defRPr>
            </a:pPr>
            <a:r>
              <a:rPr dirty="0"/>
              <a:t> </a:t>
            </a:r>
          </a:p>
          <a:p>
            <a:pPr>
              <a:spcBef>
                <a:spcPts val="400"/>
              </a:spcBef>
              <a:defRPr b="0">
                <a:solidFill>
                  <a:srgbClr val="FFFFFF"/>
                </a:solidFill>
                <a:effectLst>
                  <a:outerShdw blurRad="38100" dist="38100" dir="2700000" rotWithShape="0">
                    <a:srgbClr val="000000"/>
                  </a:outerShdw>
                </a:effectLst>
              </a:defRPr>
            </a:pPr>
            <a:endParaRPr dirty="0"/>
          </a:p>
          <a:p>
            <a:pPr>
              <a:spcBef>
                <a:spcPts val="400"/>
              </a:spcBef>
              <a:defRPr>
                <a:solidFill>
                  <a:srgbClr val="FFFFFF"/>
                </a:solidFill>
              </a:defRPr>
            </a:pPr>
            <a:r>
              <a:rPr dirty="0"/>
              <a:t> </a:t>
            </a:r>
          </a:p>
        </p:txBody>
      </p:sp>
      <p:sp>
        <p:nvSpPr>
          <p:cNvPr id="489" name="Rectangle 2"/>
          <p:cNvSpPr txBox="1">
            <a:spLocks noGrp="1"/>
          </p:cNvSpPr>
          <p:nvPr>
            <p:ph type="title"/>
          </p:nvPr>
        </p:nvSpPr>
        <p:spPr>
          <a:xfrm>
            <a:off x="152400" y="228600"/>
            <a:ext cx="8991600" cy="457200"/>
          </a:xfrm>
          <a:prstGeom prst="rect">
            <a:avLst/>
          </a:prstGeom>
        </p:spPr>
        <p:txBody>
          <a:bodyPr/>
          <a:lstStyle>
            <a:lvl1pPr>
              <a:tabLst>
                <a:tab pos="444500" algn="l"/>
                <a:tab pos="901700" algn="l"/>
                <a:tab pos="1371600" algn="l"/>
              </a:tabLst>
              <a:defRPr sz="2000" i="1">
                <a:latin typeface="+mn-lt"/>
                <a:ea typeface="+mn-ea"/>
                <a:cs typeface="+mn-cs"/>
                <a:sym typeface="Arial"/>
              </a:defRPr>
            </a:lvl1pPr>
          </a:lstStyle>
          <a:p>
            <a:r>
              <a:t>Which is strongly supported by prominent studies such as these:</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 name="Rectangle 3"/>
          <p:cNvSpPr txBox="1">
            <a:spLocks noGrp="1"/>
          </p:cNvSpPr>
          <p:nvPr>
            <p:ph type="body" idx="1"/>
          </p:nvPr>
        </p:nvSpPr>
        <p:spPr>
          <a:xfrm>
            <a:off x="254000" y="914400"/>
            <a:ext cx="8839200" cy="5943600"/>
          </a:xfrm>
          <a:prstGeom prst="rect">
            <a:avLst/>
          </a:prstGeom>
        </p:spPr>
        <p:txBody>
          <a:bodyPr/>
          <a:lstStyle/>
          <a:p>
            <a:pPr>
              <a:tabLst>
                <a:tab pos="444500" algn="l"/>
                <a:tab pos="901700" algn="l"/>
                <a:tab pos="1371600" algn="l"/>
              </a:tabLst>
              <a:defRPr sz="1800">
                <a:latin typeface="+mn-lt"/>
                <a:ea typeface="+mn-ea"/>
                <a:cs typeface="+mn-cs"/>
                <a:sym typeface="Arial"/>
              </a:defRPr>
            </a:pPr>
            <a:r>
              <a:t>The negatives, above, mostly concerned </a:t>
            </a:r>
            <a:r>
              <a:rPr b="1"/>
              <a:t>farmed (= irrigated + fertilized) crops</a:t>
            </a:r>
          </a:p>
          <a:p>
            <a:pPr>
              <a:tabLst>
                <a:tab pos="444500" algn="l"/>
                <a:tab pos="901700" algn="l"/>
                <a:tab pos="1371600" algn="l"/>
              </a:tabLst>
              <a:defRPr sz="9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r>
              <a:t>	Non-farmed (non-irrigated + non-fertilized) crops eliminate many problems:</a:t>
            </a:r>
          </a:p>
          <a:p>
            <a:pPr>
              <a:tabLst>
                <a:tab pos="444500" algn="l"/>
                <a:tab pos="901700" algn="l"/>
                <a:tab pos="1371600" algn="l"/>
              </a:tabLst>
              <a:defRPr sz="9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r>
              <a:t>		For instance, sugar cane (in Brazil) or (possibly?) switchgrass in U.S.</a:t>
            </a:r>
          </a:p>
          <a:p>
            <a:pPr>
              <a:tabLst>
                <a:tab pos="444500" algn="l"/>
                <a:tab pos="901700" algn="l"/>
                <a:tab pos="1371600" algn="l"/>
              </a:tabLst>
              <a:defRPr sz="14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r>
              <a:t>New lignum processing might </a:t>
            </a:r>
            <a:r>
              <a:rPr b="1"/>
              <a:t>radically enhance </a:t>
            </a:r>
            <a:r>
              <a:t>biofuel yield / energy balance</a:t>
            </a:r>
          </a:p>
          <a:p>
            <a:pPr>
              <a:tabLst>
                <a:tab pos="444500" algn="l"/>
                <a:tab pos="901700" algn="l"/>
                <a:tab pos="1371600" algn="l"/>
              </a:tabLst>
              <a:defRPr sz="10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r>
              <a:t>	For instance, via use of genetically engineered bacteria</a:t>
            </a:r>
          </a:p>
          <a:p>
            <a:pPr>
              <a:tabLst>
                <a:tab pos="444500" algn="l"/>
                <a:tab pos="901700" algn="l"/>
                <a:tab pos="1371600" algn="l"/>
              </a:tabLst>
              <a:defRPr sz="14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r>
              <a:t>Even more promising: Algae are </a:t>
            </a:r>
            <a:r>
              <a:rPr b="1"/>
              <a:t>much</a:t>
            </a:r>
            <a:r>
              <a:t> better at capturing solar energy</a:t>
            </a:r>
          </a:p>
          <a:p>
            <a:pPr>
              <a:tabLst>
                <a:tab pos="444500" algn="l"/>
                <a:tab pos="901700" algn="l"/>
                <a:tab pos="1371600" algn="l"/>
              </a:tabLst>
              <a:defRPr sz="10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r>
              <a:t>	And </a:t>
            </a:r>
            <a:r>
              <a:rPr b="1"/>
              <a:t>some</a:t>
            </a:r>
            <a:r>
              <a:t> grow in </a:t>
            </a:r>
            <a:r>
              <a:rPr b="1"/>
              <a:t>hugely</a:t>
            </a:r>
            <a:r>
              <a:t> more available brackish water</a:t>
            </a:r>
          </a:p>
          <a:p>
            <a:pPr>
              <a:tabLst>
                <a:tab pos="444500" algn="l"/>
                <a:tab pos="901700" algn="l"/>
                <a:tab pos="1371600" algn="l"/>
              </a:tabLst>
              <a:defRPr sz="14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r>
              <a:t>Finally, for airplanes, lightweight energy dense fuels will always be essential</a:t>
            </a:r>
          </a:p>
          <a:p>
            <a:pPr>
              <a:tabLst>
                <a:tab pos="444500" algn="l"/>
                <a:tab pos="901700" algn="l"/>
                <a:tab pos="1371600" algn="l"/>
              </a:tabLst>
              <a:defRPr sz="9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r>
              <a:t>	Batteries are, and will probably remain, too heavy</a:t>
            </a:r>
          </a:p>
          <a:p>
            <a:pPr>
              <a:tabLst>
                <a:tab pos="444500" algn="l"/>
                <a:tab pos="901700" algn="l"/>
                <a:tab pos="1371600" algn="l"/>
              </a:tabLst>
              <a:defRPr sz="9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r>
              <a:t>	And hydrogen requires heavy pressure tanks or absorbing medium</a:t>
            </a:r>
          </a:p>
          <a:p>
            <a:pPr>
              <a:tabLst>
                <a:tab pos="444500" algn="l"/>
                <a:tab pos="901700" algn="l"/>
                <a:tab pos="1371600" algn="l"/>
              </a:tabLst>
              <a:defRPr sz="10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r>
              <a:t>		Suggesting that biofuels could become the key to "clean" aviation</a:t>
            </a:r>
          </a:p>
        </p:txBody>
      </p:sp>
      <p:sp>
        <p:nvSpPr>
          <p:cNvPr id="492" name="Rectangle 2"/>
          <p:cNvSpPr txBox="1">
            <a:spLocks noGrp="1"/>
          </p:cNvSpPr>
          <p:nvPr>
            <p:ph type="title"/>
          </p:nvPr>
        </p:nvSpPr>
        <p:spPr>
          <a:xfrm>
            <a:off x="152400" y="228600"/>
            <a:ext cx="8991600" cy="457200"/>
          </a:xfrm>
          <a:prstGeom prst="rect">
            <a:avLst/>
          </a:prstGeom>
        </p:spPr>
        <p:txBody>
          <a:bodyPr/>
          <a:lstStyle/>
          <a:p>
            <a:pPr>
              <a:defRPr sz="2000" i="1">
                <a:latin typeface="+mn-lt"/>
                <a:ea typeface="+mn-ea"/>
                <a:cs typeface="+mn-cs"/>
                <a:sym typeface="Arial"/>
              </a:defRPr>
            </a:pPr>
            <a:r>
              <a:t>Counter arguments in FAVOR of </a:t>
            </a:r>
            <a:r>
              <a:rPr>
                <a:solidFill>
                  <a:srgbClr val="FFCC00"/>
                </a:solidFill>
              </a:rPr>
              <a:t>biofuels</a:t>
            </a:r>
            <a:r>
              <a:t>?</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94" name="Picture 5" descr="Picture 5"/>
          <p:cNvPicPr>
            <a:picLocks noChangeAspect="1"/>
          </p:cNvPicPr>
          <p:nvPr/>
        </p:nvPicPr>
        <p:blipFill>
          <a:blip r:embed="rId2">
            <a:extLst/>
          </a:blip>
          <a:srcRect b="26916"/>
          <a:stretch>
            <a:fillRect/>
          </a:stretch>
        </p:blipFill>
        <p:spPr>
          <a:xfrm>
            <a:off x="3143250" y="221099"/>
            <a:ext cx="2647950" cy="388501"/>
          </a:xfrm>
          <a:prstGeom prst="rect">
            <a:avLst/>
          </a:prstGeom>
          <a:ln w="12700">
            <a:miter lim="400000"/>
          </a:ln>
        </p:spPr>
      </p:pic>
      <p:sp>
        <p:nvSpPr>
          <p:cNvPr id="495" name="Rectangle 3"/>
          <p:cNvSpPr txBox="1"/>
          <p:nvPr/>
        </p:nvSpPr>
        <p:spPr>
          <a:xfrm>
            <a:off x="152400" y="1066800"/>
            <a:ext cx="8839200" cy="51090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8" tIns="45718" rIns="45718" bIns="45718">
            <a:spAutoFit/>
          </a:bodyPr>
          <a:lstStyle/>
          <a:p>
            <a:pPr>
              <a:spcBef>
                <a:spcPts val="400"/>
              </a:spcBef>
              <a:defRPr b="0">
                <a:solidFill>
                  <a:srgbClr val="FFFFFF"/>
                </a:solidFill>
                <a:effectLst>
                  <a:outerShdw blurRad="38100" dist="38100" dir="2700000" rotWithShape="0">
                    <a:srgbClr val="000000"/>
                  </a:outerShdw>
                </a:effectLst>
              </a:defRPr>
            </a:pPr>
            <a:r>
              <a:rPr dirty="0"/>
              <a:t>AP (30 June 2015): </a:t>
            </a:r>
            <a:r>
              <a:rPr b="1" dirty="0"/>
              <a:t>United Airlines investing $30 million in biofuels producer</a:t>
            </a:r>
          </a:p>
          <a:p>
            <a:pPr>
              <a:spcBef>
                <a:spcPts val="400"/>
              </a:spcBef>
              <a:defRPr sz="1400" b="0">
                <a:solidFill>
                  <a:srgbClr val="FFFFFF"/>
                </a:solidFill>
              </a:defRPr>
            </a:pPr>
            <a:endParaRPr dirty="0"/>
          </a:p>
          <a:p>
            <a:pPr>
              <a:spcBef>
                <a:spcPts val="400"/>
              </a:spcBef>
              <a:defRPr b="0">
                <a:solidFill>
                  <a:srgbClr val="FFFFFF"/>
                </a:solidFill>
                <a:effectLst>
                  <a:outerShdw blurRad="38100" dist="38100" dir="2700000" rotWithShape="0">
                    <a:srgbClr val="000000"/>
                  </a:outerShdw>
                </a:effectLst>
              </a:defRPr>
            </a:pPr>
            <a:r>
              <a:rPr dirty="0"/>
              <a:t>AP (30 June 2015): </a:t>
            </a:r>
            <a:r>
              <a:rPr b="1" dirty="0"/>
              <a:t>Why airlines keep pushing biofuels: They have no choice</a:t>
            </a:r>
          </a:p>
          <a:p>
            <a:pPr>
              <a:spcBef>
                <a:spcPts val="400"/>
              </a:spcBef>
              <a:defRPr sz="1000" b="0">
                <a:solidFill>
                  <a:srgbClr val="FFFFFF"/>
                </a:solidFill>
              </a:defRPr>
            </a:pPr>
            <a:endParaRPr dirty="0"/>
          </a:p>
          <a:p>
            <a:pPr indent="458787">
              <a:defRPr sz="1600" b="0">
                <a:solidFill>
                  <a:srgbClr val="FFCC00"/>
                </a:solidFill>
              </a:defRPr>
            </a:pPr>
            <a:r>
              <a:rPr dirty="0"/>
              <a:t>"Airlines are turning to a technology very few can make work on a large scale: converting trash into fuel . . .</a:t>
            </a:r>
            <a:endParaRPr dirty="0">
              <a:solidFill>
                <a:srgbClr val="FFFFFF"/>
              </a:solidFill>
            </a:endParaRPr>
          </a:p>
          <a:p>
            <a:pPr indent="458787">
              <a:defRPr sz="1600" b="0">
                <a:solidFill>
                  <a:srgbClr val="FFFFFF"/>
                </a:solidFill>
              </a:defRPr>
            </a:pPr>
            <a:endParaRPr dirty="0"/>
          </a:p>
          <a:p>
            <a:pPr indent="458787">
              <a:defRPr sz="1600" b="0">
                <a:solidFill>
                  <a:srgbClr val="FFCC00"/>
                </a:solidFill>
              </a:defRPr>
            </a:pPr>
            <a:r>
              <a:rPr dirty="0"/>
              <a:t>"It's about retaining, as an industry, our license to grow</a:t>
            </a:r>
            <a:r>
              <a:rPr dirty="0">
                <a:solidFill>
                  <a:srgbClr val="FFFFFF"/>
                </a:solidFill>
              </a:rPr>
              <a:t>,' says Julie Felgar, managing director for environmental strategy at plane maker Boeing . . .</a:t>
            </a:r>
          </a:p>
          <a:p>
            <a:pPr indent="458787">
              <a:defRPr sz="1600" b="0">
                <a:solidFill>
                  <a:srgbClr val="FFFFFF"/>
                </a:solidFill>
              </a:defRPr>
            </a:pPr>
            <a:endParaRPr dirty="0"/>
          </a:p>
          <a:p>
            <a:pPr indent="458787">
              <a:defRPr sz="1600" b="0">
                <a:solidFill>
                  <a:srgbClr val="FFCC00"/>
                </a:solidFill>
              </a:defRPr>
            </a:pPr>
            <a:r>
              <a:rPr dirty="0"/>
              <a:t>"Unlike the ground transport sector, they don't have a lot of alternatives</a:t>
            </a:r>
            <a:r>
              <a:rPr dirty="0">
                <a:solidFill>
                  <a:srgbClr val="FFFFFF"/>
                </a:solidFill>
              </a:rPr>
              <a:t>, says Debbie Hammel, a bioenergy policy expert . . . </a:t>
            </a:r>
          </a:p>
          <a:p>
            <a:pPr indent="458787">
              <a:defRPr sz="1600" b="0">
                <a:solidFill>
                  <a:srgbClr val="FFFFFF"/>
                </a:solidFill>
              </a:defRPr>
            </a:pPr>
            <a:endParaRPr dirty="0"/>
          </a:p>
          <a:p>
            <a:pPr marL="458788" indent="-1588">
              <a:defRPr sz="1600" b="0">
                <a:solidFill>
                  <a:srgbClr val="FFCC00"/>
                </a:solidFill>
              </a:defRPr>
            </a:pPr>
            <a:r>
              <a:rPr dirty="0"/>
              <a:t>Making biofuels at large, commercial scale is difficult and dozens of companies have gone belly up trying  . . . </a:t>
            </a:r>
            <a:endParaRPr dirty="0">
              <a:solidFill>
                <a:srgbClr val="FFFFFF"/>
              </a:solidFill>
            </a:endParaRPr>
          </a:p>
          <a:p>
            <a:pPr indent="458787">
              <a:defRPr sz="1600" b="0">
                <a:solidFill>
                  <a:srgbClr val="FFFFFF"/>
                </a:solidFill>
              </a:defRPr>
            </a:pPr>
            <a:endParaRPr dirty="0"/>
          </a:p>
          <a:p>
            <a:pPr marL="458788" indent="-1588">
              <a:defRPr sz="1600" b="0">
                <a:solidFill>
                  <a:srgbClr val="FFCC00"/>
                </a:solidFill>
              </a:defRPr>
            </a:pPr>
            <a:r>
              <a:rPr dirty="0"/>
              <a:t>(But) if any industry is going to crack fuel from waste on a big scale, the airline industry might be the best bet.  Instead of having to build the infrastructure to distribute and sell these fuels at hundreds of thousands of gas stations, jet fuel only has to be delivered to a small number of major airports."</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7" name="Rectangle 5"/>
          <p:cNvSpPr txBox="1"/>
          <p:nvPr/>
        </p:nvSpPr>
        <p:spPr>
          <a:xfrm>
            <a:off x="304800" y="6457220"/>
            <a:ext cx="8534400" cy="2642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8" tIns="45718" rIns="45718" bIns="45718" anchor="b">
            <a:spAutoFit/>
          </a:bodyPr>
          <a:lstStyle>
            <a:lvl1pPr algn="ctr">
              <a:defRPr sz="1200" b="0" i="1">
                <a:solidFill>
                  <a:srgbClr val="E5FFFF"/>
                </a:solidFill>
                <a:effectLst>
                  <a:outerShdw blurRad="38100" dist="38100" dir="2700000" rotWithShape="0">
                    <a:srgbClr val="000000"/>
                  </a:outerShdw>
                </a:effectLst>
              </a:defRPr>
            </a:lvl1pPr>
          </a:lstStyle>
          <a:p>
            <a:r>
              <a:t>An Introduction to Sustainable Energy Systems: WeCanFigureThisOut.org/ENERGY/Energy_home.htm</a:t>
            </a:r>
          </a:p>
        </p:txBody>
      </p:sp>
      <p:sp>
        <p:nvSpPr>
          <p:cNvPr id="498" name="Rectangle 2"/>
          <p:cNvSpPr txBox="1">
            <a:spLocks noGrp="1"/>
          </p:cNvSpPr>
          <p:nvPr>
            <p:ph type="title"/>
          </p:nvPr>
        </p:nvSpPr>
        <p:spPr>
          <a:xfrm>
            <a:off x="304800" y="76200"/>
            <a:ext cx="8534400" cy="838200"/>
          </a:xfrm>
          <a:prstGeom prst="rect">
            <a:avLst/>
          </a:prstGeom>
        </p:spPr>
        <p:txBody>
          <a:bodyPr/>
          <a:lstStyle>
            <a:lvl1pPr>
              <a:defRPr sz="2400" i="1">
                <a:latin typeface="+mn-lt"/>
                <a:ea typeface="+mn-ea"/>
                <a:cs typeface="+mn-cs"/>
                <a:sym typeface="Arial"/>
              </a:defRPr>
            </a:lvl1pPr>
          </a:lstStyle>
          <a:p>
            <a:r>
              <a:t>Credits / Acknowledgements</a:t>
            </a:r>
          </a:p>
        </p:txBody>
      </p:sp>
      <p:sp>
        <p:nvSpPr>
          <p:cNvPr id="499" name="Rectangle 3"/>
          <p:cNvSpPr txBox="1">
            <a:spLocks noGrp="1"/>
          </p:cNvSpPr>
          <p:nvPr>
            <p:ph type="body" idx="1"/>
          </p:nvPr>
        </p:nvSpPr>
        <p:spPr>
          <a:xfrm>
            <a:off x="304800" y="990600"/>
            <a:ext cx="8534400" cy="5410200"/>
          </a:xfrm>
          <a:prstGeom prst="rect">
            <a:avLst/>
          </a:prstGeom>
        </p:spPr>
        <p:txBody>
          <a:bodyPr/>
          <a:lstStyle/>
          <a:p>
            <a:pPr>
              <a:spcBef>
                <a:spcPts val="300"/>
              </a:spcBef>
              <a:defRPr sz="1400">
                <a:latin typeface="+mn-lt"/>
                <a:ea typeface="+mn-ea"/>
                <a:cs typeface="+mn-cs"/>
                <a:sym typeface="Arial"/>
              </a:defRPr>
            </a:pPr>
            <a:r>
              <a:t>Some materials used in this class were developed under a National Science Foundation "Research Initiation Grant in Engineering Education" (RIGEE).</a:t>
            </a:r>
          </a:p>
          <a:p>
            <a:pPr>
              <a:defRPr sz="1400">
                <a:latin typeface="+mn-lt"/>
                <a:ea typeface="+mn-ea"/>
                <a:cs typeface="+mn-cs"/>
                <a:sym typeface="Arial"/>
              </a:defRPr>
            </a:pPr>
            <a:endParaRPr/>
          </a:p>
          <a:p>
            <a:pPr>
              <a:spcBef>
                <a:spcPts val="300"/>
              </a:spcBef>
              <a:defRPr sz="1400">
                <a:latin typeface="+mn-lt"/>
                <a:ea typeface="+mn-ea"/>
                <a:cs typeface="+mn-cs"/>
                <a:sym typeface="Arial"/>
              </a:defRPr>
            </a:pPr>
            <a:r>
              <a:t>Other materials, including the WeCanFigureThisOut.org "Virtual Lab" science education website, were developed under even earlier NSF "Course, Curriculum and Laboratory Improvement" (CCLI) and "Nanoscience Undergraduate Education" (NUE) awards.</a:t>
            </a:r>
          </a:p>
          <a:p>
            <a:pPr>
              <a:defRPr sz="1400">
                <a:latin typeface="+mn-lt"/>
                <a:ea typeface="+mn-ea"/>
                <a:cs typeface="+mn-cs"/>
                <a:sym typeface="Arial"/>
              </a:defRPr>
            </a:pPr>
            <a:endParaRPr/>
          </a:p>
          <a:p>
            <a:pPr>
              <a:spcBef>
                <a:spcPts val="300"/>
              </a:spcBef>
              <a:defRPr sz="1400">
                <a:latin typeface="+mn-lt"/>
                <a:ea typeface="+mn-ea"/>
                <a:cs typeface="+mn-cs"/>
                <a:sym typeface="Arial"/>
              </a:defRPr>
            </a:pPr>
            <a:r>
              <a:t>This set of notes was authored by John C. Bean who also created all figures not explicitly credited above.  </a:t>
            </a:r>
          </a:p>
          <a:p>
            <a:pPr>
              <a:defRPr sz="1400">
                <a:latin typeface="+mn-lt"/>
                <a:ea typeface="+mn-ea"/>
                <a:cs typeface="+mn-cs"/>
                <a:sym typeface="Arial"/>
              </a:defRPr>
            </a:pPr>
            <a:endParaRPr/>
          </a:p>
          <a:p>
            <a:pPr>
              <a:defRPr sz="1400">
                <a:latin typeface="+mn-lt"/>
                <a:ea typeface="+mn-ea"/>
                <a:cs typeface="+mn-cs"/>
                <a:sym typeface="Arial"/>
              </a:defRPr>
            </a:pPr>
            <a:endParaRPr/>
          </a:p>
          <a:p>
            <a:pPr>
              <a:defRPr sz="1400">
                <a:latin typeface="+mn-lt"/>
                <a:ea typeface="+mn-ea"/>
                <a:cs typeface="+mn-cs"/>
                <a:sym typeface="Arial"/>
              </a:defRPr>
            </a:pPr>
            <a:endParaRPr/>
          </a:p>
          <a:p>
            <a:pPr algn="ctr">
              <a:defRPr sz="1400" u="sng">
                <a:latin typeface="+mn-lt"/>
                <a:ea typeface="+mn-ea"/>
                <a:cs typeface="+mn-cs"/>
                <a:sym typeface="Arial"/>
              </a:defRPr>
            </a:pPr>
            <a:endParaRPr/>
          </a:p>
          <a:p>
            <a:pPr algn="ctr">
              <a:defRPr sz="1400" u="sng">
                <a:latin typeface="+mn-lt"/>
                <a:ea typeface="+mn-ea"/>
                <a:cs typeface="+mn-cs"/>
                <a:sym typeface="Arial"/>
              </a:defRPr>
            </a:pPr>
            <a:endParaRPr/>
          </a:p>
          <a:p>
            <a:pPr algn="ctr">
              <a:defRPr sz="1400" u="sng">
                <a:latin typeface="+mn-lt"/>
                <a:ea typeface="+mn-ea"/>
                <a:cs typeface="+mn-cs"/>
                <a:sym typeface="Arial"/>
              </a:defRPr>
            </a:pPr>
            <a:endParaRPr/>
          </a:p>
          <a:p>
            <a:pPr algn="ctr">
              <a:spcBef>
                <a:spcPts val="300"/>
              </a:spcBef>
              <a:defRPr sz="1400">
                <a:solidFill>
                  <a:srgbClr val="FF3300"/>
                </a:solidFill>
                <a:latin typeface="+mn-lt"/>
                <a:ea typeface="+mn-ea"/>
                <a:cs typeface="+mn-cs"/>
                <a:sym typeface="Arial"/>
              </a:defRPr>
            </a:pPr>
            <a:r>
              <a:t>Copyright John C. Bean</a:t>
            </a:r>
          </a:p>
          <a:p>
            <a:pPr algn="ctr">
              <a:defRPr sz="800" u="sng">
                <a:latin typeface="+mn-lt"/>
                <a:ea typeface="+mn-ea"/>
                <a:cs typeface="+mn-cs"/>
                <a:sym typeface="Arial"/>
              </a:defRPr>
            </a:pPr>
            <a:endParaRPr/>
          </a:p>
          <a:p>
            <a:pPr algn="ctr">
              <a:spcBef>
                <a:spcPts val="200"/>
              </a:spcBef>
              <a:defRPr sz="1200">
                <a:latin typeface="+mn-lt"/>
                <a:ea typeface="+mn-ea"/>
                <a:cs typeface="+mn-cs"/>
                <a:sym typeface="Arial"/>
              </a:defRPr>
            </a:pPr>
            <a:r>
              <a:t>(However, permission is granted for use by individual instructors in non-profit academic institutions)</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 name="Rectangle 5"/>
          <p:cNvSpPr txBox="1"/>
          <p:nvPr/>
        </p:nvSpPr>
        <p:spPr>
          <a:xfrm>
            <a:off x="304800" y="6457220"/>
            <a:ext cx="8534400" cy="2642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8" tIns="45718" rIns="45718" bIns="45718" anchor="b">
            <a:spAutoFit/>
          </a:bodyPr>
          <a:lstStyle>
            <a:lvl1pPr algn="ctr">
              <a:defRPr sz="1200" b="0" i="1">
                <a:solidFill>
                  <a:srgbClr val="E5FFFF"/>
                </a:solidFill>
                <a:effectLst>
                  <a:outerShdw blurRad="38100" dist="38100" dir="2700000" rotWithShape="0">
                    <a:srgbClr val="000000"/>
                  </a:outerShdw>
                </a:effectLst>
              </a:defRPr>
            </a:lvl1pPr>
          </a:lstStyle>
          <a:p>
            <a:r>
              <a:t>An Introduction to Sustainable Energy Systems: WeCanFigureThisOut.org/ENERGY/Energy_home.htm</a:t>
            </a:r>
          </a:p>
        </p:txBody>
      </p:sp>
      <p:sp>
        <p:nvSpPr>
          <p:cNvPr id="154" name="Rectangle 2"/>
          <p:cNvSpPr txBox="1">
            <a:spLocks noGrp="1"/>
          </p:cNvSpPr>
          <p:nvPr>
            <p:ph type="title"/>
          </p:nvPr>
        </p:nvSpPr>
        <p:spPr>
          <a:xfrm>
            <a:off x="304800" y="152400"/>
            <a:ext cx="8534400" cy="609600"/>
          </a:xfrm>
          <a:prstGeom prst="rect">
            <a:avLst/>
          </a:prstGeom>
        </p:spPr>
        <p:txBody>
          <a:bodyPr/>
          <a:lstStyle>
            <a:lvl1pPr>
              <a:defRPr sz="2000" i="1">
                <a:solidFill>
                  <a:srgbClr val="FFFFFF"/>
                </a:solidFill>
                <a:latin typeface="+mn-lt"/>
                <a:ea typeface="+mn-ea"/>
                <a:cs typeface="+mn-cs"/>
                <a:sym typeface="Arial"/>
              </a:defRPr>
            </a:lvl1pPr>
          </a:lstStyle>
          <a:p>
            <a:r>
              <a:t>But that hardly put a dent in the accumulating piles of sawdust</a:t>
            </a:r>
          </a:p>
        </p:txBody>
      </p:sp>
      <p:sp>
        <p:nvSpPr>
          <p:cNvPr id="155" name="Rectangle 3"/>
          <p:cNvSpPr txBox="1">
            <a:spLocks noGrp="1"/>
          </p:cNvSpPr>
          <p:nvPr>
            <p:ph type="body" idx="1"/>
          </p:nvPr>
        </p:nvSpPr>
        <p:spPr>
          <a:xfrm>
            <a:off x="152400" y="914400"/>
            <a:ext cx="8915400" cy="5334000"/>
          </a:xfrm>
          <a:prstGeom prst="rect">
            <a:avLst/>
          </a:prstGeom>
        </p:spPr>
        <p:txBody>
          <a:bodyPr/>
          <a:lstStyle/>
          <a:p>
            <a:pPr>
              <a:tabLst>
                <a:tab pos="444500" algn="l"/>
                <a:tab pos="901700" algn="l"/>
                <a:tab pos="1371600" algn="l"/>
              </a:tabLst>
              <a:defRPr sz="1800">
                <a:latin typeface="+mn-lt"/>
                <a:ea typeface="+mn-ea"/>
                <a:cs typeface="+mn-cs"/>
                <a:sym typeface="Arial"/>
              </a:defRPr>
            </a:pPr>
            <a:r>
              <a:t>And it was thus inevitable that someone would cart it off to a power plant</a:t>
            </a:r>
          </a:p>
          <a:p>
            <a:pPr>
              <a:tabLst>
                <a:tab pos="444500" algn="l"/>
                <a:tab pos="901700" algn="l"/>
                <a:tab pos="1371600" algn="l"/>
              </a:tabLst>
              <a:defRPr sz="8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r>
              <a:t>	and try burning it as a replacement for coal or oil in the production of steam</a:t>
            </a:r>
          </a:p>
          <a:p>
            <a:pPr>
              <a:tabLst>
                <a:tab pos="444500" algn="l"/>
                <a:tab pos="901700" algn="l"/>
                <a:tab pos="1371600" algn="l"/>
              </a:tabLst>
              <a:defRPr sz="14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r>
              <a:t>It worked, but not as well as coal or oil, which are both dense carbon-rich materials</a:t>
            </a:r>
          </a:p>
          <a:p>
            <a:pPr>
              <a:tabLst>
                <a:tab pos="444500" algn="l"/>
                <a:tab pos="901700" algn="l"/>
                <a:tab pos="1371600" algn="l"/>
              </a:tabLst>
              <a:defRPr sz="18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r>
              <a:t>Ripped from fibrous wood, sawdust is instead light, moist, highly irregular particles</a:t>
            </a:r>
          </a:p>
          <a:p>
            <a:pPr>
              <a:tabLst>
                <a:tab pos="457200" algn="l"/>
                <a:tab pos="914400" algn="l"/>
                <a:tab pos="1371600" algn="l"/>
                <a:tab pos="1828800" algn="l"/>
                <a:tab pos="2286000" algn="l"/>
              </a:tabLst>
              <a:defRPr sz="8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These light and irregular particles pack very, very loosely</a:t>
            </a:r>
          </a:p>
          <a:p>
            <a:pPr>
              <a:tabLst>
                <a:tab pos="457200" algn="l"/>
                <a:tab pos="914400" algn="l"/>
                <a:tab pos="1371600" algn="l"/>
                <a:tab pos="1828800" algn="l"/>
                <a:tab pos="2286000" algn="l"/>
              </a:tabLst>
              <a:defRPr sz="8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producing sawdust that can be 1/3 - 1/2 air (which does </a:t>
            </a:r>
            <a:r>
              <a:rPr b="1"/>
              <a:t>not</a:t>
            </a:r>
            <a:r>
              <a:t> combust!)</a:t>
            </a:r>
          </a:p>
          <a:p>
            <a:pPr>
              <a:tabLst>
                <a:tab pos="457200" algn="l"/>
                <a:tab pos="914400" algn="l"/>
                <a:tab pos="1371600" algn="l"/>
                <a:tab pos="1828800" algn="l"/>
                <a:tab pos="2286000" algn="l"/>
              </a:tabLst>
              <a:defRPr sz="12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Further, when fresh, the remaining non-air part can be more than half water: </a:t>
            </a:r>
          </a:p>
          <a:p>
            <a:pPr>
              <a:tabLst>
                <a:tab pos="457200" algn="l"/>
                <a:tab pos="914400" algn="l"/>
                <a:tab pos="1371600" algn="l"/>
                <a:tab pos="1828800" algn="l"/>
                <a:tab pos="2286000" algn="l"/>
              </a:tabLst>
              <a:defRPr sz="8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When that wet sawdust is burned, vaporization of its water will consume </a:t>
            </a:r>
          </a:p>
          <a:p>
            <a:pPr>
              <a:tabLst>
                <a:tab pos="457200" algn="l"/>
                <a:tab pos="914400" algn="l"/>
                <a:tab pos="1371600" algn="l"/>
                <a:tab pos="1828800" algn="l"/>
                <a:tab pos="2286000" algn="l"/>
              </a:tabLst>
              <a:defRPr sz="8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a good portion of the carbon fiber's combustion energy</a:t>
            </a:r>
          </a:p>
          <a:p>
            <a:pPr>
              <a:tabLst>
                <a:tab pos="457200" algn="l"/>
                <a:tab pos="914400" algn="l"/>
                <a:tab pos="1371600" algn="l"/>
                <a:tab pos="1828800" algn="l"/>
                <a:tab pos="2286000" algn="l"/>
              </a:tabLst>
              <a:defRPr sz="1400">
                <a:latin typeface="+mn-lt"/>
                <a:ea typeface="+mn-ea"/>
                <a:cs typeface="+mn-cs"/>
                <a:sym typeface="Arial"/>
              </a:defRPr>
            </a:pPr>
            <a:endParaRPr/>
          </a:p>
          <a:p>
            <a:pPr>
              <a:tabLst>
                <a:tab pos="457200" algn="l"/>
                <a:tab pos="914400" algn="l"/>
                <a:tab pos="1371600" algn="l"/>
                <a:tab pos="1828800" algn="l"/>
                <a:tab pos="2286000" algn="l"/>
              </a:tabLst>
              <a:defRPr sz="1800" b="1">
                <a:solidFill>
                  <a:srgbClr val="FBC901"/>
                </a:solidFill>
                <a:latin typeface="+mn-lt"/>
                <a:ea typeface="+mn-ea"/>
                <a:cs typeface="+mn-cs"/>
                <a:sym typeface="Arial"/>
              </a:defRPr>
            </a:pPr>
            <a:r>
              <a:t>Agricultural waste</a:t>
            </a:r>
            <a:r>
              <a:rPr b="0">
                <a:solidFill>
                  <a:srgbClr val="FFFFFF"/>
                </a:solidFill>
              </a:rPr>
              <a:t> tends to share these shortcomings of low density + wetness</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7" name="Rectangle 5"/>
          <p:cNvSpPr txBox="1"/>
          <p:nvPr/>
        </p:nvSpPr>
        <p:spPr>
          <a:xfrm>
            <a:off x="187738" y="6597743"/>
            <a:ext cx="8651463" cy="2392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8" tIns="45718" rIns="45718" bIns="45718" anchor="b">
            <a:spAutoFit/>
          </a:bodyPr>
          <a:lstStyle>
            <a:lvl1pPr algn="ctr">
              <a:defRPr sz="1100" b="0" i="1">
                <a:solidFill>
                  <a:schemeClr val="accent1"/>
                </a:solidFill>
                <a:effectLst>
                  <a:outerShdw blurRad="38100" dist="38100" dir="2700000" rotWithShape="0">
                    <a:srgbClr val="000000"/>
                  </a:outerShdw>
                </a:effectLst>
              </a:defRPr>
            </a:lvl1pPr>
          </a:lstStyle>
          <a:p>
            <a:r>
              <a:t>1) Sources: A variety of energy system textbooks, particularly: Introduction to Energy &amp; the Environment by Edward S. Rubin</a:t>
            </a:r>
          </a:p>
        </p:txBody>
      </p:sp>
      <p:sp>
        <p:nvSpPr>
          <p:cNvPr id="158" name="Rectangle 2"/>
          <p:cNvSpPr txBox="1">
            <a:spLocks noGrp="1"/>
          </p:cNvSpPr>
          <p:nvPr>
            <p:ph type="title"/>
          </p:nvPr>
        </p:nvSpPr>
        <p:spPr>
          <a:xfrm>
            <a:off x="304800" y="76198"/>
            <a:ext cx="8534400" cy="675221"/>
          </a:xfrm>
          <a:prstGeom prst="rect">
            <a:avLst/>
          </a:prstGeom>
        </p:spPr>
        <p:txBody>
          <a:bodyPr/>
          <a:lstStyle/>
          <a:p>
            <a:pPr>
              <a:defRPr sz="2000" i="1">
                <a:latin typeface="+mn-lt"/>
                <a:ea typeface="+mn-ea"/>
                <a:cs typeface="+mn-cs"/>
                <a:sym typeface="Arial"/>
              </a:defRPr>
            </a:pPr>
            <a:r>
              <a:t>The result: Typical biomass produces </a:t>
            </a:r>
            <a:r>
              <a:rPr b="1"/>
              <a:t>far less energy </a:t>
            </a:r>
            <a:r>
              <a:t>than fossil fuels</a:t>
            </a:r>
          </a:p>
        </p:txBody>
      </p:sp>
      <p:sp>
        <p:nvSpPr>
          <p:cNvPr id="159" name="Rectangle 3"/>
          <p:cNvSpPr txBox="1">
            <a:spLocks noGrp="1"/>
          </p:cNvSpPr>
          <p:nvPr>
            <p:ph type="body" sz="quarter" idx="1"/>
          </p:nvPr>
        </p:nvSpPr>
        <p:spPr>
          <a:xfrm>
            <a:off x="152400" y="762000"/>
            <a:ext cx="8991600" cy="560913"/>
          </a:xfrm>
          <a:prstGeom prst="rect">
            <a:avLst/>
          </a:prstGeom>
        </p:spPr>
        <p:txBody>
          <a:bodyPr/>
          <a:lstStyle/>
          <a:p>
            <a:pPr>
              <a:tabLst>
                <a:tab pos="457200" algn="l"/>
                <a:tab pos="914400" algn="l"/>
                <a:tab pos="1371600" algn="l"/>
                <a:tab pos="1828800" algn="l"/>
                <a:tab pos="2286000" algn="l"/>
              </a:tabLst>
              <a:defRPr sz="1800" b="1">
                <a:latin typeface="+mn-lt"/>
                <a:ea typeface="+mn-ea"/>
                <a:cs typeface="+mn-cs"/>
                <a:sym typeface="Arial"/>
              </a:defRPr>
            </a:pPr>
            <a:r>
              <a:t>Combustion energy per kilogram of fuel</a:t>
            </a:r>
            <a:r>
              <a:rPr b="0"/>
              <a:t>: </a:t>
            </a:r>
            <a:r>
              <a:rPr b="0" baseline="30000"/>
              <a:t>1</a:t>
            </a:r>
          </a:p>
        </p:txBody>
      </p:sp>
      <p:grpSp>
        <p:nvGrpSpPr>
          <p:cNvPr id="163" name="Group"/>
          <p:cNvGrpSpPr/>
          <p:nvPr/>
        </p:nvGrpSpPr>
        <p:grpSpPr>
          <a:xfrm>
            <a:off x="761998" y="1295399"/>
            <a:ext cx="7924803" cy="1877433"/>
            <a:chOff x="0" y="0"/>
            <a:chExt cx="7924801" cy="1877431"/>
          </a:xfrm>
        </p:grpSpPr>
        <p:sp>
          <p:nvSpPr>
            <p:cNvPr id="160" name="Rectangle 3"/>
            <p:cNvSpPr txBox="1"/>
            <p:nvPr/>
          </p:nvSpPr>
          <p:spPr>
            <a:xfrm>
              <a:off x="0" y="0"/>
              <a:ext cx="4191000" cy="18774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8" tIns="45718" rIns="45718" bIns="45718" numCol="1" anchor="t">
              <a:spAutoFit/>
            </a:bodyPr>
            <a:lstStyle/>
            <a:p>
              <a:pPr>
                <a:spcBef>
                  <a:spcPts val="400"/>
                </a:spcBef>
                <a:tabLst>
                  <a:tab pos="457200" algn="l"/>
                  <a:tab pos="914400" algn="l"/>
                  <a:tab pos="1371600" algn="l"/>
                  <a:tab pos="1828800" algn="l"/>
                  <a:tab pos="2286000" algn="l"/>
                </a:tabLst>
                <a:defRPr>
                  <a:solidFill>
                    <a:srgbClr val="FFCC00"/>
                  </a:solidFill>
                  <a:effectLst>
                    <a:outerShdw blurRad="38100" dist="38100" dir="2700000" rotWithShape="0">
                      <a:srgbClr val="000000"/>
                    </a:outerShdw>
                  </a:effectLst>
                </a:defRPr>
              </a:pPr>
              <a:r>
                <a:rPr dirty="0"/>
                <a:t>Natural Gas:</a:t>
              </a:r>
              <a:r>
                <a:rPr b="0" dirty="0" smtClean="0"/>
                <a:t>	</a:t>
              </a:r>
              <a:r>
                <a:rPr lang="en-US" b="0" dirty="0" smtClean="0"/>
                <a:t>	</a:t>
              </a:r>
              <a:r>
                <a:rPr b="0" dirty="0" smtClean="0"/>
                <a:t>54.4 </a:t>
              </a:r>
              <a:r>
                <a:rPr b="0" dirty="0"/>
                <a:t>	MJ / kg</a:t>
              </a:r>
              <a:endParaRPr dirty="0">
                <a:solidFill>
                  <a:srgbClr val="FFFFFF"/>
                </a:solidFill>
              </a:endParaRPr>
            </a:p>
            <a:p>
              <a:pPr>
                <a:spcBef>
                  <a:spcPts val="400"/>
                </a:spcBef>
                <a:tabLst>
                  <a:tab pos="457200" algn="l"/>
                  <a:tab pos="914400" algn="l"/>
                  <a:tab pos="1371600" algn="l"/>
                  <a:tab pos="1828800" algn="l"/>
                  <a:tab pos="2286000" algn="l"/>
                </a:tabLst>
                <a:defRPr sz="800" b="0">
                  <a:solidFill>
                    <a:srgbClr val="FFCC00"/>
                  </a:solidFill>
                  <a:effectLst>
                    <a:outerShdw blurRad="38100" dist="38100" dir="2700000" rotWithShape="0">
                      <a:srgbClr val="000000"/>
                    </a:outerShdw>
                  </a:effectLst>
                </a:defRPr>
              </a:pPr>
              <a:endParaRPr dirty="0"/>
            </a:p>
            <a:p>
              <a:pPr>
                <a:spcBef>
                  <a:spcPts val="400"/>
                </a:spcBef>
                <a:tabLst>
                  <a:tab pos="457200" algn="l"/>
                  <a:tab pos="914400" algn="l"/>
                  <a:tab pos="1371600" algn="l"/>
                  <a:tab pos="1828800" algn="l"/>
                  <a:tab pos="2286000" algn="l"/>
                </a:tabLst>
                <a:defRPr>
                  <a:solidFill>
                    <a:srgbClr val="FFCC00"/>
                  </a:solidFill>
                  <a:effectLst>
                    <a:outerShdw blurRad="38100" dist="38100" dir="2700000" rotWithShape="0">
                      <a:srgbClr val="000000"/>
                    </a:outerShdw>
                  </a:effectLst>
                </a:defRPr>
              </a:pPr>
              <a:r>
                <a:rPr dirty="0"/>
                <a:t>Fuel Oil:</a:t>
              </a:r>
              <a:r>
                <a:rPr b="0" dirty="0"/>
                <a:t>		45  		MJ / kg</a:t>
              </a:r>
              <a:endParaRPr dirty="0">
                <a:solidFill>
                  <a:srgbClr val="FFFFFF"/>
                </a:solidFill>
              </a:endParaRPr>
            </a:p>
            <a:p>
              <a:pPr>
                <a:spcBef>
                  <a:spcPts val="400"/>
                </a:spcBef>
                <a:tabLst>
                  <a:tab pos="457200" algn="l"/>
                  <a:tab pos="914400" algn="l"/>
                  <a:tab pos="1371600" algn="l"/>
                  <a:tab pos="1828800" algn="l"/>
                  <a:tab pos="2286000" algn="l"/>
                </a:tabLst>
                <a:defRPr sz="800" b="0">
                  <a:solidFill>
                    <a:srgbClr val="FFCC00"/>
                  </a:solidFill>
                  <a:effectLst>
                    <a:outerShdw blurRad="38100" dist="38100" dir="2700000" rotWithShape="0">
                      <a:srgbClr val="000000"/>
                    </a:outerShdw>
                  </a:effectLst>
                </a:defRPr>
              </a:pPr>
              <a:endParaRPr dirty="0"/>
            </a:p>
            <a:p>
              <a:pPr>
                <a:spcBef>
                  <a:spcPts val="400"/>
                </a:spcBef>
                <a:tabLst>
                  <a:tab pos="457200" algn="l"/>
                  <a:tab pos="914400" algn="l"/>
                  <a:tab pos="1371600" algn="l"/>
                  <a:tab pos="1828800" algn="l"/>
                  <a:tab pos="2286000" algn="l"/>
                </a:tabLst>
                <a:defRPr>
                  <a:solidFill>
                    <a:srgbClr val="FFCC00"/>
                  </a:solidFill>
                  <a:effectLst>
                    <a:outerShdw blurRad="38100" dist="38100" dir="2700000" rotWithShape="0">
                      <a:srgbClr val="000000"/>
                    </a:outerShdw>
                  </a:effectLst>
                </a:defRPr>
              </a:pPr>
              <a:r>
                <a:rPr dirty="0"/>
                <a:t>Coal:</a:t>
              </a:r>
              <a:r>
                <a:rPr b="0" dirty="0"/>
                <a:t>			29  		MJ / kg</a:t>
              </a:r>
              <a:endParaRPr dirty="0">
                <a:solidFill>
                  <a:srgbClr val="FFFFFF"/>
                </a:solidFill>
              </a:endParaRPr>
            </a:p>
            <a:p>
              <a:pPr>
                <a:spcBef>
                  <a:spcPts val="400"/>
                </a:spcBef>
                <a:tabLst>
                  <a:tab pos="457200" algn="l"/>
                  <a:tab pos="914400" algn="l"/>
                  <a:tab pos="1371600" algn="l"/>
                  <a:tab pos="1828800" algn="l"/>
                  <a:tab pos="2286000" algn="l"/>
                </a:tabLst>
                <a:defRPr sz="800" b="0">
                  <a:solidFill>
                    <a:srgbClr val="FFCC00"/>
                  </a:solidFill>
                  <a:effectLst>
                    <a:outerShdw blurRad="38100" dist="38100" dir="2700000" rotWithShape="0">
                      <a:srgbClr val="000000"/>
                    </a:outerShdw>
                  </a:effectLst>
                </a:defRPr>
              </a:pPr>
              <a:endParaRPr dirty="0"/>
            </a:p>
            <a:p>
              <a:pPr>
                <a:spcBef>
                  <a:spcPts val="400"/>
                </a:spcBef>
                <a:tabLst>
                  <a:tab pos="457200" algn="l"/>
                  <a:tab pos="914400" algn="l"/>
                  <a:tab pos="1371600" algn="l"/>
                  <a:tab pos="1828800" algn="l"/>
                  <a:tab pos="2286000" algn="l"/>
                </a:tabLst>
                <a:defRPr>
                  <a:solidFill>
                    <a:srgbClr val="FFCC00"/>
                  </a:solidFill>
                  <a:effectLst>
                    <a:outerShdw blurRad="38100" dist="38100" dir="2700000" rotWithShape="0">
                      <a:srgbClr val="000000"/>
                    </a:outerShdw>
                  </a:effectLst>
                </a:defRPr>
              </a:pPr>
              <a:r>
                <a:rPr dirty="0"/>
                <a:t>Biomass: </a:t>
              </a:r>
              <a:r>
                <a:rPr b="0" dirty="0"/>
                <a:t>		10-15 	MJ / kg</a:t>
              </a:r>
            </a:p>
          </p:txBody>
        </p:sp>
        <p:sp>
          <p:nvSpPr>
            <p:cNvPr id="161" name="Rectangle 3"/>
            <p:cNvSpPr txBox="1"/>
            <p:nvPr/>
          </p:nvSpPr>
          <p:spPr>
            <a:xfrm>
              <a:off x="4622800" y="457200"/>
              <a:ext cx="3302001" cy="7697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8" tIns="45718" rIns="45718" bIns="45718" numCol="1" anchor="t">
              <a:spAutoFit/>
            </a:bodyPr>
            <a:lstStyle/>
            <a:p>
              <a:pPr algn="ctr">
                <a:spcBef>
                  <a:spcPts val="400"/>
                </a:spcBef>
                <a:tabLst>
                  <a:tab pos="457200" algn="l"/>
                  <a:tab pos="914400" algn="l"/>
                  <a:tab pos="1371600" algn="l"/>
                  <a:tab pos="1828800" algn="l"/>
                  <a:tab pos="2286000" algn="l"/>
                </a:tabLst>
                <a:defRPr b="0">
                  <a:solidFill>
                    <a:srgbClr val="FFCC00"/>
                  </a:solidFill>
                  <a:effectLst>
                    <a:outerShdw blurRad="38100" dist="38100" dir="2700000" rotWithShape="0">
                      <a:srgbClr val="000000"/>
                    </a:outerShdw>
                  </a:effectLst>
                </a:defRPr>
              </a:pPr>
              <a:r>
                <a:t>A 5:1 reduction over today's</a:t>
              </a:r>
              <a:endParaRPr>
                <a:solidFill>
                  <a:srgbClr val="FFFFFF"/>
                </a:solidFill>
              </a:endParaRPr>
            </a:p>
            <a:p>
              <a:pPr algn="ctr">
                <a:spcBef>
                  <a:spcPts val="400"/>
                </a:spcBef>
                <a:tabLst>
                  <a:tab pos="457200" algn="l"/>
                  <a:tab pos="914400" algn="l"/>
                  <a:tab pos="1371600" algn="l"/>
                  <a:tab pos="1828800" algn="l"/>
                  <a:tab pos="2286000" algn="l"/>
                </a:tabLst>
                <a:defRPr sz="300" b="0">
                  <a:solidFill>
                    <a:srgbClr val="FFCC00"/>
                  </a:solidFill>
                  <a:effectLst>
                    <a:outerShdw blurRad="38100" dist="38100" dir="2700000" rotWithShape="0">
                      <a:srgbClr val="000000"/>
                    </a:outerShdw>
                  </a:effectLst>
                </a:defRPr>
              </a:pPr>
              <a:endParaRPr/>
            </a:p>
            <a:p>
              <a:pPr algn="ctr">
                <a:spcBef>
                  <a:spcPts val="400"/>
                </a:spcBef>
                <a:tabLst>
                  <a:tab pos="457200" algn="l"/>
                  <a:tab pos="914400" algn="l"/>
                  <a:tab pos="1371600" algn="l"/>
                  <a:tab pos="1828800" algn="l"/>
                  <a:tab pos="2286000" algn="l"/>
                </a:tabLst>
                <a:defRPr b="0">
                  <a:solidFill>
                    <a:srgbClr val="FFCC00"/>
                  </a:solidFill>
                  <a:effectLst>
                    <a:outerShdw blurRad="38100" dist="38100" dir="2700000" rotWithShape="0">
                      <a:srgbClr val="000000"/>
                    </a:outerShdw>
                  </a:effectLst>
                </a:defRPr>
              </a:pPr>
              <a:r>
                <a:t>favorite U.S. fossil fuel!</a:t>
              </a:r>
            </a:p>
          </p:txBody>
        </p:sp>
        <p:sp>
          <p:nvSpPr>
            <p:cNvPr id="162" name="Left Brace 8"/>
            <p:cNvSpPr/>
            <p:nvPr/>
          </p:nvSpPr>
          <p:spPr>
            <a:xfrm rot="10800000">
              <a:off x="3962400" y="116411"/>
              <a:ext cx="609601" cy="1600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1293"/>
                    <a:pt x="10800" y="20914"/>
                  </a:cubicBezTo>
                  <a:lnTo>
                    <a:pt x="10800" y="11486"/>
                  </a:lnTo>
                  <a:cubicBezTo>
                    <a:pt x="10800" y="11107"/>
                    <a:pt x="5965" y="10800"/>
                    <a:pt x="0" y="10800"/>
                  </a:cubicBezTo>
                  <a:cubicBezTo>
                    <a:pt x="5965" y="10800"/>
                    <a:pt x="10800" y="10493"/>
                    <a:pt x="10800" y="10114"/>
                  </a:cubicBezTo>
                  <a:lnTo>
                    <a:pt x="10800" y="686"/>
                  </a:lnTo>
                  <a:cubicBezTo>
                    <a:pt x="10800" y="307"/>
                    <a:pt x="15635" y="0"/>
                    <a:pt x="21600" y="0"/>
                  </a:cubicBezTo>
                </a:path>
              </a:pathLst>
            </a:custGeom>
            <a:noFill/>
            <a:ln w="38100" cap="flat">
              <a:solidFill>
                <a:srgbClr val="FBC901"/>
              </a:solidFill>
              <a:prstDash val="solid"/>
              <a:round/>
            </a:ln>
            <a:effectLst/>
          </p:spPr>
          <p:txBody>
            <a:bodyPr wrap="square" lIns="45718" tIns="45718" rIns="45718" bIns="45718" numCol="1" anchor="t">
              <a:noAutofit/>
            </a:bodyPr>
            <a:lstStyle/>
            <a:p>
              <a:pPr>
                <a:defRPr>
                  <a:solidFill>
                    <a:srgbClr val="FFFFFF"/>
                  </a:solidFill>
                </a:defRPr>
              </a:pPr>
              <a:endParaRPr/>
            </a:p>
          </p:txBody>
        </p:sp>
      </p:grpSp>
      <p:sp>
        <p:nvSpPr>
          <p:cNvPr id="164" name="Rectangle 3"/>
          <p:cNvSpPr txBox="1"/>
          <p:nvPr/>
        </p:nvSpPr>
        <p:spPr>
          <a:xfrm>
            <a:off x="76200" y="3276600"/>
            <a:ext cx="9067800" cy="29414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8" tIns="45718" rIns="45718" bIns="45718">
            <a:spAutoFit/>
          </a:bodyPr>
          <a:lstStyle/>
          <a:p>
            <a:pPr algn="ct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defRPr>
            </a:pPr>
            <a:r>
              <a:rPr dirty="0"/>
              <a:t>To which one might respond: "Who cares? If it's carbon neutral, just burn more!"</a:t>
            </a:r>
          </a:p>
          <a:p>
            <a:pPr>
              <a:spcBef>
                <a:spcPts val="400"/>
              </a:spcBef>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defRPr>
            </a:pPr>
            <a:endParaRPr dirty="0"/>
          </a:p>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defRPr>
            </a:pPr>
            <a:r>
              <a:rPr dirty="0"/>
              <a:t>But producing far less energy per mass and per volume has consequences:</a:t>
            </a:r>
          </a:p>
          <a:p>
            <a:pPr>
              <a:spcBef>
                <a:spcPts val="400"/>
              </a:spcBef>
              <a:tabLst>
                <a:tab pos="457200" algn="l"/>
                <a:tab pos="914400" algn="l"/>
                <a:tab pos="1371600" algn="l"/>
                <a:tab pos="1828800" algn="l"/>
                <a:tab pos="2286000" algn="l"/>
              </a:tabLst>
              <a:defRPr sz="800" b="0">
                <a:solidFill>
                  <a:srgbClr val="FFFFFF"/>
                </a:solidFill>
                <a:effectLst>
                  <a:outerShdw blurRad="38100" dist="38100" dir="2700000" rotWithShape="0">
                    <a:srgbClr val="000000"/>
                  </a:outerShdw>
                </a:effectLst>
              </a:defRPr>
            </a:pPr>
            <a:endParaRPr dirty="0"/>
          </a:p>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defRPr>
            </a:pPr>
            <a:r>
              <a:rPr dirty="0"/>
              <a:t>	A </a:t>
            </a:r>
            <a:r>
              <a:rPr b="1" dirty="0"/>
              <a:t>lot of trucks or rail cars </a:t>
            </a:r>
            <a:r>
              <a:rPr dirty="0"/>
              <a:t>must be hired to get enough of it to the power plant!</a:t>
            </a:r>
          </a:p>
          <a:p>
            <a:pPr>
              <a:spcBef>
                <a:spcPts val="400"/>
              </a:spcBef>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defRPr>
            </a:pPr>
            <a:endParaRPr dirty="0"/>
          </a:p>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defRPr>
            </a:pPr>
            <a:r>
              <a:rPr dirty="0"/>
              <a:t>Biomass power plants thus require a </a:t>
            </a:r>
            <a:r>
              <a:rPr b="1" dirty="0"/>
              <a:t>nearby</a:t>
            </a:r>
            <a:r>
              <a:rPr dirty="0"/>
              <a:t> biomass source (within 100 miles or so) </a:t>
            </a:r>
            <a:endParaRPr baseline="30000" dirty="0"/>
          </a:p>
          <a:p>
            <a:pPr>
              <a:spcBef>
                <a:spcPts val="400"/>
              </a:spcBef>
              <a:tabLst>
                <a:tab pos="457200" algn="l"/>
                <a:tab pos="914400" algn="l"/>
                <a:tab pos="1371600" algn="l"/>
                <a:tab pos="1828800" algn="l"/>
                <a:tab pos="2286000" algn="l"/>
              </a:tabLst>
              <a:defRPr sz="800" b="0">
                <a:solidFill>
                  <a:srgbClr val="FFFFFF"/>
                </a:solidFill>
                <a:effectLst>
                  <a:outerShdw blurRad="38100" dist="38100" dir="2700000" rotWithShape="0">
                    <a:srgbClr val="000000"/>
                  </a:outerShdw>
                </a:effectLst>
              </a:defRPr>
            </a:pPr>
            <a:endParaRPr dirty="0"/>
          </a:p>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defRPr>
            </a:pPr>
            <a:r>
              <a:rPr dirty="0"/>
              <a:t>	Which is rare enough that the number of biomass power plants is very small</a:t>
            </a:r>
          </a:p>
          <a:p>
            <a:pPr>
              <a:spcBef>
                <a:spcPts val="400"/>
              </a:spcBef>
              <a:tabLst>
                <a:tab pos="457200" algn="l"/>
                <a:tab pos="914400" algn="l"/>
                <a:tab pos="1371600" algn="l"/>
                <a:tab pos="1828800" algn="l"/>
                <a:tab pos="2286000" algn="l"/>
              </a:tabLst>
              <a:defRPr sz="800" b="0">
                <a:solidFill>
                  <a:srgbClr val="FFFFFF"/>
                </a:solidFill>
                <a:effectLst>
                  <a:outerShdw blurRad="38100" dist="38100" dir="2700000" rotWithShape="0">
                    <a:srgbClr val="000000"/>
                  </a:outerShdw>
                </a:effectLst>
              </a:defRPr>
            </a:pPr>
            <a:endParaRPr dirty="0"/>
          </a:p>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defRPr>
            </a:pPr>
            <a:r>
              <a:rPr dirty="0"/>
              <a:t>		As is the capacity of such plants, which typically produce only ~ 140 MW </a:t>
            </a:r>
            <a:r>
              <a:rPr baseline="30000" dirty="0"/>
              <a:t>1</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6" name="Rectangle 5"/>
          <p:cNvSpPr txBox="1"/>
          <p:nvPr/>
        </p:nvSpPr>
        <p:spPr>
          <a:xfrm>
            <a:off x="304800" y="6457220"/>
            <a:ext cx="8534400" cy="2642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8" tIns="45718" rIns="45718" bIns="45718" anchor="b">
            <a:spAutoFit/>
          </a:bodyPr>
          <a:lstStyle>
            <a:lvl1pPr algn="ctr">
              <a:defRPr sz="1200" b="0" i="1">
                <a:solidFill>
                  <a:schemeClr val="accent1"/>
                </a:solidFill>
                <a:effectLst>
                  <a:outerShdw blurRad="38100" dist="38100" dir="2700000" rotWithShape="0">
                    <a:srgbClr val="000000"/>
                  </a:outerShdw>
                </a:effectLst>
              </a:defRPr>
            </a:lvl1pPr>
          </a:lstStyle>
          <a:p>
            <a:r>
              <a:t>Figure: https://jacquithurlowlippisch.com/tag/long-leaf-pine/</a:t>
            </a:r>
          </a:p>
        </p:txBody>
      </p:sp>
      <p:sp>
        <p:nvSpPr>
          <p:cNvPr id="167" name="Rectangle 2"/>
          <p:cNvSpPr txBox="1">
            <a:spLocks noGrp="1"/>
          </p:cNvSpPr>
          <p:nvPr>
            <p:ph type="title"/>
          </p:nvPr>
        </p:nvSpPr>
        <p:spPr>
          <a:xfrm>
            <a:off x="304800" y="76198"/>
            <a:ext cx="8534400" cy="675221"/>
          </a:xfrm>
          <a:prstGeom prst="rect">
            <a:avLst/>
          </a:prstGeom>
        </p:spPr>
        <p:txBody>
          <a:bodyPr/>
          <a:lstStyle>
            <a:lvl1pPr>
              <a:defRPr sz="2200" i="1">
                <a:latin typeface="+mn-lt"/>
                <a:ea typeface="+mn-ea"/>
                <a:cs typeface="+mn-cs"/>
                <a:sym typeface="Arial"/>
              </a:defRPr>
            </a:lvl1pPr>
          </a:lstStyle>
          <a:p>
            <a:r>
              <a:t>And then there is the question of such biomass's sustainability:</a:t>
            </a:r>
          </a:p>
        </p:txBody>
      </p:sp>
      <p:sp>
        <p:nvSpPr>
          <p:cNvPr id="168" name="Rectangle 3"/>
          <p:cNvSpPr txBox="1">
            <a:spLocks noGrp="1"/>
          </p:cNvSpPr>
          <p:nvPr>
            <p:ph type="body" sz="half" idx="1"/>
          </p:nvPr>
        </p:nvSpPr>
        <p:spPr>
          <a:xfrm>
            <a:off x="228600" y="874189"/>
            <a:ext cx="8788400" cy="2478611"/>
          </a:xfrm>
          <a:prstGeom prst="rect">
            <a:avLst/>
          </a:prstGeom>
        </p:spPr>
        <p:txBody>
          <a:bodyPr/>
          <a:lstStyle/>
          <a:p>
            <a:pPr>
              <a:tabLst>
                <a:tab pos="457200" algn="l"/>
                <a:tab pos="914400" algn="l"/>
                <a:tab pos="1371600" algn="l"/>
                <a:tab pos="1828800" algn="l"/>
                <a:tab pos="2286000" algn="l"/>
              </a:tabLst>
              <a:defRPr sz="1800">
                <a:latin typeface="+mn-lt"/>
                <a:ea typeface="+mn-ea"/>
                <a:cs typeface="+mn-cs"/>
                <a:sym typeface="Arial"/>
              </a:defRPr>
            </a:pPr>
            <a:r>
              <a:t>That sawdust came from cutting down and then cutting up trees</a:t>
            </a:r>
          </a:p>
          <a:p>
            <a:pPr>
              <a:tabLst>
                <a:tab pos="457200" algn="l"/>
                <a:tab pos="914400" algn="l"/>
                <a:tab pos="1371600" algn="l"/>
                <a:tab pos="1828800" algn="l"/>
                <a:tab pos="2286000" algn="l"/>
              </a:tabLst>
              <a:defRPr sz="8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But to be part of a sustainable steady-state carbon-neutral cycle</a:t>
            </a:r>
          </a:p>
          <a:p>
            <a:pPr>
              <a:tabLst>
                <a:tab pos="457200" algn="l"/>
                <a:tab pos="914400" algn="l"/>
                <a:tab pos="1371600" algn="l"/>
                <a:tab pos="1828800" algn="l"/>
                <a:tab pos="2286000" algn="l"/>
              </a:tabLst>
              <a:defRPr sz="9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those trees must be replaced at the same rate they are now being cut down</a:t>
            </a:r>
          </a:p>
          <a:p>
            <a:pPr>
              <a:tabLst>
                <a:tab pos="457200" algn="l"/>
                <a:tab pos="914400" algn="l"/>
                <a:tab pos="1371600" algn="l"/>
                <a:tab pos="1828800" algn="l"/>
                <a:tab pos="2286000" algn="l"/>
              </a:tabLst>
              <a:defRPr sz="14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Are those trees being replaced? That has certainly </a:t>
            </a:r>
            <a:r>
              <a:rPr b="1"/>
              <a:t>not</a:t>
            </a:r>
            <a:r>
              <a:t> been our historical trend</a:t>
            </a:r>
          </a:p>
          <a:p>
            <a:pPr>
              <a:tabLst>
                <a:tab pos="457200" algn="l"/>
                <a:tab pos="914400" algn="l"/>
                <a:tab pos="1371600" algn="l"/>
                <a:tab pos="1828800" algn="l"/>
                <a:tab pos="2286000" algn="l"/>
              </a:tabLst>
              <a:defRPr sz="800">
                <a:latin typeface="+mn-lt"/>
                <a:ea typeface="+mn-ea"/>
                <a:cs typeface="+mn-cs"/>
                <a:sym typeface="Arial"/>
              </a:defRPr>
            </a:pPr>
            <a:endParaRPr/>
          </a:p>
          <a:p>
            <a:pPr algn="ctr">
              <a:tabLst>
                <a:tab pos="457200" algn="l"/>
                <a:tab pos="914400" algn="l"/>
                <a:tab pos="1371600" algn="l"/>
                <a:tab pos="1828800" algn="l"/>
                <a:tab pos="2286000" algn="l"/>
              </a:tabLst>
              <a:defRPr sz="1800" b="1">
                <a:latin typeface="+mn-lt"/>
                <a:ea typeface="+mn-ea"/>
                <a:cs typeface="+mn-cs"/>
                <a:sym typeface="Arial"/>
              </a:defRPr>
            </a:pPr>
            <a:r>
              <a:t>U.S. Forest Cover:</a:t>
            </a:r>
          </a:p>
        </p:txBody>
      </p:sp>
      <p:grpSp>
        <p:nvGrpSpPr>
          <p:cNvPr id="171" name="Group 6"/>
          <p:cNvGrpSpPr/>
          <p:nvPr/>
        </p:nvGrpSpPr>
        <p:grpSpPr>
          <a:xfrm>
            <a:off x="1447800" y="3352800"/>
            <a:ext cx="6019800" cy="2971802"/>
            <a:chOff x="0" y="0"/>
            <a:chExt cx="6019800" cy="2971801"/>
          </a:xfrm>
        </p:grpSpPr>
        <p:pic>
          <p:nvPicPr>
            <p:cNvPr id="169" name="Picture 7" descr="Picture 7"/>
            <p:cNvPicPr>
              <a:picLocks noChangeAspect="1"/>
            </p:cNvPicPr>
            <p:nvPr/>
          </p:nvPicPr>
          <p:blipFill>
            <a:blip r:embed="rId2">
              <a:extLst/>
            </a:blip>
            <a:srcRect b="4322"/>
            <a:stretch>
              <a:fillRect/>
            </a:stretch>
          </p:blipFill>
          <p:spPr>
            <a:xfrm>
              <a:off x="0" y="0"/>
              <a:ext cx="6019800" cy="2971802"/>
            </a:xfrm>
            <a:prstGeom prst="rect">
              <a:avLst/>
            </a:prstGeom>
            <a:ln w="12700" cap="flat">
              <a:noFill/>
              <a:miter lim="400000"/>
            </a:ln>
            <a:effectLst/>
          </p:spPr>
        </p:pic>
        <p:sp>
          <p:nvSpPr>
            <p:cNvPr id="170" name="Rectangle 8"/>
            <p:cNvSpPr/>
            <p:nvPr/>
          </p:nvSpPr>
          <p:spPr>
            <a:xfrm rot="1166248">
              <a:off x="150582" y="39782"/>
              <a:ext cx="292520" cy="437173"/>
            </a:xfrm>
            <a:prstGeom prst="rect">
              <a:avLst/>
            </a:prstGeom>
            <a:solidFill>
              <a:srgbClr val="FFFFFF"/>
            </a:solidFill>
            <a:ln w="12700" cap="flat">
              <a:solidFill>
                <a:srgbClr val="FFFFFF"/>
              </a:solidFill>
              <a:prstDash val="solid"/>
              <a:round/>
            </a:ln>
            <a:effectLst/>
          </p:spPr>
          <p:txBody>
            <a:bodyPr wrap="square" lIns="45718" tIns="45718" rIns="45718" bIns="45718" numCol="1" anchor="t">
              <a:noAutofit/>
            </a:bodyPr>
            <a:lstStyle/>
            <a:p>
              <a:pPr>
                <a:defRPr>
                  <a:solidFill>
                    <a:srgbClr val="FFFFFF"/>
                  </a:solidFill>
                  <a:latin typeface="Tahoma"/>
                  <a:ea typeface="Tahoma"/>
                  <a:cs typeface="Tahoma"/>
                  <a:sym typeface="Tahoma"/>
                </a:defRPr>
              </a:pPr>
              <a:endParaRPr/>
            </a:p>
          </p:txBody>
        </p:sp>
      </p:gr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theme/theme1.xml><?xml version="1.0" encoding="utf-8"?>
<a:theme xmlns:a="http://schemas.openxmlformats.org/drawingml/2006/main" name="Lecture 1 - What is Nanoscience">
  <a:themeElements>
    <a:clrScheme name="Custom 62">
      <a:dk1>
        <a:srgbClr val="003366"/>
      </a:dk1>
      <a:lt1>
        <a:srgbClr val="666666"/>
      </a:lt1>
      <a:dk2>
        <a:srgbClr val="A7A7A7"/>
      </a:dk2>
      <a:lt2>
        <a:srgbClr val="535353"/>
      </a:lt2>
      <a:accent1>
        <a:srgbClr val="009999"/>
      </a:accent1>
      <a:accent2>
        <a:srgbClr val="336699"/>
      </a:accent2>
      <a:accent3>
        <a:srgbClr val="ACB3C1"/>
      </a:accent3>
      <a:accent4>
        <a:srgbClr val="DADADA"/>
      </a:accent4>
      <a:accent5>
        <a:srgbClr val="AACACA"/>
      </a:accent5>
      <a:accent6>
        <a:srgbClr val="2D5C8A"/>
      </a:accent6>
      <a:hlink>
        <a:srgbClr val="20FFFF"/>
      </a:hlink>
      <a:folHlink>
        <a:srgbClr val="FF00FF"/>
      </a:folHlink>
    </a:clrScheme>
    <a:fontScheme name="Lecture 1 - What is Nanoscience">
      <a:majorFont>
        <a:latin typeface="Helvetica"/>
        <a:ea typeface="Helvetica"/>
        <a:cs typeface="Helvetica"/>
      </a:majorFont>
      <a:minorFont>
        <a:latin typeface="Arial"/>
        <a:ea typeface="Arial"/>
        <a:cs typeface="Arial"/>
      </a:minorFont>
    </a:fontScheme>
    <a:fmtScheme name="Lecture 1 - What is Nanoscie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666666"/>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Lecture 1 - What is Nanoscience">
  <a:themeElements>
    <a:clrScheme name="Lecture 1 - What is Nanoscience">
      <a:dk1>
        <a:srgbClr val="000000"/>
      </a:dk1>
      <a:lt1>
        <a:srgbClr val="FFFFFF"/>
      </a:lt1>
      <a:dk2>
        <a:srgbClr val="A7A7A7"/>
      </a:dk2>
      <a:lt2>
        <a:srgbClr val="535353"/>
      </a:lt2>
      <a:accent1>
        <a:srgbClr val="009999"/>
      </a:accent1>
      <a:accent2>
        <a:srgbClr val="336699"/>
      </a:accent2>
      <a:accent3>
        <a:srgbClr val="ACB3C1"/>
      </a:accent3>
      <a:accent4>
        <a:srgbClr val="DADADA"/>
      </a:accent4>
      <a:accent5>
        <a:srgbClr val="AACACA"/>
      </a:accent5>
      <a:accent6>
        <a:srgbClr val="2D5C8A"/>
      </a:accent6>
      <a:hlink>
        <a:srgbClr val="0000FF"/>
      </a:hlink>
      <a:folHlink>
        <a:srgbClr val="FF00FF"/>
      </a:folHlink>
    </a:clrScheme>
    <a:fontScheme name="Lecture 1 - What is Nanoscience">
      <a:majorFont>
        <a:latin typeface="Helvetica"/>
        <a:ea typeface="Helvetica"/>
        <a:cs typeface="Helvetica"/>
      </a:majorFont>
      <a:minorFont>
        <a:latin typeface="Arial"/>
        <a:ea typeface="Arial"/>
        <a:cs typeface="Arial"/>
      </a:minorFont>
    </a:fontScheme>
    <a:fmtScheme name="Lecture 1 - What is Nanoscie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666666"/>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10480</Words>
  <Application>Microsoft Macintosh PowerPoint</Application>
  <PresentationFormat>On-screen Show (4:3)</PresentationFormat>
  <Paragraphs>1199</Paragraphs>
  <Slides>63</Slides>
  <Notes>0</Notes>
  <HiddenSlides>0</HiddenSlides>
  <MMClips>0</MMClips>
  <ScaleCrop>false</ScaleCrop>
  <HeadingPairs>
    <vt:vector size="4" baseType="variant">
      <vt:variant>
        <vt:lpstr>Design Template</vt:lpstr>
      </vt:variant>
      <vt:variant>
        <vt:i4>1</vt:i4>
      </vt:variant>
      <vt:variant>
        <vt:lpstr>Slide Titles</vt:lpstr>
      </vt:variant>
      <vt:variant>
        <vt:i4>63</vt:i4>
      </vt:variant>
    </vt:vector>
  </HeadingPairs>
  <TitlesOfParts>
    <vt:vector size="64" baseType="lpstr">
      <vt:lpstr>Lecture 1 - What is Nanoscience</vt:lpstr>
      <vt:lpstr>Biomass and Biofuels</vt:lpstr>
      <vt:lpstr>Biomass and Biofuels</vt:lpstr>
      <vt:lpstr>The Carbon Cycle of fossil fuels:</vt:lpstr>
      <vt:lpstr>Biomass &amp; Biofuels = Our attempt to bypass the fossilization step:</vt:lpstr>
      <vt:lpstr>But we need more than just a slightly altered cycle:</vt:lpstr>
      <vt:lpstr>Biomass:</vt:lpstr>
      <vt:lpstr>But that hardly put a dent in the accumulating piles of sawdust</vt:lpstr>
      <vt:lpstr>The result: Typical biomass produces far less energy than fossil fuels</vt:lpstr>
      <vt:lpstr>And then there is the question of such biomass's sustainability:</vt:lpstr>
      <vt:lpstr>Which is seen in the ongoing "clear cut" logging of our Pacific Northwest:</vt:lpstr>
      <vt:lpstr>But have we perhaps learned something . . . somewhere?  Possibly:</vt:lpstr>
      <vt:lpstr>And while this map still shows a net downward trend in forest area:</vt:lpstr>
      <vt:lpstr>Biomass power from at least Southern forests might now be sustainable</vt:lpstr>
      <vt:lpstr>The stopgap solution: Pour on even more fertilizer 1</vt:lpstr>
      <vt:lpstr>Nevertheless, those biomasses produce most of today's U.S. biomass power</vt:lpstr>
      <vt:lpstr>That leaves two less used sources of biomass power:</vt:lpstr>
      <vt:lpstr>That manure can be easily gathered into air-tight buildings:</vt:lpstr>
      <vt:lpstr>IMPORTANTLY: That methane is going to be liberated anyway!</vt:lpstr>
      <vt:lpstr>Which brings us to Municipal Solid Waste (MSW) biomass:</vt:lpstr>
      <vt:lpstr>By default that garbage ends up in ever-growing piles outside our cities</vt:lpstr>
      <vt:lpstr>Waste to Energy burns the waste, producing steam:</vt:lpstr>
      <vt:lpstr>Landfill Gas to Energy instead mines garbage landfills for methane:</vt:lpstr>
      <vt:lpstr>According to the EPA, there are 86 such facilities, located in 25 states: 1</vt:lpstr>
      <vt:lpstr>But what about the remaining ~ 88% of that garbage?</vt:lpstr>
      <vt:lpstr>PoweScoreCard.org's take on Waste to Energy incineration:</vt:lpstr>
      <vt:lpstr>Vs. the Natural Resources Defense Council's take on landfill gas combustion:</vt:lpstr>
      <vt:lpstr>Neither organization is ready call WTE or LFGWTE environmentally friendly </vt:lpstr>
      <vt:lpstr>But from today's 0.5%, how might waste's power contribution grow? </vt:lpstr>
      <vt:lpstr>The benefits of such a 100% diversion, as translated into "infographics" </vt:lpstr>
      <vt:lpstr>Moving on to the alternative of: Biofuels</vt:lpstr>
      <vt:lpstr>Biofuels are a form of Solar Energy</vt:lpstr>
      <vt:lpstr>For sustainability we must now balance power collection with power use</vt:lpstr>
      <vt:lpstr>As calculated in Power Plant Land &amp; Water Requirements (pptx / pdf / key) notes:</vt:lpstr>
      <vt:lpstr>The basics of biofuel synthesis: 1</vt:lpstr>
      <vt:lpstr>Predigestion is thus used to free the feedstock's sugars</vt:lpstr>
      <vt:lpstr>The liberated sugars are now ready for fermentation:</vt:lpstr>
      <vt:lpstr>Bringing us to the next step of distillation</vt:lpstr>
      <vt:lpstr>But U.S. biofuel use was driven by neither science nor economics</vt:lpstr>
      <vt:lpstr>Leading to a list of intensely controversial questions such as:</vt:lpstr>
      <vt:lpstr>1) Does ethanol production CONSUME more energy than the fuel releases?</vt:lpstr>
      <vt:lpstr>Before making a financial investment, you'd want to know its likely ratio of:</vt:lpstr>
      <vt:lpstr>But thankfully, they've now converged on the simple abbreviation: EROI</vt:lpstr>
      <vt:lpstr>The EROIs of biofuels are driven down by excessive energy inputs:</vt:lpstr>
      <vt:lpstr>And there is also the issue of not very well hidden research agendas </vt:lpstr>
      <vt:lpstr>But EROI's were meant to clarify our energy decisions</vt:lpstr>
      <vt:lpstr>Specific sources of dispute?</vt:lpstr>
      <vt:lpstr>Hall and Lambert looked back on all of this in a joint 2014 review:</vt:lpstr>
      <vt:lpstr>My bottom line reevaluation of ALL energy EROI's (from my EROI note set): 1</vt:lpstr>
      <vt:lpstr>2) Does ethanol (from any source) really diminish greenhouse gas impact?</vt:lpstr>
      <vt:lpstr>University &amp; government labs have reached differing conclusions:</vt:lpstr>
      <vt:lpstr>As opposed to this Argonne National Lab study:</vt:lpstr>
      <vt:lpstr>Perhaps confused, many environmental organizations seem to be fence sitting:</vt:lpstr>
      <vt:lpstr>My (also somewhat tentative) overall conclusions:</vt:lpstr>
      <vt:lpstr>3) Could gasohol require unacceptable land use or fertilizer pollution?</vt:lpstr>
      <vt:lpstr>Which is supported by sources such as these:</vt:lpstr>
      <vt:lpstr>The Gulf of Mexico "Dead Zone" – Summer of 2017 1</vt:lpstr>
      <vt:lpstr>4) Could reliance on biofuels require implausible amounts of water?</vt:lpstr>
      <vt:lpstr>Which is fully substantiated by the National Academies:</vt:lpstr>
      <vt:lpstr>5) Has corn's fuel use inflated corn's food price here and abroad?</vt:lpstr>
      <vt:lpstr>Which is strongly supported by prominent studies such as these:</vt:lpstr>
      <vt:lpstr>Counter arguments in FAVOR of biofuels?</vt:lpstr>
      <vt:lpstr>Slide 62</vt:lpstr>
      <vt:lpstr>Credits / Acknowledgements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Biomass and Biofuels</dc:title>
  <cp:lastModifiedBy>John Bean</cp:lastModifiedBy>
  <cp:revision>1</cp:revision>
  <dcterms:created xsi:type="dcterms:W3CDTF">2019-03-06T15:23:06Z</dcterms:created>
  <dcterms:modified xsi:type="dcterms:W3CDTF">2019-03-06T15:32:01Z</dcterms:modified>
</cp:coreProperties>
</file>